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9" r:id="rId9"/>
    <p:sldId id="264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3BC98-6A09-44BE-AA9D-92CCBB9B5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CB0396-BFB7-4067-849A-E27A5297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B3764-902F-40EF-A138-CBF3512F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47E85-17AE-4634-AE64-A422D3F7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50487-8445-493F-B98C-E848BDAB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741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B6826-930C-4828-988E-97C256F6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025101-DA7F-4AD4-AB4D-A616F361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53F3-173E-4529-BED9-128744A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50EF1-C554-478E-A87F-6977EFE0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53B161-C5C9-4FEB-9CEE-48215E1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6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E366CB-1A8A-42CE-B187-61713F5E1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58E809-564F-4694-9800-D9751837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670F5-41F9-45ED-89DB-7EE0E8E2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2F81D-160C-4974-8206-670F6A36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1F8CDA-B62D-4EF0-A0F7-8D1044C8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0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AFE0C-E80C-4E2C-94FD-EE7A3949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F18F5-B350-4745-A62F-53AE8300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815D8-3818-499C-9995-86582A1C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249BE-59AB-40A9-BC80-6650308B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29219-0B65-46EC-B0AD-2ACE4284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37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E615F-CF27-4B97-9340-5B81C179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36E828-DAF3-4504-AE2F-D3CBD69D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ADB3-9B74-4866-AFF5-90971BFB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E1416-B6DE-4A34-9349-B9E1572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5139E-9DA8-414B-B4F4-A903E70C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949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6EC2C-C3FB-4CFA-AB26-BBDFEA2E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A9147-57B3-4B37-96FA-A6BF3945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4D4359-80E9-4E05-9589-13AF3D95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803B7F-2201-4174-ADFA-1DD39E89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8BBFE-F2AE-4D77-9FD6-A5C131D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2C308C-C890-45CC-A0EF-B1D2FA7D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7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B926D-E680-4C81-ACDC-0E317939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1F830-0906-4B31-B5DB-06ECC840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C22D7-4568-4814-A787-9F025CFE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6507C8-1885-400D-8ADC-025C004D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78AA3B-F122-4152-B334-52CC2EB9A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806728-7EA6-4C23-A47A-CAF4D477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82A828-CE19-4689-A0DF-5B5306FB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15F7B5-FB81-4709-B20B-6C58811D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66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3641F-D329-447F-A5F5-1C9AFB51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068E1C-7F76-4FB0-909D-CA0D953A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E86CB7-F347-4799-A976-C559497D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61BAE1-D61E-4027-AD29-4D0F0BF7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948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31C00E-0094-4DBD-8E71-E53FCCD3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A59323-1F11-4432-81B7-FA08E2EA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34445-776A-407C-8343-D3E3CC9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2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FF784-10EC-4C38-A983-615894A9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29304-019D-4D8C-882A-1A5A3915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3B13C-C825-45D0-AC1E-06907649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FFD1A5-9D7E-4C04-B44C-4FA8E98C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55BE6-663F-4035-8CCE-15E56D4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B56729-8866-4099-AC9C-C935B493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934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69758-1F55-49F3-B45F-95C75BCB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F4F986-E668-4BED-B612-4518138F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93ABB1-5229-4077-A0B0-B95EF142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036FEF-E760-40A0-85CC-542DC79D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75F96-4936-4C3E-AB90-FDD1880D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EF653-D947-483F-B0A0-3A50B9DB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848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296FFF-E7A1-4D46-97A3-9C396F1A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8F21A-0AAD-4990-B7D9-29A83AF1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9B7D9-3EFF-432E-BBA2-8F64B25D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443E-1639-49F9-B872-6EB96D6129D5}" type="datetimeFigureOut">
              <a:rPr lang="en-CH" smtClean="0"/>
              <a:t>21/01/2020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5586B-9C38-4EF9-A486-DA65D8181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A4E65-FF60-4004-BDE7-80E2EE45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5CB2D-D52A-48F0-9B00-E4049A649FCD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66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fl.ch/campus/services/ressources-informatiques/support-informatique/logiciels-pro/" TargetMode="External"/><Relationship Id="rId2" Type="http://schemas.openxmlformats.org/officeDocument/2006/relationships/hyperlink" Target="https://soft-epfl.epfl.ch/students/mat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BAFB0-012D-412F-A628-9574E3198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Cours</a:t>
            </a:r>
            <a:r>
              <a:rPr lang="en-US" dirty="0"/>
              <a:t> N°1</a:t>
            </a:r>
            <a:endParaRPr lang="en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793801-0E0B-47EB-82A7-24D0D70A0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à MATLAB</a:t>
            </a:r>
            <a:endParaRPr lang="en-CH" sz="5400" dirty="0"/>
          </a:p>
        </p:txBody>
      </p:sp>
    </p:spTree>
    <p:extLst>
      <p:ext uri="{BB962C8B-B14F-4D97-AF65-F5344CB8AC3E}">
        <p14:creationId xmlns:p14="http://schemas.microsoft.com/office/powerpoint/2010/main" val="134702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89E5D-7406-49E2-925C-43667D1F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Matlab</a:t>
            </a:r>
            <a:r>
              <a:rPr lang="en-US" dirty="0"/>
              <a:t> (2/2)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67C07-0A8B-4A7E-A58F-33457973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Tab</a:t>
            </a:r>
          </a:p>
          <a:p>
            <a:pPr lvl="1"/>
            <a:r>
              <a:rPr lang="en-US" dirty="0"/>
              <a:t>New Script (When new program)</a:t>
            </a:r>
          </a:p>
          <a:p>
            <a:pPr lvl="1"/>
            <a:r>
              <a:rPr lang="en-US" dirty="0"/>
              <a:t>New function (Shortcut)</a:t>
            </a:r>
          </a:p>
          <a:p>
            <a:pPr lvl="1"/>
            <a:r>
              <a:rPr lang="en-US" dirty="0"/>
              <a:t>Layout (Window arrangement)</a:t>
            </a:r>
          </a:p>
          <a:p>
            <a:r>
              <a:rPr lang="en-US" dirty="0"/>
              <a:t>Editor Tab</a:t>
            </a:r>
          </a:p>
          <a:p>
            <a:pPr lvl="1"/>
            <a:r>
              <a:rPr lang="en-US" dirty="0"/>
              <a:t>New/Open Script/Function (Same as in Home)</a:t>
            </a:r>
          </a:p>
          <a:p>
            <a:pPr lvl="1"/>
            <a:r>
              <a:rPr lang="en-US" dirty="0"/>
              <a:t>Run (Run section, </a:t>
            </a:r>
            <a:r>
              <a:rPr lang="en-US" dirty="0" err="1"/>
              <a:t>Run&amp;Time</a:t>
            </a:r>
            <a:r>
              <a:rPr lang="en-US" dirty="0"/>
              <a:t>)/Pause</a:t>
            </a:r>
          </a:p>
          <a:p>
            <a:r>
              <a:rPr lang="en-US" dirty="0"/>
              <a:t>Breakpoint in Editor window (Line #, Breakpoints, Code)</a:t>
            </a:r>
          </a:p>
        </p:txBody>
      </p:sp>
    </p:spTree>
    <p:extLst>
      <p:ext uri="{BB962C8B-B14F-4D97-AF65-F5344CB8AC3E}">
        <p14:creationId xmlns:p14="http://schemas.microsoft.com/office/powerpoint/2010/main" val="303422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9A348-01FF-4D27-BA1A-5E5B7E59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habits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A2F64-7C10-48A5-8538-80A44027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Comments!!!</a:t>
            </a:r>
          </a:p>
          <a:p>
            <a:r>
              <a:rPr lang="en-US" dirty="0"/>
              <a:t>Start with:</a:t>
            </a:r>
          </a:p>
          <a:p>
            <a:pPr lvl="1"/>
            <a:r>
              <a:rPr lang="en-US" dirty="0" err="1"/>
              <a:t>clc</a:t>
            </a:r>
            <a:r>
              <a:rPr lang="en-US" dirty="0"/>
              <a:t>; clear all; close all;</a:t>
            </a:r>
          </a:p>
          <a:p>
            <a:pPr lvl="1"/>
            <a:r>
              <a:rPr lang="en-US" dirty="0" err="1"/>
              <a:t>dbstop</a:t>
            </a:r>
            <a:r>
              <a:rPr lang="en-US" dirty="0"/>
              <a:t> if error;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random&amp;debug</a:t>
            </a:r>
            <a:r>
              <a:rPr lang="en-US" dirty="0"/>
              <a:t>: </a:t>
            </a:r>
            <a:r>
              <a:rPr lang="en-US" dirty="0" err="1"/>
              <a:t>rng</a:t>
            </a:r>
            <a:r>
              <a:rPr lang="en-US" dirty="0"/>
              <a:t>(</a:t>
            </a:r>
            <a:r>
              <a:rPr lang="en-US" dirty="0" err="1"/>
              <a:t>X,’twister</a:t>
            </a:r>
            <a:r>
              <a:rPr lang="en-US" dirty="0"/>
              <a:t>’)</a:t>
            </a:r>
          </a:p>
          <a:p>
            <a:r>
              <a:rPr lang="en-US" dirty="0" err="1"/>
              <a:t>Utiliser</a:t>
            </a:r>
            <a:r>
              <a:rPr lang="en-US" dirty="0"/>
              <a:t> un minimum </a:t>
            </a:r>
            <a:r>
              <a:rPr lang="en-US" dirty="0" err="1"/>
              <a:t>d’outils</a:t>
            </a:r>
            <a:r>
              <a:rPr lang="en-US" dirty="0"/>
              <a:t>/de variables (Without exaggerating)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besoin</a:t>
            </a:r>
            <a:r>
              <a:rPr lang="en-US" dirty="0"/>
              <a:t>, effacer variables </a:t>
            </a:r>
            <a:r>
              <a:rPr lang="en-US" dirty="0" err="1"/>
              <a:t>inutiles</a:t>
            </a:r>
            <a:r>
              <a:rPr lang="en-US" dirty="0"/>
              <a:t> dans le code (To avoid using too much, CPU-time taxing)</a:t>
            </a:r>
          </a:p>
          <a:p>
            <a:r>
              <a:rPr lang="en-US" dirty="0"/>
              <a:t>Bien </a:t>
            </a:r>
            <a:r>
              <a:rPr lang="en-US" dirty="0" err="1"/>
              <a:t>nommer</a:t>
            </a:r>
            <a:r>
              <a:rPr lang="en-US" dirty="0"/>
              <a:t> variables (Case-sensitive), </a:t>
            </a:r>
            <a:r>
              <a:rPr lang="en-US" dirty="0" err="1"/>
              <a:t>éviter</a:t>
            </a:r>
            <a:r>
              <a:rPr lang="en-US" dirty="0"/>
              <a:t> la confusion!</a:t>
            </a:r>
          </a:p>
        </p:txBody>
      </p:sp>
    </p:spTree>
    <p:extLst>
      <p:ext uri="{BB962C8B-B14F-4D97-AF65-F5344CB8AC3E}">
        <p14:creationId xmlns:p14="http://schemas.microsoft.com/office/powerpoint/2010/main" val="387550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F8FD-C6DA-415E-829D-D58A5607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Règles</a:t>
            </a:r>
            <a:r>
              <a:rPr lang="en-US" dirty="0"/>
              <a:t> du </a:t>
            </a:r>
            <a:r>
              <a:rPr lang="en-US" dirty="0" err="1"/>
              <a:t>jeu</a:t>
            </a:r>
            <a:r>
              <a:rPr lang="en-US" dirty="0"/>
              <a:t>”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FE1A9-F661-4D87-95FA-4EE42548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 (Matrix, Vectors, Scalar)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sz="2600" u="sng" dirty="0"/>
              <a:t>For</a:t>
            </a:r>
          </a:p>
          <a:p>
            <a:pPr lvl="1"/>
            <a:r>
              <a:rPr lang="en-US" sz="2600" u="sng" dirty="0"/>
              <a:t>If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(Switch)</a:t>
            </a:r>
          </a:p>
          <a:p>
            <a:pPr lvl="1"/>
            <a:r>
              <a:rPr lang="en-US" dirty="0"/>
              <a:t>(Break)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Try&amp;Catch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318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4A9E-1400-4FAC-BCDB-A3DA310D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FF2BF-DEB2-46A5-8348-27097962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Trois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d’erreur</a:t>
            </a:r>
            <a:endParaRPr lang="en-US" dirty="0"/>
          </a:p>
          <a:p>
            <a:pPr lvl="1"/>
            <a:r>
              <a:rPr lang="en-US" dirty="0"/>
              <a:t>Pas possible de compiler</a:t>
            </a:r>
          </a:p>
          <a:p>
            <a:pPr lvl="2"/>
            <a:r>
              <a:rPr lang="en-US" dirty="0" err="1"/>
              <a:t>Erreur</a:t>
            </a:r>
            <a:r>
              <a:rPr lang="en-US" dirty="0"/>
              <a:t> de format sur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endParaRPr lang="en-US" dirty="0"/>
          </a:p>
          <a:p>
            <a:pPr lvl="2"/>
            <a:r>
              <a:rPr lang="en-US" dirty="0"/>
              <a:t>Absence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étape</a:t>
            </a:r>
            <a:r>
              <a:rPr lang="en-US" dirty="0"/>
              <a:t> </a:t>
            </a:r>
            <a:r>
              <a:rPr lang="en-US" dirty="0" err="1"/>
              <a:t>cruciale</a:t>
            </a:r>
            <a:r>
              <a:rPr lang="en-US" dirty="0"/>
              <a:t> dans le </a:t>
            </a:r>
            <a:r>
              <a:rPr lang="en-US" dirty="0" err="1"/>
              <a:t>programme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/>
              <a:t>Relativement</a:t>
            </a:r>
            <a:r>
              <a:rPr lang="en-US" dirty="0"/>
              <a:t> facile à </a:t>
            </a:r>
            <a:r>
              <a:rPr lang="en-US" dirty="0" err="1"/>
              <a:t>débugger</a:t>
            </a:r>
            <a:r>
              <a:rPr lang="en-US" dirty="0"/>
              <a:t>, correction format/</a:t>
            </a:r>
            <a:r>
              <a:rPr lang="en-US" dirty="0" err="1"/>
              <a:t>rajout</a:t>
            </a:r>
            <a:r>
              <a:rPr lang="en-US" dirty="0"/>
              <a:t> </a:t>
            </a:r>
            <a:r>
              <a:rPr lang="en-US" dirty="0" err="1"/>
              <a:t>étape</a:t>
            </a:r>
            <a:endParaRPr lang="en-US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necessaire faire un decoy pour tester format/</a:t>
            </a:r>
            <a:r>
              <a:rPr lang="en-US" dirty="0" err="1"/>
              <a:t>découper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étapes</a:t>
            </a:r>
            <a:r>
              <a:rPr lang="en-US" dirty="0"/>
              <a:t> (</a:t>
            </a:r>
            <a:r>
              <a:rPr lang="en-US" dirty="0" err="1"/>
              <a:t>Matlab</a:t>
            </a:r>
            <a:r>
              <a:rPr lang="en-US" dirty="0"/>
              <a:t>-sensitive, not the case for C++, C…)</a:t>
            </a:r>
          </a:p>
          <a:p>
            <a:pPr lvl="1"/>
            <a:r>
              <a:rPr lang="en-US" dirty="0"/>
              <a:t>Open-Loop program, </a:t>
            </a:r>
            <a:r>
              <a:rPr lang="en-US" dirty="0" err="1"/>
              <a:t>erreur</a:t>
            </a:r>
            <a:r>
              <a:rPr lang="en-US" dirty="0"/>
              <a:t> dans la </a:t>
            </a:r>
            <a:r>
              <a:rPr lang="en-US" dirty="0" err="1"/>
              <a:t>logique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err="1"/>
              <a:t>Résoudre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repensant</a:t>
            </a:r>
            <a:r>
              <a:rPr lang="en-US" dirty="0"/>
              <a:t> au </a:t>
            </a:r>
            <a:r>
              <a:rPr lang="en-US" dirty="0" err="1"/>
              <a:t>déroulement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r>
              <a:rPr lang="en-US" dirty="0"/>
              <a:t>, confirmer </a:t>
            </a:r>
            <a:r>
              <a:rPr lang="en-US" dirty="0" err="1"/>
              <a:t>celui</a:t>
            </a:r>
            <a:r>
              <a:rPr lang="en-US" dirty="0"/>
              <a:t>-ci avec Step-by-Step/Breakpoints</a:t>
            </a:r>
          </a:p>
          <a:p>
            <a:r>
              <a:rPr lang="en-US" dirty="0" err="1"/>
              <a:t>Recette</a:t>
            </a:r>
            <a:r>
              <a:rPr lang="en-US" dirty="0"/>
              <a:t> de cuisine =&gt; </a:t>
            </a:r>
            <a:r>
              <a:rPr lang="en-US" dirty="0" err="1"/>
              <a:t>Répétabilité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716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78C25-0E45-4B1D-85F9-9F15474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Origine</a:t>
            </a:r>
            <a:r>
              <a:rPr lang="en-US" dirty="0"/>
              <a:t> &amp; Installation </a:t>
            </a:r>
            <a:r>
              <a:rPr lang="en-US" dirty="0" err="1"/>
              <a:t>Matlab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EA4F1-B633-4DEE-BF86-255F31DA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Contraction de Matrix Laboratories =&gt; </a:t>
            </a:r>
            <a:r>
              <a:rPr lang="en-US" dirty="0" err="1"/>
              <a:t>Adapté</a:t>
            </a:r>
            <a:r>
              <a:rPr lang="en-US" dirty="0"/>
              <a:t> pour </a:t>
            </a:r>
            <a:r>
              <a:rPr lang="en-US" dirty="0" err="1"/>
              <a:t>travailler</a:t>
            </a:r>
            <a:r>
              <a:rPr lang="en-US" dirty="0"/>
              <a:t> avec des matrices</a:t>
            </a:r>
          </a:p>
          <a:p>
            <a:r>
              <a:rPr lang="en-US" dirty="0"/>
              <a:t>Installation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(Pour </a:t>
            </a:r>
            <a:r>
              <a:rPr lang="en-US" dirty="0" err="1"/>
              <a:t>étudiants</a:t>
            </a:r>
            <a:r>
              <a:rPr lang="en-US" dirty="0"/>
              <a:t>) Installation via VPN EPFL, </a:t>
            </a:r>
            <a:r>
              <a:rPr lang="en-US" dirty="0">
                <a:hlinkClick r:id="rId2"/>
              </a:rPr>
              <a:t>https://soft-epfl.epfl.ch/students/matlab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Plus </a:t>
            </a:r>
            <a:r>
              <a:rPr lang="en-US" dirty="0" err="1">
                <a:hlinkClick r:id="rId3"/>
              </a:rPr>
              <a:t>d’infos</a:t>
            </a:r>
            <a:endParaRPr lang="en-US" dirty="0"/>
          </a:p>
          <a:p>
            <a:pPr lvl="1"/>
            <a:r>
              <a:rPr lang="en-US" dirty="0" err="1"/>
              <a:t>Renouvellement</a:t>
            </a:r>
            <a:r>
              <a:rPr lang="en-US" dirty="0"/>
              <a:t> </a:t>
            </a:r>
            <a:r>
              <a:rPr lang="en-US" dirty="0" err="1"/>
              <a:t>licence</a:t>
            </a:r>
            <a:r>
              <a:rPr lang="en-US" dirty="0"/>
              <a:t> </a:t>
            </a:r>
            <a:r>
              <a:rPr lang="en-US" dirty="0" err="1"/>
              <a:t>annuellement</a:t>
            </a:r>
            <a:endParaRPr lang="en-US" dirty="0"/>
          </a:p>
          <a:p>
            <a:pPr lvl="1"/>
            <a:r>
              <a:rPr lang="en-US" dirty="0"/>
              <a:t>Version R2019b sur mon </a:t>
            </a:r>
            <a:r>
              <a:rPr lang="en-US" dirty="0" err="1"/>
              <a:t>ordinateur</a:t>
            </a:r>
            <a:r>
              <a:rPr lang="en-US" dirty="0"/>
              <a:t>, </a:t>
            </a:r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d’incompatibilité</a:t>
            </a:r>
            <a:r>
              <a:rPr lang="en-US" dirty="0"/>
              <a:t> entre les versions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444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E5685-515F-420A-A8CA-B48030D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Derrière la </a:t>
            </a:r>
            <a:r>
              <a:rPr lang="en-US" dirty="0" err="1"/>
              <a:t>programmation</a:t>
            </a:r>
            <a:r>
              <a:rPr lang="en-US" dirty="0"/>
              <a:t>, </a:t>
            </a:r>
            <a:r>
              <a:rPr lang="en-US" dirty="0" err="1"/>
              <a:t>Logicals</a:t>
            </a:r>
            <a:r>
              <a:rPr lang="en-US" dirty="0"/>
              <a:t> (1/4)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87E0E-E066-43E9-9E61-D445F530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 la communication: bit et transistors</a:t>
            </a:r>
          </a:p>
          <a:p>
            <a:r>
              <a:rPr lang="en-US" dirty="0"/>
              <a:t>Construction de </a:t>
            </a:r>
            <a:r>
              <a:rPr lang="en-US" dirty="0" err="1"/>
              <a:t>portails</a:t>
            </a:r>
            <a:r>
              <a:rPr lang="en-US" dirty="0"/>
              <a:t> </a:t>
            </a:r>
            <a:r>
              <a:rPr lang="en-US" dirty="0" err="1"/>
              <a:t>logique</a:t>
            </a:r>
            <a:r>
              <a:rPr lang="en-US" dirty="0"/>
              <a:t> avec transistors (logic programming)</a:t>
            </a:r>
          </a:p>
          <a:p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Booléenes</a:t>
            </a:r>
            <a:r>
              <a:rPr lang="en-US" dirty="0"/>
              <a:t> (Input de 0/1 et Sortie de 0/1)</a:t>
            </a:r>
          </a:p>
          <a:p>
            <a:r>
              <a:rPr lang="en-US" dirty="0"/>
              <a:t>0 = False et 1 = True</a:t>
            </a:r>
          </a:p>
          <a:p>
            <a:r>
              <a:rPr lang="en-US" dirty="0"/>
              <a:t>6 </a:t>
            </a:r>
            <a:r>
              <a:rPr lang="en-US" dirty="0" err="1"/>
              <a:t>portails</a:t>
            </a:r>
            <a:r>
              <a:rPr lang="en-US" dirty="0"/>
              <a:t> </a:t>
            </a:r>
            <a:r>
              <a:rPr lang="en-US" dirty="0" err="1"/>
              <a:t>logiques</a:t>
            </a:r>
            <a:r>
              <a:rPr lang="en-US" dirty="0"/>
              <a:t> : OR, NOR, AND, NAND, XOR, XAND</a:t>
            </a:r>
          </a:p>
        </p:txBody>
      </p:sp>
    </p:spTree>
    <p:extLst>
      <p:ext uri="{BB962C8B-B14F-4D97-AF65-F5344CB8AC3E}">
        <p14:creationId xmlns:p14="http://schemas.microsoft.com/office/powerpoint/2010/main" val="5637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1E37D-C449-4348-9910-37649B55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Derrière la </a:t>
            </a:r>
            <a:r>
              <a:rPr lang="en-US" dirty="0" err="1"/>
              <a:t>programmation</a:t>
            </a:r>
            <a:r>
              <a:rPr lang="en-US" dirty="0"/>
              <a:t>, </a:t>
            </a:r>
            <a:r>
              <a:rPr lang="en-US" dirty="0" err="1"/>
              <a:t>Logicals</a:t>
            </a:r>
            <a:r>
              <a:rPr lang="en-US" dirty="0"/>
              <a:t> (2/4)</a:t>
            </a:r>
            <a:endParaRPr lang="en-CH" dirty="0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9A35437-9654-4971-AF5B-3EED77B866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4394" y="3779420"/>
            <a:ext cx="2880000" cy="720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7556E4FA-0D76-462C-B33D-CD4A645A3E2C}"/>
              </a:ext>
            </a:extLst>
          </p:cNvPr>
          <p:cNvCxnSpPr>
            <a:cxnSpLocks/>
          </p:cNvCxnSpPr>
          <p:nvPr/>
        </p:nvCxnSpPr>
        <p:spPr>
          <a:xfrm rot="5400000">
            <a:off x="2133253" y="3779420"/>
            <a:ext cx="2880000" cy="720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476AC34-0CAD-4AC2-A161-C1635D520E86}"/>
              </a:ext>
            </a:extLst>
          </p:cNvPr>
          <p:cNvCxnSpPr>
            <a:cxnSpLocks/>
          </p:cNvCxnSpPr>
          <p:nvPr/>
        </p:nvCxnSpPr>
        <p:spPr>
          <a:xfrm>
            <a:off x="1676755" y="342900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63BD574-22F9-4495-BFC2-44D565926F25}"/>
              </a:ext>
            </a:extLst>
          </p:cNvPr>
          <p:cNvCxnSpPr>
            <a:cxnSpLocks/>
          </p:cNvCxnSpPr>
          <p:nvPr/>
        </p:nvCxnSpPr>
        <p:spPr>
          <a:xfrm>
            <a:off x="2396755" y="324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27F4BBC-878E-4A65-A03A-C365624E4F68}"/>
              </a:ext>
            </a:extLst>
          </p:cNvPr>
          <p:cNvCxnSpPr>
            <a:cxnSpLocks/>
          </p:cNvCxnSpPr>
          <p:nvPr/>
        </p:nvCxnSpPr>
        <p:spPr>
          <a:xfrm flipV="1">
            <a:off x="4030892" y="3422342"/>
            <a:ext cx="720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14E5808-CCED-43BC-B7B9-96E1ADAA3036}"/>
              </a:ext>
            </a:extLst>
          </p:cNvPr>
          <p:cNvCxnSpPr>
            <a:cxnSpLocks/>
          </p:cNvCxnSpPr>
          <p:nvPr/>
        </p:nvCxnSpPr>
        <p:spPr>
          <a:xfrm>
            <a:off x="4030892" y="324234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61E73379-80C4-4B10-A966-0A420B3F0C03}"/>
              </a:ext>
            </a:extLst>
          </p:cNvPr>
          <p:cNvSpPr txBox="1"/>
          <p:nvPr/>
        </p:nvSpPr>
        <p:spPr>
          <a:xfrm>
            <a:off x="1407095" y="325031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CH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EFDD36-01D5-4621-B059-92F1A5241B52}"/>
              </a:ext>
            </a:extLst>
          </p:cNvPr>
          <p:cNvSpPr txBox="1"/>
          <p:nvPr/>
        </p:nvSpPr>
        <p:spPr>
          <a:xfrm>
            <a:off x="4724546" y="32423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CH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1E10347-7F73-415C-BEF9-B086C9EB0BF3}"/>
              </a:ext>
            </a:extLst>
          </p:cNvPr>
          <p:cNvSpPr txBox="1"/>
          <p:nvPr/>
        </p:nvSpPr>
        <p:spPr>
          <a:xfrm>
            <a:off x="2305773" y="240476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1</a:t>
            </a:r>
            <a:r>
              <a:rPr lang="en-US" sz="1200" dirty="0"/>
              <a:t> </a:t>
            </a:r>
            <a:endParaRPr lang="en-CH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25C57F8-B0C6-4BAC-8DF6-298C6339D684}"/>
              </a:ext>
            </a:extLst>
          </p:cNvPr>
          <p:cNvSpPr txBox="1"/>
          <p:nvPr/>
        </p:nvSpPr>
        <p:spPr>
          <a:xfrm>
            <a:off x="3753254" y="241025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1</a:t>
            </a:r>
            <a:r>
              <a:rPr lang="en-US" sz="1200" dirty="0"/>
              <a:t> </a:t>
            </a:r>
            <a:endParaRPr lang="en-CH" sz="1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2AE46EB-D425-4AB2-B1B9-F7ACA7E7A95A}"/>
              </a:ext>
            </a:extLst>
          </p:cNvPr>
          <p:cNvSpPr txBox="1"/>
          <p:nvPr/>
        </p:nvSpPr>
        <p:spPr>
          <a:xfrm>
            <a:off x="3073631" y="558101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endParaRPr lang="en-CH" sz="16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5BC8176-9F23-4D86-99F0-F5428DFB9B42}"/>
              </a:ext>
            </a:extLst>
          </p:cNvPr>
          <p:cNvSpPr txBox="1"/>
          <p:nvPr/>
        </p:nvSpPr>
        <p:spPr>
          <a:xfrm>
            <a:off x="2935773" y="200883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  <a:endParaRPr lang="en-CH" sz="2400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23A67C6-8DFE-4D1D-A8F0-2634A2649B9C}"/>
              </a:ext>
            </a:extLst>
          </p:cNvPr>
          <p:cNvSpPr txBox="1"/>
          <p:nvPr/>
        </p:nvSpPr>
        <p:spPr>
          <a:xfrm>
            <a:off x="8603486" y="2008833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  <a:endParaRPr lang="en-CH" sz="2400" dirty="0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843DBE6-6C40-47AB-9C5D-234061403FA6}"/>
              </a:ext>
            </a:extLst>
          </p:cNvPr>
          <p:cNvCxnSpPr>
            <a:cxnSpLocks/>
          </p:cNvCxnSpPr>
          <p:nvPr/>
        </p:nvCxnSpPr>
        <p:spPr>
          <a:xfrm>
            <a:off x="8987753" y="2707543"/>
            <a:ext cx="0" cy="287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B2B3652-A124-4D28-B95D-14660A3188E3}"/>
              </a:ext>
            </a:extLst>
          </p:cNvPr>
          <p:cNvCxnSpPr>
            <a:cxnSpLocks/>
          </p:cNvCxnSpPr>
          <p:nvPr/>
        </p:nvCxnSpPr>
        <p:spPr>
          <a:xfrm>
            <a:off x="8139248" y="342900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3F39F3E4-5853-4415-83B7-4C101DCE3985}"/>
              </a:ext>
            </a:extLst>
          </p:cNvPr>
          <p:cNvCxnSpPr>
            <a:cxnSpLocks/>
          </p:cNvCxnSpPr>
          <p:nvPr/>
        </p:nvCxnSpPr>
        <p:spPr>
          <a:xfrm>
            <a:off x="8859248" y="324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20070EF1-A672-440C-89EA-33D5C6D81989}"/>
              </a:ext>
            </a:extLst>
          </p:cNvPr>
          <p:cNvSpPr txBox="1"/>
          <p:nvPr/>
        </p:nvSpPr>
        <p:spPr>
          <a:xfrm>
            <a:off x="7869588" y="325031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CH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9CDF550-1DE4-44CD-880D-9ECA85FD14DB}"/>
              </a:ext>
            </a:extLst>
          </p:cNvPr>
          <p:cNvCxnSpPr>
            <a:cxnSpLocks/>
          </p:cNvCxnSpPr>
          <p:nvPr/>
        </p:nvCxnSpPr>
        <p:spPr>
          <a:xfrm>
            <a:off x="8139248" y="486866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46F4279-C9BD-403C-91D4-00A1633C0D07}"/>
              </a:ext>
            </a:extLst>
          </p:cNvPr>
          <p:cNvCxnSpPr>
            <a:cxnSpLocks/>
          </p:cNvCxnSpPr>
          <p:nvPr/>
        </p:nvCxnSpPr>
        <p:spPr>
          <a:xfrm>
            <a:off x="8859248" y="468866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D5DF052-9CF2-496E-91FD-9EF1DE52323D}"/>
              </a:ext>
            </a:extLst>
          </p:cNvPr>
          <p:cNvSpPr txBox="1"/>
          <p:nvPr/>
        </p:nvSpPr>
        <p:spPr>
          <a:xfrm>
            <a:off x="7869588" y="46899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CH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C311D8D-9D31-4258-A8DD-C287CD071C02}"/>
              </a:ext>
            </a:extLst>
          </p:cNvPr>
          <p:cNvSpPr txBox="1"/>
          <p:nvPr/>
        </p:nvSpPr>
        <p:spPr>
          <a:xfrm>
            <a:off x="8798749" y="2428643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1</a:t>
            </a:r>
            <a:r>
              <a:rPr lang="en-US" sz="1200" dirty="0"/>
              <a:t> </a:t>
            </a:r>
            <a:endParaRPr lang="en-CH" sz="12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D6B99FA-2F91-4EB9-8512-5949E5BC09EB}"/>
              </a:ext>
            </a:extLst>
          </p:cNvPr>
          <p:cNvSpPr txBox="1"/>
          <p:nvPr/>
        </p:nvSpPr>
        <p:spPr>
          <a:xfrm>
            <a:off x="8839127" y="558101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5732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2F289-36C0-40C4-B050-17C8A23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Derrière la </a:t>
            </a:r>
            <a:r>
              <a:rPr lang="en-US" dirty="0" err="1"/>
              <a:t>programmation</a:t>
            </a:r>
            <a:r>
              <a:rPr lang="en-US" dirty="0"/>
              <a:t>, </a:t>
            </a:r>
            <a:r>
              <a:rPr lang="en-US" dirty="0" err="1"/>
              <a:t>Logicals</a:t>
            </a:r>
            <a:r>
              <a:rPr lang="en-US" dirty="0"/>
              <a:t> (3/4)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38766C-9425-46C4-8611-C24E72F0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OR: If A=1 </a:t>
            </a:r>
            <a:r>
              <a:rPr lang="en-US" u="sng" dirty="0"/>
              <a:t>OR</a:t>
            </a:r>
            <a:r>
              <a:rPr lang="en-US" dirty="0"/>
              <a:t> B=1 then C=1, otherwise (else) C=0</a:t>
            </a:r>
          </a:p>
          <a:p>
            <a:r>
              <a:rPr lang="en-US" dirty="0"/>
              <a:t>NOR: If (neither) A=1 </a:t>
            </a:r>
            <a:r>
              <a:rPr lang="en-US" u="sng" dirty="0"/>
              <a:t>NOR</a:t>
            </a:r>
            <a:r>
              <a:rPr lang="en-US" dirty="0"/>
              <a:t> B=1 then C=1, otherwise (else) C=0</a:t>
            </a:r>
          </a:p>
          <a:p>
            <a:r>
              <a:rPr lang="en-US" dirty="0"/>
              <a:t>NOR: If A ~= 1 and B~=1 then C=1, otherwise (else) C=0</a:t>
            </a:r>
          </a:p>
          <a:p>
            <a:r>
              <a:rPr lang="en-US" dirty="0"/>
              <a:t>NOR: If A=0 and B=0 then C=1, otherwise (else) C=0</a:t>
            </a:r>
          </a:p>
          <a:p>
            <a:r>
              <a:rPr lang="en-US" dirty="0"/>
              <a:t>AND: If A=1 </a:t>
            </a:r>
            <a:r>
              <a:rPr lang="en-US" u="sng" dirty="0"/>
              <a:t>AND </a:t>
            </a:r>
            <a:r>
              <a:rPr lang="en-US" dirty="0"/>
              <a:t>B=1 then C=1, otherwise (else) C=0</a:t>
            </a:r>
          </a:p>
          <a:p>
            <a:r>
              <a:rPr lang="en-US" dirty="0"/>
              <a:t>NAND: If A~=1 </a:t>
            </a:r>
            <a:r>
              <a:rPr lang="en-US" u="sng" dirty="0"/>
              <a:t>NAND</a:t>
            </a:r>
            <a:r>
              <a:rPr lang="en-US" dirty="0"/>
              <a:t> B~=1 then C=1 otherwise (else) C=0</a:t>
            </a:r>
          </a:p>
          <a:p>
            <a:r>
              <a:rPr lang="en-US" dirty="0"/>
              <a:t>NAND: if </a:t>
            </a:r>
            <a:r>
              <a:rPr lang="en-US" u="sng" dirty="0"/>
              <a:t>not</a:t>
            </a:r>
            <a:r>
              <a:rPr lang="en-US" dirty="0"/>
              <a:t> (A=1 </a:t>
            </a:r>
            <a:r>
              <a:rPr lang="en-US" u="sng" dirty="0"/>
              <a:t>AND</a:t>
            </a:r>
            <a:r>
              <a:rPr lang="en-US" dirty="0"/>
              <a:t> B=1) then …</a:t>
            </a:r>
          </a:p>
          <a:p>
            <a:r>
              <a:rPr lang="en-US" dirty="0"/>
              <a:t>XOR/XNAND: If (A=1 </a:t>
            </a:r>
            <a:r>
              <a:rPr lang="en-US" u="sng" dirty="0"/>
              <a:t>NAND</a:t>
            </a:r>
            <a:r>
              <a:rPr lang="en-US" dirty="0"/>
              <a:t> B=1) </a:t>
            </a:r>
            <a:r>
              <a:rPr lang="en-US" u="sng" dirty="0"/>
              <a:t>OR</a:t>
            </a:r>
            <a:r>
              <a:rPr lang="en-US" dirty="0"/>
              <a:t> (A=0 </a:t>
            </a:r>
            <a:r>
              <a:rPr lang="en-US" u="sng" dirty="0"/>
              <a:t>NAND</a:t>
            </a:r>
            <a:r>
              <a:rPr lang="en-US" dirty="0"/>
              <a:t> B=0) then ...</a:t>
            </a:r>
          </a:p>
          <a:p>
            <a:r>
              <a:rPr lang="en-US" dirty="0"/>
              <a:t>XAND/XNOR: If (A=1 </a:t>
            </a:r>
            <a:r>
              <a:rPr lang="en-US" u="sng" dirty="0"/>
              <a:t>AND</a:t>
            </a:r>
            <a:r>
              <a:rPr lang="en-US" dirty="0"/>
              <a:t> B=1)  </a:t>
            </a:r>
            <a:r>
              <a:rPr lang="en-US" u="sng" dirty="0"/>
              <a:t>OR</a:t>
            </a:r>
            <a:r>
              <a:rPr lang="en-US" dirty="0"/>
              <a:t> (A=0 </a:t>
            </a:r>
            <a:r>
              <a:rPr lang="en-US" u="sng" dirty="0"/>
              <a:t>AND</a:t>
            </a:r>
            <a:r>
              <a:rPr lang="en-US" dirty="0"/>
              <a:t> B=0) then …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174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408E4-F328-4F66-96C4-DEC7992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Derrière la </a:t>
            </a:r>
            <a:r>
              <a:rPr lang="en-US" dirty="0" err="1"/>
              <a:t>programmation</a:t>
            </a:r>
            <a:r>
              <a:rPr lang="en-US" dirty="0"/>
              <a:t>, </a:t>
            </a:r>
            <a:r>
              <a:rPr lang="en-US" dirty="0" err="1"/>
              <a:t>Logicals</a:t>
            </a:r>
            <a:r>
              <a:rPr lang="en-US" dirty="0"/>
              <a:t> (4/4)</a:t>
            </a:r>
            <a:endParaRPr lang="en-CH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2078424-3733-4DF6-94EB-B9A03FFB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13466"/>
              </p:ext>
            </p:extLst>
          </p:nvPr>
        </p:nvGraphicFramePr>
        <p:xfrm>
          <a:off x="838199" y="1952297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77">
                  <a:extLst>
                    <a:ext uri="{9D8B030D-6E8A-4147-A177-3AD203B41FA5}">
                      <a16:colId xmlns:a16="http://schemas.microsoft.com/office/drawing/2014/main" val="2857153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40173332"/>
                    </a:ext>
                  </a:extLst>
                </a:gridCol>
                <a:gridCol w="1391557">
                  <a:extLst>
                    <a:ext uri="{9D8B030D-6E8A-4147-A177-3AD203B41FA5}">
                      <a16:colId xmlns:a16="http://schemas.microsoft.com/office/drawing/2014/main" val="3317421677"/>
                    </a:ext>
                  </a:extLst>
                </a:gridCol>
                <a:gridCol w="1391557">
                  <a:extLst>
                    <a:ext uri="{9D8B030D-6E8A-4147-A177-3AD203B41FA5}">
                      <a16:colId xmlns:a16="http://schemas.microsoft.com/office/drawing/2014/main" val="2423066792"/>
                    </a:ext>
                  </a:extLst>
                </a:gridCol>
                <a:gridCol w="1391557">
                  <a:extLst>
                    <a:ext uri="{9D8B030D-6E8A-4147-A177-3AD203B41FA5}">
                      <a16:colId xmlns:a16="http://schemas.microsoft.com/office/drawing/2014/main" val="177409438"/>
                    </a:ext>
                  </a:extLst>
                </a:gridCol>
                <a:gridCol w="1391557">
                  <a:extLst>
                    <a:ext uri="{9D8B030D-6E8A-4147-A177-3AD203B41FA5}">
                      <a16:colId xmlns:a16="http://schemas.microsoft.com/office/drawing/2014/main" val="483742781"/>
                    </a:ext>
                  </a:extLst>
                </a:gridCol>
                <a:gridCol w="1391557">
                  <a:extLst>
                    <a:ext uri="{9D8B030D-6E8A-4147-A177-3AD203B41FA5}">
                      <a16:colId xmlns:a16="http://schemas.microsoft.com/office/drawing/2014/main" val="2485926833"/>
                    </a:ext>
                  </a:extLst>
                </a:gridCol>
                <a:gridCol w="1391557">
                  <a:extLst>
                    <a:ext uri="{9D8B030D-6E8A-4147-A177-3AD203B41FA5}">
                      <a16:colId xmlns:a16="http://schemas.microsoft.com/office/drawing/2014/main" val="151391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C-OR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C-NOR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C-AND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C-NAND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C-XOR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C-XAND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7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0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4144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05479D9-E1B5-4963-AB84-F0916F296A97}"/>
              </a:ext>
            </a:extLst>
          </p:cNvPr>
          <p:cNvSpPr txBox="1"/>
          <p:nvPr/>
        </p:nvSpPr>
        <p:spPr>
          <a:xfrm>
            <a:off x="838199" y="1429077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de verité des </a:t>
            </a:r>
            <a:r>
              <a:rPr lang="en-US" sz="2800" dirty="0" err="1"/>
              <a:t>portails</a:t>
            </a:r>
            <a:r>
              <a:rPr lang="en-US" sz="2800" dirty="0"/>
              <a:t> </a:t>
            </a:r>
            <a:r>
              <a:rPr lang="en-US" sz="2800" dirty="0" err="1"/>
              <a:t>logiques</a:t>
            </a:r>
            <a:r>
              <a:rPr lang="en-US" sz="2800" dirty="0"/>
              <a:t> :</a:t>
            </a:r>
            <a:endParaRPr lang="en-CH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C355C6-B8A0-4D33-96F4-3E6AA7D3FED1}"/>
              </a:ext>
            </a:extLst>
          </p:cNvPr>
          <p:cNvSpPr txBox="1"/>
          <p:nvPr/>
        </p:nvSpPr>
        <p:spPr>
          <a:xfrm>
            <a:off x="838199" y="3855446"/>
            <a:ext cx="1051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 </a:t>
            </a:r>
            <a:r>
              <a:rPr lang="en-US" sz="2800" dirty="0" err="1"/>
              <a:t>portails</a:t>
            </a:r>
            <a:r>
              <a:rPr lang="en-US" sz="2800" dirty="0"/>
              <a:t> </a:t>
            </a:r>
            <a:r>
              <a:rPr lang="en-US" sz="2800" dirty="0" err="1"/>
              <a:t>logiques</a:t>
            </a:r>
            <a:r>
              <a:rPr lang="en-US" sz="2800" dirty="0"/>
              <a:t> à </a:t>
            </a:r>
            <a:r>
              <a:rPr lang="en-US" sz="2800" dirty="0" err="1"/>
              <a:t>l’addition</a:t>
            </a:r>
            <a:r>
              <a:rPr lang="en-US" sz="2800" dirty="0"/>
              <a:t>? </a:t>
            </a:r>
            <a:r>
              <a:rPr lang="en-US" sz="2800" dirty="0" err="1"/>
              <a:t>Exemple</a:t>
            </a:r>
            <a:r>
              <a:rPr lang="en-US" sz="2800" dirty="0"/>
              <a:t> avec AND-XOR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66C895AB-43EA-4576-99C2-3D0F69FE8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4293"/>
              </p:ext>
            </p:extLst>
          </p:nvPr>
        </p:nvGraphicFramePr>
        <p:xfrm>
          <a:off x="838199" y="4378666"/>
          <a:ext cx="105155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55689286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96781941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383825720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45373823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67828430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41021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AND-XOR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Décimal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7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4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10CB4-30E5-4CEA-9149-572BE1C7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</a:t>
            </a:r>
            <a:endParaRPr lang="en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D5080F-244C-4BEE-AE76-88472C36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Programme</a:t>
            </a:r>
            <a:r>
              <a:rPr lang="en-US" dirty="0"/>
              <a:t> = “Black Box”</a:t>
            </a:r>
          </a:p>
          <a:p>
            <a:pPr lvl="1"/>
            <a:r>
              <a:rPr lang="en-US" dirty="0"/>
              <a:t>Why? =&gt; Too much information</a:t>
            </a:r>
          </a:p>
          <a:p>
            <a:r>
              <a:rPr lang="en-US" dirty="0"/>
              <a:t>Solution: Structure avec Input et Output, Output depend </a:t>
            </a:r>
            <a:r>
              <a:rPr lang="en-US" dirty="0" err="1"/>
              <a:t>uniquement</a:t>
            </a:r>
            <a:r>
              <a:rPr lang="en-US" dirty="0"/>
              <a:t> de </a:t>
            </a:r>
            <a:r>
              <a:rPr lang="en-US" dirty="0" err="1"/>
              <a:t>l’Input</a:t>
            </a:r>
            <a:endParaRPr lang="en-US" dirty="0"/>
          </a:p>
          <a:p>
            <a:r>
              <a:rPr lang="en-US" dirty="0" err="1"/>
              <a:t>Programme</a:t>
            </a:r>
            <a:r>
              <a:rPr lang="en-US" dirty="0"/>
              <a:t> =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, </a:t>
            </a:r>
            <a:r>
              <a:rPr lang="en-US" dirty="0" err="1"/>
              <a:t>équivalente</a:t>
            </a:r>
            <a:r>
              <a:rPr lang="en-US" dirty="0"/>
              <a:t> aux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mathématiques</a:t>
            </a:r>
            <a:endParaRPr lang="en-US" dirty="0"/>
          </a:p>
          <a:p>
            <a:r>
              <a:rPr lang="en-US" dirty="0"/>
              <a:t>f(x1,x2,x3,x4,…)=[y1,y2,y3,…]</a:t>
            </a:r>
          </a:p>
          <a:p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, Sudoku Solver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Matrice</a:t>
            </a:r>
            <a:r>
              <a:rPr lang="en-US" dirty="0"/>
              <a:t> 9x9 du Sudoku/Non-empty values de </a:t>
            </a:r>
            <a:r>
              <a:rPr lang="en-US" dirty="0" err="1"/>
              <a:t>celui</a:t>
            </a:r>
            <a:r>
              <a:rPr lang="en-US" dirty="0"/>
              <a:t>-ci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Matrice</a:t>
            </a:r>
            <a:r>
              <a:rPr lang="en-US" dirty="0"/>
              <a:t> 9x9 du Sudoku </a:t>
            </a:r>
            <a:r>
              <a:rPr lang="en-US" dirty="0" err="1"/>
              <a:t>résolu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9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52E5B-E7E5-4F56-8E49-296CD87E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Avantages&amp;Désavantages</a:t>
            </a:r>
            <a:r>
              <a:rPr lang="en-US" dirty="0"/>
              <a:t> </a:t>
            </a:r>
            <a:r>
              <a:rPr lang="en-US" dirty="0" err="1"/>
              <a:t>Matlab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7FAE1-6408-43B4-B57D-576D39CD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</a:t>
            </a:r>
            <a:r>
              <a:rPr lang="en-US" dirty="0" err="1"/>
              <a:t>facilité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9333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89E5D-7406-49E2-925C-43667D1F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Matlab</a:t>
            </a:r>
            <a:r>
              <a:rPr lang="en-US" dirty="0"/>
              <a:t> (1/2)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67C07-0A8B-4A7E-A58F-33457973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Window = </a:t>
            </a:r>
            <a:r>
              <a:rPr lang="en-US" dirty="0" err="1"/>
              <a:t>Fenêtre</a:t>
            </a:r>
            <a:r>
              <a:rPr lang="en-US" dirty="0"/>
              <a:t> de “discussion” avec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d’exécuter</a:t>
            </a:r>
            <a:r>
              <a:rPr lang="en-US" dirty="0"/>
              <a:t> des </a:t>
            </a:r>
            <a:r>
              <a:rPr lang="en-US" dirty="0" err="1"/>
              <a:t>courtes</a:t>
            </a:r>
            <a:r>
              <a:rPr lang="en-US" dirty="0"/>
              <a:t> </a:t>
            </a:r>
            <a:r>
              <a:rPr lang="en-US" dirty="0" err="1"/>
              <a:t>lignes</a:t>
            </a:r>
            <a:r>
              <a:rPr lang="en-US" dirty="0"/>
              <a:t> de code (Not a script!)</a:t>
            </a:r>
          </a:p>
          <a:p>
            <a:pPr lvl="1"/>
            <a:r>
              <a:rPr lang="en-US" dirty="0"/>
              <a:t>Output des messages </a:t>
            </a:r>
            <a:r>
              <a:rPr lang="en-US" dirty="0" err="1"/>
              <a:t>sortants</a:t>
            </a:r>
            <a:r>
              <a:rPr lang="en-US" dirty="0"/>
              <a:t> du script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Effacer Command Window: &gt;&gt; </a:t>
            </a:r>
            <a:r>
              <a:rPr lang="en-US" dirty="0" err="1"/>
              <a:t>clc</a:t>
            </a:r>
            <a:endParaRPr lang="en-US" dirty="0"/>
          </a:p>
          <a:p>
            <a:r>
              <a:rPr lang="en-US" dirty="0"/>
              <a:t>Editor (Window)</a:t>
            </a:r>
          </a:p>
          <a:p>
            <a:pPr lvl="1"/>
            <a:r>
              <a:rPr lang="en-US" dirty="0" err="1"/>
              <a:t>Contient</a:t>
            </a:r>
            <a:r>
              <a:rPr lang="en-US" dirty="0"/>
              <a:t> les scripts, lieu de travail principal</a:t>
            </a:r>
          </a:p>
          <a:p>
            <a:r>
              <a:rPr lang="en-US" dirty="0"/>
              <a:t>Workspace</a:t>
            </a:r>
          </a:p>
          <a:p>
            <a:pPr lvl="1"/>
            <a:r>
              <a:rPr lang="en-US" dirty="0" err="1"/>
              <a:t>Répértoire</a:t>
            </a:r>
            <a:r>
              <a:rPr lang="en-US" dirty="0"/>
              <a:t> de </a:t>
            </a:r>
            <a:r>
              <a:rPr lang="en-US" dirty="0" err="1"/>
              <a:t>toutes</a:t>
            </a:r>
            <a:r>
              <a:rPr lang="en-US" dirty="0"/>
              <a:t> les variables </a:t>
            </a:r>
            <a:r>
              <a:rPr lang="en-US" dirty="0" err="1"/>
              <a:t>utilisées</a:t>
            </a:r>
            <a:endParaRPr lang="en-US" dirty="0"/>
          </a:p>
          <a:p>
            <a:pPr lvl="2"/>
            <a:r>
              <a:rPr lang="en-US" dirty="0"/>
              <a:t>Utile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d’avoir</a:t>
            </a:r>
            <a:r>
              <a:rPr lang="en-US" dirty="0"/>
              <a:t> un aperçu </a:t>
            </a:r>
            <a:r>
              <a:rPr lang="en-US" dirty="0" err="1"/>
              <a:t>visuel</a:t>
            </a:r>
            <a:r>
              <a:rPr lang="en-US" dirty="0"/>
              <a:t> des </a:t>
            </a:r>
            <a:r>
              <a:rPr lang="en-US" dirty="0" err="1"/>
              <a:t>résultats</a:t>
            </a:r>
            <a:endParaRPr lang="en-US" dirty="0"/>
          </a:p>
          <a:p>
            <a:pPr lvl="2"/>
            <a:r>
              <a:rPr lang="en-US" dirty="0"/>
              <a:t>Utile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d’effectuer</a:t>
            </a:r>
            <a:r>
              <a:rPr lang="en-US" dirty="0"/>
              <a:t> un </a:t>
            </a:r>
            <a:r>
              <a:rPr lang="en-US" dirty="0" err="1"/>
              <a:t>débug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endParaRPr lang="en-US" dirty="0"/>
          </a:p>
          <a:p>
            <a:pPr lvl="2"/>
            <a:r>
              <a:rPr lang="en-US" dirty="0"/>
              <a:t>Keep it clean: &gt;&gt; clear all; &gt;&gt; </a:t>
            </a:r>
            <a:r>
              <a:rPr lang="en-US" dirty="0" err="1"/>
              <a:t>clearvars</a:t>
            </a:r>
            <a:r>
              <a:rPr lang="en-US" dirty="0"/>
              <a:t> –except …; &gt;&gt; clear …</a:t>
            </a:r>
          </a:p>
        </p:txBody>
      </p:sp>
    </p:spTree>
    <p:extLst>
      <p:ext uri="{BB962C8B-B14F-4D97-AF65-F5344CB8AC3E}">
        <p14:creationId xmlns:p14="http://schemas.microsoft.com/office/powerpoint/2010/main" val="64634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859</Words>
  <Application>Microsoft Office PowerPoint</Application>
  <PresentationFormat>Grand écran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Thème Office</vt:lpstr>
      <vt:lpstr> Cours N°1</vt:lpstr>
      <vt:lpstr>Origine &amp; Installation Matlab</vt:lpstr>
      <vt:lpstr>Derrière la programmation, Logicals (1/4)</vt:lpstr>
      <vt:lpstr>Derrière la programmation, Logicals (2/4)</vt:lpstr>
      <vt:lpstr>Derrière la programmation, Logicals (3/4)</vt:lpstr>
      <vt:lpstr>Derrière la programmation, Logicals (4/4)</vt:lpstr>
      <vt:lpstr>Input &amp; Output</vt:lpstr>
      <vt:lpstr>Avantages&amp;Désavantages Matlab</vt:lpstr>
      <vt:lpstr>Interface Matlab (1/2)</vt:lpstr>
      <vt:lpstr>Interface Matlab (2/2)</vt:lpstr>
      <vt:lpstr>Good habits</vt:lpstr>
      <vt:lpstr>“Règles du jeu”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N°1 Introduction à MATLAB</dc:title>
  <dc:creator>Daniel Gönczy</dc:creator>
  <cp:lastModifiedBy>Daniel Gönczy</cp:lastModifiedBy>
  <cp:revision>25</cp:revision>
  <dcterms:created xsi:type="dcterms:W3CDTF">2019-12-18T07:29:42Z</dcterms:created>
  <dcterms:modified xsi:type="dcterms:W3CDTF">2020-01-21T10:30:04Z</dcterms:modified>
</cp:coreProperties>
</file>