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12"/>
  </p:notesMasterIdLst>
  <p:sldIdLst>
    <p:sldId id="256" r:id="rId2"/>
    <p:sldId id="262" r:id="rId3"/>
    <p:sldId id="263" r:id="rId4"/>
    <p:sldId id="257" r:id="rId5"/>
    <p:sldId id="265" r:id="rId6"/>
    <p:sldId id="266" r:id="rId7"/>
    <p:sldId id="259" r:id="rId8"/>
    <p:sldId id="260"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AF2A1-3F7F-4CFB-B5FA-B28EE5602F9C}" v="17" dt="2024-04-08T11:32:24.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5F693-9E33-4276-9711-715B4655602D}" type="datetimeFigureOut">
              <a:rPr lang="es-CO" smtClean="0"/>
              <a:t>10/04/2024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8555D-7C3B-4430-A825-FF9E3A3E9B57}" type="slidenum">
              <a:rPr lang="es-CO" smtClean="0"/>
              <a:t>‹Nº›</a:t>
            </a:fld>
            <a:endParaRPr lang="es-CO"/>
          </a:p>
        </p:txBody>
      </p:sp>
    </p:spTree>
    <p:extLst>
      <p:ext uri="{BB962C8B-B14F-4D97-AF65-F5344CB8AC3E}">
        <p14:creationId xmlns:p14="http://schemas.microsoft.com/office/powerpoint/2010/main" val="358580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A2E8555D-7C3B-4430-A825-FF9E3A3E9B57}" type="slidenum">
              <a:rPr lang="es-CO" smtClean="0"/>
              <a:t>2</a:t>
            </a:fld>
            <a:endParaRPr lang="es-CO"/>
          </a:p>
        </p:txBody>
      </p:sp>
    </p:spTree>
    <p:extLst>
      <p:ext uri="{BB962C8B-B14F-4D97-AF65-F5344CB8AC3E}">
        <p14:creationId xmlns:p14="http://schemas.microsoft.com/office/powerpoint/2010/main" val="228785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CD4FF740-C5E0-4118-A794-2AE33F38F60C}" type="datetimeFigureOut">
              <a:rPr lang="es-CO" smtClean="0"/>
              <a:t>10/04/2024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8AC09F-5E7E-47D7-9314-23CDF2C24959}"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353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4FF740-C5E0-4118-A794-2AE33F38F60C}" type="datetimeFigureOut">
              <a:rPr lang="es-CO" smtClean="0"/>
              <a:t>10/04/2024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8AC09F-5E7E-47D7-9314-23CDF2C24959}" type="slidenum">
              <a:rPr lang="es-CO" smtClean="0"/>
              <a:t>‹Nº›</a:t>
            </a:fld>
            <a:endParaRPr lang="es-CO"/>
          </a:p>
        </p:txBody>
      </p:sp>
    </p:spTree>
    <p:extLst>
      <p:ext uri="{BB962C8B-B14F-4D97-AF65-F5344CB8AC3E}">
        <p14:creationId xmlns:p14="http://schemas.microsoft.com/office/powerpoint/2010/main" val="61545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4FF740-C5E0-4118-A794-2AE33F38F60C}" type="datetimeFigureOut">
              <a:rPr lang="es-CO" smtClean="0"/>
              <a:t>10/04/2024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8AC09F-5E7E-47D7-9314-23CDF2C24959}" type="slidenum">
              <a:rPr lang="es-CO" smtClean="0"/>
              <a:t>‹Nº›</a:t>
            </a:fld>
            <a:endParaRPr lang="es-CO"/>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2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4FF740-C5E0-4118-A794-2AE33F38F60C}" type="datetimeFigureOut">
              <a:rPr lang="es-CO" smtClean="0"/>
              <a:t>10/04/2024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8AC09F-5E7E-47D7-9314-23CDF2C24959}" type="slidenum">
              <a:rPr lang="es-CO" smtClean="0"/>
              <a:t>‹Nº›</a:t>
            </a:fld>
            <a:endParaRPr lang="es-CO"/>
          </a:p>
        </p:txBody>
      </p:sp>
    </p:spTree>
    <p:extLst>
      <p:ext uri="{BB962C8B-B14F-4D97-AF65-F5344CB8AC3E}">
        <p14:creationId xmlns:p14="http://schemas.microsoft.com/office/powerpoint/2010/main" val="509780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4FF740-C5E0-4118-A794-2AE33F38F60C}" type="datetimeFigureOut">
              <a:rPr lang="es-CO" smtClean="0"/>
              <a:t>10/04/2024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788AC09F-5E7E-47D7-9314-23CDF2C24959}"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85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4FF740-C5E0-4118-A794-2AE33F38F60C}" type="datetimeFigureOut">
              <a:rPr lang="es-CO" smtClean="0"/>
              <a:t>10/04/2024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88AC09F-5E7E-47D7-9314-23CDF2C24959}" type="slidenum">
              <a:rPr lang="es-CO" smtClean="0"/>
              <a:t>‹Nº›</a:t>
            </a:fld>
            <a:endParaRPr lang="es-CO"/>
          </a:p>
        </p:txBody>
      </p:sp>
    </p:spTree>
    <p:extLst>
      <p:ext uri="{BB962C8B-B14F-4D97-AF65-F5344CB8AC3E}">
        <p14:creationId xmlns:p14="http://schemas.microsoft.com/office/powerpoint/2010/main" val="390186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4FF740-C5E0-4118-A794-2AE33F38F60C}" type="datetimeFigureOut">
              <a:rPr lang="es-CO" smtClean="0"/>
              <a:t>10/04/2024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788AC09F-5E7E-47D7-9314-23CDF2C24959}" type="slidenum">
              <a:rPr lang="es-CO" smtClean="0"/>
              <a:t>‹Nº›</a:t>
            </a:fld>
            <a:endParaRPr lang="es-CO"/>
          </a:p>
        </p:txBody>
      </p:sp>
    </p:spTree>
    <p:extLst>
      <p:ext uri="{BB962C8B-B14F-4D97-AF65-F5344CB8AC3E}">
        <p14:creationId xmlns:p14="http://schemas.microsoft.com/office/powerpoint/2010/main" val="46116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4FF740-C5E0-4118-A794-2AE33F38F60C}" type="datetimeFigureOut">
              <a:rPr lang="es-CO" smtClean="0"/>
              <a:t>10/04/2024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788AC09F-5E7E-47D7-9314-23CDF2C24959}" type="slidenum">
              <a:rPr lang="es-CO" smtClean="0"/>
              <a:t>‹Nº›</a:t>
            </a:fld>
            <a:endParaRPr lang="es-CO"/>
          </a:p>
        </p:txBody>
      </p:sp>
    </p:spTree>
    <p:extLst>
      <p:ext uri="{BB962C8B-B14F-4D97-AF65-F5344CB8AC3E}">
        <p14:creationId xmlns:p14="http://schemas.microsoft.com/office/powerpoint/2010/main" val="402998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FF740-C5E0-4118-A794-2AE33F38F60C}" type="datetimeFigureOut">
              <a:rPr lang="es-CO" smtClean="0"/>
              <a:t>10/04/2024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788AC09F-5E7E-47D7-9314-23CDF2C24959}" type="slidenum">
              <a:rPr lang="es-CO" smtClean="0"/>
              <a:t>‹Nº›</a:t>
            </a:fld>
            <a:endParaRPr lang="es-CO"/>
          </a:p>
        </p:txBody>
      </p:sp>
    </p:spTree>
    <p:extLst>
      <p:ext uri="{BB962C8B-B14F-4D97-AF65-F5344CB8AC3E}">
        <p14:creationId xmlns:p14="http://schemas.microsoft.com/office/powerpoint/2010/main" val="360862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4FF740-C5E0-4118-A794-2AE33F38F60C}" type="datetimeFigureOut">
              <a:rPr lang="es-CO" smtClean="0"/>
              <a:t>10/04/2024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88AC09F-5E7E-47D7-9314-23CDF2C24959}" type="slidenum">
              <a:rPr lang="es-CO" smtClean="0"/>
              <a:t>‹Nº›</a:t>
            </a:fld>
            <a:endParaRPr lang="es-CO"/>
          </a:p>
        </p:txBody>
      </p:sp>
    </p:spTree>
    <p:extLst>
      <p:ext uri="{BB962C8B-B14F-4D97-AF65-F5344CB8AC3E}">
        <p14:creationId xmlns:p14="http://schemas.microsoft.com/office/powerpoint/2010/main" val="276640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4FF740-C5E0-4118-A794-2AE33F38F60C}" type="datetimeFigureOut">
              <a:rPr lang="es-CO" smtClean="0"/>
              <a:t>10/04/2024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788AC09F-5E7E-47D7-9314-23CDF2C24959}"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36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4FF740-C5E0-4118-A794-2AE33F38F60C}" type="datetimeFigureOut">
              <a:rPr lang="es-CO" smtClean="0"/>
              <a:t>10/04/2024</a:t>
            </a:fld>
            <a:endParaRPr lang="es-CO"/>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O"/>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88AC09F-5E7E-47D7-9314-23CDF2C24959}" type="slidenum">
              <a:rPr lang="es-CO" smtClean="0"/>
              <a:t>‹Nº›</a:t>
            </a:fld>
            <a:endParaRPr lang="es-CO"/>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71685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101010 líneas de datos hasta el infinito">
            <a:extLst>
              <a:ext uri="{FF2B5EF4-FFF2-40B4-BE49-F238E27FC236}">
                <a16:creationId xmlns:a16="http://schemas.microsoft.com/office/drawing/2014/main" id="{1723319C-B4E3-5732-E723-6CE7E83D4C85}"/>
              </a:ext>
            </a:extLst>
          </p:cNvPr>
          <p:cNvPicPr>
            <a:picLocks noChangeAspect="1"/>
          </p:cNvPicPr>
          <p:nvPr/>
        </p:nvPicPr>
        <p:blipFill rotWithShape="1">
          <a:blip r:embed="rId2">
            <a:alphaModFix amt="50000"/>
          </a:blip>
          <a:srcRect t="13125" r="-1" b="-1"/>
          <a:stretch/>
        </p:blipFill>
        <p:spPr>
          <a:xfrm>
            <a:off x="20" y="10"/>
            <a:ext cx="12191675" cy="6857990"/>
          </a:xfrm>
          <a:prstGeom prst="rect">
            <a:avLst/>
          </a:prstGeom>
        </p:spPr>
      </p:pic>
      <p:sp>
        <p:nvSpPr>
          <p:cNvPr id="2" name="Título 1">
            <a:extLst>
              <a:ext uri="{FF2B5EF4-FFF2-40B4-BE49-F238E27FC236}">
                <a16:creationId xmlns:a16="http://schemas.microsoft.com/office/drawing/2014/main" id="{26E41F2B-A3FE-1838-3277-C9A066F4DD8C}"/>
              </a:ext>
            </a:extLst>
          </p:cNvPr>
          <p:cNvSpPr>
            <a:spLocks noGrp="1"/>
          </p:cNvSpPr>
          <p:nvPr>
            <p:ph type="ctrTitle"/>
          </p:nvPr>
        </p:nvSpPr>
        <p:spPr>
          <a:xfrm>
            <a:off x="4976636" y="992221"/>
            <a:ext cx="6247308" cy="4873558"/>
          </a:xfrm>
        </p:spPr>
        <p:txBody>
          <a:bodyPr anchor="ctr">
            <a:normAutofit/>
          </a:bodyPr>
          <a:lstStyle/>
          <a:p>
            <a:r>
              <a:rPr lang="es-CO" sz="4800" dirty="0"/>
              <a:t>Tipos de Datos</a:t>
            </a:r>
          </a:p>
        </p:txBody>
      </p:sp>
      <p:sp>
        <p:nvSpPr>
          <p:cNvPr id="3" name="Subtítulo 2">
            <a:extLst>
              <a:ext uri="{FF2B5EF4-FFF2-40B4-BE49-F238E27FC236}">
                <a16:creationId xmlns:a16="http://schemas.microsoft.com/office/drawing/2014/main" id="{D5FCD906-96EC-846E-2048-EA7BB2FA440A}"/>
              </a:ext>
            </a:extLst>
          </p:cNvPr>
          <p:cNvSpPr>
            <a:spLocks noGrp="1"/>
          </p:cNvSpPr>
          <p:nvPr>
            <p:ph type="subTitle" idx="1"/>
          </p:nvPr>
        </p:nvSpPr>
        <p:spPr>
          <a:xfrm>
            <a:off x="968056" y="996610"/>
            <a:ext cx="3363901" cy="4864780"/>
          </a:xfrm>
        </p:spPr>
        <p:txBody>
          <a:bodyPr anchor="ctr">
            <a:noAutofit/>
          </a:bodyPr>
          <a:lstStyle/>
          <a:p>
            <a:pPr algn="r"/>
            <a:r>
              <a:rPr lang="es-CO" sz="3200" dirty="0">
                <a:latin typeface="Arial" panose="020B0604020202020204" pitchFamily="34" charset="0"/>
                <a:cs typeface="Arial" panose="020B0604020202020204" pitchFamily="34" charset="0"/>
              </a:rPr>
              <a:t>Existen 8 tipos de datos, también conocidos como tipos primitivos estos son:</a:t>
            </a:r>
          </a:p>
          <a:p>
            <a:pPr algn="r"/>
            <a:r>
              <a:rPr lang="es-CO" sz="3200" dirty="0">
                <a:latin typeface="Arial" panose="020B0604020202020204" pitchFamily="34" charset="0"/>
                <a:cs typeface="Arial" panose="020B0604020202020204" pitchFamily="34" charset="0"/>
              </a:rPr>
              <a:t>Byte, short, </a:t>
            </a:r>
            <a:r>
              <a:rPr lang="es-CO" sz="3200" dirty="0" err="1">
                <a:latin typeface="Arial" panose="020B0604020202020204" pitchFamily="34" charset="0"/>
                <a:cs typeface="Arial" panose="020B0604020202020204" pitchFamily="34" charset="0"/>
              </a:rPr>
              <a:t>int</a:t>
            </a:r>
            <a:r>
              <a:rPr lang="es-CO" sz="3200" dirty="0">
                <a:latin typeface="Arial" panose="020B0604020202020204" pitchFamily="34" charset="0"/>
                <a:cs typeface="Arial" panose="020B0604020202020204" pitchFamily="34" charset="0"/>
              </a:rPr>
              <a:t>, </a:t>
            </a:r>
            <a:r>
              <a:rPr lang="es-CO" sz="3200" dirty="0" err="1">
                <a:latin typeface="Arial" panose="020B0604020202020204" pitchFamily="34" charset="0"/>
                <a:cs typeface="Arial" panose="020B0604020202020204" pitchFamily="34" charset="0"/>
              </a:rPr>
              <a:t>long</a:t>
            </a:r>
            <a:r>
              <a:rPr lang="es-CO" sz="3200" dirty="0">
                <a:latin typeface="Arial" panose="020B0604020202020204" pitchFamily="34" charset="0"/>
                <a:cs typeface="Arial" panose="020B0604020202020204" pitchFamily="34" charset="0"/>
              </a:rPr>
              <a:t>, </a:t>
            </a:r>
            <a:r>
              <a:rPr lang="es-CO" sz="3200" dirty="0" err="1">
                <a:latin typeface="Arial" panose="020B0604020202020204" pitchFamily="34" charset="0"/>
                <a:cs typeface="Arial" panose="020B0604020202020204" pitchFamily="34" charset="0"/>
              </a:rPr>
              <a:t>char</a:t>
            </a:r>
            <a:r>
              <a:rPr lang="es-CO" sz="3200" dirty="0">
                <a:latin typeface="Arial" panose="020B0604020202020204" pitchFamily="34" charset="0"/>
                <a:cs typeface="Arial" panose="020B0604020202020204" pitchFamily="34" charset="0"/>
              </a:rPr>
              <a:t>, </a:t>
            </a:r>
            <a:r>
              <a:rPr lang="es-CO" sz="3200" dirty="0" err="1">
                <a:latin typeface="Arial" panose="020B0604020202020204" pitchFamily="34" charset="0"/>
                <a:cs typeface="Arial" panose="020B0604020202020204" pitchFamily="34" charset="0"/>
              </a:rPr>
              <a:t>float</a:t>
            </a:r>
            <a:r>
              <a:rPr lang="es-CO" sz="3200" dirty="0">
                <a:latin typeface="Arial" panose="020B0604020202020204" pitchFamily="34" charset="0"/>
                <a:cs typeface="Arial" panose="020B0604020202020204" pitchFamily="34" charset="0"/>
              </a:rPr>
              <a:t>, </a:t>
            </a:r>
            <a:r>
              <a:rPr lang="es-CO" sz="3200" dirty="0" err="1">
                <a:latin typeface="Arial" panose="020B0604020202020204" pitchFamily="34" charset="0"/>
                <a:cs typeface="Arial" panose="020B0604020202020204" pitchFamily="34" charset="0"/>
              </a:rPr>
              <a:t>double</a:t>
            </a:r>
            <a:endParaRPr lang="es-CO" sz="3200" dirty="0">
              <a:latin typeface="Arial" panose="020B0604020202020204" pitchFamily="34" charset="0"/>
              <a:cs typeface="Arial" panose="020B0604020202020204" pitchFamily="34" charset="0"/>
            </a:endParaRPr>
          </a:p>
          <a:p>
            <a:pPr algn="r"/>
            <a:r>
              <a:rPr lang="es-CO" sz="3200" dirty="0">
                <a:latin typeface="Arial" panose="020B0604020202020204" pitchFamily="34" charset="0"/>
                <a:cs typeface="Arial" panose="020B0604020202020204" pitchFamily="34" charset="0"/>
              </a:rPr>
              <a:t>, </a:t>
            </a:r>
            <a:r>
              <a:rPr lang="es-CO" sz="3200" dirty="0" err="1">
                <a:latin typeface="Arial" panose="020B0604020202020204" pitchFamily="34" charset="0"/>
                <a:cs typeface="Arial" panose="020B0604020202020204" pitchFamily="34" charset="0"/>
              </a:rPr>
              <a:t>boolean</a:t>
            </a:r>
            <a:endParaRPr lang="es-CO"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7176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ímbolos amarillo y azul">
            <a:extLst>
              <a:ext uri="{FF2B5EF4-FFF2-40B4-BE49-F238E27FC236}">
                <a16:creationId xmlns:a16="http://schemas.microsoft.com/office/drawing/2014/main" id="{945966F9-B826-67F5-D9C8-E765D7CEBD0C}"/>
              </a:ext>
            </a:extLst>
          </p:cNvPr>
          <p:cNvPicPr>
            <a:picLocks noChangeAspect="1"/>
          </p:cNvPicPr>
          <p:nvPr/>
        </p:nvPicPr>
        <p:blipFill rotWithShape="1">
          <a:blip r:embed="rId2">
            <a:alphaModFix amt="25000"/>
          </a:blip>
          <a:srcRect t="12909" b="13562"/>
          <a:stretch/>
        </p:blipFill>
        <p:spPr>
          <a:xfrm>
            <a:off x="20" y="10"/>
            <a:ext cx="12191980" cy="6857990"/>
          </a:xfrm>
          <a:prstGeom prst="rect">
            <a:avLst/>
          </a:prstGeom>
        </p:spPr>
      </p:pic>
      <p:sp>
        <p:nvSpPr>
          <p:cNvPr id="2" name="Título 1">
            <a:extLst>
              <a:ext uri="{FF2B5EF4-FFF2-40B4-BE49-F238E27FC236}">
                <a16:creationId xmlns:a16="http://schemas.microsoft.com/office/drawing/2014/main" id="{92BB134A-A74D-D475-506B-BC63FCB7F3E7}"/>
              </a:ext>
            </a:extLst>
          </p:cNvPr>
          <p:cNvSpPr>
            <a:spLocks noGrp="1"/>
          </p:cNvSpPr>
          <p:nvPr>
            <p:ph type="title"/>
          </p:nvPr>
        </p:nvSpPr>
        <p:spPr>
          <a:xfrm>
            <a:off x="1024128" y="585216"/>
            <a:ext cx="9720072" cy="1499616"/>
          </a:xfrm>
        </p:spPr>
        <p:txBody>
          <a:bodyPr>
            <a:normAutofit/>
          </a:bodyPr>
          <a:lstStyle/>
          <a:p>
            <a:pPr algn="ctr"/>
            <a:r>
              <a:rPr lang="es-CO" dirty="0">
                <a:solidFill>
                  <a:srgbClr val="FFFFFF"/>
                </a:solidFill>
              </a:rPr>
              <a:t>OPERADOR LOGICO DE NEGACION</a:t>
            </a:r>
          </a:p>
        </p:txBody>
      </p:sp>
      <p:cxnSp>
        <p:nvCxnSpPr>
          <p:cNvPr id="9" name="Straight Connector 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E7574BF-55B8-EC8C-71A5-1AC292E277A0}"/>
              </a:ext>
            </a:extLst>
          </p:cNvPr>
          <p:cNvSpPr>
            <a:spLocks noGrp="1"/>
          </p:cNvSpPr>
          <p:nvPr>
            <p:ph idx="1"/>
          </p:nvPr>
        </p:nvSpPr>
        <p:spPr>
          <a:xfrm>
            <a:off x="1024128" y="2286000"/>
            <a:ext cx="9720073" cy="4023360"/>
          </a:xfrm>
        </p:spPr>
        <p:txBody>
          <a:bodyPr>
            <a:normAutofit/>
          </a:bodyPr>
          <a:lstStyle/>
          <a:p>
            <a:r>
              <a:rPr lang="es-CO" dirty="0">
                <a:solidFill>
                  <a:srgbClr val="FFFFFF"/>
                </a:solidFill>
              </a:rPr>
              <a:t>Signo de exclamación (!): En Java, el signo de exclamación se utiliza como el operador de negación lógica. Se utiliza para invertir el valor de una expresión booleana. Si una expresión booleana es verdadera, el uso del operador de negación lógica (!) la convertirá en falsa, y viceversa.</a:t>
            </a:r>
          </a:p>
          <a:p>
            <a:endParaRPr lang="es-CO" dirty="0">
              <a:solidFill>
                <a:srgbClr val="FFFFFF"/>
              </a:solidFill>
            </a:endParaRPr>
          </a:p>
          <a:p>
            <a:r>
              <a:rPr lang="es-CO" dirty="0">
                <a:solidFill>
                  <a:srgbClr val="FFFFFF"/>
                </a:solidFill>
              </a:rPr>
              <a:t>Por ejemplo: </a:t>
            </a:r>
            <a:r>
              <a:rPr lang="es-CO" dirty="0" err="1">
                <a:solidFill>
                  <a:srgbClr val="FFFFFF"/>
                </a:solidFill>
              </a:rPr>
              <a:t>boolean</a:t>
            </a:r>
            <a:r>
              <a:rPr lang="es-CO" dirty="0">
                <a:solidFill>
                  <a:srgbClr val="FFFFFF"/>
                </a:solidFill>
              </a:rPr>
              <a:t> es Verdadero = true;</a:t>
            </a:r>
          </a:p>
          <a:p>
            <a:r>
              <a:rPr lang="es-CO" dirty="0" err="1">
                <a:solidFill>
                  <a:srgbClr val="FFFFFF"/>
                </a:solidFill>
              </a:rPr>
              <a:t>boolean</a:t>
            </a:r>
            <a:r>
              <a:rPr lang="es-CO" dirty="0">
                <a:solidFill>
                  <a:srgbClr val="FFFFFF"/>
                </a:solidFill>
              </a:rPr>
              <a:t> es Falso = !</a:t>
            </a:r>
            <a:r>
              <a:rPr lang="es-CO" dirty="0" err="1">
                <a:solidFill>
                  <a:srgbClr val="FFFFFF"/>
                </a:solidFill>
              </a:rPr>
              <a:t>esVerdadero</a:t>
            </a:r>
            <a:r>
              <a:rPr lang="es-CO" dirty="0">
                <a:solidFill>
                  <a:srgbClr val="FFFFFF"/>
                </a:solidFill>
              </a:rPr>
              <a:t>;</a:t>
            </a:r>
          </a:p>
          <a:p>
            <a:r>
              <a:rPr lang="es-CO" dirty="0">
                <a:solidFill>
                  <a:srgbClr val="FFFFFF"/>
                </a:solidFill>
              </a:rPr>
              <a:t>Es Falso será igual a false por que !</a:t>
            </a:r>
            <a:r>
              <a:rPr lang="es-CO" dirty="0" err="1">
                <a:solidFill>
                  <a:srgbClr val="FFFFFF"/>
                </a:solidFill>
              </a:rPr>
              <a:t>esVerdadero</a:t>
            </a:r>
            <a:r>
              <a:rPr lang="es-CO" dirty="0">
                <a:solidFill>
                  <a:srgbClr val="FFFFFF"/>
                </a:solidFill>
              </a:rPr>
              <a:t> invierte el valor de </a:t>
            </a:r>
            <a:r>
              <a:rPr lang="es-CO" dirty="0" err="1">
                <a:solidFill>
                  <a:srgbClr val="FFFFFF"/>
                </a:solidFill>
              </a:rPr>
              <a:t>esVerdadero</a:t>
            </a:r>
            <a:endParaRPr lang="es-CO" dirty="0">
              <a:solidFill>
                <a:srgbClr val="FFFFFF"/>
              </a:solidFill>
            </a:endParaRPr>
          </a:p>
        </p:txBody>
      </p:sp>
    </p:spTree>
    <p:extLst>
      <p:ext uri="{BB962C8B-B14F-4D97-AF65-F5344CB8AC3E}">
        <p14:creationId xmlns:p14="http://schemas.microsoft.com/office/powerpoint/2010/main" val="30483479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B44A8C8-B3B8-BC87-200D-9D3EAD5915F8}"/>
              </a:ext>
            </a:extLst>
          </p:cNvPr>
          <p:cNvSpPr txBox="1"/>
          <p:nvPr/>
        </p:nvSpPr>
        <p:spPr>
          <a:xfrm>
            <a:off x="1176184" y="760842"/>
            <a:ext cx="6098458" cy="5632311"/>
          </a:xfrm>
          <a:prstGeom prst="rect">
            <a:avLst/>
          </a:prstGeom>
          <a:noFill/>
        </p:spPr>
        <p:txBody>
          <a:bodyPr wrap="square">
            <a:spAutoFit/>
          </a:bodyPr>
          <a:lstStyle/>
          <a:p>
            <a:pPr algn="ctr"/>
            <a:r>
              <a:rPr lang="es-CO" sz="2000" dirty="0"/>
              <a:t>byte: Este tipo de dato es un entero de 8 bits con signo, que puede almacenar valores en el rango de -128 a 127</a:t>
            </a:r>
          </a:p>
          <a:p>
            <a:pPr algn="ctr"/>
            <a:endParaRPr lang="es-CO" sz="2000" dirty="0"/>
          </a:p>
          <a:p>
            <a:pPr algn="ctr"/>
            <a:r>
              <a:rPr lang="es-CO" sz="2000" dirty="0"/>
              <a:t>short: Es un entero de 16 bits con signo, que puede almacenar valores en el rango de -32,768 a 32,767</a:t>
            </a:r>
          </a:p>
          <a:p>
            <a:pPr algn="ctr"/>
            <a:endParaRPr lang="es-CO" sz="2000" dirty="0"/>
          </a:p>
          <a:p>
            <a:pPr algn="ctr"/>
            <a:r>
              <a:rPr lang="es-CO" sz="2000" dirty="0" err="1"/>
              <a:t>int</a:t>
            </a:r>
            <a:r>
              <a:rPr lang="es-CO" sz="2000" dirty="0"/>
              <a:t>: Es un entero de 32 bits con signo, que puede almacenar valores en el rango de -2,147,483,648 a 2,147,483,647.</a:t>
            </a:r>
          </a:p>
          <a:p>
            <a:pPr algn="ctr"/>
            <a:endParaRPr lang="es-CO" sz="2000" dirty="0"/>
          </a:p>
          <a:p>
            <a:pPr algn="ctr"/>
            <a:r>
              <a:rPr lang="es-CO" sz="2000" dirty="0" err="1"/>
              <a:t>long</a:t>
            </a:r>
            <a:r>
              <a:rPr lang="es-CO" sz="2000" dirty="0"/>
              <a:t>: Es un entero de 64 bits con signo, que puede almacenar valores en el rango de -9,223,372,036,854,775,808 a 9,223,372,036,854,775,807</a:t>
            </a:r>
          </a:p>
          <a:p>
            <a:pPr algn="ctr"/>
            <a:endParaRPr lang="es-CO" sz="2000" dirty="0"/>
          </a:p>
          <a:p>
            <a:pPr algn="ctr"/>
            <a:r>
              <a:rPr lang="es-CO" sz="2000" dirty="0" err="1"/>
              <a:t>char</a:t>
            </a:r>
            <a:r>
              <a:rPr lang="es-CO" sz="2000" dirty="0"/>
              <a:t>: Representa un solo carácter Unicode de 16 bits. Puede almacenar cualquier carácter Unicode, incluyendo letras, números, símbolos y caracteres especiales.</a:t>
            </a:r>
          </a:p>
        </p:txBody>
      </p:sp>
    </p:spTree>
    <p:extLst>
      <p:ext uri="{BB962C8B-B14F-4D97-AF65-F5344CB8AC3E}">
        <p14:creationId xmlns:p14="http://schemas.microsoft.com/office/powerpoint/2010/main" val="58154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C81938E4-FC50-CD43-4C44-941BAF5A298C}"/>
              </a:ext>
            </a:extLst>
          </p:cNvPr>
          <p:cNvSpPr txBox="1"/>
          <p:nvPr/>
        </p:nvSpPr>
        <p:spPr>
          <a:xfrm>
            <a:off x="2872248" y="1369532"/>
            <a:ext cx="6098458" cy="5016758"/>
          </a:xfrm>
          <a:prstGeom prst="rect">
            <a:avLst/>
          </a:prstGeom>
          <a:noFill/>
        </p:spPr>
        <p:txBody>
          <a:bodyPr wrap="square">
            <a:spAutoFit/>
          </a:bodyPr>
          <a:lstStyle/>
          <a:p>
            <a:pPr algn="ctr"/>
            <a:r>
              <a:rPr lang="es-CO" sz="2000" b="1" dirty="0" err="1">
                <a:latin typeface="Arial" panose="020B0604020202020204" pitchFamily="34" charset="0"/>
                <a:cs typeface="Arial" panose="020B0604020202020204" pitchFamily="34" charset="0"/>
              </a:rPr>
              <a:t>float</a:t>
            </a:r>
            <a:r>
              <a:rPr lang="es-CO" sz="2000" b="1" dirty="0">
                <a:latin typeface="Arial" panose="020B0604020202020204" pitchFamily="34" charset="0"/>
                <a:cs typeface="Arial" panose="020B0604020202020204" pitchFamily="34" charset="0"/>
              </a:rPr>
              <a:t>: Es un número de coma flotante de precisión simple de 32 bits según el estándar IEEE 754. Puede representar números con decimales y tiene un rango de aproximadamente ±3.4x10^38.</a:t>
            </a:r>
          </a:p>
          <a:p>
            <a:pPr algn="ctr"/>
            <a:endParaRPr lang="es-CO" sz="2000" b="1" dirty="0">
              <a:latin typeface="Arial" panose="020B0604020202020204" pitchFamily="34" charset="0"/>
              <a:cs typeface="Arial" panose="020B0604020202020204" pitchFamily="34" charset="0"/>
            </a:endParaRPr>
          </a:p>
          <a:p>
            <a:pPr algn="ctr"/>
            <a:r>
              <a:rPr lang="es-CO" sz="2000" b="1" dirty="0" err="1">
                <a:latin typeface="Arial" panose="020B0604020202020204" pitchFamily="34" charset="0"/>
                <a:cs typeface="Arial" panose="020B0604020202020204" pitchFamily="34" charset="0"/>
              </a:rPr>
              <a:t>double</a:t>
            </a:r>
            <a:r>
              <a:rPr lang="es-CO" sz="2000" b="1" dirty="0">
                <a:latin typeface="Arial" panose="020B0604020202020204" pitchFamily="34" charset="0"/>
                <a:cs typeface="Arial" panose="020B0604020202020204" pitchFamily="34" charset="0"/>
              </a:rPr>
              <a:t>: Es un número de coma flotante de precisión doble de 64 bits según el estándar IEEE 754. Tiene una precisión mayor que </a:t>
            </a:r>
            <a:r>
              <a:rPr lang="es-CO" sz="2000" b="1" dirty="0" err="1">
                <a:latin typeface="Arial" panose="020B0604020202020204" pitchFamily="34" charset="0"/>
                <a:cs typeface="Arial" panose="020B0604020202020204" pitchFamily="34" charset="0"/>
              </a:rPr>
              <a:t>float</a:t>
            </a:r>
            <a:r>
              <a:rPr lang="es-CO" sz="2000" b="1" dirty="0">
                <a:latin typeface="Arial" panose="020B0604020202020204" pitchFamily="34" charset="0"/>
                <a:cs typeface="Arial" panose="020B0604020202020204" pitchFamily="34" charset="0"/>
              </a:rPr>
              <a:t> y un rango mucho más amplio, de aproximadamente ±1.7x10^308.</a:t>
            </a:r>
          </a:p>
          <a:p>
            <a:pPr algn="ctr"/>
            <a:endParaRPr lang="es-CO" sz="2000" b="1" dirty="0">
              <a:latin typeface="Arial" panose="020B0604020202020204" pitchFamily="34" charset="0"/>
              <a:cs typeface="Arial" panose="020B0604020202020204" pitchFamily="34" charset="0"/>
            </a:endParaRPr>
          </a:p>
          <a:p>
            <a:pPr algn="ctr"/>
            <a:r>
              <a:rPr lang="es-CO" sz="2000" b="1" dirty="0" err="1">
                <a:latin typeface="Arial" panose="020B0604020202020204" pitchFamily="34" charset="0"/>
                <a:cs typeface="Arial" panose="020B0604020202020204" pitchFamily="34" charset="0"/>
              </a:rPr>
              <a:t>boolean</a:t>
            </a:r>
            <a:r>
              <a:rPr lang="es-CO" sz="2000" b="1" dirty="0">
                <a:latin typeface="Arial" panose="020B0604020202020204" pitchFamily="34" charset="0"/>
                <a:cs typeface="Arial" panose="020B0604020202020204" pitchFamily="34" charset="0"/>
              </a:rPr>
              <a:t>: Este tipo de dato solo puede tener dos valores: true o false. Se utiliza principalmente para expresiones condicionales y control de flujo.</a:t>
            </a:r>
          </a:p>
        </p:txBody>
      </p:sp>
    </p:spTree>
    <p:extLst>
      <p:ext uri="{BB962C8B-B14F-4D97-AF65-F5344CB8AC3E}">
        <p14:creationId xmlns:p14="http://schemas.microsoft.com/office/powerpoint/2010/main" val="156364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Datos de programación en monitor de ordenador">
            <a:extLst>
              <a:ext uri="{FF2B5EF4-FFF2-40B4-BE49-F238E27FC236}">
                <a16:creationId xmlns:a16="http://schemas.microsoft.com/office/drawing/2014/main" id="{B3705738-24D5-560C-AE46-01C28CCB157F}"/>
              </a:ext>
            </a:extLst>
          </p:cNvPr>
          <p:cNvPicPr>
            <a:picLocks noChangeAspect="1"/>
          </p:cNvPicPr>
          <p:nvPr/>
        </p:nvPicPr>
        <p:blipFill rotWithShape="1">
          <a:blip r:embed="rId2"/>
          <a:srcRect t="10650" r="9090" b="12739"/>
          <a:stretch/>
        </p:blipFill>
        <p:spPr>
          <a:xfrm>
            <a:off x="2" y="10"/>
            <a:ext cx="12191695" cy="6857990"/>
          </a:xfrm>
          <a:prstGeom prst="rect">
            <a:avLst/>
          </a:prstGeom>
        </p:spPr>
      </p:pic>
      <p:sp>
        <p:nvSpPr>
          <p:cNvPr id="2" name="Título 1">
            <a:extLst>
              <a:ext uri="{FF2B5EF4-FFF2-40B4-BE49-F238E27FC236}">
                <a16:creationId xmlns:a16="http://schemas.microsoft.com/office/drawing/2014/main" id="{C67E55E2-E766-0D74-84FC-3B4B0CAAA7F4}"/>
              </a:ext>
            </a:extLst>
          </p:cNvPr>
          <p:cNvSpPr>
            <a:spLocks noGrp="1"/>
          </p:cNvSpPr>
          <p:nvPr>
            <p:ph type="title"/>
          </p:nvPr>
        </p:nvSpPr>
        <p:spPr>
          <a:xfrm>
            <a:off x="1304017" y="804520"/>
            <a:ext cx="6815731" cy="1049235"/>
          </a:xfrm>
        </p:spPr>
        <p:txBody>
          <a:bodyPr>
            <a:normAutofit/>
          </a:bodyPr>
          <a:lstStyle/>
          <a:p>
            <a:r>
              <a:rPr lang="es-CO">
                <a:solidFill>
                  <a:srgbClr val="FFFFFE"/>
                </a:solidFill>
              </a:rPr>
              <a:t>Operadores Lógico</a:t>
            </a:r>
          </a:p>
        </p:txBody>
      </p:sp>
      <p:sp>
        <p:nvSpPr>
          <p:cNvPr id="3" name="Marcador de contenido 2">
            <a:extLst>
              <a:ext uri="{FF2B5EF4-FFF2-40B4-BE49-F238E27FC236}">
                <a16:creationId xmlns:a16="http://schemas.microsoft.com/office/drawing/2014/main" id="{426F49BE-92A2-5B54-F28F-096AC2973CBD}"/>
              </a:ext>
            </a:extLst>
          </p:cNvPr>
          <p:cNvSpPr>
            <a:spLocks noGrp="1"/>
          </p:cNvSpPr>
          <p:nvPr>
            <p:ph idx="1"/>
          </p:nvPr>
        </p:nvSpPr>
        <p:spPr>
          <a:xfrm>
            <a:off x="1304017" y="2015733"/>
            <a:ext cx="6815731" cy="4021267"/>
          </a:xfrm>
        </p:spPr>
        <p:txBody>
          <a:bodyPr>
            <a:normAutofit/>
          </a:bodyPr>
          <a:lstStyle/>
          <a:p>
            <a:pPr marL="0" indent="0">
              <a:buClr>
                <a:srgbClr val="4CE8FD"/>
              </a:buClr>
              <a:buNone/>
            </a:pPr>
            <a:r>
              <a:rPr lang="es-CO">
                <a:solidFill>
                  <a:srgbClr val="FFFFFE"/>
                </a:solidFill>
              </a:rPr>
              <a:t>Hay 3 operadores lógicos en java </a:t>
            </a:r>
          </a:p>
          <a:p>
            <a:pPr marL="514350" indent="-514350">
              <a:buClr>
                <a:srgbClr val="4CE8FD"/>
              </a:buClr>
              <a:buFont typeface="+mj-lt"/>
              <a:buAutoNum type="arabicPeriod"/>
            </a:pPr>
            <a:r>
              <a:rPr lang="es-CO">
                <a:solidFill>
                  <a:srgbClr val="FFFFFE"/>
                </a:solidFill>
              </a:rPr>
              <a:t>And</a:t>
            </a:r>
          </a:p>
          <a:p>
            <a:pPr marL="514350" indent="-514350">
              <a:buClr>
                <a:srgbClr val="4CE8FD"/>
              </a:buClr>
              <a:buFont typeface="+mj-lt"/>
              <a:buAutoNum type="arabicPeriod"/>
            </a:pPr>
            <a:r>
              <a:rPr lang="es-CO">
                <a:solidFill>
                  <a:srgbClr val="FFFFFE"/>
                </a:solidFill>
              </a:rPr>
              <a:t>or </a:t>
            </a:r>
          </a:p>
          <a:p>
            <a:pPr marL="514350" indent="-514350">
              <a:buClr>
                <a:srgbClr val="4CE8FD"/>
              </a:buClr>
              <a:buFont typeface="+mj-lt"/>
              <a:buAutoNum type="arabicPeriod"/>
            </a:pPr>
            <a:r>
              <a:rPr lang="es-CO">
                <a:solidFill>
                  <a:srgbClr val="FFFFFE"/>
                </a:solidFill>
              </a:rPr>
              <a:t>not </a:t>
            </a:r>
          </a:p>
        </p:txBody>
      </p:sp>
    </p:spTree>
    <p:extLst>
      <p:ext uri="{BB962C8B-B14F-4D97-AF65-F5344CB8AC3E}">
        <p14:creationId xmlns:p14="http://schemas.microsoft.com/office/powerpoint/2010/main" val="88549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BE5ACA7-C257-DA34-4D2D-A81F1200F279}"/>
              </a:ext>
            </a:extLst>
          </p:cNvPr>
          <p:cNvSpPr>
            <a:spLocks noGrp="1"/>
          </p:cNvSpPr>
          <p:nvPr>
            <p:ph idx="1"/>
          </p:nvPr>
        </p:nvSpPr>
        <p:spPr/>
        <p:txBody>
          <a:bodyPr>
            <a:normAutofit fontScale="92500" lnSpcReduction="20000"/>
          </a:bodyPr>
          <a:lstStyle/>
          <a:p>
            <a:r>
              <a:rPr lang="es-CO" dirty="0"/>
              <a:t>En Java, los operadores relacionales se utilizan para comparar dos valores y devolver un resultado booleano (verdadero o falso) según la relación entre ellos. Aquí tienes los operadores relacionales más comunes:</a:t>
            </a:r>
          </a:p>
          <a:p>
            <a:endParaRPr lang="es-CO" dirty="0"/>
          </a:p>
          <a:p>
            <a:r>
              <a:rPr lang="es-CO" dirty="0"/>
              <a:t>== : Igual a. Comprueba si dos valores son iguales.</a:t>
            </a:r>
          </a:p>
          <a:p>
            <a:r>
              <a:rPr lang="es-CO" dirty="0"/>
              <a:t>!= : Diferente de. Comprueba si dos valores no son iguales.</a:t>
            </a:r>
          </a:p>
          <a:p>
            <a:r>
              <a:rPr lang="es-CO" dirty="0"/>
              <a:t>&gt; : Mayor que. Comprueba si el valor de la izquierda es mayor que el valor de la derecha.</a:t>
            </a:r>
          </a:p>
          <a:p>
            <a:r>
              <a:rPr lang="es-CO" dirty="0"/>
              <a:t>&lt; : Menor que. Comprueba si el valor de la izquierda es menor que el valor de la derecha.</a:t>
            </a:r>
          </a:p>
          <a:p>
            <a:r>
              <a:rPr lang="es-CO" dirty="0"/>
              <a:t>&gt;= : Mayor o igual que. Comprueba si el valor de la izquierda es mayor o igual que el valor de la derecha.</a:t>
            </a:r>
          </a:p>
          <a:p>
            <a:r>
              <a:rPr lang="es-CO" dirty="0"/>
              <a:t>&lt;= : Menor o igual que. Comprueba si el valor de la izquierda es menor o igual que el valor de la derecha</a:t>
            </a:r>
          </a:p>
        </p:txBody>
      </p:sp>
    </p:spTree>
    <p:extLst>
      <p:ext uri="{BB962C8B-B14F-4D97-AF65-F5344CB8AC3E}">
        <p14:creationId xmlns:p14="http://schemas.microsoft.com/office/powerpoint/2010/main" val="415809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05C897-560A-CE91-B8DF-EF3844D3F108}"/>
              </a:ext>
            </a:extLst>
          </p:cNvPr>
          <p:cNvSpPr>
            <a:spLocks noGrp="1"/>
          </p:cNvSpPr>
          <p:nvPr>
            <p:ph idx="1"/>
          </p:nvPr>
        </p:nvSpPr>
        <p:spPr>
          <a:xfrm>
            <a:off x="1036828" y="1117600"/>
            <a:ext cx="9720073" cy="4023360"/>
          </a:xfrm>
        </p:spPr>
        <p:txBody>
          <a:bodyPr>
            <a:normAutofit/>
          </a:bodyPr>
          <a:lstStyle/>
          <a:p>
            <a:endParaRPr lang="es-CO" dirty="0"/>
          </a:p>
          <a:p>
            <a:endParaRPr lang="es-CO" dirty="0"/>
          </a:p>
          <a:p>
            <a:r>
              <a:rPr lang="es-CO" dirty="0"/>
              <a:t>En cuanto a los operadores aritméticos, se utilizan para realizar operaciones matemáticas en Java. Aquí tienes los operadores aritméticos básicos:+ : Suma.</a:t>
            </a:r>
          </a:p>
          <a:p>
            <a:r>
              <a:rPr lang="es-CO" dirty="0"/>
              <a:t>- : Resta.</a:t>
            </a:r>
          </a:p>
          <a:p>
            <a:r>
              <a:rPr lang="es-CO" dirty="0"/>
              <a:t>* : Multiplicación.</a:t>
            </a:r>
          </a:p>
          <a:p>
            <a:r>
              <a:rPr lang="es-CO" dirty="0"/>
              <a:t>/ : División.</a:t>
            </a:r>
          </a:p>
          <a:p>
            <a:r>
              <a:rPr lang="es-CO" dirty="0"/>
              <a:t>% : Módulo (devuelve el resto de la división).</a:t>
            </a:r>
          </a:p>
          <a:p>
            <a:endParaRPr lang="es-CO" dirty="0"/>
          </a:p>
        </p:txBody>
      </p:sp>
    </p:spTree>
    <p:extLst>
      <p:ext uri="{BB962C8B-B14F-4D97-AF65-F5344CB8AC3E}">
        <p14:creationId xmlns:p14="http://schemas.microsoft.com/office/powerpoint/2010/main" val="179218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B0321-4F4F-0FA2-ACFD-E6A9525A44F5}"/>
              </a:ext>
            </a:extLst>
          </p:cNvPr>
          <p:cNvSpPr>
            <a:spLocks noGrp="1"/>
          </p:cNvSpPr>
          <p:nvPr>
            <p:ph type="title"/>
          </p:nvPr>
        </p:nvSpPr>
        <p:spPr>
          <a:xfrm>
            <a:off x="1024128" y="585216"/>
            <a:ext cx="6066818" cy="1499616"/>
          </a:xfrm>
        </p:spPr>
        <p:txBody>
          <a:bodyPr>
            <a:normAutofit/>
          </a:bodyPr>
          <a:lstStyle/>
          <a:p>
            <a:r>
              <a:rPr lang="es-CO" dirty="0"/>
              <a:t>Operadores ternarios</a:t>
            </a:r>
          </a:p>
        </p:txBody>
      </p:sp>
      <p:sp>
        <p:nvSpPr>
          <p:cNvPr id="3" name="Marcador de contenido 2">
            <a:extLst>
              <a:ext uri="{FF2B5EF4-FFF2-40B4-BE49-F238E27FC236}">
                <a16:creationId xmlns:a16="http://schemas.microsoft.com/office/drawing/2014/main" id="{2E7A2BE5-7AED-7F3F-F429-56B5CB3F2EBE}"/>
              </a:ext>
            </a:extLst>
          </p:cNvPr>
          <p:cNvSpPr>
            <a:spLocks noGrp="1"/>
          </p:cNvSpPr>
          <p:nvPr>
            <p:ph idx="1"/>
          </p:nvPr>
        </p:nvSpPr>
        <p:spPr>
          <a:xfrm>
            <a:off x="1024128" y="2286000"/>
            <a:ext cx="6066818" cy="4023360"/>
          </a:xfrm>
        </p:spPr>
        <p:txBody>
          <a:bodyPr>
            <a:normAutofit lnSpcReduction="10000"/>
          </a:bodyPr>
          <a:lstStyle/>
          <a:p>
            <a:r>
              <a:rPr lang="es-CO" sz="1800" b="1" dirty="0"/>
              <a:t>Los operadores ternarios son operadores que trabajan con tres operandos, de ahí el término "ternario". En la mayoría de los lenguajes de programación, el operador ternario más común es el operador condicional ternario, que también se conoce como operador ternario condicional.</a:t>
            </a:r>
          </a:p>
          <a:p>
            <a:r>
              <a:rPr lang="es-CO" sz="1800" b="1" dirty="0"/>
              <a:t>La forma general del operador ternario condicional es: condición? expresión1 : expresión2</a:t>
            </a:r>
          </a:p>
          <a:p>
            <a:r>
              <a:rPr lang="es-CO" sz="1800" b="1" dirty="0"/>
              <a:t>condición es una expresión booleana que se evalúa como verdadera o falsa.</a:t>
            </a:r>
          </a:p>
          <a:p>
            <a:r>
              <a:rPr lang="es-CO" sz="1800" b="1" dirty="0"/>
              <a:t>expresión1 es el valor que se devuelve si la condición es verdadera.</a:t>
            </a:r>
          </a:p>
          <a:p>
            <a:r>
              <a:rPr lang="es-CO" sz="1800" b="1" dirty="0"/>
              <a:t>expresión2 es el valor que se devuelve si la condición es falsa</a:t>
            </a:r>
          </a:p>
          <a:p>
            <a:endParaRPr lang="es-CO" sz="1700" dirty="0"/>
          </a:p>
        </p:txBody>
      </p:sp>
      <p:pic>
        <p:nvPicPr>
          <p:cNvPr id="5" name="Picture 4" descr="Signo de interrogación en fondo de color verde pastel">
            <a:extLst>
              <a:ext uri="{FF2B5EF4-FFF2-40B4-BE49-F238E27FC236}">
                <a16:creationId xmlns:a16="http://schemas.microsoft.com/office/drawing/2014/main" id="{89025584-7334-2841-A965-B02D0A355E01}"/>
              </a:ext>
            </a:extLst>
          </p:cNvPr>
          <p:cNvPicPr>
            <a:picLocks noChangeAspect="1"/>
          </p:cNvPicPr>
          <p:nvPr/>
        </p:nvPicPr>
        <p:blipFill rotWithShape="1">
          <a:blip r:embed="rId2"/>
          <a:srcRect l="44626" r="4634"/>
          <a:stretch/>
        </p:blipFill>
        <p:spPr>
          <a:xfrm>
            <a:off x="7552266" y="10"/>
            <a:ext cx="4639733" cy="6857990"/>
          </a:xfrm>
          <a:prstGeom prst="rect">
            <a:avLst/>
          </a:prstGeom>
        </p:spPr>
      </p:pic>
    </p:spTree>
    <p:extLst>
      <p:ext uri="{BB962C8B-B14F-4D97-AF65-F5344CB8AC3E}">
        <p14:creationId xmlns:p14="http://schemas.microsoft.com/office/powerpoint/2010/main" val="286378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chos signos de interrogación sobre fondo negro">
            <a:extLst>
              <a:ext uri="{FF2B5EF4-FFF2-40B4-BE49-F238E27FC236}">
                <a16:creationId xmlns:a16="http://schemas.microsoft.com/office/drawing/2014/main" id="{B9DCBB8E-2566-48DF-4976-4ED8C1040CA3}"/>
              </a:ext>
            </a:extLst>
          </p:cNvPr>
          <p:cNvPicPr>
            <a:picLocks noChangeAspect="1"/>
          </p:cNvPicPr>
          <p:nvPr/>
        </p:nvPicPr>
        <p:blipFill rotWithShape="1">
          <a:blip r:embed="rId2"/>
          <a:srcRect l="9091" t="14070" b="2100"/>
          <a:stretch/>
        </p:blipFill>
        <p:spPr>
          <a:xfrm>
            <a:off x="20" y="10"/>
            <a:ext cx="12191980" cy="6857990"/>
          </a:xfrm>
          <a:prstGeom prst="rect">
            <a:avLst/>
          </a:prstGeom>
        </p:spPr>
      </p:pic>
      <p:sp>
        <p:nvSpPr>
          <p:cNvPr id="3" name="Marcador de contenido 2">
            <a:extLst>
              <a:ext uri="{FF2B5EF4-FFF2-40B4-BE49-F238E27FC236}">
                <a16:creationId xmlns:a16="http://schemas.microsoft.com/office/drawing/2014/main" id="{A756B3AB-133F-B364-D4AD-F66509B21F64}"/>
              </a:ext>
            </a:extLst>
          </p:cNvPr>
          <p:cNvSpPr>
            <a:spLocks noGrp="1"/>
          </p:cNvSpPr>
          <p:nvPr>
            <p:ph idx="1"/>
          </p:nvPr>
        </p:nvSpPr>
        <p:spPr>
          <a:xfrm>
            <a:off x="1024128" y="2286000"/>
            <a:ext cx="6066816" cy="4023360"/>
          </a:xfrm>
        </p:spPr>
        <p:txBody>
          <a:bodyPr>
            <a:normAutofit/>
          </a:bodyPr>
          <a:lstStyle/>
          <a:p>
            <a:r>
              <a:rPr lang="es-CO" sz="2000" dirty="0">
                <a:solidFill>
                  <a:schemeClr val="bg1"/>
                </a:solidFill>
              </a:rPr>
              <a:t>La utilidad principal de este operador es proporcionar una forma concisa de expresar una estructura condicional. Por ejemplo, en lugar de escribir un bloque </a:t>
            </a:r>
            <a:r>
              <a:rPr lang="es-CO" sz="2000" dirty="0" err="1">
                <a:solidFill>
                  <a:schemeClr val="bg1"/>
                </a:solidFill>
              </a:rPr>
              <a:t>if-else</a:t>
            </a:r>
            <a:r>
              <a:rPr lang="es-CO" sz="2000" dirty="0">
                <a:solidFill>
                  <a:schemeClr val="bg1"/>
                </a:solidFill>
              </a:rPr>
              <a:t> completo, puedes usar el operador ternario para lograr el mismo resultado en una línea de código.</a:t>
            </a:r>
          </a:p>
          <a:p>
            <a:endParaRPr lang="es-CO" sz="2000" dirty="0">
              <a:solidFill>
                <a:schemeClr val="bg1"/>
              </a:solidFill>
            </a:endParaRPr>
          </a:p>
          <a:p>
            <a:r>
              <a:rPr lang="es-CO" sz="2000" dirty="0">
                <a:solidFill>
                  <a:schemeClr val="bg1"/>
                </a:solidFill>
              </a:rPr>
              <a:t>El operador ternario es ampliamente utilizado en muchos lenguajes de programación debido a su simplicidad y capacidad para escribir código conciso y legible. Sin embargo, se debe tener cuidado al utilizarlo en situaciones donde la legibilidad del código pueda verse comprometida.</a:t>
            </a:r>
          </a:p>
        </p:txBody>
      </p:sp>
    </p:spTree>
    <p:extLst>
      <p:ext uri="{BB962C8B-B14F-4D97-AF65-F5344CB8AC3E}">
        <p14:creationId xmlns:p14="http://schemas.microsoft.com/office/powerpoint/2010/main" val="23834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D6ADD-BD82-652D-C9F8-6CA052FBCBB2}"/>
              </a:ext>
            </a:extLst>
          </p:cNvPr>
          <p:cNvSpPr>
            <a:spLocks noGrp="1"/>
          </p:cNvSpPr>
          <p:nvPr>
            <p:ph type="title"/>
          </p:nvPr>
        </p:nvSpPr>
        <p:spPr/>
        <p:txBody>
          <a:bodyPr>
            <a:normAutofit/>
          </a:bodyPr>
          <a:lstStyle/>
          <a:p>
            <a:r>
              <a:rPr lang="es-CO" sz="4000" dirty="0"/>
              <a:t>METODOS CONVERTIDOR MAYUSCULAS Y MINUSCULAS</a:t>
            </a:r>
          </a:p>
        </p:txBody>
      </p:sp>
      <p:sp>
        <p:nvSpPr>
          <p:cNvPr id="3" name="Marcador de contenido 2">
            <a:extLst>
              <a:ext uri="{FF2B5EF4-FFF2-40B4-BE49-F238E27FC236}">
                <a16:creationId xmlns:a16="http://schemas.microsoft.com/office/drawing/2014/main" id="{C2E2BD3E-6506-0C55-BDCF-59FAB3C05AEC}"/>
              </a:ext>
            </a:extLst>
          </p:cNvPr>
          <p:cNvSpPr>
            <a:spLocks noGrp="1"/>
          </p:cNvSpPr>
          <p:nvPr>
            <p:ph idx="1"/>
          </p:nvPr>
        </p:nvSpPr>
        <p:spPr/>
        <p:txBody>
          <a:bodyPr/>
          <a:lstStyle/>
          <a:p>
            <a:r>
              <a:rPr lang="es-CO" dirty="0"/>
              <a:t>En Java, puedes convertir cadenas de texto a mayúsculas o minúsculas utilizando métodos proporcionados por la clase </a:t>
            </a:r>
            <a:r>
              <a:rPr lang="es-CO" dirty="0" err="1"/>
              <a:t>String</a:t>
            </a:r>
            <a:r>
              <a:rPr lang="es-CO" dirty="0"/>
              <a:t>. Aquí tienes la sintaxis para cada caso:</a:t>
            </a:r>
          </a:p>
          <a:p>
            <a:r>
              <a:rPr lang="es-CO" dirty="0"/>
              <a:t>Para convertir una cadena a minúsculas, puedes usar el método </a:t>
            </a:r>
            <a:r>
              <a:rPr lang="es-CO" dirty="0" err="1"/>
              <a:t>toLowerCase</a:t>
            </a:r>
            <a:r>
              <a:rPr lang="es-CO" dirty="0"/>
              <a:t>():</a:t>
            </a:r>
          </a:p>
          <a:p>
            <a:endParaRPr lang="es-CO" dirty="0"/>
          </a:p>
          <a:p>
            <a:r>
              <a:rPr lang="es-CO" dirty="0"/>
              <a:t>Para convertir una cadena a mayúsculas, puedes usar el método </a:t>
            </a:r>
            <a:r>
              <a:rPr lang="es-CO" dirty="0" err="1"/>
              <a:t>toUpperCase</a:t>
            </a:r>
            <a:r>
              <a:rPr lang="es-CO" dirty="0"/>
              <a:t>():</a:t>
            </a:r>
          </a:p>
        </p:txBody>
      </p:sp>
    </p:spTree>
    <p:extLst>
      <p:ext uri="{BB962C8B-B14F-4D97-AF65-F5344CB8AC3E}">
        <p14:creationId xmlns:p14="http://schemas.microsoft.com/office/powerpoint/2010/main" val="3300074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216</TotalTime>
  <Words>806</Words>
  <Application>Microsoft Office PowerPoint</Application>
  <PresentationFormat>Panorámica</PresentationFormat>
  <Paragraphs>59</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Aptos</vt:lpstr>
      <vt:lpstr>Arial</vt:lpstr>
      <vt:lpstr>Tw Cen MT</vt:lpstr>
      <vt:lpstr>Tw Cen MT Condensed</vt:lpstr>
      <vt:lpstr>Wingdings 3</vt:lpstr>
      <vt:lpstr>Integral</vt:lpstr>
      <vt:lpstr>Tipos de Datos</vt:lpstr>
      <vt:lpstr>Presentación de PowerPoint</vt:lpstr>
      <vt:lpstr>Presentación de PowerPoint</vt:lpstr>
      <vt:lpstr>Operadores Lógico</vt:lpstr>
      <vt:lpstr>Presentación de PowerPoint</vt:lpstr>
      <vt:lpstr>Presentación de PowerPoint</vt:lpstr>
      <vt:lpstr>Operadores ternarios</vt:lpstr>
      <vt:lpstr>Presentación de PowerPoint</vt:lpstr>
      <vt:lpstr>METODOS CONVERTIDOR MAYUSCULAS Y MINUSCULAS</vt:lpstr>
      <vt:lpstr>OPERADOR LOGICO DE NEGACION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Datos</dc:title>
  <dc:creator>danerbedoya@gmail.com</dc:creator>
  <cp:lastModifiedBy>danerbedoya@gmail.com</cp:lastModifiedBy>
  <cp:revision>3</cp:revision>
  <dcterms:created xsi:type="dcterms:W3CDTF">2024-03-14T15:51:42Z</dcterms:created>
  <dcterms:modified xsi:type="dcterms:W3CDTF">2024-04-10T15:41:46Z</dcterms:modified>
</cp:coreProperties>
</file>