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53" r:id="rId5"/>
    <p:sldId id="350" r:id="rId6"/>
    <p:sldId id="362" r:id="rId7"/>
    <p:sldId id="361" r:id="rId8"/>
    <p:sldId id="360" r:id="rId9"/>
    <p:sldId id="359" r:id="rId10"/>
    <p:sldId id="358" r:id="rId11"/>
    <p:sldId id="357" r:id="rId12"/>
    <p:sldId id="356" r:id="rId13"/>
    <p:sldId id="364" r:id="rId14"/>
    <p:sldId id="366" r:id="rId15"/>
    <p:sldId id="355" r:id="rId16"/>
    <p:sldId id="365" r:id="rId17"/>
    <p:sldId id="354" r:id="rId18"/>
    <p:sldId id="35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612" y="120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63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15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9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506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18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833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68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5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72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8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32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07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91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8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58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5"/>
            <a:ext cx="11139054" cy="6088943"/>
          </a:xfrm>
        </p:spPr>
        <p:txBody>
          <a:bodyPr/>
          <a:lstStyle/>
          <a:p>
            <a:pPr rtl="1"/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>به نام خدا</a:t>
            </a:r>
            <a:b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>مراحل </a:t>
            </a:r>
            <a:r>
              <a:rPr lang="fa-IR" b="0" dirty="0">
                <a:latin typeface="Arial" panose="020B0604020202020204" pitchFamily="34" charset="0"/>
                <a:cs typeface="Arial" panose="020B0604020202020204" pitchFamily="34" charset="0"/>
              </a:rPr>
              <a:t>ساخت پایگاه داده </a:t>
            </a: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>، </a:t>
            </a:r>
            <a:r>
              <a:rPr lang="fa-IR" b="0" dirty="0">
                <a:latin typeface="Arial" panose="020B0604020202020204" pitchFamily="34" charset="0"/>
                <a:cs typeface="Arial" panose="020B0604020202020204" pitchFamily="34" charset="0"/>
              </a:rPr>
              <a:t>جداول و ارتباط بین آن ها </a:t>
            </a: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>دانش خداداد زاده</a:t>
            </a:r>
            <a:b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401 433 597</a:t>
            </a: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>تکلیف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  <a:t> پایگاه داده</a:t>
            </a:r>
            <a:br>
              <a:rPr lang="fa-IR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7" y="1016001"/>
            <a:ext cx="10035819" cy="53942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pPr rtl="1"/>
            <a:r>
              <a:rPr lang="fa-IR" sz="28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ساخت </a:t>
            </a:r>
            <a:r>
              <a:rPr lang="fa-IR" sz="2800" b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دیاگرام و تعریف روابط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7" y="1047363"/>
            <a:ext cx="10035819" cy="5331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pPr rtl="1"/>
            <a:r>
              <a:rPr lang="fa-IR" sz="2800" b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تعریف روابط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2" y="1016001"/>
            <a:ext cx="8461828" cy="539425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r>
              <a:rPr lang="fa-I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تعریف روابط بین جداول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6" y="1037954"/>
            <a:ext cx="10035821" cy="53503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pPr rtl="1"/>
            <a:r>
              <a:rPr lang="fa-IR" sz="2800" b="0" dirty="0">
                <a:latin typeface="Arial" panose="020B0604020202020204" pitchFamily="34" charset="0"/>
                <a:cs typeface="Arial" panose="020B0604020202020204" pitchFamily="34" charset="0"/>
              </a:rPr>
              <a:t>تعریف روابط بین جداول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6" y="1016001"/>
            <a:ext cx="10035821" cy="53942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pPr rtl="1"/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رابطه بین جدول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r>
              <a:rPr lang="fa-IR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و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fa-IR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ارتباط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fa-IR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به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Reciever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و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9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6" y="1016001"/>
            <a:ext cx="10035821" cy="5394253"/>
          </a:xfrm>
          <a:prstGeom prst="rect">
            <a:avLst/>
          </a:prstGeom>
        </p:spPr>
      </p:pic>
      <p:sp>
        <p:nvSpPr>
          <p:cNvPr id="4" name="Title 5"/>
          <p:cNvSpPr txBox="1">
            <a:spLocks/>
          </p:cNvSpPr>
          <p:nvPr/>
        </p:nvSpPr>
        <p:spPr>
          <a:xfrm>
            <a:off x="623839" y="328791"/>
            <a:ext cx="11139054" cy="7831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/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رابطه بین جدول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Message</a:t>
            </a:r>
            <a:r>
              <a:rPr lang="fa-IR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و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: Attachment</a:t>
            </a:r>
            <a:r>
              <a:rPr lang="fa-IR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ارتباط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MID</a:t>
            </a:r>
            <a:r>
              <a:rPr lang="fa-IR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به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MID 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49" y="1323676"/>
            <a:ext cx="9526411" cy="512044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7" y="428978"/>
            <a:ext cx="11139054" cy="722490"/>
          </a:xfrm>
        </p:spPr>
        <p:txBody>
          <a:bodyPr/>
          <a:lstStyle/>
          <a:p>
            <a:pPr rtl="1">
              <a:lnSpc>
                <a:spcPct val="150000"/>
              </a:lnSpc>
            </a:pPr>
            <a:r>
              <a:rPr lang="fa-IR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ساخت پایگاه داده :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در پنجره 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Explorer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fa-IR" sz="2000" b="0" dirty="0">
                <a:latin typeface="Arial" panose="020B0604020202020204" pitchFamily="34" charset="0"/>
                <a:cs typeface="Arial" panose="020B0604020202020204" pitchFamily="34" charset="0"/>
              </a:rPr>
              <a:t>بر </a:t>
            </a:r>
            <a:r>
              <a:rPr lang="fa-IR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روی 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 </a:t>
            </a:r>
            <a:r>
              <a:rPr lang="fa-IR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راست کليک می‌کنیم </a:t>
            </a:r>
            <a:r>
              <a:rPr lang="fa-IR" sz="2000" b="0" dirty="0">
                <a:latin typeface="Arial" panose="020B0604020202020204" pitchFamily="34" charset="0"/>
                <a:cs typeface="Arial" panose="020B0604020202020204" pitchFamily="34" charset="0"/>
              </a:rPr>
              <a:t>و </a:t>
            </a:r>
            <a:r>
              <a:rPr lang="fa-IR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گزينه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Database New </a:t>
            </a:r>
            <a:r>
              <a:rPr lang="fa-IR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را </a:t>
            </a:r>
            <a:r>
              <a:rPr lang="fa-IR" sz="2000" b="0" dirty="0">
                <a:latin typeface="Arial" panose="020B0604020202020204" pitchFamily="34" charset="0"/>
                <a:cs typeface="Arial" panose="020B0604020202020204" pitchFamily="34" charset="0"/>
              </a:rPr>
              <a:t>انتخاب </a:t>
            </a:r>
            <a:r>
              <a:rPr lang="fa-IR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میکنیم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6" y="1016001"/>
            <a:ext cx="10035821" cy="53942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r>
              <a:rPr lang="fa-I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نام گذاری پایگاه داده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6" y="1016001"/>
            <a:ext cx="10035821" cy="53942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r>
              <a:rPr lang="fa-I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ساخت جداول در پایگاه داده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6" y="1016001"/>
            <a:ext cx="10035821" cy="53942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pPr rtl="1"/>
            <a:r>
              <a:rPr lang="fa-I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ساخت جدول</a:t>
            </a: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fa-I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و مشخص کردن</a:t>
            </a: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Data type </a:t>
            </a:r>
            <a:r>
              <a:rPr lang="fa-I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آن ها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6" y="1020591"/>
            <a:ext cx="10035821" cy="53850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r>
              <a:rPr lang="fa-I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نام گذاری جداول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6" y="1016001"/>
            <a:ext cx="10035821" cy="53942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r>
              <a:rPr lang="fa-I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تعریف کردن کلید اصلی جداول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6" y="1016001"/>
            <a:ext cx="10035821" cy="53942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pPr rtl="1"/>
            <a:r>
              <a:rPr lang="fa-IR" sz="28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ساخت </a:t>
            </a:r>
            <a:r>
              <a:rPr lang="fa-IR" sz="2800" b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جدول</a:t>
            </a:r>
            <a:r>
              <a:rPr lang="en-US" sz="2800" b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</a:t>
            </a:r>
            <a:r>
              <a:rPr lang="fa-IR" sz="2800" b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 مشخص کردن</a:t>
            </a:r>
            <a:r>
              <a:rPr lang="en-US" sz="28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 </a:t>
            </a:r>
            <a:r>
              <a:rPr lang="fa-IR" sz="28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آن ها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6" y="1016001"/>
            <a:ext cx="10035821" cy="53942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528" y="323146"/>
            <a:ext cx="11139054" cy="783166"/>
          </a:xfrm>
        </p:spPr>
        <p:txBody>
          <a:bodyPr/>
          <a:lstStyle/>
          <a:p>
            <a:pPr rtl="1"/>
            <a:r>
              <a:rPr lang="fa-IR" sz="28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ساخت </a:t>
            </a:r>
            <a:r>
              <a:rPr lang="fa-IR" sz="2800" b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جدول</a:t>
            </a:r>
            <a:r>
              <a:rPr lang="en-US" sz="2800" b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Attachment </a:t>
            </a:r>
            <a:r>
              <a:rPr lang="fa-IR" sz="2800" b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 مشخص کردن</a:t>
            </a:r>
            <a:r>
              <a:rPr lang="en-US" sz="28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 </a:t>
            </a:r>
            <a:r>
              <a:rPr lang="fa-IR" sz="28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آن ها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695BEB-4861-4F57-B47B-7156F618D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96C45C-DB75-420E-8AF3-E934CE3B8485}">
  <ds:schemaRefs>
    <ds:schemaRef ds:uri="http://www.w3.org/XML/1998/namespace"/>
    <ds:schemaRef ds:uri="230e9df3-be65-4c73-a93b-d1236ebd677e"/>
    <ds:schemaRef ds:uri="http://purl.org/dc/elements/1.1/"/>
    <ds:schemaRef ds:uri="http://schemas.microsoft.com/office/2006/documentManagement/types"/>
    <ds:schemaRef ds:uri="http://schemas.microsoft.com/sharepoint/v3"/>
    <ds:schemaRef ds:uri="71af3243-3dd4-4a8d-8c0d-dd76da1f02a5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110</Words>
  <Application>Microsoft Office PowerPoint</Application>
  <PresentationFormat>Widescreen</PresentationFormat>
  <Paragraphs>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Century Gothic</vt:lpstr>
      <vt:lpstr>Wingdings 2</vt:lpstr>
      <vt:lpstr>Quotable</vt:lpstr>
      <vt:lpstr>به نام خدا  مراحل ساخت پایگاه داده ، جداول و ارتباط بین آن ها    دانش خداداد زاده  401 433 597  تکلیف 2 پایگاه داده </vt:lpstr>
      <vt:lpstr>ساخت پایگاه داده : در پنجره  Explorer Object بر روی Databases  راست کليک می‌کنیم و گزينه Database New  را انتخاب میکنیم</vt:lpstr>
      <vt:lpstr>نام گذاری پایگاه داده</vt:lpstr>
      <vt:lpstr>ساخت جداول در پایگاه داده</vt:lpstr>
      <vt:lpstr>ساخت جدولUser  و مشخص کردنData type  آن ها</vt:lpstr>
      <vt:lpstr>نام گذاری جداول</vt:lpstr>
      <vt:lpstr>تعریف کردن کلید اصلی جداول</vt:lpstr>
      <vt:lpstr>ساخت جدولMessage  و مشخص کردنData type  آن ها</vt:lpstr>
      <vt:lpstr>ساخت جدولAttachment  و مشخص کردنData type  آن ها</vt:lpstr>
      <vt:lpstr>ساخت دیاگرام و تعریف روابط</vt:lpstr>
      <vt:lpstr>تعریف روابط</vt:lpstr>
      <vt:lpstr>تعریف روابط بین جداول</vt:lpstr>
      <vt:lpstr>تعریف روابط بین جداول</vt:lpstr>
      <vt:lpstr> رابطه بین جدول  Userو  : Messageارتباط  UserIDبه Reciever و Sender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All-hands meeting</dc:title>
  <dc:creator>Menasheh ‌</dc:creator>
  <cp:lastModifiedBy>Menasheh ‌</cp:lastModifiedBy>
  <cp:revision>11</cp:revision>
  <dcterms:created xsi:type="dcterms:W3CDTF">2024-01-21T20:20:58Z</dcterms:created>
  <dcterms:modified xsi:type="dcterms:W3CDTF">2024-11-25T06:14:26Z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