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35"/>
  </p:notesMasterIdLst>
  <p:sldIdLst>
    <p:sldId id="31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9" r:id="rId27"/>
    <p:sldId id="311" r:id="rId28"/>
    <p:sldId id="312" r:id="rId29"/>
    <p:sldId id="313" r:id="rId30"/>
    <p:sldId id="314" r:id="rId31"/>
    <p:sldId id="318" r:id="rId32"/>
    <p:sldId id="315" r:id="rId33"/>
    <p:sldId id="316" r:id="rId34"/>
  </p:sldIdLst>
  <p:sldSz cx="9144000" cy="5143500" type="screen16x9"/>
  <p:notesSz cx="6858000" cy="9144000"/>
  <p:embeddedFontLst>
    <p:embeddedFont>
      <p:font typeface="B Mitra" panose="00000400000000000000" pitchFamily="2" charset="-78"/>
      <p:regular r:id="rId36"/>
      <p:bold r:id="rId37"/>
    </p:embeddedFont>
    <p:embeddedFont>
      <p:font typeface="B Nazanin" panose="00000400000000000000" pitchFamily="2" charset="-78"/>
      <p:regular r:id="rId38"/>
      <p:bold r:id="rId39"/>
    </p:embeddedFont>
    <p:embeddedFont>
      <p:font typeface="Franklin Gothic Book" panose="020B0503020102020204" pitchFamily="34" charset="0"/>
      <p:regular r:id="rId40"/>
      <p:italic r:id="rId41"/>
    </p:embeddedFont>
    <p:embeddedFont>
      <p:font typeface="Tahoma" panose="020B0604030504040204" pitchFamily="34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F9B6FA1-485B-4096-870B-7A0ABBBA3EAC}" type="datetimeFigureOut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1537B32-4E65-425A-B4CB-00F6CCDD8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A30DF-95FD-405E-BFBA-4B9C8B464E32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3915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D616-20C4-4F23-A64C-0691E2A31EAF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E606-61D9-45EB-AAFD-97F53E94FD3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303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1"/>
            <a:ext cx="7200900" cy="609600"/>
          </a:xfrm>
        </p:spPr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Mitra" panose="00000400000000000000" pitchFamily="2" charset="-78"/>
              </a:defRPr>
            </a:lvl1pPr>
            <a:lvl2pPr>
              <a:defRPr>
                <a:cs typeface="B Mitra" panose="00000400000000000000" pitchFamily="2" charset="-78"/>
              </a:defRPr>
            </a:lvl2pPr>
            <a:lvl3pPr>
              <a:defRPr>
                <a:cs typeface="B Mitra" panose="00000400000000000000" pitchFamily="2" charset="-78"/>
              </a:defRPr>
            </a:lvl3pPr>
            <a:lvl4pPr>
              <a:defRPr>
                <a:cs typeface="B Mitra" panose="00000400000000000000" pitchFamily="2" charset="-78"/>
              </a:defRPr>
            </a:lvl4pPr>
            <a:lvl5pPr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C05-0FC6-4B3E-A0BB-503147EBAFC7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DD2DE-8319-4156-9997-5E3FC01F2440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078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E71-3A41-4514-ACCA-8E63BA20673B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7F31-8722-459B-8A84-F10AFAC348D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A3D9-6F54-4710-8191-92B18C1A907C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3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192-14B8-4647-A12D-F18B5E551158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A289E-2E50-48E9-82D6-BDF548121AE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11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AB57-7A2D-495B-A8DE-4CAD9D13607C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2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3C8A2DE5-286A-48A8-AD5B-867309DD8C54}" type="datetime1">
              <a:rPr lang="en-US" smtClean="0"/>
              <a:pPr defTabSz="457200"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30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shack.in/tutorials/image-convolution-exampl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328" y="4052601"/>
            <a:ext cx="7772400" cy="505330"/>
          </a:xfrm>
        </p:spPr>
        <p:txBody>
          <a:bodyPr>
            <a:normAutofit fontScale="90000"/>
          </a:bodyPr>
          <a:lstStyle/>
          <a:p>
            <a:pPr rtl="1"/>
            <a: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fa-IR" sz="14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سعید محققی</a:t>
            </a:r>
            <a:r>
              <a:rPr lang="en-US" sz="1200" b="1" dirty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دانشگاه شاهد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زمستان 1398</a:t>
            </a:r>
            <a:endParaRPr lang="en-US" sz="1200" b="1" dirty="0">
              <a:solidFill>
                <a:srgbClr val="002060"/>
              </a:solidFill>
              <a:cs typeface="B Mitra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85908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آموزش یادگیری عمیق</a:t>
            </a:r>
            <a:b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Deep Learning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6626" y="298388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« شبکه‌های </a:t>
            </a:r>
            <a:r>
              <a:rPr lang="fa-IR" sz="2800" dirty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عصبی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کانولوشنی »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9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720"/>
          <p:cNvSpPr/>
          <p:nvPr/>
        </p:nvSpPr>
        <p:spPr>
          <a:xfrm>
            <a:off x="1617513" y="2575019"/>
            <a:ext cx="282299" cy="813899"/>
          </a:xfrm>
          <a:prstGeom prst="cube">
            <a:avLst>
              <a:gd name="adj" fmla="val 53382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3" name="Shape 724"/>
          <p:cNvSpPr/>
          <p:nvPr/>
        </p:nvSpPr>
        <p:spPr>
          <a:xfrm>
            <a:off x="1200988" y="1603019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Shape 721"/>
          <p:cNvSpPr txBox="1"/>
          <p:nvPr/>
        </p:nvSpPr>
        <p:spPr>
          <a:xfrm>
            <a:off x="1813613" y="3903019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21" name="Shape 722"/>
          <p:cNvSpPr txBox="1"/>
          <p:nvPr/>
        </p:nvSpPr>
        <p:spPr>
          <a:xfrm>
            <a:off x="2177913" y="1829844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22" name="Shape 723"/>
          <p:cNvSpPr txBox="1"/>
          <p:nvPr/>
        </p:nvSpPr>
        <p:spPr>
          <a:xfrm>
            <a:off x="1143000" y="4294651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24" name="Shape 726"/>
          <p:cNvSpPr/>
          <p:nvPr/>
        </p:nvSpPr>
        <p:spPr>
          <a:xfrm>
            <a:off x="3208804" y="2598548"/>
            <a:ext cx="2027699" cy="620099"/>
          </a:xfrm>
          <a:prstGeom prst="cube">
            <a:avLst>
              <a:gd name="adj" fmla="val 25000"/>
            </a:avLst>
          </a:prstGeom>
          <a:solidFill>
            <a:srgbClr val="C9DAF8">
              <a:alpha val="4269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5" name="Shape 727"/>
          <p:cNvSpPr/>
          <p:nvPr/>
        </p:nvSpPr>
        <p:spPr>
          <a:xfrm>
            <a:off x="3208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9" name="Shape 728"/>
          <p:cNvSpPr/>
          <p:nvPr/>
        </p:nvSpPr>
        <p:spPr>
          <a:xfrm>
            <a:off x="3589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6" name="Shape 729"/>
          <p:cNvSpPr/>
          <p:nvPr/>
        </p:nvSpPr>
        <p:spPr>
          <a:xfrm>
            <a:off x="3970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7" name="Shape 730"/>
          <p:cNvSpPr/>
          <p:nvPr/>
        </p:nvSpPr>
        <p:spPr>
          <a:xfrm>
            <a:off x="4351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8" name="Shape 731"/>
          <p:cNvSpPr/>
          <p:nvPr/>
        </p:nvSpPr>
        <p:spPr>
          <a:xfrm>
            <a:off x="4732804" y="282209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9" name="Shape 732"/>
          <p:cNvSpPr/>
          <p:nvPr/>
        </p:nvSpPr>
        <p:spPr>
          <a:xfrm>
            <a:off x="2705429" y="1607394"/>
            <a:ext cx="2735104" cy="2735104"/>
          </a:xfrm>
          <a:prstGeom prst="cube">
            <a:avLst>
              <a:gd name="adj" fmla="val 25000"/>
            </a:avLst>
          </a:prstGeom>
          <a:solidFill>
            <a:srgbClr val="C9DAF8">
              <a:alpha val="4269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40" name="Shape 733"/>
          <p:cNvSpPr txBox="1"/>
          <p:nvPr/>
        </p:nvSpPr>
        <p:spPr>
          <a:xfrm>
            <a:off x="5566299" y="2366980"/>
            <a:ext cx="5486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41" name="Shape 734"/>
          <p:cNvSpPr txBox="1"/>
          <p:nvPr/>
        </p:nvSpPr>
        <p:spPr>
          <a:xfrm>
            <a:off x="5113540" y="3860514"/>
            <a:ext cx="5486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43" name="Shape 736"/>
          <p:cNvSpPr txBox="1"/>
          <p:nvPr/>
        </p:nvSpPr>
        <p:spPr>
          <a:xfrm>
            <a:off x="3581281" y="4294651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2239" y="3014045"/>
            <a:ext cx="3098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5 نورون متفاوت که همگی</a:t>
            </a:r>
            <a:b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</a:b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به یک نقطه از ورودی مرتبط هستند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59437" y="2908597"/>
            <a:ext cx="829137" cy="2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59037" y="2946114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hape 265"/>
          <p:cNvSpPr txBox="1"/>
          <p:nvPr/>
        </p:nvSpPr>
        <p:spPr>
          <a:xfrm>
            <a:off x="6172200" y="1186731"/>
            <a:ext cx="2672675" cy="1105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ctr" rt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شکل دیگری از نمایش</a:t>
            </a:r>
            <a:endParaRPr lang="en" sz="20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3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  <p:bldP spid="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لایه کاهش اندازه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هدف: </a:t>
            </a:r>
            <a:r>
              <a:rPr lang="fa-IR" sz="2400" dirty="0">
                <a:solidFill>
                  <a:srgbClr val="002060"/>
                </a:solidFill>
              </a:rPr>
              <a:t>کاهش اندازه داده‌ها و کاهش حجم </a:t>
            </a:r>
            <a:r>
              <a:rPr lang="fa-IR" sz="2400" dirty="0" smtClean="0">
                <a:solidFill>
                  <a:srgbClr val="002060"/>
                </a:solidFill>
              </a:rPr>
              <a:t>محاسبات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روش‌های کاهش اندازه:</a:t>
            </a:r>
          </a:p>
          <a:p>
            <a:pPr marL="685800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گام (</a:t>
            </a:r>
            <a:r>
              <a:rPr lang="en-US" sz="2400" dirty="0">
                <a:solidFill>
                  <a:srgbClr val="002060"/>
                </a:solidFill>
              </a:rPr>
              <a:t>stride</a:t>
            </a:r>
            <a:r>
              <a:rPr lang="fa-IR" sz="2400" dirty="0">
                <a:solidFill>
                  <a:srgbClr val="002060"/>
                </a:solidFill>
              </a:rPr>
              <a:t>) برای پنجره کانولوشن</a:t>
            </a:r>
          </a:p>
          <a:p>
            <a:pPr marL="685800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استفاده </a:t>
            </a:r>
            <a:r>
              <a:rPr lang="fa-IR" sz="2400" dirty="0">
                <a:solidFill>
                  <a:srgbClr val="002060"/>
                </a:solidFill>
              </a:rPr>
              <a:t>از لایه </a:t>
            </a:r>
            <a:r>
              <a:rPr lang="en-US" sz="2400" dirty="0">
                <a:solidFill>
                  <a:srgbClr val="002060"/>
                </a:solidFill>
              </a:rPr>
              <a:t>Pooling</a:t>
            </a:r>
            <a:r>
              <a:rPr lang="fa-IR" sz="2400" dirty="0">
                <a:solidFill>
                  <a:srgbClr val="002060"/>
                </a:solidFill>
              </a:rPr>
              <a:t> (</a:t>
            </a:r>
            <a:r>
              <a:rPr lang="en-US" sz="2400" dirty="0">
                <a:solidFill>
                  <a:srgbClr val="002060"/>
                </a:solidFill>
              </a:rPr>
              <a:t>Max/Average/…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4215151330"/>
              </p:ext>
            </p:extLst>
          </p:nvPr>
        </p:nvGraphicFramePr>
        <p:xfrm>
          <a:off x="685800" y="1405083"/>
          <a:ext cx="2679950" cy="2766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4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24658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94258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963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2260380833"/>
              </p:ext>
            </p:extLst>
          </p:nvPr>
        </p:nvGraphicFramePr>
        <p:xfrm>
          <a:off x="685800" y="1408755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28330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97930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04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93277439"/>
              </p:ext>
            </p:extLst>
          </p:nvPr>
        </p:nvGraphicFramePr>
        <p:xfrm>
          <a:off x="685800" y="1405083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24658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94258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68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229880352"/>
              </p:ext>
            </p:extLst>
          </p:nvPr>
        </p:nvGraphicFramePr>
        <p:xfrm>
          <a:off x="685800" y="1399575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19150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88750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87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753410237"/>
              </p:ext>
            </p:extLst>
          </p:nvPr>
        </p:nvGraphicFramePr>
        <p:xfrm>
          <a:off x="685800" y="1396824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16399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85999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262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919173081"/>
              </p:ext>
            </p:extLst>
          </p:nvPr>
        </p:nvGraphicFramePr>
        <p:xfrm>
          <a:off x="685800" y="1401420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63616" y="796498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90595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9410" y="2745661"/>
            <a:ext cx="201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خروجی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5x5</a:t>
            </a:r>
            <a:r>
              <a:rPr lang="fa-IR" sz="2400" dirty="0" smtClean="0">
                <a:cs typeface="B Nazanin" panose="00000400000000000000" pitchFamily="2" charset="-78"/>
              </a:rPr>
              <a:t>   </a:t>
            </a:r>
            <a:r>
              <a:rPr lang="fa-IR" sz="2400" dirty="0" smtClean="0">
                <a:cs typeface="B Nazanin" panose="00000400000000000000" pitchFamily="2" charset="-78"/>
                <a:sym typeface="Wingdings" panose="05000000000000000000" pitchFamily="2" charset="2"/>
              </a:rPr>
              <a:t>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02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800" dirty="0">
                <a:solidFill>
                  <a:srgbClr val="002060"/>
                </a:solidFill>
              </a:rPr>
              <a:t>استفاده از گام </a:t>
            </a:r>
            <a:r>
              <a:rPr lang="en-US" sz="2800" dirty="0" smtClean="0">
                <a:solidFill>
                  <a:srgbClr val="002060"/>
                </a:solidFill>
              </a:rPr>
              <a:t>2</a:t>
            </a:r>
            <a:endParaRPr lang="fa-IR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538483747"/>
              </p:ext>
            </p:extLst>
          </p:nvPr>
        </p:nvGraphicFramePr>
        <p:xfrm>
          <a:off x="685800" y="1394433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14008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83608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10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  <a:endParaRPr lang="fa-IR" sz="28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800" dirty="0">
                <a:solidFill>
                  <a:srgbClr val="002060"/>
                </a:solidFill>
              </a:rPr>
              <a:t>استفاده از گام </a:t>
            </a:r>
            <a:r>
              <a:rPr lang="en-US" sz="2800" dirty="0" smtClean="0">
                <a:solidFill>
                  <a:srgbClr val="002060"/>
                </a:solidFill>
              </a:rPr>
              <a:t>2</a:t>
            </a:r>
            <a:endParaRPr lang="fa-IR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1010984895"/>
              </p:ext>
            </p:extLst>
          </p:nvPr>
        </p:nvGraphicFramePr>
        <p:xfrm>
          <a:off x="685800" y="1394433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3450" y="814008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cs typeface="B Nazanin" panose="00000400000000000000" pitchFamily="2" charset="-78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78975" y="2683608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cs typeface="B Nazanin" panose="00000400000000000000" pitchFamily="2" charset="-78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8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solidFill>
                  <a:srgbClr val="002060"/>
                </a:solidFill>
              </a:rPr>
              <a:t>شبکه‌های عصبی کانولوشنی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1- لایه کانولوشن (</a:t>
            </a:r>
            <a:r>
              <a:rPr lang="en-US" sz="2400" dirty="0" smtClean="0">
                <a:solidFill>
                  <a:srgbClr val="002060"/>
                </a:solidFill>
              </a:rPr>
              <a:t>Conv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2- لایه کاهش اندازه (</a:t>
            </a:r>
            <a:r>
              <a:rPr lang="en-US" sz="2400" dirty="0" smtClean="0">
                <a:solidFill>
                  <a:srgbClr val="002060"/>
                </a:solidFill>
              </a:rPr>
              <a:t>Pooling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3- </a:t>
            </a:r>
            <a:r>
              <a:rPr lang="fa-IR" sz="2400" dirty="0">
                <a:solidFill>
                  <a:srgbClr val="002060"/>
                </a:solidFill>
              </a:rPr>
              <a:t>معماری‌های </a:t>
            </a:r>
            <a:r>
              <a:rPr lang="fa-IR" sz="2400" dirty="0" smtClean="0">
                <a:solidFill>
                  <a:srgbClr val="002060"/>
                </a:solidFill>
              </a:rPr>
              <a:t>مختلف </a:t>
            </a:r>
            <a:r>
              <a:rPr lang="en-US" sz="2400" dirty="0" smtClean="0">
                <a:solidFill>
                  <a:srgbClr val="002060"/>
                </a:solidFill>
              </a:rPr>
              <a:t>CNN</a:t>
            </a:r>
            <a:endParaRPr lang="fa-I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گام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ورودی </a:t>
            </a:r>
            <a:r>
              <a:rPr lang="en-US" sz="2800" dirty="0" smtClean="0">
                <a:solidFill>
                  <a:srgbClr val="002060"/>
                </a:solidFill>
              </a:rPr>
              <a:t>7x7</a:t>
            </a:r>
            <a:r>
              <a:rPr lang="fa-IR" sz="2800" dirty="0" smtClean="0">
                <a:solidFill>
                  <a:srgbClr val="002060"/>
                </a:solidFill>
              </a:rPr>
              <a:t> و فیلتر </a:t>
            </a:r>
            <a:r>
              <a:rPr lang="en-US" sz="2800" dirty="0" smtClean="0">
                <a:solidFill>
                  <a:srgbClr val="002060"/>
                </a:solidFill>
              </a:rPr>
              <a:t>3x3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استفاده از گام </a:t>
            </a:r>
            <a:r>
              <a:rPr lang="en-US" sz="2800" dirty="0">
                <a:solidFill>
                  <a:srgbClr val="002060"/>
                </a:solidFill>
              </a:rPr>
              <a:t>2</a:t>
            </a:r>
            <a:endParaRPr lang="fa-IR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Shape 395"/>
          <p:cNvGraphicFramePr/>
          <p:nvPr>
            <p:extLst>
              <p:ext uri="{D42A27DB-BD31-4B8C-83A1-F6EECF244321}">
                <p14:modId xmlns:p14="http://schemas.microsoft.com/office/powerpoint/2010/main" val="3834901730"/>
              </p:ext>
            </p:extLst>
          </p:nvPr>
        </p:nvGraphicFramePr>
        <p:xfrm>
          <a:off x="688748" y="1394067"/>
          <a:ext cx="2679950" cy="272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hape 397"/>
          <p:cNvSpPr txBox="1"/>
          <p:nvPr/>
        </p:nvSpPr>
        <p:spPr>
          <a:xfrm>
            <a:off x="1776398" y="813642"/>
            <a:ext cx="548699" cy="4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" name="Shape 398"/>
          <p:cNvSpPr txBox="1"/>
          <p:nvPr/>
        </p:nvSpPr>
        <p:spPr>
          <a:xfrm>
            <a:off x="3481923" y="2683242"/>
            <a:ext cx="5871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738308"/>
            <a:ext cx="201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خروجی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889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لایه </a:t>
            </a:r>
            <a:r>
              <a:rPr lang="en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90" y="1114715"/>
            <a:ext cx="7200900" cy="2686050"/>
          </a:xfrm>
        </p:spPr>
        <p:txBody>
          <a:bodyPr/>
          <a:lstStyle/>
          <a:p>
            <a:pPr algn="r" rtl="1"/>
            <a:r>
              <a:rPr lang="fa-IR" sz="2400" dirty="0">
                <a:solidFill>
                  <a:srgbClr val="002060"/>
                </a:solidFill>
              </a:rPr>
              <a:t>عملیات </a:t>
            </a:r>
            <a:r>
              <a:rPr lang="en" sz="2400" dirty="0" smtClean="0">
                <a:solidFill>
                  <a:srgbClr val="002060"/>
                </a:solidFill>
              </a:rPr>
              <a:t>M</a:t>
            </a:r>
            <a:r>
              <a:rPr lang="en-US" sz="2400" dirty="0" smtClean="0">
                <a:solidFill>
                  <a:srgbClr val="002060"/>
                </a:solidFill>
              </a:rPr>
              <a:t>ax</a:t>
            </a:r>
            <a:r>
              <a:rPr lang="en" sz="2400" dirty="0" smtClean="0">
                <a:solidFill>
                  <a:srgbClr val="002060"/>
                </a:solidFill>
              </a:rPr>
              <a:t> Pooling</a:t>
            </a:r>
            <a:endParaRPr lang="en" sz="2400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Shape 756"/>
          <p:cNvGraphicFramePr/>
          <p:nvPr>
            <p:extLst>
              <p:ext uri="{D42A27DB-BD31-4B8C-83A1-F6EECF244321}">
                <p14:modId xmlns:p14="http://schemas.microsoft.com/office/powerpoint/2010/main" val="4045305031"/>
              </p:ext>
            </p:extLst>
          </p:nvPr>
        </p:nvGraphicFramePr>
        <p:xfrm>
          <a:off x="1035850" y="1727575"/>
          <a:ext cx="2423500" cy="2423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hape 758"/>
          <p:cNvCxnSpPr/>
          <p:nvPr/>
        </p:nvCxnSpPr>
        <p:spPr>
          <a:xfrm rot="10800000">
            <a:off x="726275" y="1757325"/>
            <a:ext cx="0" cy="2363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" name="Shape 759"/>
          <p:cNvSpPr txBox="1"/>
          <p:nvPr/>
        </p:nvSpPr>
        <p:spPr>
          <a:xfrm>
            <a:off x="360875" y="1881700"/>
            <a:ext cx="389699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cs typeface="B Nazanin" panose="00000400000000000000" pitchFamily="2" charset="-78"/>
              </a:rPr>
              <a:t>x</a:t>
            </a:r>
          </a:p>
        </p:txBody>
      </p:sp>
      <p:cxnSp>
        <p:nvCxnSpPr>
          <p:cNvPr id="8" name="Shape 760"/>
          <p:cNvCxnSpPr/>
          <p:nvPr/>
        </p:nvCxnSpPr>
        <p:spPr>
          <a:xfrm>
            <a:off x="1009350" y="4468550"/>
            <a:ext cx="2476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761"/>
          <p:cNvSpPr txBox="1"/>
          <p:nvPr/>
        </p:nvSpPr>
        <p:spPr>
          <a:xfrm>
            <a:off x="2961625" y="4398900"/>
            <a:ext cx="389699" cy="3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cs typeface="B Nazanin" panose="00000400000000000000" pitchFamily="2" charset="-78"/>
              </a:rPr>
              <a:t>y</a:t>
            </a:r>
          </a:p>
        </p:txBody>
      </p:sp>
      <p:cxnSp>
        <p:nvCxnSpPr>
          <p:cNvPr id="10" name="Shape 762"/>
          <p:cNvCxnSpPr/>
          <p:nvPr/>
        </p:nvCxnSpPr>
        <p:spPr>
          <a:xfrm flipV="1">
            <a:off x="3837050" y="2939324"/>
            <a:ext cx="2335150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763"/>
          <p:cNvSpPr txBox="1"/>
          <p:nvPr/>
        </p:nvSpPr>
        <p:spPr>
          <a:xfrm>
            <a:off x="3555675" y="2106400"/>
            <a:ext cx="2864650" cy="72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عملیات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2000" dirty="0" smtClean="0">
                <a:cs typeface="B Nazanin" panose="00000400000000000000" pitchFamily="2" charset="-78"/>
              </a:rPr>
              <a:t>با پنجره </a:t>
            </a:r>
            <a:r>
              <a:rPr lang="en-US" sz="2000" dirty="0" smtClean="0">
                <a:cs typeface="B Nazanin" panose="00000400000000000000" pitchFamily="2" charset="-78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lang="fa-IR" sz="2000" dirty="0" smtClean="0">
                <a:cs typeface="B Nazanin" panose="00000400000000000000" pitchFamily="2" charset="-78"/>
              </a:rPr>
              <a:t>و گام 2</a:t>
            </a:r>
            <a:endParaRPr lang="en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Shape 764"/>
          <p:cNvGraphicFramePr/>
          <p:nvPr>
            <p:extLst>
              <p:ext uri="{D42A27DB-BD31-4B8C-83A1-F6EECF244321}">
                <p14:modId xmlns:p14="http://schemas.microsoft.com/office/powerpoint/2010/main" val="3128490006"/>
              </p:ext>
            </p:extLst>
          </p:nvPr>
        </p:nvGraphicFramePr>
        <p:xfrm>
          <a:off x="6705600" y="2294500"/>
          <a:ext cx="1211750" cy="1211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تابع غیرخطی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76350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تابع </a:t>
            </a:r>
            <a:r>
              <a:rPr lang="en-US" sz="2400" dirty="0" err="1" smtClean="0">
                <a:solidFill>
                  <a:srgbClr val="002060"/>
                </a:solidFill>
              </a:rPr>
              <a:t>ReLu</a:t>
            </a:r>
            <a:r>
              <a:rPr lang="fa-IR" sz="2400" dirty="0" smtClean="0">
                <a:solidFill>
                  <a:srgbClr val="002060"/>
                </a:solidFill>
              </a:rPr>
              <a:t> (</a:t>
            </a:r>
            <a:r>
              <a:rPr lang="en-US" sz="2400" u="sng" dirty="0" smtClean="0">
                <a:solidFill>
                  <a:srgbClr val="002060"/>
                </a:solidFill>
              </a:rPr>
              <a:t>Re</a:t>
            </a:r>
            <a:r>
              <a:rPr lang="en-US" sz="2400" dirty="0" smtClean="0">
                <a:solidFill>
                  <a:srgbClr val="002060"/>
                </a:solidFill>
              </a:rPr>
              <a:t>ctified </a:t>
            </a:r>
            <a:r>
              <a:rPr lang="en-US" sz="2400" u="sng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inear </a:t>
            </a:r>
            <a:r>
              <a:rPr lang="en-US" sz="2400" u="sng" dirty="0" smtClean="0">
                <a:solidFill>
                  <a:srgbClr val="002060"/>
                </a:solidFill>
              </a:rPr>
              <a:t>U</a:t>
            </a:r>
            <a:r>
              <a:rPr lang="en-US" sz="2400" dirty="0" smtClean="0">
                <a:solidFill>
                  <a:srgbClr val="002060"/>
                </a:solidFill>
              </a:rPr>
              <a:t>nit</a:t>
            </a:r>
            <a:r>
              <a:rPr lang="fa-IR" sz="2400" dirty="0" smtClean="0">
                <a:solidFill>
                  <a:srgbClr val="002060"/>
                </a:solidFill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6752" y="2196879"/>
            <a:ext cx="5826448" cy="1211970"/>
            <a:chOff x="0" y="-2540"/>
            <a:chExt cx="3865566" cy="800167"/>
          </a:xfrm>
        </p:grpSpPr>
        <p:pic>
          <p:nvPicPr>
            <p:cNvPr id="6" name="Picture 5"/>
            <p:cNvPicPr preferRelativeResize="0"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95885"/>
              <a:ext cx="2002703" cy="504638"/>
            </a:xfrm>
            <a:prstGeom prst="rect">
              <a:avLst/>
            </a:prstGeom>
          </p:spPr>
        </p:pic>
        <p:pic>
          <p:nvPicPr>
            <p:cNvPr id="7" name="Picture 6"/>
            <p:cNvPicPr preferRelativeResize="0"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5233" y="-2540"/>
              <a:ext cx="1600333" cy="800167"/>
            </a:xfrm>
            <a:prstGeom prst="rect">
              <a:avLst/>
            </a:prstGeom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14750"/>
            <a:ext cx="8229600" cy="749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400" dirty="0" smtClean="0"/>
              <a:t>اعمال تابع </a:t>
            </a:r>
            <a:r>
              <a:rPr lang="en-US" sz="2400" dirty="0" err="1" smtClean="0"/>
              <a:t>ReLu</a:t>
            </a:r>
            <a:r>
              <a:rPr lang="fa-IR" sz="2400" dirty="0"/>
              <a:t> </a:t>
            </a:r>
            <a:r>
              <a:rPr lang="fa-IR" sz="2400" dirty="0" smtClean="0"/>
              <a:t>بر روی خروجی هر لایه کانولوشن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4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مثال شبکه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Shape 785"/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165" y="1048347"/>
            <a:ext cx="7796835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4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معماری‌های مختلف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8010"/>
            <a:ext cx="7924800" cy="3394472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</a:rPr>
              <a:t>VGGNet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</a:rPr>
              <a:t>GoogLeNet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</a:rPr>
              <a:t>ResNet</a:t>
            </a:r>
            <a:endParaRPr lang="fa-IR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U-Net</a:t>
            </a:r>
          </a:p>
          <a:p>
            <a:pPr algn="r" rtl="1">
              <a:lnSpc>
                <a:spcPct val="150000"/>
              </a:lnSpc>
            </a:pPr>
            <a:r>
              <a:rPr lang="en-US" sz="2400" dirty="0" err="1" smtClean="0">
                <a:solidFill>
                  <a:srgbClr val="002060"/>
                </a:solidFill>
              </a:rPr>
              <a:t>DenseNet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…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900" y="1047750"/>
            <a:ext cx="5105400" cy="28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 smtClean="0"/>
              <a:t>VGGNet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381125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مدل </a:t>
            </a:r>
            <a:r>
              <a:rPr lang="en-US" sz="2400" dirty="0" smtClean="0">
                <a:solidFill>
                  <a:srgbClr val="002060"/>
                </a:solidFill>
              </a:rPr>
              <a:t>VGG16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19973"/>
            <a:ext cx="4979861" cy="12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381125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شبکه </a:t>
            </a:r>
            <a:r>
              <a:rPr lang="en-US" sz="2400" dirty="0" err="1" smtClean="0">
                <a:solidFill>
                  <a:srgbClr val="002060"/>
                </a:solidFill>
              </a:rPr>
              <a:t>GoogLeNet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Shape 94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2123203"/>
            <a:ext cx="7848600" cy="22343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2103097" y="2724150"/>
            <a:ext cx="749971" cy="1219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2109862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ماژول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3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</a:t>
            </a:r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191032"/>
            <a:ext cx="8229600" cy="339447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ماژول </a:t>
            </a:r>
            <a:r>
              <a:rPr lang="en-US" sz="2400" dirty="0" smtClean="0">
                <a:solidFill>
                  <a:srgbClr val="002060"/>
                </a:solidFill>
              </a:rPr>
              <a:t>Inception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Shape 948"/>
          <p:cNvPicPr preferRelativeResize="0"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03014" y="1620427"/>
            <a:ext cx="5930719" cy="3055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4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36625"/>
            <a:ext cx="7200900" cy="26860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قسمتی از شبکه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ResNet</a:t>
            </a:r>
            <a:r>
              <a:rPr lang="fa-IR" sz="2400" dirty="0" smtClean="0">
                <a:solidFill>
                  <a:srgbClr val="002060"/>
                </a:solidFill>
              </a:rPr>
              <a:t>(بیش از 100 لایه)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ترکیب بلوک‌های </a:t>
            </a:r>
            <a:r>
              <a:rPr lang="en-US" sz="2400" dirty="0">
                <a:solidFill>
                  <a:srgbClr val="002060"/>
                </a:solidFill>
              </a:rPr>
              <a:t>Residual</a:t>
            </a:r>
          </a:p>
          <a:p>
            <a:pPr algn="r" rtl="1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Shape 1000"/>
          <p:cNvPicPr preferRelativeResize="0"/>
          <p:nvPr/>
        </p:nvPicPr>
        <p:blipFill rotWithShape="1"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3600" t="5078"/>
          <a:stretch/>
        </p:blipFill>
        <p:spPr>
          <a:xfrm rot="16200000">
            <a:off x="2478798" y="519393"/>
            <a:ext cx="1976609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Left Bracket 8"/>
          <p:cNvSpPr/>
          <p:nvPr/>
        </p:nvSpPr>
        <p:spPr>
          <a:xfrm rot="16200000">
            <a:off x="3169578" y="3964370"/>
            <a:ext cx="202947" cy="663233"/>
          </a:xfrm>
          <a:prstGeom prst="leftBracket">
            <a:avLst>
              <a:gd name="adj" fmla="val 76190"/>
            </a:avLst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1687" y="4465921"/>
            <a:ext cx="1494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بلوک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396" y="3126922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 smtClean="0">
                <a:cs typeface="B Nazanin" panose="00000400000000000000" pitchFamily="2" charset="-78"/>
              </a:rPr>
              <a:t>...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69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550" y="1146688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یک نمونه بلوک </a:t>
            </a:r>
            <a:r>
              <a:rPr lang="en-US" sz="2400" dirty="0" smtClean="0">
                <a:solidFill>
                  <a:srgbClr val="002060"/>
                </a:solidFill>
              </a:rPr>
              <a:t>Residual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Shape 10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2114550"/>
            <a:ext cx="3345866" cy="2196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Shape 1029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0047" y="2266950"/>
            <a:ext cx="2379953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ight Arrow 6"/>
          <p:cNvSpPr/>
          <p:nvPr/>
        </p:nvSpPr>
        <p:spPr>
          <a:xfrm>
            <a:off x="4267200" y="3212901"/>
            <a:ext cx="685800" cy="12084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20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شبکه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38538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اولین نمونه موفق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Shape 1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468" y="1962150"/>
            <a:ext cx="8025063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08"/>
          <p:cNvSpPr txBox="1"/>
          <p:nvPr/>
        </p:nvSpPr>
        <p:spPr>
          <a:xfrm>
            <a:off x="6858000" y="4379887"/>
            <a:ext cx="2033225" cy="32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[LeNet-5, </a:t>
            </a: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Yann LeCun]</a:t>
            </a:r>
            <a:endParaRPr lang="e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smtClean="0"/>
              <a:t>U-Net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58" y="3086200"/>
            <a:ext cx="8229600" cy="65366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مخصوص </a:t>
            </a:r>
            <a:r>
              <a:rPr lang="en-US" sz="2000" dirty="0" smtClean="0">
                <a:solidFill>
                  <a:srgbClr val="002060"/>
                </a:solidFill>
              </a:rPr>
              <a:t>Segmentation</a:t>
            </a:r>
          </a:p>
          <a:p>
            <a:pPr marL="0" indent="0" algn="r" rtl="1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629637A9-119A-49DA-BD12-AAC58B377D80}" type="slidenum">
              <a:rPr lang="en-US" smtClean="0"/>
              <a:pPr rtl="1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945" y="1001735"/>
            <a:ext cx="6096000" cy="406138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475817">
            <a:off x="922717" y="2883425"/>
            <a:ext cx="2876636" cy="14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018" y="1877425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مسیر انقباض</a:t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8274140">
            <a:off x="2834035" y="2881672"/>
            <a:ext cx="2951508" cy="148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0350" y="258746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مسیر انبساط</a:t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مدل </a:t>
            </a:r>
            <a:r>
              <a:rPr lang="en-US" dirty="0" err="1" smtClean="0"/>
              <a:t>DenseNet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629637A9-119A-49DA-BD12-AAC58B377D80}" type="slidenum">
              <a:rPr lang="en-US" smtClean="0"/>
              <a:pPr rtl="1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27469"/>
            <a:ext cx="3790950" cy="1889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1125221"/>
            <a:ext cx="5715000" cy="16817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1143000" y="2343150"/>
            <a:ext cx="1295400" cy="78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2343150"/>
            <a:ext cx="2190750" cy="78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مرور شبکه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00399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ویژگی‌ها</a:t>
            </a:r>
            <a:endParaRPr lang="fa-IR" sz="2400" dirty="0">
              <a:solidFill>
                <a:srgbClr val="002060"/>
              </a:solidFill>
            </a:endParaRP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لایه‌های کانولوشن(</a:t>
            </a:r>
            <a:r>
              <a:rPr lang="en-US" sz="2400" dirty="0">
                <a:solidFill>
                  <a:srgbClr val="002060"/>
                </a:solidFill>
              </a:rPr>
              <a:t>conv</a:t>
            </a:r>
            <a:r>
              <a:rPr lang="fa-IR" sz="2400" dirty="0">
                <a:solidFill>
                  <a:srgbClr val="002060"/>
                </a:solidFill>
              </a:rPr>
              <a:t>) و کاهش اندازه (</a:t>
            </a:r>
            <a:r>
              <a:rPr lang="en-US" sz="2400" dirty="0">
                <a:solidFill>
                  <a:srgbClr val="002060"/>
                </a:solidFill>
              </a:rPr>
              <a:t>pooling</a:t>
            </a:r>
            <a:r>
              <a:rPr lang="fa-IR" sz="2400" dirty="0">
                <a:solidFill>
                  <a:srgbClr val="002060"/>
                </a:solidFill>
              </a:rPr>
              <a:t>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وزن‌های پنجره‌ای (فیلترها)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چند فیلتر در هر لایه (ایجاد چند خروجی متفاوت)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مناسب برای </a:t>
            </a:r>
            <a:r>
              <a:rPr lang="fa-IR" sz="2400" dirty="0" smtClean="0">
                <a:solidFill>
                  <a:srgbClr val="002060"/>
                </a:solidFill>
              </a:rPr>
              <a:t>پردازش داده‌های </a:t>
            </a:r>
            <a:r>
              <a:rPr lang="fa-IR" sz="2400" dirty="0">
                <a:solidFill>
                  <a:srgbClr val="002060"/>
                </a:solidFill>
              </a:rPr>
              <a:t>تصویری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67200"/>
            <a:ext cx="8229600" cy="85725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fa-IR" b="1" dirty="0" smtClean="0"/>
              <a:t>پایان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شبکه </a:t>
            </a: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2800" dirty="0" smtClean="0">
                <a:solidFill>
                  <a:srgbClr val="002060"/>
                </a:solidFill>
              </a:rPr>
              <a:t>ویژگی‌ها</a:t>
            </a:r>
            <a:r>
              <a:rPr lang="fa-IR" sz="2800" dirty="0">
                <a:solidFill>
                  <a:srgbClr val="002060"/>
                </a:solidFill>
              </a:rPr>
              <a:t>: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لایه‌های کانولوشن(</a:t>
            </a:r>
            <a:r>
              <a:rPr lang="en-US" sz="2400" dirty="0">
                <a:solidFill>
                  <a:srgbClr val="002060"/>
                </a:solidFill>
              </a:rPr>
              <a:t>conv</a:t>
            </a:r>
            <a:r>
              <a:rPr lang="fa-IR" sz="2400" dirty="0">
                <a:solidFill>
                  <a:srgbClr val="002060"/>
                </a:solidFill>
              </a:rPr>
              <a:t>) و کاهش اندازه (</a:t>
            </a:r>
            <a:r>
              <a:rPr lang="en-US" sz="2400" dirty="0">
                <a:solidFill>
                  <a:srgbClr val="002060"/>
                </a:solidFill>
              </a:rPr>
              <a:t>pooling</a:t>
            </a:r>
            <a:r>
              <a:rPr lang="fa-IR" sz="2400" dirty="0">
                <a:solidFill>
                  <a:srgbClr val="002060"/>
                </a:solidFill>
              </a:rPr>
              <a:t>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وزن‌های پنجره‌ای (فیلترها)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استفاده از چند فیلتر در هر لایه (ایجاد چند خروجی متفاوت)</a:t>
            </a:r>
          </a:p>
          <a:p>
            <a:pPr marL="627063" algn="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</a:rPr>
              <a:t>مناسب برای پردازش داده‌های تصویری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hape 136"/>
          <p:cNvSpPr/>
          <p:nvPr/>
        </p:nvSpPr>
        <p:spPr>
          <a:xfrm>
            <a:off x="1192472" y="1619999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6" name="Shape 138"/>
          <p:cNvSpPr txBox="1"/>
          <p:nvPr/>
        </p:nvSpPr>
        <p:spPr>
          <a:xfrm>
            <a:off x="1728897" y="3919999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2148872" y="2378724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1134484" y="4311631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2090245" y="3942345"/>
            <a:ext cx="877225" cy="420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2506999" y="2422791"/>
            <a:ext cx="845801" cy="49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1368611" y="4340440"/>
            <a:ext cx="789175" cy="407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13" name="Shape 142"/>
          <p:cNvSpPr txBox="1"/>
          <p:nvPr/>
        </p:nvSpPr>
        <p:spPr>
          <a:xfrm>
            <a:off x="877247" y="1038249"/>
            <a:ext cx="2372975" cy="47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32x32x3 image</a:t>
            </a:r>
          </a:p>
        </p:txBody>
      </p:sp>
      <p:sp>
        <p:nvSpPr>
          <p:cNvPr id="14" name="Shape 156"/>
          <p:cNvSpPr/>
          <p:nvPr/>
        </p:nvSpPr>
        <p:spPr>
          <a:xfrm>
            <a:off x="4145900" y="2498974"/>
            <a:ext cx="282299" cy="813899"/>
          </a:xfrm>
          <a:prstGeom prst="cube">
            <a:avLst>
              <a:gd name="adj" fmla="val 53382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15" name="Shape 157"/>
          <p:cNvSpPr txBox="1"/>
          <p:nvPr/>
        </p:nvSpPr>
        <p:spPr>
          <a:xfrm>
            <a:off x="3920100" y="1819324"/>
            <a:ext cx="2115600" cy="35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5x5x3 filter</a:t>
            </a:r>
          </a:p>
        </p:txBody>
      </p:sp>
      <p:sp>
        <p:nvSpPr>
          <p:cNvPr id="16" name="Shape 159"/>
          <p:cNvSpPr txBox="1"/>
          <p:nvPr/>
        </p:nvSpPr>
        <p:spPr>
          <a:xfrm>
            <a:off x="3461353" y="3640324"/>
            <a:ext cx="5244940" cy="937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fa-IR" sz="2200" b="1" dirty="0">
                <a:solidFill>
                  <a:srgbClr val="002060"/>
                </a:solidFill>
                <a:cs typeface="B Nazanin" panose="00000400000000000000" pitchFamily="2" charset="-78"/>
              </a:rPr>
              <a:t>کانوالوشن ورودی و </a:t>
            </a:r>
            <a:r>
              <a:rPr lang="fa-IR" sz="22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فیلتر</a:t>
            </a:r>
            <a:endParaRPr lang="en" sz="22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lvl="0" algn="r" rtl="1">
              <a:spcBef>
                <a:spcPts val="0"/>
              </a:spcBef>
              <a:buNone/>
            </a:pPr>
            <a:r>
              <a:rPr lang="fa-IR" sz="22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لغزاندن پنجره بر روی تصویر و محاسبه ضرب نقطه ای</a:t>
            </a:r>
            <a:endParaRPr lang="en" sz="22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88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 animBg="1"/>
      <p:bldP spid="15" grpId="0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2"/>
          <p:cNvSpPr/>
          <p:nvPr/>
        </p:nvSpPr>
        <p:spPr>
          <a:xfrm>
            <a:off x="1617513" y="2591182"/>
            <a:ext cx="282299" cy="813899"/>
          </a:xfrm>
          <a:prstGeom prst="cube">
            <a:avLst>
              <a:gd name="adj" fmla="val 53382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14" name="Shape 192"/>
          <p:cNvSpPr/>
          <p:nvPr/>
        </p:nvSpPr>
        <p:spPr>
          <a:xfrm>
            <a:off x="1200988" y="1619182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183"/>
          <p:cNvSpPr/>
          <p:nvPr/>
        </p:nvSpPr>
        <p:spPr>
          <a:xfrm>
            <a:off x="3213763" y="2860221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7" name="Shape 184"/>
          <p:cNvCxnSpPr>
            <a:endCxn id="6" idx="2"/>
          </p:cNvCxnSpPr>
          <p:nvPr/>
        </p:nvCxnSpPr>
        <p:spPr>
          <a:xfrm rot="10800000" flipH="1">
            <a:off x="1724263" y="3001370"/>
            <a:ext cx="1489500" cy="39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185"/>
          <p:cNvCxnSpPr>
            <a:endCxn id="6" idx="2"/>
          </p:cNvCxnSpPr>
          <p:nvPr/>
        </p:nvCxnSpPr>
        <p:spPr>
          <a:xfrm>
            <a:off x="1743763" y="2764070"/>
            <a:ext cx="1470000" cy="2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186"/>
          <p:cNvCxnSpPr>
            <a:endCxn id="6" idx="2"/>
          </p:cNvCxnSpPr>
          <p:nvPr/>
        </p:nvCxnSpPr>
        <p:spPr>
          <a:xfrm>
            <a:off x="1879963" y="2614670"/>
            <a:ext cx="1333800" cy="3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187"/>
          <p:cNvCxnSpPr>
            <a:endCxn id="6" idx="2"/>
          </p:cNvCxnSpPr>
          <p:nvPr/>
        </p:nvCxnSpPr>
        <p:spPr>
          <a:xfrm rot="10800000" flipH="1">
            <a:off x="1906063" y="3001370"/>
            <a:ext cx="1307700" cy="24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88"/>
          <p:cNvSpPr txBox="1"/>
          <p:nvPr/>
        </p:nvSpPr>
        <p:spPr>
          <a:xfrm>
            <a:off x="1813613" y="391918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12" name="Shape 189"/>
          <p:cNvSpPr txBox="1"/>
          <p:nvPr/>
        </p:nvSpPr>
        <p:spPr>
          <a:xfrm>
            <a:off x="2177913" y="1846007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13" name="Shape 190"/>
          <p:cNvSpPr txBox="1"/>
          <p:nvPr/>
        </p:nvSpPr>
        <p:spPr>
          <a:xfrm>
            <a:off x="1143000" y="4310814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15" name="Shape 193"/>
          <p:cNvSpPr txBox="1"/>
          <p:nvPr/>
        </p:nvSpPr>
        <p:spPr>
          <a:xfrm>
            <a:off x="3458839" y="1196807"/>
            <a:ext cx="2408562" cy="5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32x32x3 image</a:t>
            </a:r>
          </a:p>
        </p:txBody>
      </p:sp>
      <p:cxnSp>
        <p:nvCxnSpPr>
          <p:cNvPr id="16" name="Shape 194"/>
          <p:cNvCxnSpPr/>
          <p:nvPr/>
        </p:nvCxnSpPr>
        <p:spPr>
          <a:xfrm flipH="1">
            <a:off x="2376713" y="1543686"/>
            <a:ext cx="984299" cy="2330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95"/>
          <p:cNvCxnSpPr/>
          <p:nvPr/>
        </p:nvCxnSpPr>
        <p:spPr>
          <a:xfrm flipH="1">
            <a:off x="2016762" y="1922107"/>
            <a:ext cx="1398900" cy="54389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196"/>
          <p:cNvCxnSpPr/>
          <p:nvPr/>
        </p:nvCxnSpPr>
        <p:spPr>
          <a:xfrm flipH="1" flipV="1">
            <a:off x="3546514" y="3178827"/>
            <a:ext cx="560886" cy="27142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" name="Shape 19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1137" y="1706582"/>
            <a:ext cx="370518" cy="2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9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717" y="3291945"/>
            <a:ext cx="1225640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/>
          <p:cNvSpPr/>
          <p:nvPr/>
        </p:nvSpPr>
        <p:spPr>
          <a:xfrm>
            <a:off x="3453042" y="1590527"/>
            <a:ext cx="162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5x5x3 filter</a:t>
            </a:r>
          </a:p>
        </p:txBody>
      </p:sp>
      <p:sp>
        <p:nvSpPr>
          <p:cNvPr id="24" name="Shape 197"/>
          <p:cNvSpPr txBox="1"/>
          <p:nvPr/>
        </p:nvSpPr>
        <p:spPr>
          <a:xfrm>
            <a:off x="3501505" y="2764070"/>
            <a:ext cx="3393937" cy="553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</a:pPr>
            <a:r>
              <a:rPr lang="fa-IR" sz="2000" dirty="0" smtClean="0">
                <a:cs typeface="B Nazanin" panose="00000400000000000000" pitchFamily="2" charset="-78"/>
              </a:rPr>
              <a:t>ضرب فیلتر در یک محدوده از ورودی</a:t>
            </a:r>
            <a:endParaRPr lang="en" sz="2000" dirty="0"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17938" y="3955177"/>
            <a:ext cx="5910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مثال</a:t>
            </a:r>
            <a:endParaRPr lang="fa-IR" dirty="0">
              <a:cs typeface="B Nazanin" panose="00000400000000000000" pitchFamily="2" charset="-78"/>
              <a:hlinkClick r:id="rId4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://aishack.in/tutorials/image-convolution-examples/</a:t>
            </a: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2" name="Shape 219"/>
          <p:cNvCxnSpPr/>
          <p:nvPr/>
        </p:nvCxnSpPr>
        <p:spPr>
          <a:xfrm>
            <a:off x="3710875" y="3042747"/>
            <a:ext cx="236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220"/>
          <p:cNvSpPr txBox="1"/>
          <p:nvPr/>
        </p:nvSpPr>
        <p:spPr>
          <a:xfrm>
            <a:off x="3213763" y="3233248"/>
            <a:ext cx="3272400" cy="81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لغزاندن پنجره بر روی تمام نقاط ورودی</a:t>
            </a:r>
            <a:endParaRPr lang="en" sz="2000" dirty="0">
              <a:cs typeface="B Nazanin" panose="00000400000000000000" pitchFamily="2" charset="-78"/>
            </a:endParaRPr>
          </a:p>
        </p:txBody>
      </p:sp>
      <p:sp>
        <p:nvSpPr>
          <p:cNvPr id="24" name="Shape 221"/>
          <p:cNvSpPr/>
          <p:nvPr/>
        </p:nvSpPr>
        <p:spPr>
          <a:xfrm>
            <a:off x="6813925" y="1660497"/>
            <a:ext cx="956400" cy="2757900"/>
          </a:xfrm>
          <a:prstGeom prst="cube">
            <a:avLst>
              <a:gd name="adj" fmla="val 90357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5" name="Shape 222"/>
          <p:cNvSpPr txBox="1"/>
          <p:nvPr/>
        </p:nvSpPr>
        <p:spPr>
          <a:xfrm>
            <a:off x="6529882" y="1172104"/>
            <a:ext cx="1804499" cy="5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</a:t>
            </a:r>
          </a:p>
        </p:txBody>
      </p:sp>
      <p:sp>
        <p:nvSpPr>
          <p:cNvPr id="26" name="Shape 223"/>
          <p:cNvSpPr txBox="1"/>
          <p:nvPr/>
        </p:nvSpPr>
        <p:spPr>
          <a:xfrm>
            <a:off x="6698418" y="4373976"/>
            <a:ext cx="3281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1</a:t>
            </a:r>
          </a:p>
        </p:txBody>
      </p:sp>
      <p:sp>
        <p:nvSpPr>
          <p:cNvPr id="27" name="Shape 224"/>
          <p:cNvSpPr txBox="1"/>
          <p:nvPr/>
        </p:nvSpPr>
        <p:spPr>
          <a:xfrm>
            <a:off x="7365928" y="3918297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28" name="Shape 225"/>
          <p:cNvSpPr txBox="1"/>
          <p:nvPr/>
        </p:nvSpPr>
        <p:spPr>
          <a:xfrm>
            <a:off x="7770328" y="2507309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56" name="Shape 205"/>
          <p:cNvSpPr/>
          <p:nvPr/>
        </p:nvSpPr>
        <p:spPr>
          <a:xfrm>
            <a:off x="1617513" y="2590929"/>
            <a:ext cx="282299" cy="813899"/>
          </a:xfrm>
          <a:prstGeom prst="cube">
            <a:avLst>
              <a:gd name="adj" fmla="val 53382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57" name="Shape 206"/>
          <p:cNvSpPr/>
          <p:nvPr/>
        </p:nvSpPr>
        <p:spPr>
          <a:xfrm>
            <a:off x="3213763" y="2853584"/>
            <a:ext cx="282299" cy="282299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58" name="Shape 207"/>
          <p:cNvCxnSpPr>
            <a:endCxn id="57" idx="2"/>
          </p:cNvCxnSpPr>
          <p:nvPr/>
        </p:nvCxnSpPr>
        <p:spPr>
          <a:xfrm rot="10800000" flipH="1">
            <a:off x="1724263" y="2994733"/>
            <a:ext cx="1489500" cy="39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208"/>
          <p:cNvCxnSpPr>
            <a:endCxn id="57" idx="2"/>
          </p:cNvCxnSpPr>
          <p:nvPr/>
        </p:nvCxnSpPr>
        <p:spPr>
          <a:xfrm>
            <a:off x="1743763" y="2757433"/>
            <a:ext cx="1470000" cy="2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" name="Shape 209"/>
          <p:cNvCxnSpPr>
            <a:endCxn id="57" idx="2"/>
          </p:cNvCxnSpPr>
          <p:nvPr/>
        </p:nvCxnSpPr>
        <p:spPr>
          <a:xfrm>
            <a:off x="1879963" y="2608033"/>
            <a:ext cx="1333800" cy="3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" name="Shape 210"/>
          <p:cNvCxnSpPr>
            <a:endCxn id="57" idx="2"/>
          </p:cNvCxnSpPr>
          <p:nvPr/>
        </p:nvCxnSpPr>
        <p:spPr>
          <a:xfrm rot="10800000" flipH="1">
            <a:off x="1906063" y="2994733"/>
            <a:ext cx="1307700" cy="24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211"/>
          <p:cNvSpPr txBox="1"/>
          <p:nvPr/>
        </p:nvSpPr>
        <p:spPr>
          <a:xfrm>
            <a:off x="1813613" y="3918929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63" name="Shape 212"/>
          <p:cNvSpPr txBox="1"/>
          <p:nvPr/>
        </p:nvSpPr>
        <p:spPr>
          <a:xfrm>
            <a:off x="2177913" y="1845754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64" name="Shape 213"/>
          <p:cNvSpPr txBox="1"/>
          <p:nvPr/>
        </p:nvSpPr>
        <p:spPr>
          <a:xfrm>
            <a:off x="1143000" y="4310561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65" name="Shape 215"/>
          <p:cNvSpPr/>
          <p:nvPr/>
        </p:nvSpPr>
        <p:spPr>
          <a:xfrm>
            <a:off x="1200988" y="1618929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66" name="Shape 216"/>
          <p:cNvSpPr txBox="1"/>
          <p:nvPr/>
        </p:nvSpPr>
        <p:spPr>
          <a:xfrm>
            <a:off x="3458838" y="1185668"/>
            <a:ext cx="2506987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32x32x3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5x5x3 filter</a:t>
            </a:r>
          </a:p>
        </p:txBody>
      </p:sp>
      <p:cxnSp>
        <p:nvCxnSpPr>
          <p:cNvPr id="67" name="Shape 217"/>
          <p:cNvCxnSpPr/>
          <p:nvPr/>
        </p:nvCxnSpPr>
        <p:spPr>
          <a:xfrm flipH="1">
            <a:off x="2370613" y="1543188"/>
            <a:ext cx="984299" cy="2330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218"/>
          <p:cNvCxnSpPr/>
          <p:nvPr/>
        </p:nvCxnSpPr>
        <p:spPr>
          <a:xfrm flipH="1">
            <a:off x="2016762" y="1921854"/>
            <a:ext cx="1398900" cy="543899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498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2" name="Shape 219"/>
          <p:cNvCxnSpPr/>
          <p:nvPr/>
        </p:nvCxnSpPr>
        <p:spPr>
          <a:xfrm>
            <a:off x="3710875" y="3037304"/>
            <a:ext cx="236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220"/>
          <p:cNvSpPr txBox="1"/>
          <p:nvPr/>
        </p:nvSpPr>
        <p:spPr>
          <a:xfrm>
            <a:off x="3213763" y="3227805"/>
            <a:ext cx="3272400" cy="81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لغزاندن پنجره بر روی تمام نقاط ورودی</a:t>
            </a:r>
            <a:endParaRPr lang="en" sz="20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Shape 253"/>
          <p:cNvSpPr txBox="1"/>
          <p:nvPr/>
        </p:nvSpPr>
        <p:spPr>
          <a:xfrm>
            <a:off x="2784743" y="4181124"/>
            <a:ext cx="3616057" cy="60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استفاده از یک فیلتر دیگر (رنگ </a:t>
            </a:r>
            <a:r>
              <a:rPr lang="fa-IR" sz="2400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سبز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)</a:t>
            </a:r>
            <a:endParaRPr lang="en" sz="24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3" name="Shape 232"/>
          <p:cNvSpPr/>
          <p:nvPr/>
        </p:nvSpPr>
        <p:spPr>
          <a:xfrm>
            <a:off x="1617513" y="2591348"/>
            <a:ext cx="282299" cy="813899"/>
          </a:xfrm>
          <a:prstGeom prst="cube">
            <a:avLst>
              <a:gd name="adj" fmla="val 53382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44" name="Shape 233"/>
          <p:cNvSpPr/>
          <p:nvPr/>
        </p:nvSpPr>
        <p:spPr>
          <a:xfrm>
            <a:off x="3213763" y="2850066"/>
            <a:ext cx="282299" cy="282299"/>
          </a:xfrm>
          <a:prstGeom prst="ellipse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45" name="Shape 234"/>
          <p:cNvCxnSpPr>
            <a:endCxn id="44" idx="2"/>
          </p:cNvCxnSpPr>
          <p:nvPr/>
        </p:nvCxnSpPr>
        <p:spPr>
          <a:xfrm rot="10800000" flipH="1">
            <a:off x="1724263" y="2991215"/>
            <a:ext cx="1489500" cy="39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235"/>
          <p:cNvCxnSpPr>
            <a:endCxn id="44" idx="2"/>
          </p:cNvCxnSpPr>
          <p:nvPr/>
        </p:nvCxnSpPr>
        <p:spPr>
          <a:xfrm>
            <a:off x="1743763" y="2753915"/>
            <a:ext cx="1470000" cy="2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" name="Shape 236"/>
          <p:cNvCxnSpPr>
            <a:endCxn id="44" idx="2"/>
          </p:cNvCxnSpPr>
          <p:nvPr/>
        </p:nvCxnSpPr>
        <p:spPr>
          <a:xfrm>
            <a:off x="1879963" y="2604515"/>
            <a:ext cx="1333800" cy="386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237"/>
          <p:cNvCxnSpPr>
            <a:endCxn id="44" idx="2"/>
          </p:cNvCxnSpPr>
          <p:nvPr/>
        </p:nvCxnSpPr>
        <p:spPr>
          <a:xfrm rot="10800000" flipH="1">
            <a:off x="1906063" y="2991215"/>
            <a:ext cx="1307700" cy="24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238"/>
          <p:cNvSpPr txBox="1"/>
          <p:nvPr/>
        </p:nvSpPr>
        <p:spPr>
          <a:xfrm>
            <a:off x="1813613" y="3919348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50" name="Shape 239"/>
          <p:cNvSpPr txBox="1"/>
          <p:nvPr/>
        </p:nvSpPr>
        <p:spPr>
          <a:xfrm>
            <a:off x="2177913" y="1846173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51" name="Shape 240"/>
          <p:cNvSpPr txBox="1"/>
          <p:nvPr/>
        </p:nvSpPr>
        <p:spPr>
          <a:xfrm>
            <a:off x="1143000" y="4310980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sp>
        <p:nvSpPr>
          <p:cNvPr id="52" name="Shape 242"/>
          <p:cNvSpPr txBox="1"/>
          <p:nvPr/>
        </p:nvSpPr>
        <p:spPr>
          <a:xfrm>
            <a:off x="3458838" y="1196973"/>
            <a:ext cx="3635099" cy="5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32x32x3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3876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5x5x3 filter</a:t>
            </a:r>
          </a:p>
        </p:txBody>
      </p:sp>
      <p:cxnSp>
        <p:nvCxnSpPr>
          <p:cNvPr id="53" name="Shape 243"/>
          <p:cNvCxnSpPr/>
          <p:nvPr/>
        </p:nvCxnSpPr>
        <p:spPr>
          <a:xfrm flipH="1">
            <a:off x="2370613" y="1543120"/>
            <a:ext cx="984299" cy="2330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" name="Shape 244"/>
          <p:cNvCxnSpPr/>
          <p:nvPr/>
        </p:nvCxnSpPr>
        <p:spPr>
          <a:xfrm flipH="1">
            <a:off x="2016762" y="1922273"/>
            <a:ext cx="1398900" cy="543899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52"/>
          <p:cNvSpPr/>
          <p:nvPr/>
        </p:nvSpPr>
        <p:spPr>
          <a:xfrm>
            <a:off x="1200988" y="1619348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6" name="Shape 230"/>
          <p:cNvSpPr/>
          <p:nvPr/>
        </p:nvSpPr>
        <p:spPr>
          <a:xfrm>
            <a:off x="6817736" y="1662793"/>
            <a:ext cx="956400" cy="2757900"/>
          </a:xfrm>
          <a:prstGeom prst="cube">
            <a:avLst>
              <a:gd name="adj" fmla="val 90357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7" name="Shape 247"/>
          <p:cNvSpPr/>
          <p:nvPr/>
        </p:nvSpPr>
        <p:spPr>
          <a:xfrm>
            <a:off x="7184828" y="1622400"/>
            <a:ext cx="956400" cy="2757900"/>
          </a:xfrm>
          <a:prstGeom prst="cube">
            <a:avLst>
              <a:gd name="adj" fmla="val 90357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8" name="Shape 248"/>
          <p:cNvSpPr txBox="1"/>
          <p:nvPr/>
        </p:nvSpPr>
        <p:spPr>
          <a:xfrm>
            <a:off x="6781800" y="1183825"/>
            <a:ext cx="2063399" cy="54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maps</a:t>
            </a:r>
          </a:p>
        </p:txBody>
      </p:sp>
      <p:sp>
        <p:nvSpPr>
          <p:cNvPr id="39" name="Shape 249"/>
          <p:cNvSpPr txBox="1"/>
          <p:nvPr/>
        </p:nvSpPr>
        <p:spPr>
          <a:xfrm>
            <a:off x="7069321" y="4335879"/>
            <a:ext cx="3281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1</a:t>
            </a:r>
          </a:p>
        </p:txBody>
      </p:sp>
      <p:sp>
        <p:nvSpPr>
          <p:cNvPr id="40" name="Shape 250"/>
          <p:cNvSpPr txBox="1"/>
          <p:nvPr/>
        </p:nvSpPr>
        <p:spPr>
          <a:xfrm>
            <a:off x="7736830" y="3880200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41" name="Shape 251"/>
          <p:cNvSpPr txBox="1"/>
          <p:nvPr/>
        </p:nvSpPr>
        <p:spPr>
          <a:xfrm>
            <a:off x="8141230" y="2469212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36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 animBg="1"/>
      <p:bldP spid="38" grpId="0"/>
      <p:bldP spid="39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لایه کانولوشن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" name="Shape 258"/>
          <p:cNvSpPr/>
          <p:nvPr/>
        </p:nvSpPr>
        <p:spPr>
          <a:xfrm>
            <a:off x="1200988" y="1606071"/>
            <a:ext cx="956400" cy="2757900"/>
          </a:xfrm>
          <a:prstGeom prst="cube">
            <a:avLst>
              <a:gd name="adj" fmla="val 77711"/>
            </a:avLst>
          </a:prstGeom>
          <a:solidFill>
            <a:srgbClr val="F4CCCC">
              <a:alpha val="5192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7" name="Shape 259"/>
          <p:cNvSpPr/>
          <p:nvPr/>
        </p:nvSpPr>
        <p:spPr>
          <a:xfrm>
            <a:off x="5682463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28" name="Shape 261"/>
          <p:cNvSpPr txBox="1"/>
          <p:nvPr/>
        </p:nvSpPr>
        <p:spPr>
          <a:xfrm>
            <a:off x="1813613" y="3906071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30" name="Shape 262"/>
          <p:cNvSpPr txBox="1"/>
          <p:nvPr/>
        </p:nvSpPr>
        <p:spPr>
          <a:xfrm>
            <a:off x="2177913" y="1832896"/>
            <a:ext cx="491700" cy="2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32</a:t>
            </a:r>
          </a:p>
        </p:txBody>
      </p:sp>
      <p:sp>
        <p:nvSpPr>
          <p:cNvPr id="31" name="Shape 263"/>
          <p:cNvSpPr txBox="1"/>
          <p:nvPr/>
        </p:nvSpPr>
        <p:spPr>
          <a:xfrm>
            <a:off x="1143000" y="4297703"/>
            <a:ext cx="491700" cy="1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3</a:t>
            </a:r>
          </a:p>
        </p:txBody>
      </p:sp>
      <p:cxnSp>
        <p:nvCxnSpPr>
          <p:cNvPr id="32" name="Shape 264"/>
          <p:cNvCxnSpPr/>
          <p:nvPr/>
        </p:nvCxnSpPr>
        <p:spPr>
          <a:xfrm>
            <a:off x="2808013" y="2988321"/>
            <a:ext cx="236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265"/>
          <p:cNvSpPr txBox="1"/>
          <p:nvPr/>
        </p:nvSpPr>
        <p:spPr>
          <a:xfrm>
            <a:off x="3092306" y="2800350"/>
            <a:ext cx="1655238" cy="1105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لایه کانولوشن</a:t>
            </a:r>
            <a:b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</a:b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(</a:t>
            </a:r>
            <a:r>
              <a:rPr lang="fa-IR" sz="2000" dirty="0">
                <a:solidFill>
                  <a:srgbClr val="002060"/>
                </a:solidFill>
                <a:cs typeface="B Nazanin" panose="00000400000000000000" pitchFamily="2" charset="-78"/>
              </a:rPr>
              <a:t>5</a:t>
            </a: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فیلتر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5x5x3</a:t>
            </a:r>
            <a:r>
              <a:rPr lang="fa-IR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)</a:t>
            </a:r>
            <a:endParaRPr lang="en" sz="20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Shape 266"/>
          <p:cNvSpPr/>
          <p:nvPr/>
        </p:nvSpPr>
        <p:spPr>
          <a:xfrm>
            <a:off x="5831840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5" name="Shape 268"/>
          <p:cNvSpPr txBox="1"/>
          <p:nvPr/>
        </p:nvSpPr>
        <p:spPr>
          <a:xfrm>
            <a:off x="5944934" y="4319550"/>
            <a:ext cx="328199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cs typeface="B Nazanin" panose="00000400000000000000" pitchFamily="2" charset="-78"/>
              </a:rPr>
              <a:t>5</a:t>
            </a:r>
            <a:endParaRPr lang="en" sz="1800" dirty="0">
              <a:cs typeface="B Nazanin" panose="00000400000000000000" pitchFamily="2" charset="-78"/>
            </a:endParaRPr>
          </a:p>
        </p:txBody>
      </p:sp>
      <p:sp>
        <p:nvSpPr>
          <p:cNvPr id="42" name="Shape 269"/>
          <p:cNvSpPr txBox="1"/>
          <p:nvPr/>
        </p:nvSpPr>
        <p:spPr>
          <a:xfrm>
            <a:off x="7000518" y="3883096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56" name="Shape 270"/>
          <p:cNvSpPr txBox="1"/>
          <p:nvPr/>
        </p:nvSpPr>
        <p:spPr>
          <a:xfrm>
            <a:off x="7492218" y="2302783"/>
            <a:ext cx="4917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cs typeface="B Nazanin" panose="00000400000000000000" pitchFamily="2" charset="-78"/>
              </a:rPr>
              <a:t>28</a:t>
            </a:r>
          </a:p>
        </p:txBody>
      </p:sp>
      <p:sp>
        <p:nvSpPr>
          <p:cNvPr id="57" name="Shape 272"/>
          <p:cNvSpPr/>
          <p:nvPr/>
        </p:nvSpPr>
        <p:spPr>
          <a:xfrm>
            <a:off x="5984240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F4CC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58" name="Shape 273"/>
          <p:cNvSpPr/>
          <p:nvPr/>
        </p:nvSpPr>
        <p:spPr>
          <a:xfrm>
            <a:off x="6136640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59" name="Shape 274"/>
          <p:cNvSpPr/>
          <p:nvPr/>
        </p:nvSpPr>
        <p:spPr>
          <a:xfrm>
            <a:off x="6289040" y="1606071"/>
            <a:ext cx="956400" cy="2757900"/>
          </a:xfrm>
          <a:prstGeom prst="cube">
            <a:avLst>
              <a:gd name="adj" fmla="val 90357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38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  <p:bldP spid="34" grpId="0" animBg="1"/>
      <p:bldP spid="35" grpId="0"/>
      <p:bldP spid="42" grpId="0"/>
      <p:bldP spid="56" grpId="0"/>
      <p:bldP spid="57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423C3AB-AD49-4941-88C5-ED87FCF3A520}" vid="{A7F45491-CBC4-4C40-989C-C7AA4EFCB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1469</TotalTime>
  <Words>530</Words>
  <Application>Microsoft Office PowerPoint</Application>
  <PresentationFormat>On-screen Show (16:9)</PresentationFormat>
  <Paragraphs>217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B Mitra</vt:lpstr>
      <vt:lpstr>Wingdings</vt:lpstr>
      <vt:lpstr>Arial</vt:lpstr>
      <vt:lpstr>B Nazanin</vt:lpstr>
      <vt:lpstr>Franklin Gothic Book</vt:lpstr>
      <vt:lpstr>Times New Roman</vt:lpstr>
      <vt:lpstr>Tahoma</vt:lpstr>
      <vt:lpstr>Theme1</vt:lpstr>
      <vt:lpstr> سعید محققی / دانشگاه شاهد / زمستان 1398</vt:lpstr>
      <vt:lpstr>شبکه‌های عصبی کانولوشنی</vt:lpstr>
      <vt:lpstr>شبکه CNN</vt:lpstr>
      <vt:lpstr>شبکه CNN</vt:lpstr>
      <vt:lpstr>لایه کانولوشن</vt:lpstr>
      <vt:lpstr>لایه کانولوشن</vt:lpstr>
      <vt:lpstr>لایه کانولوشن</vt:lpstr>
      <vt:lpstr>لایه کانولوشن</vt:lpstr>
      <vt:lpstr>لایه کانولوشن</vt:lpstr>
      <vt:lpstr>لایه کانولوشن</vt:lpstr>
      <vt:lpstr>لایه کاهش اندازه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استفاده از گام</vt:lpstr>
      <vt:lpstr>لایه Pooling</vt:lpstr>
      <vt:lpstr>تابع غیرخطی</vt:lpstr>
      <vt:lpstr>مثال شبکه CNN</vt:lpstr>
      <vt:lpstr>معماری‌های مختلفCNN</vt:lpstr>
      <vt:lpstr>مدل VGGNet</vt:lpstr>
      <vt:lpstr>مدل GoogLeNet</vt:lpstr>
      <vt:lpstr>مدل GoogLeNet</vt:lpstr>
      <vt:lpstr>مدل ResNet</vt:lpstr>
      <vt:lpstr>مدل ResNet</vt:lpstr>
      <vt:lpstr>مدل U-Net</vt:lpstr>
      <vt:lpstr>مدل DenseNet</vt:lpstr>
      <vt:lpstr>مرور شبکه CNN</vt:lpstr>
      <vt:lpstr>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آموزش</dc:title>
  <dc:creator>Sahandar</dc:creator>
  <cp:lastModifiedBy>Saeed Mohagheghi</cp:lastModifiedBy>
  <cp:revision>142</cp:revision>
  <dcterms:created xsi:type="dcterms:W3CDTF">2014-04-19T07:31:23Z</dcterms:created>
  <dcterms:modified xsi:type="dcterms:W3CDTF">2019-12-30T16:14:02Z</dcterms:modified>
</cp:coreProperties>
</file>