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notesMasterIdLst>
    <p:notesMasterId r:id="rId17"/>
  </p:notesMasterIdLst>
  <p:sldIdLst>
    <p:sldId id="311" r:id="rId2"/>
    <p:sldId id="287" r:id="rId3"/>
    <p:sldId id="298" r:id="rId4"/>
    <p:sldId id="300" r:id="rId5"/>
    <p:sldId id="302" r:id="rId6"/>
    <p:sldId id="305" r:id="rId7"/>
    <p:sldId id="289" r:id="rId8"/>
    <p:sldId id="290" r:id="rId9"/>
    <p:sldId id="291" r:id="rId10"/>
    <p:sldId id="293" r:id="rId11"/>
    <p:sldId id="294" r:id="rId12"/>
    <p:sldId id="295" r:id="rId13"/>
    <p:sldId id="296" r:id="rId14"/>
    <p:sldId id="307" r:id="rId15"/>
    <p:sldId id="310" r:id="rId16"/>
  </p:sldIdLst>
  <p:sldSz cx="9144000" cy="5143500" type="screen16x9"/>
  <p:notesSz cx="6858000" cy="9144000"/>
  <p:embeddedFontLst>
    <p:embeddedFont>
      <p:font typeface="Franklin Gothic Book" panose="020B0503020102020204" pitchFamily="34" charset="0"/>
      <p:regular r:id="rId18"/>
      <p:italic r:id="rId19"/>
    </p:embeddedFont>
    <p:embeddedFont>
      <p:font typeface="B Nazanin" panose="00000400000000000000" pitchFamily="2" charset="-78"/>
      <p:regular r:id="rId20"/>
      <p:bold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B Mitra" panose="00000400000000000000" pitchFamily="2" charset="-78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71" autoAdjust="0"/>
  </p:normalViewPr>
  <p:slideViewPr>
    <p:cSldViewPr>
      <p:cViewPr varScale="1">
        <p:scale>
          <a:sx n="116" d="100"/>
          <a:sy n="116" d="100"/>
        </p:scale>
        <p:origin x="49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F9B6FA1-485B-4096-870B-7A0ABBBA3EAC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1537B32-4E65-425A-B4CB-00F6CCDD8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4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EA30DF-95FD-405E-BFBA-4B9C8B464E32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56565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D616-20C4-4F23-A64C-0691E2A31EAF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9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E606-61D9-45EB-AAFD-97F53E94FD31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67600" y="0"/>
            <a:ext cx="1676400" cy="895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10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در</a:t>
            </a:r>
            <a:r>
              <a:rPr lang="fa-IR" sz="1100" baseline="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 این قسمت چیزی ننویسید، زیرا لوگوی فرادرس قرار می گیرد.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67600" y="0"/>
            <a:ext cx="1676400" cy="895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10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در</a:t>
            </a:r>
            <a:r>
              <a:rPr lang="fa-IR" sz="1100" baseline="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 این قسمت چیزی ننویسید، زیرا لوگوی فرادرس قرار می گیرد.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34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1"/>
            <a:ext cx="7200900" cy="609600"/>
          </a:xfrm>
        </p:spPr>
        <p:txBody>
          <a:bodyPr>
            <a:normAutofit/>
          </a:bodyPr>
          <a:lstStyle>
            <a:lvl1pPr>
              <a:defRPr sz="2800">
                <a:cs typeface="B Mitra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cs typeface="B Mitra" panose="00000400000000000000" pitchFamily="2" charset="-78"/>
              </a:defRPr>
            </a:lvl1pPr>
            <a:lvl2pPr>
              <a:defRPr>
                <a:cs typeface="B Mitra" panose="00000400000000000000" pitchFamily="2" charset="-78"/>
              </a:defRPr>
            </a:lvl2pPr>
            <a:lvl3pPr>
              <a:defRPr>
                <a:cs typeface="B Mitra" panose="00000400000000000000" pitchFamily="2" charset="-78"/>
              </a:defRPr>
            </a:lvl3pPr>
            <a:lvl4pPr>
              <a:defRPr>
                <a:cs typeface="B Mitra" panose="00000400000000000000" pitchFamily="2" charset="-78"/>
              </a:defRPr>
            </a:lvl4pPr>
            <a:lvl5pPr>
              <a:defRPr>
                <a:cs typeface="B Mitra" panose="00000400000000000000" pitchFamily="2" charset="-78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EC05-0FC6-4B3E-A0BB-503147EBAFC7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3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9DD2DE-8319-4156-9997-5E3FC01F2440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08219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E71-3A41-4514-ACCA-8E63BA20673B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9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7F31-8722-459B-8A84-F10AFAC348D1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8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A3D9-6F54-4710-8191-92B18C1A907C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4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8192-14B8-4647-A12D-F18B5E551158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0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2A289E-2E50-48E9-82D6-BDF548121AE1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972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A9AB57-7A2D-495B-A8DE-4CAD9D13607C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142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fld id="{3C8A2DE5-286A-48A8-AD5B-867309DD8C54}" type="datetime1">
              <a:rPr lang="en-US" smtClean="0"/>
              <a:pPr defTabSz="45720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fld id="{4FAB73BC-B049-4115-A692-8D63A059BFB8}" type="slidenum">
              <a:rPr lang="en-US" smtClean="0"/>
              <a:pPr defTabSz="45720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20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aas/stanford_dl_ex" TargetMode="External"/><Relationship Id="rId2" Type="http://schemas.openxmlformats.org/officeDocument/2006/relationships/hyperlink" Target="http://ufldl.stanford.edu/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uvadlc.github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deeplearningbook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course.fast.ai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dymecy/awesome-deeplearning-resourc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introduction-tensorflow/" TargetMode="External"/><Relationship Id="rId2" Type="http://schemas.openxmlformats.org/officeDocument/2006/relationships/hyperlink" Target="https://www.coursera.org/specializations/deep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acity.com/course/deep-learning--ud73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gnitiveclass.ai/courses/introduction-deep-learn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cs231n.stanford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cs224d.stanford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1859085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  <a:t>آموزش یادگیری عمیق</a:t>
            </a:r>
            <a:br>
              <a:rPr lang="fa-IR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</a:b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  <a:t>Deep Learning</a:t>
            </a:r>
            <a:endParaRPr lang="en-US" sz="1200" b="1" dirty="0">
              <a:solidFill>
                <a:srgbClr val="002060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8485" y="2983882"/>
            <a:ext cx="2727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800" dirty="0" smtClean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« معرفی </a:t>
            </a:r>
            <a:r>
              <a:rPr lang="fa-IR" sz="2800" dirty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منابع </a:t>
            </a:r>
            <a:r>
              <a:rPr lang="fa-IR" sz="2800" dirty="0" smtClean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یادگیری »</a:t>
            </a:r>
            <a:endParaRPr lang="en-US" sz="2800" dirty="0">
              <a:solidFill>
                <a:schemeClr val="accent1">
                  <a:lumMod val="75000"/>
                </a:schemeClr>
              </a:solidFill>
              <a:cs typeface="B Mitra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8328" y="4052601"/>
            <a:ext cx="7772400" cy="505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fa-IR" sz="2000" b="1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fa-IR" sz="1400" b="1" smtClean="0">
                <a:solidFill>
                  <a:srgbClr val="002060"/>
                </a:solidFill>
                <a:cs typeface="B Mitra" panose="00000400000000000000" pitchFamily="2" charset="-78"/>
              </a:rPr>
              <a:t>سعید محققی</a:t>
            </a:r>
            <a:r>
              <a:rPr lang="en-US" sz="1200" b="1" smtClean="0">
                <a:solidFill>
                  <a:srgbClr val="002060"/>
                </a:solidFill>
                <a:cs typeface="B Mitra" panose="00000400000000000000" pitchFamily="2" charset="-78"/>
              </a:rPr>
              <a:t> / </a:t>
            </a:r>
            <a:r>
              <a:rPr lang="fa-IR" sz="1200" b="1" smtClean="0">
                <a:solidFill>
                  <a:srgbClr val="002060"/>
                </a:solidFill>
                <a:cs typeface="B Mitra" panose="00000400000000000000" pitchFamily="2" charset="-78"/>
              </a:rPr>
              <a:t>دانشگاه شاهد</a:t>
            </a:r>
            <a:r>
              <a:rPr lang="en-US" sz="1200" b="1" smtClean="0">
                <a:solidFill>
                  <a:srgbClr val="002060"/>
                </a:solidFill>
                <a:cs typeface="B Mitra" panose="00000400000000000000" pitchFamily="2" charset="-78"/>
              </a:rPr>
              <a:t> / </a:t>
            </a:r>
            <a:r>
              <a:rPr lang="fa-IR" sz="1200" b="1" smtClean="0">
                <a:solidFill>
                  <a:srgbClr val="002060"/>
                </a:solidFill>
                <a:cs typeface="B Mitra" panose="00000400000000000000" pitchFamily="2" charset="-78"/>
              </a:rPr>
              <a:t>99 - 1398</a:t>
            </a:r>
            <a:endParaRPr lang="en-US" sz="1200" b="1" dirty="0">
              <a:solidFill>
                <a:srgbClr val="002060"/>
              </a:solidFill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3686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800" b="1" dirty="0" smtClean="0"/>
              <a:t>دانشگاه استنفورد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1"/>
            <a:ext cx="7924800" cy="3394472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دوره یادگیری ماشین و یادگیری عمیق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2060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rgbClr val="002060"/>
                </a:solidFill>
                <a:hlinkClick r:id="rId2"/>
              </a:rPr>
              <a:t>ufldl.stanford.edu/tutorial/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rgbClr val="002060"/>
                </a:solidFill>
              </a:rPr>
              <a:t>Matlab</a:t>
            </a:r>
            <a:r>
              <a:rPr lang="en-US" sz="2000" dirty="0" smtClean="0">
                <a:solidFill>
                  <a:srgbClr val="002060"/>
                </a:solidFill>
              </a:rPr>
              <a:t> Codes: </a:t>
            </a:r>
            <a:r>
              <a:rPr lang="en-US" sz="2400" dirty="0" smtClean="0">
                <a:solidFill>
                  <a:srgbClr val="002060"/>
                </a:solidFill>
                <a:hlinkClick r:id="rId3"/>
              </a:rPr>
              <a:t>https</a:t>
            </a:r>
            <a:r>
              <a:rPr lang="en-US" sz="2400" dirty="0">
                <a:solidFill>
                  <a:srgbClr val="002060"/>
                </a:solidFill>
                <a:hlinkClick r:id="rId3"/>
              </a:rPr>
              <a:t>://</a:t>
            </a:r>
            <a:r>
              <a:rPr lang="en-US" sz="2400" dirty="0" smtClean="0">
                <a:solidFill>
                  <a:srgbClr val="002060"/>
                </a:solidFill>
                <a:hlinkClick r:id="rId3"/>
              </a:rPr>
              <a:t>github.com/amaas/stanford_dl_ex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آموزش یادگیری بدون نظارت، شبکه‌های عصبی و یادگیری عمیق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3790950"/>
            <a:ext cx="281940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800" b="1" dirty="0" smtClean="0"/>
              <a:t>دانشگاه آمستردام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/>
              <a:t>آموزش جامع یادگیری عمیق</a:t>
            </a:r>
            <a:br>
              <a:rPr lang="fa-IR" sz="2800" dirty="0" smtClean="0"/>
            </a:br>
            <a:r>
              <a:rPr lang="fa-IR" sz="2000" dirty="0" smtClean="0"/>
              <a:t>دوره کارشناسی ارشد دانشگاه آمستردام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hlinkClick r:id="rId2"/>
              </a:rPr>
              <a:t>http://uvadlc.github.io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algn="r" rtl="1">
              <a:lnSpc>
                <a:spcPct val="150000"/>
              </a:lnSpc>
            </a:pPr>
            <a:r>
              <a:rPr lang="fa-IR" sz="2400" dirty="0"/>
              <a:t>ویدیو + </a:t>
            </a:r>
            <a:r>
              <a:rPr lang="fa-IR" sz="2400" dirty="0" smtClean="0"/>
              <a:t>اسلاید</a:t>
            </a:r>
            <a:endParaRPr lang="en-US" sz="2400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7" t="7292" r="4918" b="8173"/>
          <a:stretch/>
        </p:blipFill>
        <p:spPr>
          <a:xfrm>
            <a:off x="685800" y="4001839"/>
            <a:ext cx="5029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4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rtl="1"/>
            <a:r>
              <a:rPr lang="fa-IR" sz="2800" b="1" dirty="0"/>
              <a:t>دانشگاه </a:t>
            </a:r>
            <a:r>
              <a:rPr lang="en-US" sz="2800" b="1" dirty="0"/>
              <a:t>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3950"/>
            <a:ext cx="7772400" cy="3394472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کتاب یادگیری عمیق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2060"/>
                </a:solidFill>
                <a:hlinkClick r:id="rId2"/>
              </a:rPr>
              <a:t>http://www.deeplearningbook.org</a:t>
            </a:r>
            <a:r>
              <a:rPr lang="en-US" sz="2400" dirty="0" smtClean="0">
                <a:solidFill>
                  <a:srgbClr val="002060"/>
                </a:solidFill>
                <a:hlinkClick r:id="rId2"/>
              </a:rPr>
              <a:t>/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آموزش آکادمیک یادگیری ماشین و یادگیری عمیق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3884169"/>
            <a:ext cx="3629025" cy="111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rtl="1"/>
            <a:r>
              <a:rPr lang="fa-IR" sz="2800" b="1" dirty="0"/>
              <a:t>دانشگاه سان فرانسیسکو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848600" cy="3394472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آموزش یادگیری عمیق برای برنامه‌نویسان</a:t>
            </a:r>
          </a:p>
          <a:p>
            <a:pPr marL="0" indent="0" algn="l" rtl="0">
              <a:buNone/>
            </a:pPr>
            <a:r>
              <a:rPr lang="en-US" sz="2400" dirty="0" smtClean="0">
                <a:solidFill>
                  <a:srgbClr val="002060"/>
                </a:solidFill>
                <a:hlinkClick r:id="rId2"/>
              </a:rPr>
              <a:t>http://course.fast.ai/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دوره‌های کوتاه </a:t>
            </a:r>
            <a:r>
              <a:rPr lang="fa-IR" sz="2400" dirty="0">
                <a:solidFill>
                  <a:srgbClr val="002060"/>
                </a:solidFill>
              </a:rPr>
              <a:t>یادگیری عمیق </a:t>
            </a:r>
            <a:r>
              <a:rPr lang="fa-IR" sz="2400" dirty="0" smtClean="0">
                <a:solidFill>
                  <a:srgbClr val="002060"/>
                </a:solidFill>
              </a:rPr>
              <a:t>+ کدنویسی با پایتون (</a:t>
            </a:r>
            <a:r>
              <a:rPr lang="en-US" sz="2400" dirty="0" err="1" smtClean="0">
                <a:solidFill>
                  <a:srgbClr val="002060"/>
                </a:solidFill>
              </a:rPr>
              <a:t>PyTorch</a:t>
            </a:r>
            <a:r>
              <a:rPr lang="fa-IR" sz="2400" dirty="0" smtClean="0">
                <a:solidFill>
                  <a:srgbClr val="002060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ویدیو + متن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" y="3661161"/>
            <a:ext cx="4538480" cy="11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rtl="1"/>
            <a:r>
              <a:rPr lang="fa-IR" b="1" dirty="0" smtClean="0"/>
              <a:t>لیست </a:t>
            </a:r>
            <a:r>
              <a:rPr lang="fa-IR" sz="2800" b="1" dirty="0" smtClean="0"/>
              <a:t>مقالات و منابع یادگیری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fa-IR" sz="2600" dirty="0" smtClean="0">
                <a:solidFill>
                  <a:srgbClr val="002060"/>
                </a:solidFill>
              </a:rPr>
              <a:t>فهرست مقالات معتبر و رفرنس‌های اصلی حوزه یادگیری عمیق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2060"/>
                </a:solidFill>
                <a:hlinkClick r:id="rId2"/>
              </a:rPr>
              <a:t>https://github.com/endymecy/awesome-deeplearning-resources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دسته‌بندی موضوعی و به تفکیک سال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لینک فایل </a:t>
            </a:r>
            <a:r>
              <a:rPr lang="en-US" sz="1600" dirty="0" smtClean="0">
                <a:solidFill>
                  <a:srgbClr val="002060"/>
                </a:solidFill>
              </a:rPr>
              <a:t>PDF</a:t>
            </a:r>
            <a:r>
              <a:rPr lang="fa-IR" sz="1600" dirty="0" smtClean="0">
                <a:solidFill>
                  <a:srgbClr val="002060"/>
                </a:solidFill>
              </a:rPr>
              <a:t> </a:t>
            </a:r>
            <a:r>
              <a:rPr lang="fa-IR" sz="2400" dirty="0" smtClean="0">
                <a:solidFill>
                  <a:srgbClr val="002060"/>
                </a:solidFill>
              </a:rPr>
              <a:t>مقالات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134519"/>
            <a:ext cx="8229600" cy="857250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fa-IR" b="1" dirty="0" smtClean="0"/>
              <a:t>پایان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2800" b="1" dirty="0" smtClean="0"/>
              <a:t>معرفی منابع یادگیری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287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دوره‌های آموزشی اینترنتی </a:t>
            </a:r>
            <a:r>
              <a:rPr lang="fa-IR" sz="2400" dirty="0" smtClean="0">
                <a:solidFill>
                  <a:srgbClr val="002060"/>
                </a:solidFill>
              </a:rPr>
              <a:t>معتبر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دوره‌های آموزشی دانشگاه‌های معتبر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مقالات معتبر حوزه یادگیری عمیق</a:t>
            </a:r>
            <a:endParaRPr lang="fa-IR" sz="2400" dirty="0">
              <a:solidFill>
                <a:srgbClr val="002060"/>
              </a:solidFill>
            </a:endParaRPr>
          </a:p>
          <a:p>
            <a:pPr marL="0" indent="0" algn="r" rtl="1">
              <a:lnSpc>
                <a:spcPct val="150000"/>
              </a:lnSpc>
              <a:buNone/>
            </a:pPr>
            <a:endParaRPr lang="fa-IR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51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2800" b="1" dirty="0"/>
              <a:t>سایت </a:t>
            </a:r>
            <a:r>
              <a:rPr lang="en-US" sz="2800" b="1" dirty="0"/>
              <a:t>Coursera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آموزش ویدیویی رایگان (</a:t>
            </a:r>
            <a:r>
              <a:rPr lang="en-US" sz="2400" dirty="0" smtClean="0">
                <a:solidFill>
                  <a:srgbClr val="002060"/>
                </a:solidFill>
              </a:rPr>
              <a:t>audit</a:t>
            </a:r>
            <a:r>
              <a:rPr lang="fa-IR" sz="2400" dirty="0" smtClean="0">
                <a:solidFill>
                  <a:srgbClr val="002060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اعطای مدرک معتبر (غیر رایگان)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اپلیکیشن موبایل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4154239"/>
            <a:ext cx="2607942" cy="685800"/>
            <a:chOff x="228600" y="4214587"/>
            <a:chExt cx="2607942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5688" y="4243257"/>
              <a:ext cx="1910854" cy="64584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4214587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1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2800" b="1" dirty="0" smtClean="0"/>
              <a:t>سایت </a:t>
            </a:r>
            <a:r>
              <a:rPr lang="en-US" sz="2800" b="1" dirty="0" smtClean="0"/>
              <a:t>Coursera</a:t>
            </a:r>
            <a:endParaRPr lang="fa-IR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40579"/>
            <a:ext cx="7658100" cy="2686050"/>
          </a:xfrm>
        </p:spPr>
        <p:txBody>
          <a:bodyPr>
            <a:normAutofit fontScale="850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دوره یادگیری عمیق </a:t>
            </a:r>
            <a:r>
              <a:rPr lang="en-US" sz="2800" dirty="0">
                <a:solidFill>
                  <a:srgbClr val="002060"/>
                </a:solidFill>
              </a:rPr>
              <a:t>(</a:t>
            </a:r>
            <a:r>
              <a:rPr lang="en-US" sz="2400" dirty="0">
                <a:solidFill>
                  <a:srgbClr val="002060"/>
                </a:solidFill>
              </a:rPr>
              <a:t>Andrew Ng</a:t>
            </a:r>
            <a:r>
              <a:rPr lang="en-US" sz="2800" dirty="0" smtClean="0">
                <a:solidFill>
                  <a:srgbClr val="002060"/>
                </a:solidFill>
              </a:rPr>
              <a:t>)</a:t>
            </a:r>
            <a:endParaRPr lang="fa-IR" sz="2400" dirty="0" smtClean="0">
              <a:solidFill>
                <a:srgbClr val="00206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2060"/>
                </a:solidFill>
                <a:hlinkClick r:id="rId2"/>
              </a:rPr>
              <a:t>https</a:t>
            </a:r>
            <a:r>
              <a:rPr lang="en-US" sz="2000" dirty="0">
                <a:solidFill>
                  <a:srgbClr val="002060"/>
                </a:solidFill>
                <a:hlinkClick r:id="rId2"/>
              </a:rPr>
              <a:t>://</a:t>
            </a:r>
            <a:r>
              <a:rPr lang="en-US" sz="2000" dirty="0" smtClean="0">
                <a:solidFill>
                  <a:srgbClr val="002060"/>
                </a:solidFill>
                <a:hlinkClick r:id="rId2"/>
              </a:rPr>
              <a:t>www.coursera.org/specializations/deep-learning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1" algn="r" rtl="1">
              <a:lnSpc>
                <a:spcPct val="150000"/>
              </a:lnSpc>
            </a:pPr>
            <a:r>
              <a:rPr lang="fa-IR" sz="2400" i="0" dirty="0" smtClean="0">
                <a:solidFill>
                  <a:srgbClr val="002060"/>
                </a:solidFill>
              </a:rPr>
              <a:t>شامل 5 دوره آموزشی مستقل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دوره کوتاه آموزش تنسورفلو </a:t>
            </a:r>
            <a:r>
              <a:rPr lang="en-US" sz="2400" dirty="0" smtClean="0">
                <a:solidFill>
                  <a:srgbClr val="002060"/>
                </a:solidFill>
              </a:rPr>
              <a:t>TensorFlow</a:t>
            </a:r>
            <a:r>
              <a:rPr lang="fa-IR" sz="2400" dirty="0" smtClean="0">
                <a:solidFill>
                  <a:srgbClr val="002060"/>
                </a:solidFill>
              </a:rPr>
              <a:t> و </a:t>
            </a:r>
            <a:r>
              <a:rPr lang="en-US" sz="2400" dirty="0" smtClean="0">
                <a:solidFill>
                  <a:srgbClr val="002060"/>
                </a:solidFill>
              </a:rPr>
              <a:t>Keras</a:t>
            </a:r>
            <a:r>
              <a:rPr lang="fa-IR" sz="2400" dirty="0" smtClean="0">
                <a:solidFill>
                  <a:srgbClr val="002060"/>
                </a:solidFill>
              </a:rPr>
              <a:t> (</a:t>
            </a:r>
            <a:r>
              <a:rPr lang="en-US" sz="2400" dirty="0">
                <a:solidFill>
                  <a:srgbClr val="002060"/>
                </a:solidFill>
              </a:rPr>
              <a:t>Laurence </a:t>
            </a:r>
            <a:r>
              <a:rPr lang="en-US" sz="2400" dirty="0" err="1">
                <a:solidFill>
                  <a:srgbClr val="002060"/>
                </a:solidFill>
              </a:rPr>
              <a:t>Moroney</a:t>
            </a:r>
            <a:r>
              <a:rPr lang="fa-IR" sz="2400" dirty="0" smtClean="0">
                <a:solidFill>
                  <a:srgbClr val="002060"/>
                </a:solidFill>
              </a:rPr>
              <a:t>)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100" dirty="0" smtClean="0">
                <a:hlinkClick r:id="rId3"/>
              </a:rPr>
              <a:t>https</a:t>
            </a:r>
            <a:r>
              <a:rPr lang="en-US" sz="2100" dirty="0">
                <a:hlinkClick r:id="rId3"/>
              </a:rPr>
              <a:t>://www.coursera.org/learn/introduction-tensorflow/</a:t>
            </a:r>
            <a:endParaRPr lang="en-US" sz="2100" dirty="0" smtClean="0">
              <a:solidFill>
                <a:srgbClr val="002060"/>
              </a:solidFill>
            </a:endParaRPr>
          </a:p>
          <a:p>
            <a:pPr marL="0" indent="0" algn="r" rtl="1">
              <a:buNone/>
            </a:pP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2000" y="4154239"/>
            <a:ext cx="2607942" cy="685800"/>
            <a:chOff x="228600" y="4214587"/>
            <a:chExt cx="2607942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5688" y="4243257"/>
              <a:ext cx="1910854" cy="6458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4214587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46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rtl="1"/>
            <a:r>
              <a:rPr lang="fa-IR" sz="2800" b="1" dirty="0"/>
              <a:t>سایت </a:t>
            </a:r>
            <a:r>
              <a:rPr lang="en-US" sz="2800" b="1" dirty="0" err="1"/>
              <a:t>Udacity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3950"/>
            <a:ext cx="8077200" cy="3394472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آموزش یادگیری عمیق </a:t>
            </a:r>
            <a:r>
              <a:rPr lang="en-US" sz="2800" dirty="0" smtClean="0">
                <a:solidFill>
                  <a:srgbClr val="002060"/>
                </a:solidFill>
              </a:rPr>
              <a:t>Google</a:t>
            </a:r>
            <a:endParaRPr lang="fa-IR" sz="2800" dirty="0" smtClean="0">
              <a:solidFill>
                <a:srgbClr val="00206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002060"/>
                </a:solidFill>
                <a:hlinkClick r:id="rId2"/>
              </a:rPr>
              <a:t>https://www.udacity.com/course/deep-learning--</a:t>
            </a:r>
            <a:r>
              <a:rPr lang="en-US" sz="2000" dirty="0" smtClean="0">
                <a:solidFill>
                  <a:srgbClr val="002060"/>
                </a:solidFill>
                <a:hlinkClick r:id="rId2"/>
              </a:rPr>
              <a:t>ud730/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آموزش یادگیری عمیق + کدنویسی با </a:t>
            </a:r>
            <a:r>
              <a:rPr lang="en-US" sz="2400" dirty="0" err="1" smtClean="0">
                <a:solidFill>
                  <a:srgbClr val="002060"/>
                </a:solidFill>
              </a:rPr>
              <a:t>TensorFlow</a:t>
            </a:r>
            <a:r>
              <a:rPr lang="fa-IR" sz="2400" dirty="0" smtClean="0">
                <a:solidFill>
                  <a:srgbClr val="002060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ویدیو + متن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4164879"/>
            <a:ext cx="3047998" cy="5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8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2800" b="1" dirty="0" smtClean="0"/>
              <a:t>سایت </a:t>
            </a:r>
            <a:r>
              <a:rPr lang="en-US" sz="2800" b="1" dirty="0" smtClean="0"/>
              <a:t>Cognitive Class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آموزش‌ مفاهیم پایه یادگیری عمیق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2060"/>
                </a:solidFill>
                <a:hlinkClick r:id="rId2"/>
              </a:rPr>
              <a:t>https://cognitiveclass.ai/courses/introduction-deep-learning</a:t>
            </a:r>
            <a:r>
              <a:rPr lang="en-US" sz="2000" dirty="0" smtClean="0">
                <a:solidFill>
                  <a:srgbClr val="002060"/>
                </a:solidFill>
                <a:hlinkClick r:id="rId2"/>
              </a:rPr>
              <a:t>/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ویدیو + متن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 algn="l" rtl="0">
              <a:lnSpc>
                <a:spcPct val="150000"/>
              </a:lnSpc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l" rtl="0">
              <a:lnSpc>
                <a:spcPct val="150000"/>
              </a:lnSpc>
              <a:buNone/>
            </a:pPr>
            <a:endParaRPr lang="fa-IR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3916954"/>
            <a:ext cx="3393658" cy="96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9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800" b="1" dirty="0" smtClean="0"/>
              <a:t>دانشگاه استنفورد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آموزش‌های رایگان</a:t>
            </a:r>
          </a:p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متن + اسلاید + ویدیو</a:t>
            </a:r>
          </a:p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به روز رسانی سالانه دوره‌ها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3757611"/>
            <a:ext cx="281940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800" b="1" dirty="0" smtClean="0"/>
              <a:t>دانشگاه استنفورد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دوره یادگیری عمیق (</a:t>
            </a:r>
            <a:r>
              <a:rPr lang="en-US" sz="2400" dirty="0" err="1" smtClean="0">
                <a:solidFill>
                  <a:srgbClr val="002060"/>
                </a:solidFill>
              </a:rPr>
              <a:t>Fei-Fei</a:t>
            </a:r>
            <a:r>
              <a:rPr lang="en-US" sz="2400" dirty="0" smtClean="0">
                <a:solidFill>
                  <a:srgbClr val="002060"/>
                </a:solidFill>
              </a:rPr>
              <a:t> Li</a:t>
            </a:r>
            <a:r>
              <a:rPr lang="fa-IR" sz="2800" dirty="0" smtClean="0">
                <a:solidFill>
                  <a:srgbClr val="002060"/>
                </a:solidFill>
              </a:rPr>
              <a:t>)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2060"/>
                </a:solidFill>
                <a:hlinkClick r:id="rId2"/>
              </a:rPr>
              <a:t>http://cs231n.stanford.edu/</a:t>
            </a:r>
            <a:endParaRPr lang="en-US" sz="18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تمرکز بر شبکه‌های کانولوشنی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آموزش مختصر کدنویسی با پایتون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3757611"/>
            <a:ext cx="281940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800" b="1" dirty="0" smtClean="0"/>
              <a:t>دانشگاه استنفورد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دوره یادگیری عمیق (</a:t>
            </a:r>
            <a:r>
              <a:rPr lang="en-US" sz="2400" dirty="0">
                <a:solidFill>
                  <a:srgbClr val="002060"/>
                </a:solidFill>
              </a:rPr>
              <a:t>Richard </a:t>
            </a:r>
            <a:r>
              <a:rPr lang="en-US" sz="2400" dirty="0" err="1">
                <a:solidFill>
                  <a:srgbClr val="002060"/>
                </a:solidFill>
              </a:rPr>
              <a:t>Socher</a:t>
            </a:r>
            <a:r>
              <a:rPr lang="fa-IR" sz="2800" dirty="0" smtClean="0">
                <a:solidFill>
                  <a:srgbClr val="002060"/>
                </a:solidFill>
              </a:rPr>
              <a:t>)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2060"/>
                </a:solidFill>
                <a:hlinkClick r:id="rId2"/>
              </a:rPr>
              <a:t>https://cs224d.stanford.edu</a:t>
            </a:r>
            <a:r>
              <a:rPr lang="en-US" sz="2400" dirty="0" smtClean="0">
                <a:solidFill>
                  <a:srgbClr val="002060"/>
                </a:solidFill>
                <a:hlinkClick r:id="rId2"/>
              </a:rPr>
              <a:t>/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تمرکز بر پردازش زبان طبیعی (</a:t>
            </a:r>
            <a:r>
              <a:rPr lang="en-US" sz="2000" dirty="0" smtClean="0">
                <a:solidFill>
                  <a:srgbClr val="002060"/>
                </a:solidFill>
              </a:rPr>
              <a:t>NLP</a:t>
            </a:r>
            <a:r>
              <a:rPr lang="fa-IR" sz="2400" dirty="0" smtClean="0">
                <a:solidFill>
                  <a:srgbClr val="002060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آموزش کدنویسی با </a:t>
            </a:r>
            <a:r>
              <a:rPr lang="en-US" sz="2000" dirty="0" err="1" smtClean="0">
                <a:solidFill>
                  <a:srgbClr val="002060"/>
                </a:solidFill>
              </a:rPr>
              <a:t>Tensorflow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3754078"/>
            <a:ext cx="281940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423C3AB-AD49-4941-88C5-ED87FCF3A520}" vid="{A7F45491-CBC4-4C40-989C-C7AA4EFCB5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1153</TotalTime>
  <Words>291</Words>
  <Application>Microsoft Office PowerPoint</Application>
  <PresentationFormat>On-screen Show (16:9)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Franklin Gothic Book</vt:lpstr>
      <vt:lpstr>Times New Roman</vt:lpstr>
      <vt:lpstr>B Nazanin</vt:lpstr>
      <vt:lpstr>Tahoma</vt:lpstr>
      <vt:lpstr>B Mitra</vt:lpstr>
      <vt:lpstr>Theme1</vt:lpstr>
      <vt:lpstr>PowerPoint Presentation</vt:lpstr>
      <vt:lpstr>معرفی منابع یادگیری</vt:lpstr>
      <vt:lpstr>سایت Coursera</vt:lpstr>
      <vt:lpstr>سایت Coursera</vt:lpstr>
      <vt:lpstr>سایت Udacity</vt:lpstr>
      <vt:lpstr>سایت Cognitive Class</vt:lpstr>
      <vt:lpstr>دانشگاه استنفورد</vt:lpstr>
      <vt:lpstr>دانشگاه استنفورد</vt:lpstr>
      <vt:lpstr>دانشگاه استنفورد</vt:lpstr>
      <vt:lpstr>دانشگاه استنفورد</vt:lpstr>
      <vt:lpstr>دانشگاه آمستردام</vt:lpstr>
      <vt:lpstr>دانشگاه MIT</vt:lpstr>
      <vt:lpstr>دانشگاه سان فرانسیسکو</vt:lpstr>
      <vt:lpstr>لیست مقالات و منابع یادگیری</vt:lpstr>
      <vt:lpstr> پایان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عنوان آموزش</dc:title>
  <dc:creator>Sahandar</dc:creator>
  <cp:lastModifiedBy>Acer</cp:lastModifiedBy>
  <cp:revision>143</cp:revision>
  <dcterms:created xsi:type="dcterms:W3CDTF">2014-04-19T07:31:23Z</dcterms:created>
  <dcterms:modified xsi:type="dcterms:W3CDTF">2020-05-07T08:52:15Z</dcterms:modified>
</cp:coreProperties>
</file>