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30"/>
  </p:notesMasterIdLst>
  <p:sldIdLst>
    <p:sldId id="320" r:id="rId2"/>
    <p:sldId id="287" r:id="rId3"/>
    <p:sldId id="288" r:id="rId4"/>
    <p:sldId id="289" r:id="rId5"/>
    <p:sldId id="291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08" r:id="rId18"/>
    <p:sldId id="309" r:id="rId19"/>
    <p:sldId id="31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B Nazanin" panose="00000400000000000000" pitchFamily="2" charset="-78"/>
      <p:regular r:id="rId35"/>
      <p:bold r:id="rId36"/>
    </p:embeddedFont>
    <p:embeddedFont>
      <p:font typeface="Franklin Gothic Book" panose="020B0503020102020204" pitchFamily="34" charset="0"/>
      <p:regular r:id="rId37"/>
      <p:italic r:id="rId38"/>
    </p:embeddedFont>
    <p:embeddedFont>
      <p:font typeface="B Mitra" panose="00000400000000000000" pitchFamily="2" charset="-78"/>
      <p:regular r:id="rId39"/>
      <p:bold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 varScale="1">
        <p:scale>
          <a:sx n="116" d="100"/>
          <a:sy n="116" d="100"/>
        </p:scale>
        <p:origin x="49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75DB3-2E7D-4007-9294-A62B3F63F0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EEF9276-72E0-4B16-81AF-C3164C0D301D}">
      <dgm:prSet phldrT="[Text]" custT="1"/>
      <dgm:spPr/>
      <dgm:t>
        <a:bodyPr/>
        <a:lstStyle/>
        <a:p>
          <a:r>
            <a:rPr lang="en-US" sz="2000" dirty="0" smtClean="0"/>
            <a:t>784</a:t>
          </a:r>
          <a:endParaRPr lang="en-US" sz="1800" dirty="0"/>
        </a:p>
      </dgm:t>
    </dgm:pt>
    <dgm:pt modelId="{52DF2783-55E5-4396-B13E-1870FCEBDCB7}" type="parTrans" cxnId="{A64E6C26-1908-4747-997C-96FA7E8F2AB9}">
      <dgm:prSet/>
      <dgm:spPr/>
      <dgm:t>
        <a:bodyPr/>
        <a:lstStyle/>
        <a:p>
          <a:endParaRPr lang="en-US"/>
        </a:p>
      </dgm:t>
    </dgm:pt>
    <dgm:pt modelId="{FDAC8997-CD26-43C5-9D57-55EFF432BFEF}" type="sibTrans" cxnId="{A64E6C26-1908-4747-997C-96FA7E8F2AB9}">
      <dgm:prSet/>
      <dgm:spPr/>
      <dgm:t>
        <a:bodyPr/>
        <a:lstStyle/>
        <a:p>
          <a:endParaRPr lang="en-US" dirty="0"/>
        </a:p>
      </dgm:t>
    </dgm:pt>
    <dgm:pt modelId="{3C881626-7F7A-41E4-A3F4-F84B4552DFAF}">
      <dgm:prSet phldrT="[Text]" custT="1"/>
      <dgm:spPr/>
      <dgm:t>
        <a:bodyPr/>
        <a:lstStyle/>
        <a:p>
          <a:r>
            <a:rPr lang="en-US" sz="2000" dirty="0" smtClean="0"/>
            <a:t>32</a:t>
          </a:r>
          <a:endParaRPr lang="en-US" sz="2400" dirty="0"/>
        </a:p>
      </dgm:t>
    </dgm:pt>
    <dgm:pt modelId="{7F4EFF3A-8B28-463C-B723-795684D35577}" type="parTrans" cxnId="{48348368-2BA4-44CF-AB43-6B03C3AD75BD}">
      <dgm:prSet/>
      <dgm:spPr/>
      <dgm:t>
        <a:bodyPr/>
        <a:lstStyle/>
        <a:p>
          <a:endParaRPr lang="en-US"/>
        </a:p>
      </dgm:t>
    </dgm:pt>
    <dgm:pt modelId="{AD60B92B-136C-4CA2-842C-501B06C55839}" type="sibTrans" cxnId="{48348368-2BA4-44CF-AB43-6B03C3AD75BD}">
      <dgm:prSet/>
      <dgm:spPr/>
      <dgm:t>
        <a:bodyPr/>
        <a:lstStyle/>
        <a:p>
          <a:endParaRPr lang="en-US"/>
        </a:p>
      </dgm:t>
    </dgm:pt>
    <dgm:pt modelId="{9E5321D9-EBE0-41F1-8ED9-B4D086ECB71A}">
      <dgm:prSet phldrT="[Text]" custT="1"/>
      <dgm:spPr/>
      <dgm:t>
        <a:bodyPr/>
        <a:lstStyle/>
        <a:p>
          <a:r>
            <a:rPr lang="en-US" sz="2000" dirty="0" smtClean="0"/>
            <a:t>784</a:t>
          </a:r>
          <a:endParaRPr lang="en-US" sz="2000" dirty="0"/>
        </a:p>
      </dgm:t>
    </dgm:pt>
    <dgm:pt modelId="{2D4F809E-A852-44E9-AE89-50B6B8E651AC}" type="parTrans" cxnId="{160BA58B-2392-4240-9529-F6E8521A7EAA}">
      <dgm:prSet/>
      <dgm:spPr/>
      <dgm:t>
        <a:bodyPr/>
        <a:lstStyle/>
        <a:p>
          <a:endParaRPr lang="en-US"/>
        </a:p>
      </dgm:t>
    </dgm:pt>
    <dgm:pt modelId="{1EAA4DE7-1639-49CE-8BD2-318EF3664515}" type="sibTrans" cxnId="{160BA58B-2392-4240-9529-F6E8521A7EAA}">
      <dgm:prSet/>
      <dgm:spPr/>
      <dgm:t>
        <a:bodyPr/>
        <a:lstStyle/>
        <a:p>
          <a:endParaRPr lang="en-US"/>
        </a:p>
      </dgm:t>
    </dgm:pt>
    <dgm:pt modelId="{C53E862A-26FE-4CEB-8E3D-AA0CAE7F1848}" type="pres">
      <dgm:prSet presAssocID="{E9775DB3-2E7D-4007-9294-A62B3F63F097}" presName="Name0" presStyleCnt="0">
        <dgm:presLayoutVars>
          <dgm:dir/>
          <dgm:resizeHandles val="exact"/>
        </dgm:presLayoutVars>
      </dgm:prSet>
      <dgm:spPr/>
    </dgm:pt>
    <dgm:pt modelId="{A9241F3C-FF3D-4410-B304-CE93ED1870BA}" type="pres">
      <dgm:prSet presAssocID="{1EEF9276-72E0-4B16-81AF-C3164C0D301D}" presName="node" presStyleLbl="node1" presStyleIdx="0" presStyleCnt="3" custScaleX="48122" custScaleY="345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57580-9E97-4335-90DE-48EE2922D54F}" type="pres">
      <dgm:prSet presAssocID="{FDAC8997-CD26-43C5-9D57-55EFF432BFE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A6AE0EC-BD54-44D6-98C6-1328C4710C67}" type="pres">
      <dgm:prSet presAssocID="{FDAC8997-CD26-43C5-9D57-55EFF432BFE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7691C97-3220-483C-923F-E1D0E20E4219}" type="pres">
      <dgm:prSet presAssocID="{3C881626-7F7A-41E4-A3F4-F84B4552DFAF}" presName="node" presStyleLbl="node1" presStyleIdx="1" presStyleCnt="3" custScaleX="41252" custScaleY="137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A025B-CFAA-4382-A0BA-F10757B06BF1}" type="pres">
      <dgm:prSet presAssocID="{AD60B92B-136C-4CA2-842C-501B06C5583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1CFD0ED-8C7A-4341-8B5F-83EC9E7C136B}" type="pres">
      <dgm:prSet presAssocID="{AD60B92B-136C-4CA2-842C-501B06C5583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7CF6C5C-CCD4-42C5-B23F-EFD028414B56}" type="pres">
      <dgm:prSet presAssocID="{9E5321D9-EBE0-41F1-8ED9-B4D086ECB71A}" presName="node" presStyleLbl="node1" presStyleIdx="2" presStyleCnt="3" custScaleX="45070" custScaleY="345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8F89D4-53AC-4C9F-9322-F657115D1DD6}" type="presOf" srcId="{E9775DB3-2E7D-4007-9294-A62B3F63F097}" destId="{C53E862A-26FE-4CEB-8E3D-AA0CAE7F1848}" srcOrd="0" destOrd="0" presId="urn:microsoft.com/office/officeart/2005/8/layout/process1"/>
    <dgm:cxn modelId="{E1ADADAC-727F-4272-895D-2CD2204A425A}" type="presOf" srcId="{AD60B92B-136C-4CA2-842C-501B06C55839}" destId="{720A025B-CFAA-4382-A0BA-F10757B06BF1}" srcOrd="0" destOrd="0" presId="urn:microsoft.com/office/officeart/2005/8/layout/process1"/>
    <dgm:cxn modelId="{A64E6C26-1908-4747-997C-96FA7E8F2AB9}" srcId="{E9775DB3-2E7D-4007-9294-A62B3F63F097}" destId="{1EEF9276-72E0-4B16-81AF-C3164C0D301D}" srcOrd="0" destOrd="0" parTransId="{52DF2783-55E5-4396-B13E-1870FCEBDCB7}" sibTransId="{FDAC8997-CD26-43C5-9D57-55EFF432BFEF}"/>
    <dgm:cxn modelId="{0FB9C933-A95F-4EC7-A9B7-157920D9696C}" type="presOf" srcId="{AD60B92B-136C-4CA2-842C-501B06C55839}" destId="{41CFD0ED-8C7A-4341-8B5F-83EC9E7C136B}" srcOrd="1" destOrd="0" presId="urn:microsoft.com/office/officeart/2005/8/layout/process1"/>
    <dgm:cxn modelId="{22CDE865-A900-40A0-9B7C-D9F768829B6B}" type="presOf" srcId="{3C881626-7F7A-41E4-A3F4-F84B4552DFAF}" destId="{F7691C97-3220-483C-923F-E1D0E20E4219}" srcOrd="0" destOrd="0" presId="urn:microsoft.com/office/officeart/2005/8/layout/process1"/>
    <dgm:cxn modelId="{160BA58B-2392-4240-9529-F6E8521A7EAA}" srcId="{E9775DB3-2E7D-4007-9294-A62B3F63F097}" destId="{9E5321D9-EBE0-41F1-8ED9-B4D086ECB71A}" srcOrd="2" destOrd="0" parTransId="{2D4F809E-A852-44E9-AE89-50B6B8E651AC}" sibTransId="{1EAA4DE7-1639-49CE-8BD2-318EF3664515}"/>
    <dgm:cxn modelId="{BA319F82-DDFD-499C-83C4-68E5386D8EA9}" type="presOf" srcId="{FDAC8997-CD26-43C5-9D57-55EFF432BFEF}" destId="{9BB57580-9E97-4335-90DE-48EE2922D54F}" srcOrd="0" destOrd="0" presId="urn:microsoft.com/office/officeart/2005/8/layout/process1"/>
    <dgm:cxn modelId="{E558CF73-4955-44E3-BE6D-97BC521685B4}" type="presOf" srcId="{1EEF9276-72E0-4B16-81AF-C3164C0D301D}" destId="{A9241F3C-FF3D-4410-B304-CE93ED1870BA}" srcOrd="0" destOrd="0" presId="urn:microsoft.com/office/officeart/2005/8/layout/process1"/>
    <dgm:cxn modelId="{1E420D20-29EC-4032-9851-A5A790A982D2}" type="presOf" srcId="{FDAC8997-CD26-43C5-9D57-55EFF432BFEF}" destId="{CA6AE0EC-BD54-44D6-98C6-1328C4710C67}" srcOrd="1" destOrd="0" presId="urn:microsoft.com/office/officeart/2005/8/layout/process1"/>
    <dgm:cxn modelId="{48348368-2BA4-44CF-AB43-6B03C3AD75BD}" srcId="{E9775DB3-2E7D-4007-9294-A62B3F63F097}" destId="{3C881626-7F7A-41E4-A3F4-F84B4552DFAF}" srcOrd="1" destOrd="0" parTransId="{7F4EFF3A-8B28-463C-B723-795684D35577}" sibTransId="{AD60B92B-136C-4CA2-842C-501B06C55839}"/>
    <dgm:cxn modelId="{C0CD9061-C848-4C39-BA6E-EACB152E8171}" type="presOf" srcId="{9E5321D9-EBE0-41F1-8ED9-B4D086ECB71A}" destId="{E7CF6C5C-CCD4-42C5-B23F-EFD028414B56}" srcOrd="0" destOrd="0" presId="urn:microsoft.com/office/officeart/2005/8/layout/process1"/>
    <dgm:cxn modelId="{EA06586B-C672-434E-ADE1-A77A984B4D59}" type="presParOf" srcId="{C53E862A-26FE-4CEB-8E3D-AA0CAE7F1848}" destId="{A9241F3C-FF3D-4410-B304-CE93ED1870BA}" srcOrd="0" destOrd="0" presId="urn:microsoft.com/office/officeart/2005/8/layout/process1"/>
    <dgm:cxn modelId="{32C63893-855E-4B11-B164-42A2553EF8EB}" type="presParOf" srcId="{C53E862A-26FE-4CEB-8E3D-AA0CAE7F1848}" destId="{9BB57580-9E97-4335-90DE-48EE2922D54F}" srcOrd="1" destOrd="0" presId="urn:microsoft.com/office/officeart/2005/8/layout/process1"/>
    <dgm:cxn modelId="{72DB38BC-1775-46E2-B51D-3CEB865D7038}" type="presParOf" srcId="{9BB57580-9E97-4335-90DE-48EE2922D54F}" destId="{CA6AE0EC-BD54-44D6-98C6-1328C4710C67}" srcOrd="0" destOrd="0" presId="urn:microsoft.com/office/officeart/2005/8/layout/process1"/>
    <dgm:cxn modelId="{CE497CD7-7DA5-4AE7-9EBB-62935EC99454}" type="presParOf" srcId="{C53E862A-26FE-4CEB-8E3D-AA0CAE7F1848}" destId="{F7691C97-3220-483C-923F-E1D0E20E4219}" srcOrd="2" destOrd="0" presId="urn:microsoft.com/office/officeart/2005/8/layout/process1"/>
    <dgm:cxn modelId="{0AF424BC-6C19-4423-8513-3C2E0464F331}" type="presParOf" srcId="{C53E862A-26FE-4CEB-8E3D-AA0CAE7F1848}" destId="{720A025B-CFAA-4382-A0BA-F10757B06BF1}" srcOrd="3" destOrd="0" presId="urn:microsoft.com/office/officeart/2005/8/layout/process1"/>
    <dgm:cxn modelId="{DA10B4B6-A7CB-4F76-8D16-0B3D444B8594}" type="presParOf" srcId="{720A025B-CFAA-4382-A0BA-F10757B06BF1}" destId="{41CFD0ED-8C7A-4341-8B5F-83EC9E7C136B}" srcOrd="0" destOrd="0" presId="urn:microsoft.com/office/officeart/2005/8/layout/process1"/>
    <dgm:cxn modelId="{5413C97C-FB43-425F-81A8-6717CB20DABE}" type="presParOf" srcId="{C53E862A-26FE-4CEB-8E3D-AA0CAE7F1848}" destId="{E7CF6C5C-CCD4-42C5-B23F-EFD028414B5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41F3C-FF3D-4410-B304-CE93ED1870BA}">
      <dsp:nvSpPr>
        <dsp:cNvPr id="0" name=""/>
        <dsp:cNvSpPr/>
      </dsp:nvSpPr>
      <dsp:spPr>
        <a:xfrm>
          <a:off x="53" y="0"/>
          <a:ext cx="816443" cy="259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784</a:t>
          </a:r>
          <a:endParaRPr lang="en-US" sz="1800" kern="1200" dirty="0"/>
        </a:p>
      </dsp:txBody>
      <dsp:txXfrm>
        <a:off x="23966" y="23913"/>
        <a:ext cx="768617" cy="2542974"/>
      </dsp:txXfrm>
    </dsp:sp>
    <dsp:sp modelId="{9BB57580-9E97-4335-90DE-48EE2922D54F}">
      <dsp:nvSpPr>
        <dsp:cNvPr id="0" name=""/>
        <dsp:cNvSpPr/>
      </dsp:nvSpPr>
      <dsp:spPr>
        <a:xfrm>
          <a:off x="986157" y="1085020"/>
          <a:ext cx="359681" cy="420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986157" y="1169172"/>
        <a:ext cx="251777" cy="252455"/>
      </dsp:txXfrm>
    </dsp:sp>
    <dsp:sp modelId="{F7691C97-3220-483C-923F-E1D0E20E4219}">
      <dsp:nvSpPr>
        <dsp:cNvPr id="0" name=""/>
        <dsp:cNvSpPr/>
      </dsp:nvSpPr>
      <dsp:spPr>
        <a:xfrm>
          <a:off x="1495141" y="781048"/>
          <a:ext cx="699886" cy="1028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32</a:t>
          </a:r>
          <a:endParaRPr lang="en-US" sz="2400" kern="1200" dirty="0"/>
        </a:p>
      </dsp:txBody>
      <dsp:txXfrm>
        <a:off x="1515640" y="801547"/>
        <a:ext cx="658888" cy="987705"/>
      </dsp:txXfrm>
    </dsp:sp>
    <dsp:sp modelId="{720A025B-CFAA-4382-A0BA-F10757B06BF1}">
      <dsp:nvSpPr>
        <dsp:cNvPr id="0" name=""/>
        <dsp:cNvSpPr/>
      </dsp:nvSpPr>
      <dsp:spPr>
        <a:xfrm>
          <a:off x="2364688" y="1085020"/>
          <a:ext cx="359681" cy="420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64688" y="1169172"/>
        <a:ext cx="251777" cy="252455"/>
      </dsp:txXfrm>
    </dsp:sp>
    <dsp:sp modelId="{E7CF6C5C-CCD4-42C5-B23F-EFD028414B56}">
      <dsp:nvSpPr>
        <dsp:cNvPr id="0" name=""/>
        <dsp:cNvSpPr/>
      </dsp:nvSpPr>
      <dsp:spPr>
        <a:xfrm>
          <a:off x="2873672" y="0"/>
          <a:ext cx="764662" cy="259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784</a:t>
          </a:r>
          <a:endParaRPr lang="en-US" sz="2000" kern="1200" dirty="0"/>
        </a:p>
      </dsp:txBody>
      <dsp:txXfrm>
        <a:off x="2896068" y="22396"/>
        <a:ext cx="719870" cy="254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F9B6FA1-485B-4096-870B-7A0ABBBA3EA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1537B32-4E65-425A-B4CB-00F6CCDD8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EA30DF-95FD-405E-BFBA-4B9C8B464E32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09124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D616-20C4-4F23-A64C-0691E2A31EAF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8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E606-61D9-45EB-AAFD-97F53E94FD3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649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1"/>
            <a:ext cx="7200900" cy="609600"/>
          </a:xfrm>
        </p:spPr>
        <p:txBody>
          <a:bodyPr>
            <a:normAutofit/>
          </a:bodyPr>
          <a:lstStyle>
            <a:lvl1pPr>
              <a:defRPr sz="2800">
                <a:cs typeface="B Mitra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Mitra" panose="00000400000000000000" pitchFamily="2" charset="-78"/>
              </a:defRPr>
            </a:lvl1pPr>
            <a:lvl2pPr>
              <a:defRPr>
                <a:cs typeface="B Mitra" panose="00000400000000000000" pitchFamily="2" charset="-78"/>
              </a:defRPr>
            </a:lvl2pPr>
            <a:lvl3pPr>
              <a:defRPr>
                <a:cs typeface="B Mitra" panose="00000400000000000000" pitchFamily="2" charset="-78"/>
              </a:defRPr>
            </a:lvl3pPr>
            <a:lvl4pPr>
              <a:defRPr>
                <a:cs typeface="B Mitra" panose="00000400000000000000" pitchFamily="2" charset="-78"/>
              </a:defRPr>
            </a:lvl4pPr>
            <a:lvl5pPr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C05-0FC6-4B3E-A0BB-503147EBAFC7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DD2DE-8319-4156-9997-5E3FC01F2440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9180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E71-3A41-4514-ACCA-8E63BA20673B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7F31-8722-459B-8A84-F10AFAC348D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0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A3D9-6F54-4710-8191-92B18C1A907C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192-14B8-4647-A12D-F18B5E551158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5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A289E-2E50-48E9-82D6-BDF548121AE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80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AB57-7A2D-495B-A8DE-4CAD9D13607C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07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3C8A2DE5-286A-48A8-AD5B-867309DD8C54}" type="datetime1">
              <a:rPr lang="en-US" smtClean="0"/>
              <a:pPr defTabSz="45720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5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nn/" TargetMode="External"/><Relationship Id="rId2" Type="http://schemas.openxmlformats.org/officeDocument/2006/relationships/hyperlink" Target="https://developer.nvidia.com/cuda-toolki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nvidia.com/cuda-gp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pubenchmark.net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reen.ir/calcul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328" y="4052601"/>
            <a:ext cx="7772400" cy="505330"/>
          </a:xfrm>
        </p:spPr>
        <p:txBody>
          <a:bodyPr>
            <a:normAutofit fontScale="90000"/>
          </a:bodyPr>
          <a:lstStyle/>
          <a:p>
            <a:pPr rtl="1"/>
            <a: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fa-IR" sz="14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سعید محققی</a:t>
            </a:r>
            <a:r>
              <a:rPr lang="en-US" sz="1200" b="1" dirty="0">
                <a:solidFill>
                  <a:srgbClr val="002060"/>
                </a:solidFill>
                <a:cs typeface="B Mitra" panose="00000400000000000000" pitchFamily="2" charset="-78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دانشگاه شاهد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 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99 - 1398</a:t>
            </a:r>
            <a:endParaRPr lang="en-US" sz="1200" b="1" dirty="0">
              <a:solidFill>
                <a:srgbClr val="002060"/>
              </a:solidFill>
              <a:cs typeface="B Mitra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859085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آموزش یادگیری عمیق</a:t>
            </a:r>
            <a:b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Deep Learning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8110" y="2983882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« </a:t>
            </a:r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راه اندازی بستر کدنویسی </a:t>
            </a:r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»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660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Autofit/>
          </a:bodyPr>
          <a:lstStyle/>
          <a:p>
            <a:r>
              <a:rPr lang="fa-IR" sz="2800" b="1" dirty="0"/>
              <a:t>مقایسه بسترهای نرم‌افزاری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145945"/>
              </p:ext>
            </p:extLst>
          </p:nvPr>
        </p:nvGraphicFramePr>
        <p:xfrm>
          <a:off x="685800" y="971550"/>
          <a:ext cx="8077200" cy="3896172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4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Python,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Java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Research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Theano</a:t>
                      </a:r>
                      <a:endParaRPr lang="en-US" sz="18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Python, C++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Montreal Institute for Learning Algorithms (MILA)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Caffe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Caffe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Python, C++,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Berkeley Vision and Learning Center (BVLC)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Torch /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Python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Ronan </a:t>
                      </a:r>
                      <a:r>
                        <a:rPr lang="en-US" sz="20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Collobert</a:t>
                      </a:r>
                      <a:r>
                        <a:rPr lang="en-US" sz="20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others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4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CNTK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Python, C++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Research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4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Deeplearning4j 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it-IT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Java, Scala, C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it-IT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Skymind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4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MathWorks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91" marR="75591" marT="37795" marB="37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82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کتاب‌خانه‌های سطح بالا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600200" y="1200150"/>
          <a:ext cx="5943601" cy="340661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endParaRPr lang="en-US" sz="2000" b="1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endParaRPr lang="en-US" sz="2000" b="1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PyLearn2</a:t>
                      </a:r>
                      <a:endParaRPr lang="en-US" sz="2000" b="1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Theano</a:t>
                      </a:r>
                      <a:endParaRPr lang="en-US" sz="2000" b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Blocks</a:t>
                      </a:r>
                      <a:endParaRPr lang="en-US" sz="2000" b="1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Theano</a:t>
                      </a:r>
                      <a:endParaRPr lang="en-US" sz="2000" b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Lasagna</a:t>
                      </a:r>
                      <a:endParaRPr lang="en-US" sz="2000" b="1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Theano</a:t>
                      </a:r>
                      <a:endParaRPr lang="en-US" sz="2000" b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endParaRPr lang="en-US" sz="2000" b="1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Theano</a:t>
                      </a:r>
                      <a:r>
                        <a:rPr lang="en-US" sz="2000" b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2000" b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r>
                        <a:rPr lang="en-US" sz="2000" b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CNTK</a:t>
                      </a:r>
                      <a:endParaRPr lang="en-US" sz="2000" b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TFLearn</a:t>
                      </a:r>
                      <a:endParaRPr lang="en-US" sz="2000" b="1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endParaRPr lang="en-US" sz="2000" b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TF-Slim</a:t>
                      </a:r>
                      <a:endParaRPr lang="en-US" sz="2000" b="1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endParaRPr lang="en-US" sz="2000" b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TensorLayer</a:t>
                      </a:r>
                      <a:endParaRPr lang="en-US" sz="2000" b="1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endParaRPr lang="en-US" sz="2000" b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8" marR="573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2800" b="1" dirty="0" smtClean="0"/>
              <a:t>راه‌اندازی یک بستر کدنویسی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مشخصات کلی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80934"/>
              </p:ext>
            </p:extLst>
          </p:nvPr>
        </p:nvGraphicFramePr>
        <p:xfrm>
          <a:off x="2514600" y="2190750"/>
          <a:ext cx="5029200" cy="26212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 / Linux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سیستم عامل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زبان برنامه‌نویسی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1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بستر نرم‌افزاری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 dirty="0" smtClean="0">
                          <a:cs typeface="B Nazanin" panose="00000400000000000000" pitchFamily="2" charset="-78"/>
                        </a:rPr>
                        <a:t>کتاب‌خانه سطح بالا</a:t>
                      </a:r>
                      <a:endParaRPr lang="en-US" sz="2400" b="0" dirty="0"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b="1" dirty="0" smtClean="0"/>
              <a:t>پیش‌نیازها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3229"/>
            <a:ext cx="8077200" cy="3840957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b="1" dirty="0" smtClean="0"/>
              <a:t>CUDA Toolkit </a:t>
            </a:r>
            <a:r>
              <a:rPr lang="en-US" sz="1800" dirty="0" smtClean="0"/>
              <a:t>	(8.0)</a:t>
            </a:r>
          </a:p>
          <a:p>
            <a:pPr marL="514350" lvl="1" algn="l" rtl="0">
              <a:lnSpc>
                <a:spcPct val="150000"/>
              </a:lnSpc>
            </a:pPr>
            <a:r>
              <a:rPr lang="en-US" sz="1800" dirty="0" smtClean="0"/>
              <a:t>Download: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developer.nvidia.com/cuda-toolkit/</a:t>
            </a:r>
            <a:r>
              <a:rPr lang="en-US" sz="1800" dirty="0" smtClean="0"/>
              <a:t> </a:t>
            </a:r>
          </a:p>
          <a:p>
            <a:pPr algn="l" rtl="0">
              <a:lnSpc>
                <a:spcPct val="150000"/>
              </a:lnSpc>
            </a:pPr>
            <a:r>
              <a:rPr lang="en-US" sz="1800" b="1" dirty="0" err="1" smtClean="0"/>
              <a:t>cuDNN</a:t>
            </a:r>
            <a:r>
              <a:rPr lang="en-US" sz="1800" dirty="0" smtClean="0"/>
              <a:t>		(5 or 5.1)</a:t>
            </a:r>
          </a:p>
          <a:p>
            <a:pPr marL="514350" lvl="1" algn="l" rtl="0">
              <a:lnSpc>
                <a:spcPct val="150000"/>
              </a:lnSpc>
            </a:pPr>
            <a:r>
              <a:rPr lang="en-US" sz="1800" dirty="0"/>
              <a:t>Download: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developer.nvidia.com/cudnn/</a:t>
            </a:r>
            <a:r>
              <a:rPr lang="en-US" sz="1800" dirty="0" smtClean="0"/>
              <a:t> </a:t>
            </a:r>
          </a:p>
          <a:p>
            <a:pPr marL="514350" lvl="1" algn="l" rtl="0">
              <a:lnSpc>
                <a:spcPct val="150000"/>
              </a:lnSpc>
            </a:pPr>
            <a:r>
              <a:rPr lang="en-US" sz="1800" dirty="0"/>
              <a:t>Copy to </a:t>
            </a:r>
            <a:r>
              <a:rPr lang="en-US" sz="1800" dirty="0" smtClean="0"/>
              <a:t>“C</a:t>
            </a:r>
            <a:r>
              <a:rPr lang="en-US" sz="1800" dirty="0"/>
              <a:t>:\Program Files\NVIDIA GPU Computing </a:t>
            </a:r>
            <a:r>
              <a:rPr lang="en-US" sz="1800" dirty="0" smtClean="0"/>
              <a:t>Toolkit\CUDA\v8.0”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2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/>
              <a:t>راه‌اندازی </a:t>
            </a:r>
            <a:r>
              <a:rPr lang="en-US" sz="2800" b="1" dirty="0"/>
              <a:t>Python</a:t>
            </a:r>
            <a:endParaRPr lang="fa-IR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669"/>
            <a:ext cx="8229600" cy="3809999"/>
          </a:xfrm>
        </p:spPr>
        <p:txBody>
          <a:bodyPr>
            <a:normAutofit/>
          </a:bodyPr>
          <a:lstStyle/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/>
              <a:t>نصب </a:t>
            </a:r>
            <a:r>
              <a:rPr lang="en-US" sz="2400" dirty="0" smtClean="0"/>
              <a:t>Anaconda</a:t>
            </a:r>
            <a:r>
              <a:rPr lang="fa-IR" sz="2400" dirty="0" smtClean="0"/>
              <a:t> برای پایتون 3</a:t>
            </a:r>
            <a:endParaRPr lang="en-US" sz="2400" dirty="0" smtClean="0"/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/>
              <a:t>اجرای دستور زیر در پنجره </a:t>
            </a:r>
            <a:r>
              <a:rPr lang="en-US" sz="2400" dirty="0" smtClean="0"/>
              <a:t>command prompt</a:t>
            </a:r>
            <a:r>
              <a:rPr lang="fa-IR" sz="2400" dirty="0" smtClean="0"/>
              <a:t> ویندوز:</a:t>
            </a:r>
          </a:p>
          <a:p>
            <a:pPr algn="l">
              <a:lnSpc>
                <a:spcPct val="150000"/>
              </a:lnSpc>
              <a:buFont typeface="Times New Roman" panose="02020603050405020304" pitchFamily="18" charset="0"/>
              <a:buChar char="›"/>
            </a:pPr>
            <a:r>
              <a:rPr lang="en-US" sz="2400" dirty="0"/>
              <a:t>conda update </a:t>
            </a:r>
            <a:r>
              <a:rPr lang="en-US" sz="2400" dirty="0" err="1" smtClean="0"/>
              <a:t>conda</a:t>
            </a:r>
            <a:endParaRPr lang="en-US" sz="2400" dirty="0"/>
          </a:p>
          <a:p>
            <a:pPr algn="r" rtl="1">
              <a:lnSpc>
                <a:spcPct val="150000"/>
              </a:lnSpc>
            </a:pPr>
            <a:r>
              <a:rPr lang="fa-IR" sz="2400" dirty="0" smtClean="0"/>
              <a:t>(نیاز به اتصال به اینترنت)</a:t>
            </a:r>
            <a:endParaRPr lang="en-US" sz="2400" dirty="0" smtClean="0"/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3200" b="1" dirty="0" smtClean="0"/>
              <a:t>راه‌اندازی </a:t>
            </a:r>
            <a:r>
              <a:rPr lang="en-US" sz="3200" b="1" dirty="0" err="1" smtClean="0"/>
              <a:t>Tensorflow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fa-IR" dirty="0" smtClean="0"/>
              <a:t>نصب برای </a:t>
            </a:r>
            <a:r>
              <a:rPr lang="en-US" dirty="0" smtClean="0"/>
              <a:t>CPU</a:t>
            </a:r>
            <a:endParaRPr lang="fa-IR" dirty="0"/>
          </a:p>
          <a:p>
            <a:pPr algn="l">
              <a:buFont typeface="Times New Roman" panose="02020603050405020304" pitchFamily="18" charset="0"/>
              <a:buChar char="›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marL="457200" indent="-457200" algn="r" rtl="1">
              <a:buFont typeface="+mj-lt"/>
              <a:buAutoNum type="arabicPeriod" startAt="2"/>
            </a:pPr>
            <a:r>
              <a:rPr lang="fa-IR" dirty="0"/>
              <a:t>نصب برای </a:t>
            </a:r>
            <a:r>
              <a:rPr lang="en-US" dirty="0" smtClean="0"/>
              <a:t>GPU</a:t>
            </a:r>
            <a:endParaRPr lang="fa-IR" dirty="0"/>
          </a:p>
          <a:p>
            <a:pPr algn="l">
              <a:buFont typeface="Times New Roman" panose="02020603050405020304" pitchFamily="18" charset="0"/>
              <a:buChar char="›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 smtClean="0"/>
              <a:t>tensorflow-gpu</a:t>
            </a:r>
            <a:endParaRPr lang="en-US" dirty="0"/>
          </a:p>
          <a:p>
            <a:pPr marL="457200" indent="-457200" algn="r" rtl="1">
              <a:buFont typeface="+mj-lt"/>
              <a:buAutoNum type="arabicPeriod" startAt="3"/>
            </a:pPr>
            <a:r>
              <a:rPr lang="fa-IR" dirty="0" smtClean="0"/>
              <a:t>تست ورژن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algn="l">
              <a:buFont typeface="Times New Roman" panose="02020603050405020304" pitchFamily="18" charset="0"/>
              <a:buChar char="›"/>
            </a:pPr>
            <a:r>
              <a:rPr lang="en-US" dirty="0"/>
              <a:t>c</a:t>
            </a:r>
            <a:r>
              <a:rPr lang="en-US" dirty="0" smtClean="0"/>
              <a:t>onda list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algn="r" rtl="1">
              <a:buFont typeface="Times New Roman" panose="02020603050405020304" pitchFamily="18" charset="0"/>
              <a:buChar char="›"/>
            </a:pPr>
            <a:endParaRPr lang="en-US" dirty="0"/>
          </a:p>
          <a:p>
            <a:pPr lvl="0" algn="r" rtl="1"/>
            <a:r>
              <a:rPr lang="fa-IR" dirty="0">
                <a:solidFill>
                  <a:srgbClr val="021828"/>
                </a:solidFill>
              </a:rPr>
              <a:t>(نیاز به اتصال به اینترنت)</a:t>
            </a:r>
            <a:endParaRPr lang="en-US" dirty="0">
              <a:solidFill>
                <a:srgbClr val="021828"/>
              </a:solidFill>
            </a:endParaRPr>
          </a:p>
          <a:p>
            <a:pPr algn="r" rtl="1">
              <a:buFont typeface="Times New Roman" panose="02020603050405020304" pitchFamily="18" charset="0"/>
              <a:buChar char="›"/>
            </a:pPr>
            <a:endParaRPr lang="en-US" dirty="0" smtClean="0"/>
          </a:p>
          <a:p>
            <a:pPr algn="r" rtl="1">
              <a:buFont typeface="Times New Roman" panose="02020603050405020304" pitchFamily="18" charset="0"/>
              <a:buChar char="›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تست </a:t>
            </a:r>
            <a:r>
              <a:rPr lang="en-US" sz="2800" b="1" dirty="0" smtClean="0"/>
              <a:t>import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/>
              <a:t>اجرای دستورات زیر در پنجره </a:t>
            </a:r>
            <a:r>
              <a:rPr lang="en-US" sz="2400" dirty="0"/>
              <a:t>command prompt</a:t>
            </a:r>
            <a:r>
              <a:rPr lang="fa-IR" sz="2400" dirty="0"/>
              <a:t> ویندوز:</a:t>
            </a:r>
          </a:p>
          <a:p>
            <a:pPr algn="l" rtl="0">
              <a:lnSpc>
                <a:spcPct val="150000"/>
              </a:lnSpc>
              <a:buFont typeface="Times New Roman" panose="02020603050405020304" pitchFamily="18" charset="0"/>
              <a:buChar char="›"/>
            </a:pPr>
            <a:r>
              <a:rPr lang="en-US" sz="2400" dirty="0" err="1" smtClean="0"/>
              <a:t>ipython</a:t>
            </a:r>
            <a:endParaRPr lang="en-US" sz="2400" dirty="0" smtClean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/>
              <a:t>&gt;&gt; import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as </a:t>
            </a:r>
            <a:r>
              <a:rPr lang="en-US" sz="2400" dirty="0" err="1" smtClean="0"/>
              <a:t>tf</a:t>
            </a:r>
            <a:endParaRPr lang="en-US" sz="2400" dirty="0" smtClean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/>
              <a:t>&gt;&gt; </a:t>
            </a:r>
            <a:r>
              <a:rPr lang="en-US" sz="2400" dirty="0" err="1" smtClean="0"/>
              <a:t>tf.test.is_gpu_available</a:t>
            </a:r>
            <a:r>
              <a:rPr lang="en-US" sz="240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64"/>
            <a:ext cx="8229600" cy="857250"/>
          </a:xfrm>
        </p:spPr>
        <p:txBody>
          <a:bodyPr>
            <a:normAutofit/>
          </a:bodyPr>
          <a:lstStyle/>
          <a:p>
            <a:pPr rtl="1"/>
            <a:r>
              <a:rPr lang="fa-IR" sz="2800" b="1" dirty="0" smtClean="0"/>
              <a:t>داده‌های </a:t>
            </a:r>
            <a:r>
              <a:rPr lang="en-US" sz="2800" b="1" dirty="0" err="1" smtClean="0"/>
              <a:t>keras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343400"/>
          </a:xfrm>
        </p:spPr>
        <p:txBody>
          <a:bodyPr>
            <a:normAutofit/>
          </a:bodyPr>
          <a:lstStyle/>
          <a:p>
            <a:pPr algn="r" rtl="1">
              <a:lnSpc>
                <a:spcPct val="160000"/>
              </a:lnSpc>
            </a:pPr>
            <a:r>
              <a:rPr lang="fa-IR" dirty="0"/>
              <a:t>دیتاست‌های استاندارد </a:t>
            </a:r>
            <a:r>
              <a:rPr lang="en-US" dirty="0" err="1" smtClean="0"/>
              <a:t>keras</a:t>
            </a:r>
            <a:r>
              <a:rPr lang="fa-IR" dirty="0" smtClean="0"/>
              <a:t>  در کتاب‌خانه </a:t>
            </a:r>
            <a:r>
              <a:rPr lang="en-US" dirty="0" err="1" smtClean="0"/>
              <a:t>keras.datasets</a:t>
            </a:r>
            <a:endParaRPr lang="fa-IR" dirty="0" smtClean="0"/>
          </a:p>
          <a:p>
            <a:pPr lvl="1">
              <a:lnSpc>
                <a:spcPct val="160000"/>
              </a:lnSpc>
            </a:pPr>
            <a:r>
              <a:rPr lang="en-US" dirty="0" err="1" smtClean="0"/>
              <a:t>mnist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 smtClean="0"/>
              <a:t>cifar10 / cifar100</a:t>
            </a:r>
          </a:p>
          <a:p>
            <a:pPr lvl="1">
              <a:lnSpc>
                <a:spcPct val="160000"/>
              </a:lnSpc>
            </a:pPr>
            <a:r>
              <a:rPr lang="en-US" dirty="0" err="1" smtClean="0"/>
              <a:t>reuters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 err="1" smtClean="0"/>
              <a:t>imdb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 err="1" smtClean="0"/>
              <a:t>boston_housing</a:t>
            </a:r>
            <a:endParaRPr lang="fa-IR" dirty="0" smtClean="0"/>
          </a:p>
          <a:p>
            <a:pPr algn="r" rtl="1">
              <a:lnSpc>
                <a:spcPct val="160000"/>
              </a:lnSpc>
            </a:pPr>
            <a:r>
              <a:rPr lang="fa-IR" dirty="0" smtClean="0"/>
              <a:t>دیتاست‌های استاندارد</a:t>
            </a:r>
            <a:r>
              <a:rPr lang="fa-IR" dirty="0"/>
              <a:t> </a:t>
            </a:r>
            <a:r>
              <a:rPr lang="en-US" dirty="0" err="1" smtClean="0"/>
              <a:t>keras</a:t>
            </a:r>
            <a:r>
              <a:rPr lang="fa-IR" dirty="0" smtClean="0"/>
              <a:t> بعد از دانلود در مسیر زیر قرار می‌گیرند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C:\</a:t>
            </a:r>
            <a:r>
              <a:rPr lang="en-US" dirty="0" smtClean="0"/>
              <a:t>Users\&lt;</a:t>
            </a:r>
            <a:r>
              <a:rPr lang="en-US" dirty="0"/>
              <a:t>username&gt;</a:t>
            </a:r>
            <a:r>
              <a:rPr lang="en-US" dirty="0" smtClean="0"/>
              <a:t>\.</a:t>
            </a:r>
            <a:r>
              <a:rPr lang="en-US" dirty="0"/>
              <a:t>keras\datasets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fa-IR" sz="2800" b="1" dirty="0" smtClean="0"/>
              <a:t>شروع کدنویسی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29718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/>
              <a:t>روش 1:</a:t>
            </a:r>
          </a:p>
          <a:p>
            <a:pPr lvl="1" algn="r" rtl="1">
              <a:lnSpc>
                <a:spcPct val="150000"/>
              </a:lnSpc>
            </a:pPr>
            <a:r>
              <a:rPr lang="fa-IR" sz="2400" dirty="0" smtClean="0"/>
              <a:t>نوشتن کدها در محیط </a:t>
            </a:r>
            <a:r>
              <a:rPr lang="en-US" sz="2400" dirty="0" smtClean="0"/>
              <a:t>python</a:t>
            </a:r>
            <a:r>
              <a:rPr lang="fa-IR" sz="2400" dirty="0" smtClean="0"/>
              <a:t> در پنجره </a:t>
            </a:r>
            <a:r>
              <a:rPr lang="en-US" sz="2400" dirty="0" smtClean="0"/>
              <a:t>command prompt</a:t>
            </a:r>
            <a:endParaRPr lang="fa-IR" sz="2400" dirty="0" smtClean="0"/>
          </a:p>
          <a:p>
            <a:pPr algn="r" rtl="1">
              <a:lnSpc>
                <a:spcPct val="150000"/>
              </a:lnSpc>
            </a:pPr>
            <a:r>
              <a:rPr lang="fa-IR" sz="2400" dirty="0" smtClean="0"/>
              <a:t>روش 2:</a:t>
            </a:r>
          </a:p>
          <a:p>
            <a:pPr lvl="1" algn="r" rtl="1">
              <a:lnSpc>
                <a:spcPct val="150000"/>
              </a:lnSpc>
            </a:pPr>
            <a:r>
              <a:rPr lang="fa-IR" sz="2400" dirty="0" smtClean="0"/>
              <a:t>نوشتن کدها در یک فایل متنی با پسوند </a:t>
            </a:r>
            <a:r>
              <a:rPr lang="en-US" sz="2400" dirty="0" smtClean="0"/>
              <a:t>.</a:t>
            </a:r>
            <a:r>
              <a:rPr lang="en-US" sz="2400" dirty="0" err="1" smtClean="0"/>
              <a:t>py</a:t>
            </a:r>
            <a:endParaRPr lang="en-US" sz="2400" dirty="0" smtClean="0"/>
          </a:p>
          <a:p>
            <a:pPr lvl="1" algn="r" rtl="1">
              <a:lnSpc>
                <a:spcPct val="150000"/>
              </a:lnSpc>
            </a:pPr>
            <a:r>
              <a:rPr lang="fa-IR" sz="2400" dirty="0" smtClean="0"/>
              <a:t>اجرای فایل از </a:t>
            </a:r>
            <a:r>
              <a:rPr lang="en-US" sz="2400" dirty="0"/>
              <a:t>command </a:t>
            </a:r>
            <a:r>
              <a:rPr lang="en-US" sz="2400" dirty="0" smtClean="0"/>
              <a:t>prompt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a-I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fa-IR" sz="2800" b="1" dirty="0" smtClean="0"/>
              <a:t>شروع کدنویسی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32004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/>
              <a:t>روش 3:</a:t>
            </a:r>
          </a:p>
          <a:p>
            <a:pPr lvl="1" algn="r" rtl="1">
              <a:lnSpc>
                <a:spcPct val="150000"/>
              </a:lnSpc>
            </a:pPr>
            <a:r>
              <a:rPr lang="fa-IR" sz="2400" dirty="0" smtClean="0"/>
              <a:t>کدنویسی و اجرا در محیط </a:t>
            </a:r>
            <a:r>
              <a:rPr lang="en-US" sz="2400" dirty="0" err="1" smtClean="0"/>
              <a:t>Jupyter</a:t>
            </a:r>
            <a:endParaRPr lang="en-US" sz="2400" dirty="0" smtClean="0"/>
          </a:p>
          <a:p>
            <a:pPr algn="r" rtl="1">
              <a:lnSpc>
                <a:spcPct val="150000"/>
              </a:lnSpc>
            </a:pPr>
            <a:r>
              <a:rPr lang="fa-IR" sz="2400" dirty="0" smtClean="0"/>
              <a:t>روش 4:</a:t>
            </a:r>
          </a:p>
          <a:p>
            <a:pPr lvl="1" algn="r" rtl="1">
              <a:lnSpc>
                <a:spcPct val="150000"/>
              </a:lnSpc>
            </a:pPr>
            <a:r>
              <a:rPr lang="fa-IR" sz="2400" dirty="0" smtClean="0"/>
              <a:t>کدنویسی و اجرا در برنامه</a:t>
            </a:r>
            <a:r>
              <a:rPr lang="fa-IR" sz="2400" dirty="0"/>
              <a:t> </a:t>
            </a:r>
            <a:r>
              <a:rPr lang="fa-IR" sz="2400" dirty="0" smtClean="0"/>
              <a:t>هایی مانند </a:t>
            </a:r>
            <a:r>
              <a:rPr lang="en-US" sz="2400" dirty="0" err="1" smtClean="0"/>
              <a:t>Spyder</a:t>
            </a:r>
            <a:r>
              <a:rPr lang="fa-IR" sz="2400" dirty="0" smtClean="0"/>
              <a:t> یا </a:t>
            </a:r>
            <a:r>
              <a:rPr lang="en-US" sz="2400" dirty="0" smtClean="0"/>
              <a:t>VS Code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برنامه‌نویسی یادگیری عمیق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287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/>
              <a:t>1- راهنمای انتخاب سخت‌افزار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/>
              <a:t>2- نرم‌افزارهای برنامه نویسی در حوزه یادگیری عمیق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/>
              <a:t>3- نحوه راه‌اندازی یک بستر نرم‌افزاری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/>
              <a:t>4- کدهای نمونه</a:t>
            </a:r>
            <a:endParaRPr lang="fa-IR" sz="2400" dirty="0"/>
          </a:p>
          <a:p>
            <a:pPr marL="0" indent="0" algn="r" rtl="1">
              <a:lnSpc>
                <a:spcPct val="150000"/>
              </a:lnSpc>
              <a:buNone/>
            </a:pPr>
            <a:endParaRPr lang="fa-IR" sz="2400" dirty="0" smtClean="0"/>
          </a:p>
        </p:txBody>
      </p:sp>
    </p:spTree>
    <p:extLst>
      <p:ext uri="{BB962C8B-B14F-4D97-AF65-F5344CB8AC3E}">
        <p14:creationId xmlns:p14="http://schemas.microsoft.com/office/powerpoint/2010/main" val="24367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کدنویسی خودرمزنگار با </a:t>
            </a:r>
            <a:r>
              <a:rPr lang="en-US" sz="2800" b="1" dirty="0" err="1" smtClean="0"/>
              <a:t>Keras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مدل ساده خودرمزنگار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3343" y="2561442"/>
            <a:ext cx="1096897" cy="9665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28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50393588"/>
              </p:ext>
            </p:extLst>
          </p:nvPr>
        </p:nvGraphicFramePr>
        <p:xfrm>
          <a:off x="2089567" y="1780394"/>
          <a:ext cx="3638388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806538" y="2957801"/>
            <a:ext cx="195619" cy="228838"/>
            <a:chOff x="1017984" y="457081"/>
            <a:chExt cx="195619" cy="228838"/>
          </a:xfrm>
        </p:grpSpPr>
        <p:sp>
          <p:nvSpPr>
            <p:cNvPr id="8" name="Right Arrow 7"/>
            <p:cNvSpPr/>
            <p:nvPr/>
          </p:nvSpPr>
          <p:spPr>
            <a:xfrm>
              <a:off x="1017984" y="457081"/>
              <a:ext cx="195619" cy="2288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1017984" y="502849"/>
              <a:ext cx="136933" cy="1373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96000" y="2561442"/>
            <a:ext cx="1096897" cy="9665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28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14168" y="2957801"/>
            <a:ext cx="195619" cy="228838"/>
            <a:chOff x="1017984" y="457081"/>
            <a:chExt cx="195619" cy="228838"/>
          </a:xfrm>
        </p:grpSpPr>
        <p:sp>
          <p:nvSpPr>
            <p:cNvPr id="12" name="Right Arrow 11"/>
            <p:cNvSpPr/>
            <p:nvPr/>
          </p:nvSpPr>
          <p:spPr>
            <a:xfrm>
              <a:off x="1017984" y="457081"/>
              <a:ext cx="195619" cy="2288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4"/>
            <p:cNvSpPr/>
            <p:nvPr/>
          </p:nvSpPr>
          <p:spPr>
            <a:xfrm>
              <a:off x="1017984" y="502849"/>
              <a:ext cx="136933" cy="1373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</p:grpSp>
      <p:sp>
        <p:nvSpPr>
          <p:cNvPr id="14" name="Left Bracket 13"/>
          <p:cNvSpPr/>
          <p:nvPr/>
        </p:nvSpPr>
        <p:spPr>
          <a:xfrm rot="16200000">
            <a:off x="2946932" y="3305061"/>
            <a:ext cx="476479" cy="2337807"/>
          </a:xfrm>
          <a:prstGeom prst="leftBracket">
            <a:avLst>
              <a:gd name="adj" fmla="val 8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 rot="16200000">
            <a:off x="4480373" y="3264426"/>
            <a:ext cx="467500" cy="2223838"/>
          </a:xfrm>
          <a:prstGeom prst="leftBracket">
            <a:avLst>
              <a:gd name="adj" fmla="val 8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75007" y="468356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4612" y="459979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41F3C-FF3D-4410-B304-CE93ED187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A9241F3C-FF3D-4410-B304-CE93ED1870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B57580-9E97-4335-90DE-48EE2922D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9BB57580-9E97-4335-90DE-48EE2922D5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691C97-3220-483C-923F-E1D0E20E4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F7691C97-3220-483C-923F-E1D0E20E4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0A025B-CFAA-4382-A0BA-F10757B06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720A025B-CFAA-4382-A0BA-F10757B06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CF6C5C-CCD4-42C5-B23F-EFD028414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E7CF6C5C-CCD4-42C5-B23F-EFD028414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Graphic spid="6" grpId="0">
        <p:bldSub>
          <a:bldDgm bld="one"/>
        </p:bldSub>
      </p:bldGraphic>
      <p:bldP spid="10" grpId="0" animBg="1"/>
      <p:bldP spid="14" grpId="0" animBg="1"/>
      <p:bldP spid="15" grpId="0" animBg="1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کدنویسی خودرمزنگار با </a:t>
            </a:r>
            <a:r>
              <a:rPr lang="en-US" sz="2800" b="1" dirty="0" err="1" smtClean="0"/>
              <a:t>Keras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en-US" sz="2400" dirty="0" smtClean="0"/>
              <a:t>Import</a:t>
            </a:r>
            <a:r>
              <a:rPr lang="fa-IR" sz="2400" dirty="0" smtClean="0"/>
              <a:t> کردن توابع و کتاب‌خانه‌های مورد نیاز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tensorflow.keras.layers</a:t>
            </a:r>
            <a:r>
              <a:rPr lang="en-US" sz="2400" dirty="0" smtClean="0"/>
              <a:t> </a:t>
            </a:r>
            <a:r>
              <a:rPr lang="en-US" sz="2400" dirty="0"/>
              <a:t>import Input, Dense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from </a:t>
            </a:r>
            <a:r>
              <a:rPr lang="en-US" sz="2400" dirty="0" err="1"/>
              <a:t>tensorflow.keras.models</a:t>
            </a:r>
            <a:r>
              <a:rPr lang="en-US" sz="2400" dirty="0"/>
              <a:t> import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from </a:t>
            </a:r>
            <a:r>
              <a:rPr lang="en-US" sz="2400" dirty="0" err="1"/>
              <a:t>tensorflow.keras.datasets</a:t>
            </a:r>
            <a:r>
              <a:rPr lang="en-US" sz="2400" dirty="0"/>
              <a:t> import </a:t>
            </a:r>
            <a:r>
              <a:rPr lang="en-US" sz="2400" dirty="0" err="1"/>
              <a:t>mnist</a:t>
            </a:r>
            <a:endParaRPr lang="en-US" sz="2400" dirty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/>
              <a:t>import numpy as 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کدنویسی خودرمزنگار در </a:t>
            </a:r>
            <a:r>
              <a:rPr lang="en-US" sz="2800" b="1" dirty="0" err="1" smtClean="0"/>
              <a:t>Keras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/>
              <a:t>بارگذاری داده‌های </a:t>
            </a:r>
            <a:r>
              <a:rPr lang="en-US" sz="2400" dirty="0" smtClean="0"/>
              <a:t>MNIST</a:t>
            </a:r>
            <a:endParaRPr lang="fa-IR" sz="2400" dirty="0" smtClean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/>
              <a:t>(</a:t>
            </a:r>
            <a:r>
              <a:rPr lang="en-US" sz="2400" dirty="0" err="1"/>
              <a:t>x_train</a:t>
            </a:r>
            <a:r>
              <a:rPr lang="en-US" sz="2400" dirty="0"/>
              <a:t>, _), (</a:t>
            </a:r>
            <a:r>
              <a:rPr lang="en-US" sz="2400" dirty="0" err="1"/>
              <a:t>x_test</a:t>
            </a:r>
            <a:r>
              <a:rPr lang="en-US" sz="2400" dirty="0"/>
              <a:t>, _) = </a:t>
            </a:r>
            <a:r>
              <a:rPr lang="en-US" sz="2400" dirty="0" err="1"/>
              <a:t>mnist.load_data</a:t>
            </a:r>
            <a:r>
              <a:rPr lang="en-US" sz="2400" dirty="0" smtClean="0"/>
              <a:t>()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sz="2400" dirty="0" smtClean="0"/>
          </a:p>
          <a:p>
            <a:pPr algn="r" rtl="1">
              <a:lnSpc>
                <a:spcPct val="150000"/>
              </a:lnSpc>
            </a:pPr>
            <a:r>
              <a:rPr lang="fa-IR" sz="2400" dirty="0" smtClean="0"/>
              <a:t>در صورتی که فایل </a:t>
            </a:r>
            <a:r>
              <a:rPr lang="en-US" sz="2400" dirty="0" err="1"/>
              <a:t>mnist.npz</a:t>
            </a:r>
            <a:r>
              <a:rPr lang="fa-IR" sz="2400" dirty="0" smtClean="0"/>
              <a:t> در پوشه </a:t>
            </a:r>
            <a:r>
              <a:rPr lang="en-US" sz="2400" dirty="0" smtClean="0"/>
              <a:t>datasets</a:t>
            </a:r>
            <a:r>
              <a:rPr lang="fa-IR" sz="2400" dirty="0" smtClean="0"/>
              <a:t> موجود نباشد در ابتدای اجرا، این فایل دانلود شده و در پوشه </a:t>
            </a:r>
            <a:r>
              <a:rPr lang="en-US" sz="2400" dirty="0" smtClean="0"/>
              <a:t>datasets</a:t>
            </a:r>
            <a:r>
              <a:rPr lang="fa-IR" sz="2400" dirty="0" smtClean="0"/>
              <a:t> ذخیره می‌شود.</a:t>
            </a:r>
            <a:endParaRPr lang="en-US" sz="2400" dirty="0" smtClean="0"/>
          </a:p>
          <a:p>
            <a:pPr marL="0" indent="0" algn="l" rtl="0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>
            <a:normAutofit/>
          </a:bodyPr>
          <a:lstStyle/>
          <a:p>
            <a:r>
              <a:rPr lang="fa-IR" sz="2800" b="1" dirty="0" smtClean="0"/>
              <a:t>ایجاد لایه‌ها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19150"/>
            <a:ext cx="8077200" cy="4069558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r>
              <a:rPr lang="fa-IR" dirty="0" smtClean="0"/>
              <a:t>داده ورودی (784 نقطه برای هر تصویر 28 </a:t>
            </a:r>
            <a:r>
              <a:rPr lang="en-US" sz="2000" dirty="0" smtClean="0">
                <a:latin typeface="+mj-lt"/>
              </a:rPr>
              <a:t>x</a:t>
            </a:r>
            <a:r>
              <a:rPr lang="fa-IR" sz="1600" dirty="0" smtClean="0">
                <a:latin typeface="+mj-lt"/>
              </a:rPr>
              <a:t> </a:t>
            </a:r>
            <a:r>
              <a:rPr lang="fa-IR" dirty="0" smtClean="0"/>
              <a:t>28)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 err="1"/>
              <a:t>input_img</a:t>
            </a:r>
            <a:r>
              <a:rPr lang="en-US" dirty="0"/>
              <a:t> = Input(shape=(784,))</a:t>
            </a:r>
            <a:endParaRPr lang="fa-IR" dirty="0" smtClean="0"/>
          </a:p>
          <a:p>
            <a:pPr algn="r" rtl="1">
              <a:lnSpc>
                <a:spcPct val="170000"/>
              </a:lnSpc>
            </a:pPr>
            <a:r>
              <a:rPr lang="fa-IR" dirty="0" smtClean="0"/>
              <a:t>لایه </a:t>
            </a:r>
            <a:r>
              <a:rPr lang="en-US" dirty="0" smtClean="0"/>
              <a:t>encoder</a:t>
            </a:r>
            <a:r>
              <a:rPr lang="fa-IR" dirty="0" smtClean="0"/>
              <a:t> (32 نورون)</a:t>
            </a:r>
            <a:endParaRPr lang="en-US" dirty="0"/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/>
              <a:t>encoded = </a:t>
            </a:r>
            <a:r>
              <a:rPr lang="en-US" dirty="0" smtClean="0"/>
              <a:t>Dense(32, </a:t>
            </a:r>
            <a:r>
              <a:rPr lang="en-US" dirty="0"/>
              <a:t>activation='</a:t>
            </a:r>
            <a:r>
              <a:rPr lang="en-US" dirty="0" err="1"/>
              <a:t>relu</a:t>
            </a:r>
            <a:r>
              <a:rPr lang="en-US" dirty="0"/>
              <a:t>')(</a:t>
            </a:r>
            <a:r>
              <a:rPr lang="en-US" dirty="0" err="1"/>
              <a:t>input_img</a:t>
            </a:r>
            <a:r>
              <a:rPr lang="en-US" dirty="0" smtClean="0"/>
              <a:t>)</a:t>
            </a:r>
            <a:endParaRPr lang="en-US" dirty="0"/>
          </a:p>
          <a:p>
            <a:pPr algn="r" rtl="1">
              <a:lnSpc>
                <a:spcPct val="170000"/>
              </a:lnSpc>
            </a:pPr>
            <a:r>
              <a:rPr lang="fa-IR" dirty="0"/>
              <a:t>لایه </a:t>
            </a:r>
            <a:r>
              <a:rPr lang="en-US" dirty="0" smtClean="0"/>
              <a:t>decoder</a:t>
            </a:r>
            <a:r>
              <a:rPr lang="fa-IR" dirty="0" smtClean="0"/>
              <a:t> (784 نورون)</a:t>
            </a:r>
            <a:endParaRPr lang="en-US" dirty="0"/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/>
              <a:t>decoded = Dense(784, activation='sigmoid')(encoded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114"/>
            <a:ext cx="8229600" cy="857250"/>
          </a:xfrm>
        </p:spPr>
        <p:txBody>
          <a:bodyPr>
            <a:normAutofit/>
          </a:bodyPr>
          <a:lstStyle/>
          <a:p>
            <a:r>
              <a:rPr lang="fa-IR" sz="2800" b="1" dirty="0" smtClean="0"/>
              <a:t>ایجاد مدل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26306"/>
            <a:ext cx="8081930" cy="4083844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r>
              <a:rPr lang="fa-IR" dirty="0" smtClean="0"/>
              <a:t>تعریف </a:t>
            </a:r>
            <a:r>
              <a:rPr lang="fa-IR" dirty="0"/>
              <a:t>مدل</a:t>
            </a:r>
            <a:endParaRPr lang="en-US" dirty="0"/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 err="1"/>
              <a:t>autoencoder</a:t>
            </a:r>
            <a:r>
              <a:rPr lang="en-US" dirty="0"/>
              <a:t> = Model(</a:t>
            </a:r>
            <a:r>
              <a:rPr lang="en-US" dirty="0" err="1"/>
              <a:t>input_img</a:t>
            </a:r>
            <a:r>
              <a:rPr lang="en-US" dirty="0"/>
              <a:t>, decoded)</a:t>
            </a:r>
          </a:p>
          <a:p>
            <a:pPr algn="r" rtl="1">
              <a:lnSpc>
                <a:spcPct val="170000"/>
              </a:lnSpc>
            </a:pPr>
            <a:r>
              <a:rPr lang="fa-IR" dirty="0" smtClean="0"/>
              <a:t>کامپایل کردن مدل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 err="1" smtClean="0"/>
              <a:t>autoencoder.compile</a:t>
            </a:r>
            <a:r>
              <a:rPr lang="en-US" dirty="0" smtClean="0"/>
              <a:t>(optimizer=</a:t>
            </a:r>
            <a:r>
              <a:rPr lang="en-US" dirty="0"/>
              <a:t>'</a:t>
            </a:r>
            <a:r>
              <a:rPr lang="en-US" dirty="0" err="1" smtClean="0"/>
              <a:t>adam</a:t>
            </a:r>
            <a:r>
              <a:rPr lang="en-US" dirty="0" smtClean="0"/>
              <a:t>', </a:t>
            </a:r>
            <a:r>
              <a:rPr lang="en-US" dirty="0"/>
              <a:t>loss='</a:t>
            </a:r>
            <a:r>
              <a:rPr lang="en-US" dirty="0" err="1"/>
              <a:t>binary_crossentropy</a:t>
            </a:r>
            <a:r>
              <a:rPr lang="en-US" dirty="0" smtClean="0"/>
              <a:t>')</a:t>
            </a:r>
          </a:p>
          <a:p>
            <a:pPr algn="r" rtl="1">
              <a:lnSpc>
                <a:spcPct val="170000"/>
              </a:lnSpc>
            </a:pPr>
            <a:r>
              <a:rPr lang="fa-IR" dirty="0" smtClean="0"/>
              <a:t>نمایش یک گزارش از مشخصات و پارامترهای مدل</a:t>
            </a:r>
            <a:endParaRPr lang="en-US" dirty="0"/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 err="1"/>
              <a:t>autoencoder.summary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3"/>
            <a:ext cx="8229600" cy="857250"/>
          </a:xfrm>
        </p:spPr>
        <p:txBody>
          <a:bodyPr>
            <a:normAutofit/>
          </a:bodyPr>
          <a:lstStyle/>
          <a:p>
            <a:r>
              <a:rPr lang="fa-IR" sz="2800" b="1" dirty="0" smtClean="0"/>
              <a:t>آماده‌سازی داده‌ها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51511"/>
            <a:ext cx="8229600" cy="3962400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r>
              <a:rPr lang="fa-IR" dirty="0" smtClean="0"/>
              <a:t>نرمالیزه کردن مقادیر بین </a:t>
            </a:r>
            <a:r>
              <a:rPr lang="en-US" dirty="0" smtClean="0"/>
              <a:t>0</a:t>
            </a:r>
            <a:r>
              <a:rPr lang="fa-IR" dirty="0" smtClean="0"/>
              <a:t> و </a:t>
            </a:r>
            <a:r>
              <a:rPr lang="en-US" dirty="0" smtClean="0"/>
              <a:t>1</a:t>
            </a:r>
            <a:endParaRPr lang="en-US" dirty="0"/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x_train.astype</a:t>
            </a:r>
            <a:r>
              <a:rPr lang="en-US" dirty="0"/>
              <a:t>('float32') / 255</a:t>
            </a:r>
            <a:r>
              <a:rPr lang="en-US" dirty="0" smtClean="0"/>
              <a:t>.</a:t>
            </a:r>
          </a:p>
          <a:p>
            <a:pPr algn="r" rtl="1">
              <a:lnSpc>
                <a:spcPct val="170000"/>
              </a:lnSpc>
            </a:pPr>
            <a:r>
              <a:rPr lang="fa-IR" sz="1400" dirty="0" smtClean="0"/>
              <a:t>تغییر ابعاد داده‌ها: </a:t>
            </a:r>
            <a:r>
              <a:rPr lang="en-US" sz="1400" dirty="0" smtClean="0"/>
              <a:t>(60000</a:t>
            </a:r>
            <a:r>
              <a:rPr lang="en-US" sz="1400" dirty="0"/>
              <a:t>, 28, </a:t>
            </a:r>
            <a:r>
              <a:rPr lang="en-US" sz="1400" dirty="0" smtClean="0"/>
              <a:t>28)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ym typeface="Wingdings" panose="05000000000000000000" pitchFamily="2" charset="2"/>
              </a:rPr>
              <a:t>(60000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smtClean="0">
                <a:sym typeface="Wingdings" panose="05000000000000000000" pitchFamily="2" charset="2"/>
              </a:rPr>
              <a:t>784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fa-IR" sz="1400" dirty="0" smtClean="0"/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x_train.reshape</a:t>
            </a:r>
            <a:r>
              <a:rPr lang="en-US" dirty="0"/>
              <a:t>((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), </a:t>
            </a:r>
            <a:r>
              <a:rPr lang="en-US" dirty="0" err="1"/>
              <a:t>np.prod</a:t>
            </a:r>
            <a:r>
              <a:rPr lang="en-US" dirty="0"/>
              <a:t>(</a:t>
            </a:r>
            <a:r>
              <a:rPr lang="en-US" dirty="0" err="1"/>
              <a:t>x_train.shape</a:t>
            </a:r>
            <a:r>
              <a:rPr lang="en-US" dirty="0"/>
              <a:t>[1</a:t>
            </a:r>
            <a:r>
              <a:rPr lang="en-US" dirty="0" smtClean="0"/>
              <a:t>:])))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 </a:t>
            </a:r>
            <a:r>
              <a:rPr lang="fa-IR" dirty="0" smtClean="0"/>
              <a:t>معادل این دستور</a:t>
            </a:r>
            <a:r>
              <a:rPr lang="en-US" dirty="0" smtClean="0"/>
              <a:t> </a:t>
            </a:r>
            <a:r>
              <a:rPr lang="en-US" dirty="0" err="1" smtClean="0"/>
              <a:t>x_train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x_train.reshape</a:t>
            </a:r>
            <a:r>
              <a:rPr lang="en-US" dirty="0" smtClean="0"/>
              <a:t>(60000, 784)</a:t>
            </a:r>
            <a:endParaRPr lang="en-US" dirty="0"/>
          </a:p>
          <a:p>
            <a:pPr algn="r" rtl="1">
              <a:lnSpc>
                <a:spcPct val="170000"/>
              </a:lnSpc>
            </a:pPr>
            <a:r>
              <a:rPr lang="fa-IR" dirty="0" smtClean="0"/>
              <a:t>نمایش ابعاد داده‌ها</a:t>
            </a:r>
            <a:endParaRPr lang="en-US" dirty="0" smtClean="0"/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x_train.shape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"/>
            <a:ext cx="8229600" cy="857250"/>
          </a:xfrm>
        </p:spPr>
        <p:txBody>
          <a:bodyPr>
            <a:normAutofit/>
          </a:bodyPr>
          <a:lstStyle/>
          <a:p>
            <a:r>
              <a:rPr lang="fa-IR" sz="2800" b="1" dirty="0" smtClean="0"/>
              <a:t>آموزش مدل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914400"/>
            <a:ext cx="8157079" cy="409575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تعداد گام‌ها</a:t>
            </a: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n_epochs</a:t>
            </a:r>
            <a:r>
              <a:rPr lang="en-US" dirty="0"/>
              <a:t> = </a:t>
            </a:r>
            <a:r>
              <a:rPr lang="en-US" dirty="0" smtClean="0"/>
              <a:t>10</a:t>
            </a:r>
          </a:p>
          <a:p>
            <a:pPr algn="r" rtl="1"/>
            <a:r>
              <a:rPr lang="fa-IR" dirty="0" smtClean="0"/>
              <a:t>شروع آموزش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 err="1"/>
              <a:t>autoencoder.fit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x_train</a:t>
            </a:r>
            <a:r>
              <a:rPr lang="en-US" dirty="0"/>
              <a:t>,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/>
              <a:t>                epochs=</a:t>
            </a:r>
            <a:r>
              <a:rPr lang="en-US" dirty="0" err="1"/>
              <a:t>n_epochs</a:t>
            </a:r>
            <a:r>
              <a:rPr lang="en-US" dirty="0"/>
              <a:t>,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/>
              <a:t>                </a:t>
            </a:r>
            <a:r>
              <a:rPr lang="en-US" dirty="0" err="1"/>
              <a:t>batch_size</a:t>
            </a:r>
            <a:r>
              <a:rPr lang="en-US" dirty="0"/>
              <a:t>=256,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/>
              <a:t>                shuffle=True,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dirty="0"/>
              <a:t>                </a:t>
            </a:r>
            <a:r>
              <a:rPr lang="en-US" dirty="0" err="1"/>
              <a:t>validation_data</a:t>
            </a:r>
            <a:r>
              <a:rPr lang="en-US" dirty="0"/>
              <a:t>=(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تست کدهای نمونه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62399"/>
          </a:xfrm>
        </p:spPr>
        <p:txBody>
          <a:bodyPr>
            <a:normAutofit/>
          </a:bodyPr>
          <a:lstStyle/>
          <a:p>
            <a:pPr algn="r" rtl="1">
              <a:lnSpc>
                <a:spcPct val="160000"/>
              </a:lnSpc>
            </a:pPr>
            <a:r>
              <a:rPr lang="fa-IR" sz="2400" dirty="0" smtClean="0"/>
              <a:t>خودرمزنگار کانولوشنی برای حذف نویز تصاویر: </a:t>
            </a:r>
            <a:r>
              <a:rPr lang="fa-IR" sz="2400" dirty="0"/>
              <a:t> </a:t>
            </a:r>
            <a:r>
              <a:rPr lang="fa-IR" sz="2400" dirty="0" smtClean="0"/>
              <a:t>        </a:t>
            </a:r>
            <a:r>
              <a:rPr lang="en-US" sz="2400" dirty="0" smtClean="0"/>
              <a:t>“dCAE_keras.py”</a:t>
            </a:r>
            <a:endParaRPr lang="fa-IR" sz="2400" dirty="0"/>
          </a:p>
          <a:p>
            <a:pPr algn="r" rtl="1">
              <a:lnSpc>
                <a:spcPct val="160000"/>
              </a:lnSpc>
            </a:pPr>
            <a:r>
              <a:rPr lang="fa-IR" sz="2400" dirty="0" smtClean="0"/>
              <a:t>مثال‌های </a:t>
            </a:r>
            <a:r>
              <a:rPr lang="en-US" sz="2400" dirty="0" err="1" smtClean="0"/>
              <a:t>keras</a:t>
            </a:r>
            <a:r>
              <a:rPr lang="fa-IR" sz="2400" dirty="0" smtClean="0"/>
              <a:t> در پوشه </a:t>
            </a:r>
            <a:r>
              <a:rPr lang="en-US" sz="2400" dirty="0" smtClean="0"/>
              <a:t>“</a:t>
            </a:r>
            <a:r>
              <a:rPr lang="en-US" sz="2400" dirty="0" err="1" smtClean="0"/>
              <a:t>keras_examples</a:t>
            </a:r>
            <a:r>
              <a:rPr lang="en-US" sz="2400" dirty="0" smtClean="0"/>
              <a:t>”</a:t>
            </a:r>
            <a:endParaRPr lang="fa-IR" sz="2400" dirty="0" smtClean="0"/>
          </a:p>
          <a:p>
            <a:pPr lvl="1" algn="r" rtl="1">
              <a:lnSpc>
                <a:spcPct val="160000"/>
              </a:lnSpc>
            </a:pPr>
            <a:r>
              <a:rPr lang="fa-IR" sz="2400" dirty="0" smtClean="0"/>
              <a:t>توضیحات هر کد در فایل </a:t>
            </a:r>
            <a:r>
              <a:rPr lang="en-US" sz="2400" dirty="0"/>
              <a:t>“README.md”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9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0"/>
            <a:ext cx="8229600" cy="85725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fa-IR" b="1" dirty="0" smtClean="0"/>
              <a:t>پایان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سخت افزار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u="sng" dirty="0" smtClean="0"/>
              <a:t>موارد مهم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1600" dirty="0" smtClean="0"/>
              <a:t>پردازنده گرافیکی (</a:t>
            </a:r>
            <a:r>
              <a:rPr lang="en-US" sz="1600" dirty="0" smtClean="0"/>
              <a:t>GPU</a:t>
            </a:r>
            <a:r>
              <a:rPr lang="fa-IR" sz="1600" dirty="0" smtClean="0"/>
              <a:t>)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1600" dirty="0" smtClean="0"/>
              <a:t>پردازنده مرکزی (</a:t>
            </a:r>
            <a:r>
              <a:rPr lang="en-US" sz="1600" dirty="0" smtClean="0"/>
              <a:t>CPU</a:t>
            </a:r>
            <a:r>
              <a:rPr lang="fa-IR" sz="1600" dirty="0" smtClean="0"/>
              <a:t>)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1600" dirty="0" smtClean="0"/>
              <a:t>حافظه </a:t>
            </a:r>
            <a:r>
              <a:rPr lang="en-US" sz="1600" dirty="0" smtClean="0"/>
              <a:t>RAM</a:t>
            </a:r>
            <a:endParaRPr lang="fa-IR" sz="1600" dirty="0" smtClean="0"/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1600" dirty="0" smtClean="0"/>
              <a:t>مادربرد (</a:t>
            </a:r>
            <a:r>
              <a:rPr lang="en-US" sz="1600" dirty="0" smtClean="0"/>
              <a:t>Motherboard</a:t>
            </a:r>
            <a:r>
              <a:rPr lang="fa-IR" sz="1600" dirty="0" smtClean="0"/>
              <a:t>)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1600" dirty="0" smtClean="0"/>
              <a:t>منبع تغذیه (</a:t>
            </a:r>
            <a:r>
              <a:rPr lang="en-US" sz="1600" dirty="0" smtClean="0"/>
              <a:t>Power</a:t>
            </a:r>
            <a:r>
              <a:rPr lang="fa-IR" sz="1600" dirty="0" smtClean="0"/>
              <a:t>)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/>
              <a:t>پردازنده گرافیکی (</a:t>
            </a:r>
            <a:r>
              <a:rPr lang="en-US" sz="2800" b="1" dirty="0"/>
              <a:t>GPU</a:t>
            </a:r>
            <a:r>
              <a:rPr lang="fa-IR" sz="2800" b="1" dirty="0" smtClean="0"/>
              <a:t>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/>
              <a:t>شرکت </a:t>
            </a:r>
            <a:r>
              <a:rPr lang="en-US" sz="2000" b="1" dirty="0" smtClean="0"/>
              <a:t>NVidia</a:t>
            </a:r>
            <a:endParaRPr lang="fa-IR" sz="2000" b="1" dirty="0" smtClean="0"/>
          </a:p>
          <a:p>
            <a:pPr algn="r" rtl="1">
              <a:lnSpc>
                <a:spcPct val="150000"/>
              </a:lnSpc>
            </a:pPr>
            <a:r>
              <a:rPr lang="fa-IR" sz="2000" dirty="0" smtClean="0"/>
              <a:t>انتخاب کارت گرافیکی بر اساس امتیاز </a:t>
            </a:r>
            <a:r>
              <a:rPr lang="en-US" sz="2000" dirty="0" smtClean="0"/>
              <a:t>Computational Capability</a:t>
            </a:r>
            <a:endParaRPr lang="fa-IR" sz="2000" dirty="0" smtClean="0"/>
          </a:p>
          <a:p>
            <a:pPr marL="0" indent="0" algn="r" rtl="1">
              <a:lnSpc>
                <a:spcPct val="150000"/>
              </a:lnSpc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developer.nvidia.com/cuda-gpus/</a:t>
            </a:r>
            <a:r>
              <a:rPr lang="en-US" sz="2000" dirty="0" smtClean="0"/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/>
              <a:t>حداقل امتیاز مورد قبول: </a:t>
            </a:r>
            <a:r>
              <a:rPr lang="en-US" sz="2000" dirty="0" smtClean="0"/>
              <a:t>3.5</a:t>
            </a:r>
            <a:endParaRPr lang="fa-IR" sz="2000" dirty="0" smtClean="0"/>
          </a:p>
          <a:p>
            <a:pPr algn="r" rtl="1">
              <a:lnSpc>
                <a:spcPct val="150000"/>
              </a:lnSpc>
            </a:pPr>
            <a:r>
              <a:rPr lang="fa-IR" sz="2000" dirty="0" smtClean="0"/>
              <a:t>امتیاز مناسب: </a:t>
            </a:r>
            <a:r>
              <a:rPr lang="en-US" sz="2000" dirty="0" smtClean="0"/>
              <a:t>5</a:t>
            </a:r>
            <a:r>
              <a:rPr lang="fa-IR" sz="2000" dirty="0" smtClean="0"/>
              <a:t> و بالاتر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1" y="3631704"/>
            <a:ext cx="1600199" cy="1181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399" y="3631704"/>
            <a:ext cx="2209800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/>
              <a:t>پردازنده مرکزی (</a:t>
            </a:r>
            <a:r>
              <a:rPr lang="en-US" sz="2800" b="1" dirty="0"/>
              <a:t>CPU</a:t>
            </a:r>
            <a:r>
              <a:rPr lang="fa-IR" sz="2800" b="1" dirty="0" smtClean="0"/>
              <a:t>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57" y="1050805"/>
            <a:ext cx="8229600" cy="339447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/>
              <a:t>شرکت </a:t>
            </a:r>
            <a:r>
              <a:rPr lang="en-US" sz="2000" b="1" dirty="0" smtClean="0"/>
              <a:t>Intel</a:t>
            </a:r>
            <a:endParaRPr lang="fa-IR" sz="2000" b="1" dirty="0" smtClean="0"/>
          </a:p>
          <a:p>
            <a:pPr algn="r" rtl="1">
              <a:lnSpc>
                <a:spcPct val="150000"/>
              </a:lnSpc>
            </a:pPr>
            <a:r>
              <a:rPr lang="fa-IR" sz="2000" dirty="0" smtClean="0"/>
              <a:t>اهمیت کم‌تر به دلیل استفاده از </a:t>
            </a:r>
            <a:r>
              <a:rPr lang="en-US" sz="2000" dirty="0" smtClean="0"/>
              <a:t>GPU</a:t>
            </a:r>
            <a:endParaRPr lang="fa-IR" sz="2000" dirty="0" smtClean="0"/>
          </a:p>
          <a:p>
            <a:pPr algn="r" rtl="1">
              <a:lnSpc>
                <a:spcPct val="150000"/>
              </a:lnSpc>
            </a:pPr>
            <a:r>
              <a:rPr lang="fa-IR" sz="2000" dirty="0" smtClean="0"/>
              <a:t>رده‌بندی </a:t>
            </a:r>
            <a:r>
              <a:rPr lang="en-US" sz="2000" dirty="0" smtClean="0"/>
              <a:t> CPU</a:t>
            </a:r>
            <a:r>
              <a:rPr lang="fa-IR" sz="2000" dirty="0" smtClean="0"/>
              <a:t>ها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en-US" sz="2000" dirty="0">
                <a:hlinkClick r:id="rId2"/>
              </a:rPr>
              <a:t>https://www.cpubenchmark.net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017" y="3913406"/>
            <a:ext cx="1523999" cy="100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4021243"/>
            <a:ext cx="1066800" cy="9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حافظه </a:t>
            </a:r>
            <a:r>
              <a:rPr lang="en-US" sz="2800" b="1" dirty="0" smtClean="0"/>
              <a:t>RAM</a:t>
            </a:r>
            <a:r>
              <a:rPr lang="fa-IR" sz="2800" b="1" dirty="0" smtClean="0"/>
              <a:t> و مادربرد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2000" b="1" u="sng" dirty="0" smtClean="0"/>
              <a:t>RAM</a:t>
            </a:r>
            <a:endParaRPr lang="fa-IR" sz="2000" b="1" u="sng" dirty="0" smtClean="0"/>
          </a:p>
          <a:p>
            <a:pPr algn="r" rtl="1"/>
            <a:r>
              <a:rPr lang="fa-IR" sz="2000" dirty="0" smtClean="0"/>
              <a:t>از نوع </a:t>
            </a:r>
            <a:r>
              <a:rPr lang="en-US" sz="2000" dirty="0" smtClean="0"/>
              <a:t>DDR4</a:t>
            </a:r>
          </a:p>
          <a:p>
            <a:pPr algn="r" rtl="1"/>
            <a:r>
              <a:rPr lang="fa-IR" sz="2000" dirty="0" smtClean="0"/>
              <a:t>حداقل </a:t>
            </a:r>
            <a:r>
              <a:rPr lang="en-US" sz="2000" dirty="0" smtClean="0"/>
              <a:t>16 GB</a:t>
            </a:r>
            <a:endParaRPr lang="fa-IR" sz="2000" dirty="0" smtClean="0"/>
          </a:p>
          <a:p>
            <a:pPr algn="r" rtl="1"/>
            <a:endParaRPr lang="fa-IR" sz="2000" dirty="0"/>
          </a:p>
          <a:p>
            <a:pPr algn="r" rtl="1"/>
            <a:r>
              <a:rPr lang="en-US" sz="2000" b="1" u="sng" dirty="0" smtClean="0"/>
              <a:t>Motherboard</a:t>
            </a:r>
            <a:endParaRPr lang="fa-IR" sz="2000" b="1" u="sng" dirty="0" smtClean="0"/>
          </a:p>
          <a:p>
            <a:pPr algn="r" rtl="1"/>
            <a:r>
              <a:rPr lang="fa-IR" sz="2000" dirty="0" smtClean="0"/>
              <a:t>پشتیبانی از سوکت </a:t>
            </a:r>
            <a:r>
              <a:rPr lang="en-US" sz="2000" dirty="0" smtClean="0"/>
              <a:t>CPU</a:t>
            </a:r>
            <a:endParaRPr lang="en-US" sz="2000" dirty="0"/>
          </a:p>
          <a:p>
            <a:pPr algn="r" rtl="1"/>
            <a:r>
              <a:rPr lang="fa-IR" sz="2000" dirty="0" smtClean="0"/>
              <a:t>پشتیبانی از تعداد مورد نظر </a:t>
            </a:r>
            <a:r>
              <a:rPr lang="en-US" sz="2000" dirty="0" smtClean="0"/>
              <a:t>RAM</a:t>
            </a:r>
            <a:r>
              <a:rPr lang="fa-IR" sz="2000" dirty="0" smtClean="0"/>
              <a:t> و کارت گرافیکی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2651932"/>
            <a:ext cx="1600200" cy="2029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1405890"/>
            <a:ext cx="152400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منبع تغذیه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/>
              <a:t>نرم‌افزار آنلاین محاسبه توان مصرفی قطعات کامپیوتر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 smtClean="0">
                <a:hlinkClick r:id="rId2"/>
              </a:rPr>
              <a:t>https://green.ir/calculator</a:t>
            </a:r>
            <a:endParaRPr lang="en-US" sz="2000" dirty="0" smtClean="0"/>
          </a:p>
          <a:p>
            <a:pPr algn="r" rt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795416"/>
            <a:ext cx="2277477" cy="17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>
            <a:normAutofit/>
          </a:bodyPr>
          <a:lstStyle/>
          <a:p>
            <a:r>
              <a:rPr lang="fa-IR" sz="2800" b="1" dirty="0" smtClean="0"/>
              <a:t>نرم‌افزار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r" rt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a-IR" sz="2700" b="1" u="sng" dirty="0">
                <a:latin typeface="Times New Roman" panose="02020603050405020304" pitchFamily="18" charset="0"/>
                <a:cs typeface="B Nazanin" panose="00000400000000000000" pitchFamily="2" charset="-78"/>
              </a:rPr>
              <a:t>زبان‌های برنامه‌نویسی</a:t>
            </a:r>
          </a:p>
          <a:p>
            <a:pPr marL="857250" lvl="1" indent="-457200" algn="r" rtl="1">
              <a:lnSpc>
                <a:spcPct val="170000"/>
              </a:lnSpc>
              <a:buFont typeface="+mj-lt"/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857250" lvl="1" indent="-457200" algn="r" rtl="1">
              <a:lnSpc>
                <a:spcPct val="170000"/>
              </a:lnSpc>
              <a:buFont typeface="+mj-lt"/>
              <a:buAutoNum type="arabicPeriod"/>
            </a:pP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(&gt;2018)</a:t>
            </a:r>
            <a:endParaRPr lang="fa-I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 algn="r" rtl="1">
              <a:lnSpc>
                <a:spcPct val="170000"/>
              </a:lnSpc>
              <a:buFont typeface="+mj-lt"/>
              <a:buAutoNum type="arabicPeriod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857250" lvl="1" indent="-457200" algn="r" rtl="1">
              <a:lnSpc>
                <a:spcPct val="170000"/>
              </a:lnSpc>
              <a:buFont typeface="+mj-lt"/>
              <a:buAutoNum type="arabicPeriod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a-IR" b="1" u="sng" dirty="0" smtClean="0"/>
              <a:t>بسترهای کدنویسی</a:t>
            </a:r>
          </a:p>
          <a:p>
            <a:pPr marL="744538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err="1" smtClean="0"/>
              <a:t>Tensorflow</a:t>
            </a:r>
            <a:endParaRPr lang="fa-IR" dirty="0" smtClean="0"/>
          </a:p>
          <a:p>
            <a:pPr marL="744538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err="1" smtClean="0"/>
              <a:t>Theano</a:t>
            </a:r>
            <a:endParaRPr lang="en-US" dirty="0" smtClean="0"/>
          </a:p>
          <a:p>
            <a:pPr marL="744538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err="1" smtClean="0"/>
              <a:t>Caffe</a:t>
            </a:r>
            <a:r>
              <a:rPr lang="en-US" dirty="0" smtClean="0"/>
              <a:t> / </a:t>
            </a:r>
            <a:r>
              <a:rPr lang="en-US" dirty="0" err="1" smtClean="0"/>
              <a:t>Caffe</a:t>
            </a:r>
            <a:r>
              <a:rPr lang="en-US" dirty="0" smtClean="0"/>
              <a:t> 2</a:t>
            </a:r>
            <a:r>
              <a:rPr lang="fa-IR" dirty="0" smtClean="0"/>
              <a:t> </a:t>
            </a:r>
          </a:p>
          <a:p>
            <a:pPr marL="744538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Torch / </a:t>
            </a:r>
            <a:r>
              <a:rPr lang="en-US" dirty="0" err="1" smtClean="0"/>
              <a:t>PyTorch</a:t>
            </a:r>
          </a:p>
          <a:p>
            <a:pPr marL="744538" indent="-457200">
              <a:lnSpc>
                <a:spcPct val="170000"/>
              </a:lnSpc>
              <a:buFont typeface="+mj-lt"/>
              <a:buAutoNum type="arabicPeriod"/>
            </a:pPr>
            <a:endParaRPr lang="en-US" dirty="0" smtClean="0"/>
          </a:p>
          <a:p>
            <a:pPr marL="744538" indent="-457200">
              <a:lnSpc>
                <a:spcPct val="170000"/>
              </a:lnSpc>
              <a:buFont typeface="+mj-lt"/>
              <a:buAutoNum type="arabicPeriod"/>
            </a:pPr>
            <a:endParaRPr lang="en-US" dirty="0" smtClean="0"/>
          </a:p>
          <a:p>
            <a:pPr marL="744538" indent="-457200">
              <a:lnSpc>
                <a:spcPct val="170000"/>
              </a:lnSpc>
              <a:buFont typeface="+mj-lt"/>
              <a:buAutoNum type="arabicPeriod"/>
            </a:pP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2104251"/>
            <a:ext cx="4038600" cy="190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50000"/>
              </a:lnSpc>
              <a:spcBef>
                <a:spcPct val="20000"/>
              </a:spcBef>
            </a:pPr>
            <a:r>
              <a:rPr lang="en-US" sz="2500" dirty="0" smtClean="0">
                <a:solidFill>
                  <a:srgbClr val="021828"/>
                </a:solidFill>
                <a:latin typeface="Times New Roman" pitchFamily="18" charset="0"/>
                <a:cs typeface="B Nazanin" pitchFamily="2" charset="-78"/>
              </a:rPr>
              <a:t>CNTK  .5</a:t>
            </a:r>
            <a:endParaRPr lang="en-US" sz="2500" dirty="0">
              <a:solidFill>
                <a:srgbClr val="021828"/>
              </a:solidFill>
              <a:latin typeface="Times New Roman" pitchFamily="18" charset="0"/>
              <a:cs typeface="B Nazanin" pitchFamily="2" charset="-78"/>
            </a:endParaRPr>
          </a:p>
          <a:p>
            <a:pPr lvl="0" algn="r">
              <a:lnSpc>
                <a:spcPct val="150000"/>
              </a:lnSpc>
              <a:spcBef>
                <a:spcPct val="20000"/>
              </a:spcBef>
            </a:pPr>
            <a:r>
              <a:rPr lang="en-US" sz="2500" dirty="0" smtClean="0">
                <a:solidFill>
                  <a:srgbClr val="021828"/>
                </a:solidFill>
                <a:latin typeface="Times New Roman" pitchFamily="18" charset="0"/>
                <a:cs typeface="B Nazanin" pitchFamily="2" charset="-78"/>
              </a:rPr>
              <a:t>DeepLearning4j .6</a:t>
            </a:r>
            <a:endParaRPr lang="en-US" sz="2500" dirty="0">
              <a:solidFill>
                <a:srgbClr val="021828"/>
              </a:solidFill>
              <a:latin typeface="Times New Roman" pitchFamily="18" charset="0"/>
              <a:cs typeface="B Nazanin" pitchFamily="2" charset="-78"/>
            </a:endParaRPr>
          </a:p>
          <a:p>
            <a:pPr lvl="0" algn="r">
              <a:lnSpc>
                <a:spcPct val="150000"/>
              </a:lnSpc>
              <a:spcBef>
                <a:spcPct val="20000"/>
              </a:spcBef>
            </a:pPr>
            <a:r>
              <a:rPr lang="en-US" sz="2500" dirty="0" err="1" smtClean="0">
                <a:solidFill>
                  <a:srgbClr val="021828"/>
                </a:solidFill>
                <a:latin typeface="Times New Roman" pitchFamily="18" charset="0"/>
                <a:cs typeface="B Nazanin" pitchFamily="2" charset="-78"/>
              </a:rPr>
              <a:t>MatConvNet</a:t>
            </a:r>
            <a:r>
              <a:rPr lang="en-US" sz="2500" dirty="0" smtClean="0">
                <a:solidFill>
                  <a:srgbClr val="021828"/>
                </a:solidFill>
                <a:latin typeface="Times New Roman" pitchFamily="18" charset="0"/>
                <a:cs typeface="B Nazanin" pitchFamily="2" charset="-78"/>
              </a:rPr>
              <a:t> .7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915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993F4A0-71B8-4C88-BFC7-F671FC74DF9D}" vid="{29C05C9F-763B-49D1-8710-0110C1C21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1297</TotalTime>
  <Words>782</Words>
  <Application>Microsoft Office PowerPoint</Application>
  <PresentationFormat>On-screen Show (16:9)</PresentationFormat>
  <Paragraphs>234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Wingdings</vt:lpstr>
      <vt:lpstr>Calibri</vt:lpstr>
      <vt:lpstr>B Nazanin</vt:lpstr>
      <vt:lpstr>Franklin Gothic Book</vt:lpstr>
      <vt:lpstr>Times New Roman</vt:lpstr>
      <vt:lpstr>B Mitra</vt:lpstr>
      <vt:lpstr>Tahoma</vt:lpstr>
      <vt:lpstr>Theme1</vt:lpstr>
      <vt:lpstr> سعید محققی / دانشگاه شاهد / 99 - 1398</vt:lpstr>
      <vt:lpstr>برنامه‌نویسی یادگیری عمیق</vt:lpstr>
      <vt:lpstr>سخت افزار</vt:lpstr>
      <vt:lpstr>پردازنده گرافیکی (GPU)</vt:lpstr>
      <vt:lpstr>پردازنده مرکزی (CPU)</vt:lpstr>
      <vt:lpstr>حافظه RAM و مادربرد</vt:lpstr>
      <vt:lpstr>منبع تغذیه</vt:lpstr>
      <vt:lpstr>نرم‌افزار</vt:lpstr>
      <vt:lpstr>نرم‌افزار</vt:lpstr>
      <vt:lpstr>مقایسه بسترهای نرم‌افزاری </vt:lpstr>
      <vt:lpstr>کتاب‌خانه‌های سطح بالا</vt:lpstr>
      <vt:lpstr>راه‌اندازی یک بستر کدنویسی</vt:lpstr>
      <vt:lpstr>پیش‌نیازها</vt:lpstr>
      <vt:lpstr>راه‌اندازی Python</vt:lpstr>
      <vt:lpstr>راه‌اندازی Tensorflow</vt:lpstr>
      <vt:lpstr>تست import</vt:lpstr>
      <vt:lpstr>داده‌های keras</vt:lpstr>
      <vt:lpstr>شروع کدنویسی</vt:lpstr>
      <vt:lpstr>شروع کدنویسی</vt:lpstr>
      <vt:lpstr>کدنویسی خودرمزنگار با Keras</vt:lpstr>
      <vt:lpstr>کدنویسی خودرمزنگار با Keras</vt:lpstr>
      <vt:lpstr>کدنویسی خودرمزنگار در Keras</vt:lpstr>
      <vt:lpstr>ایجاد لایه‌ها</vt:lpstr>
      <vt:lpstr>ایجاد مدل</vt:lpstr>
      <vt:lpstr>آماده‌سازی داده‌ها</vt:lpstr>
      <vt:lpstr>آموزش مدل</vt:lpstr>
      <vt:lpstr>تست کدهای نمونه</vt:lpstr>
      <vt:lpstr> 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آموزش</dc:title>
  <dc:creator>Sahandar</dc:creator>
  <cp:lastModifiedBy>Acer</cp:lastModifiedBy>
  <cp:revision>141</cp:revision>
  <dcterms:created xsi:type="dcterms:W3CDTF">2014-04-19T07:31:23Z</dcterms:created>
  <dcterms:modified xsi:type="dcterms:W3CDTF">2020-05-07T12:33:11Z</dcterms:modified>
</cp:coreProperties>
</file>