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5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76" r:id="rId4"/>
    <p:sldId id="258" r:id="rId5"/>
    <p:sldId id="273" r:id="rId6"/>
    <p:sldId id="274" r:id="rId7"/>
    <p:sldId id="265" r:id="rId8"/>
    <p:sldId id="266" r:id="rId9"/>
    <p:sldId id="268" r:id="rId10"/>
    <p:sldId id="275" r:id="rId11"/>
    <p:sldId id="272" r:id="rId12"/>
    <p:sldId id="259" r:id="rId13"/>
    <p:sldId id="277" r:id="rId14"/>
    <p:sldId id="278" r:id="rId15"/>
    <p:sldId id="260" r:id="rId16"/>
    <p:sldId id="279" r:id="rId17"/>
    <p:sldId id="280" r:id="rId18"/>
    <p:sldId id="286" r:id="rId19"/>
    <p:sldId id="261" r:id="rId20"/>
    <p:sldId id="281" r:id="rId21"/>
    <p:sldId id="282" r:id="rId22"/>
    <p:sldId id="283" r:id="rId23"/>
    <p:sldId id="284" r:id="rId24"/>
    <p:sldId id="285" r:id="rId25"/>
    <p:sldId id="269" r:id="rId2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BB60"/>
    <a:srgbClr val="0070C0"/>
    <a:srgbClr val="536774"/>
    <a:srgbClr val="6F8153"/>
    <a:srgbClr val="AD85B8"/>
    <a:srgbClr val="A4464C"/>
    <a:srgbClr val="A06F56"/>
    <a:srgbClr val="53A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591" autoAdjust="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009DC-03A4-4A19-B08E-320F0950198E}" type="datetimeFigureOut">
              <a:rPr lang="en-US" smtClean="0"/>
              <a:t>2019-06-15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FB317-4C94-430C-A385-6CA4B2B0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00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6EE4E67-70C0-49B9-B5A1-019B754AAE9E}" type="datetimeFigureOut">
              <a:rPr lang="en-US" smtClean="0"/>
              <a:t>2019-06-15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10BA96-504B-480A-A151-024D2740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1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0BA96-504B-480A-A151-024D274057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27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0BA96-504B-480A-A151-024D274057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92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0BA96-504B-480A-A151-024D274057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61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در</a:t>
            </a:r>
            <a:r>
              <a:rPr lang="fa-IR" baseline="0" dirty="0" smtClean="0"/>
              <a:t> نمایش بستگی به نقطه شروع و محورهای تصویر دارد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0BA96-504B-480A-A151-024D274057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53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0BA96-504B-480A-A151-024D274057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3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0BA96-504B-480A-A151-024D274057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00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0BA96-504B-480A-A151-024D274057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38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0BA96-504B-480A-A151-024D274057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1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19B5BD8-3643-4EA0-8A51-6E6E6A234179}" type="uaqdatetime1">
              <a:rPr lang="fa-IR" smtClean="0"/>
              <a:t>12/10/1440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5453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178B-028D-42DB-A432-CDC1B742C793}" type="uaqdatetime1">
              <a:rPr lang="fa-IR" smtClean="0"/>
              <a:t>12/10/1440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14CD-5479-4550-AC0B-9A0C2488ADC2}" type="uaqdatetime1">
              <a:rPr lang="fa-IR" smtClean="0"/>
              <a:t>12/10/1440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7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1950-A8E0-4BD1-9611-15DAEB354B0D}" type="uaqdatetime1">
              <a:rPr lang="fa-IR" smtClean="0"/>
              <a:t>12/10/1440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2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73DF-6C94-480F-B54A-1D0868AE6752}" type="uaqdatetime1">
              <a:rPr lang="fa-IR" smtClean="0"/>
              <a:t>12/10/1440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429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118B-52C0-442A-8DFC-D92AB8FBBA06}" type="uaqdatetime1">
              <a:rPr lang="fa-IR" smtClean="0"/>
              <a:t>12/10/1440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9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4DE9-B9F6-425A-AB7E-40C3DFBF2408}" type="uaqdatetime1">
              <a:rPr lang="fa-IR" smtClean="0"/>
              <a:t>12/10/1440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5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1CBB-E673-4DFF-AADC-14DC9F20DB84}" type="uaqdatetime1">
              <a:rPr lang="fa-IR" smtClean="0"/>
              <a:t>12/10/1440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3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FB7-26D6-4EF7-BAC7-FA2336FA6AFA}" type="uaqdatetime1">
              <a:rPr lang="fa-IR" smtClean="0"/>
              <a:t>12/10/1440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5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51D9-88A0-4230-BA97-54D68399A5E5}" type="uaqdatetime1">
              <a:rPr lang="fa-IR" smtClean="0"/>
              <a:t>12/10/1440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7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04E3-64F2-43A9-B6E8-04A1D36F17B6}" type="uaqdatetime1">
              <a:rPr lang="fa-IR" smtClean="0"/>
              <a:t>12/10/1440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4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30D488C-61D0-4EA5-B1B2-9F684192B2EF}" type="uaqdatetime1">
              <a:rPr lang="fa-IR" smtClean="0"/>
              <a:t>12/10/1440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6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m/matlabcentral/fileexchange/41594-medical-image-processing-toolbo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thworks.com/matlabcentral/fileexchange/29344-read-medical-data-3d" TargetMode="External"/><Relationship Id="rId4" Type="http://schemas.openxmlformats.org/officeDocument/2006/relationships/hyperlink" Target="http://www.mathworks.com/matlabcentral/fileexchange/27983-slicer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5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fa-IR" sz="3200" dirty="0" smtClean="0">
                <a:solidFill>
                  <a:schemeClr val="tx2"/>
                </a:solidFill>
              </a:rPr>
              <a:t>مقدمه‌ای بر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fa-IR" sz="6000" dirty="0" smtClean="0">
                <a:solidFill>
                  <a:schemeClr val="tx2"/>
                </a:solidFill>
              </a:rPr>
              <a:t>پردازش تصاویر پزشکی</a:t>
            </a:r>
            <a:br>
              <a:rPr lang="fa-IR" sz="6000" dirty="0" smtClean="0">
                <a:solidFill>
                  <a:schemeClr val="tx2"/>
                </a:solidFill>
              </a:rPr>
            </a:br>
            <a:r>
              <a:rPr lang="fa-IR" sz="4800" dirty="0" smtClean="0">
                <a:solidFill>
                  <a:schemeClr val="tx2"/>
                </a:solidFill>
              </a:rPr>
              <a:t>در</a:t>
            </a:r>
            <a:r>
              <a:rPr lang="fa-IR" sz="6000" dirty="0" smtClean="0">
                <a:solidFill>
                  <a:schemeClr val="tx2"/>
                </a:solidFill>
              </a:rPr>
              <a:t> </a:t>
            </a:r>
            <a:r>
              <a:rPr lang="en-US" sz="4800" dirty="0" err="1" smtClean="0">
                <a:solidFill>
                  <a:schemeClr val="tx2"/>
                </a:solidFill>
              </a:rPr>
              <a:t>Matlab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By: </a:t>
            </a:r>
            <a:r>
              <a:rPr lang="en-US" sz="1800" smtClean="0"/>
              <a:t>Saeed </a:t>
            </a:r>
            <a:r>
              <a:rPr lang="en-US" sz="1800" smtClean="0"/>
              <a:t>Mohagheghi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Shahed University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Winter 1396 | 2018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1032" y="104502"/>
            <a:ext cx="13789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/>
              <a:t>بسمه تعالی</a:t>
            </a:r>
            <a:endParaRPr lang="fa-IR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18903" y="4702629"/>
            <a:ext cx="103457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704" y="3888849"/>
            <a:ext cx="747004" cy="67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1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solidFill>
                  <a:schemeClr val="tx2"/>
                </a:solidFill>
              </a:rPr>
              <a:t>جهت‌های آناتومیکی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024816"/>
            <a:ext cx="10049133" cy="3599316"/>
          </a:xfrm>
        </p:spPr>
        <p:txBody>
          <a:bodyPr/>
          <a:lstStyle/>
          <a:p>
            <a:endParaRPr lang="en-US" dirty="0"/>
          </a:p>
          <a:p>
            <a:pPr algn="l" rtl="0"/>
            <a:r>
              <a:rPr lang="en-US" dirty="0"/>
              <a:t>Image File Voxel </a:t>
            </a:r>
            <a:r>
              <a:rPr lang="en-US" dirty="0" smtClean="0"/>
              <a:t>Ordering </a:t>
            </a:r>
            <a:r>
              <a:rPr lang="en-US" sz="2000" dirty="0" smtClean="0"/>
              <a:t>(what comes in header file)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7608" y="5448848"/>
            <a:ext cx="90074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R-L 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r>
              <a:rPr lang="en-US" b="1" dirty="0" smtClean="0"/>
              <a:t> </a:t>
            </a:r>
            <a:r>
              <a:rPr lang="en-US" b="1" dirty="0"/>
              <a:t>P-A 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r>
              <a:rPr lang="en-US" b="1" dirty="0" smtClean="0"/>
              <a:t> </a:t>
            </a:r>
            <a:r>
              <a:rPr lang="en-US" b="1" dirty="0"/>
              <a:t>I-S </a:t>
            </a:r>
            <a:r>
              <a:rPr lang="en-US" b="1" dirty="0" smtClean="0"/>
              <a:t>means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Voxels </a:t>
            </a:r>
            <a:r>
              <a:rPr lang="en-US" dirty="0"/>
              <a:t>ordered from right to left to store a row</a:t>
            </a:r>
          </a:p>
          <a:p>
            <a:r>
              <a:rPr lang="en-US" dirty="0" smtClean="0"/>
              <a:t>	Rows </a:t>
            </a:r>
            <a:r>
              <a:rPr lang="en-US" dirty="0"/>
              <a:t>ordered from posterior to anterior to store a </a:t>
            </a:r>
            <a:r>
              <a:rPr lang="en-US" dirty="0" smtClean="0"/>
              <a:t>slice</a:t>
            </a:r>
          </a:p>
          <a:p>
            <a:r>
              <a:rPr lang="en-US" dirty="0" smtClean="0"/>
              <a:t>	Slices </a:t>
            </a:r>
            <a:r>
              <a:rPr lang="en-US" dirty="0"/>
              <a:t>stored from inferior to superior to store a volume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414299"/>
              </p:ext>
            </p:extLst>
          </p:nvPr>
        </p:nvGraphicFramePr>
        <p:xfrm>
          <a:off x="801628" y="2928101"/>
          <a:ext cx="10274189" cy="2354000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2513345">
                  <a:extLst>
                    <a:ext uri="{9D8B030D-6E8A-4147-A177-3AD203B41FA5}">
                      <a16:colId xmlns:a16="http://schemas.microsoft.com/office/drawing/2014/main" val="2174519401"/>
                    </a:ext>
                  </a:extLst>
                </a:gridCol>
                <a:gridCol w="2804636">
                  <a:extLst>
                    <a:ext uri="{9D8B030D-6E8A-4147-A177-3AD203B41FA5}">
                      <a16:colId xmlns:a16="http://schemas.microsoft.com/office/drawing/2014/main" val="2416619620"/>
                    </a:ext>
                  </a:extLst>
                </a:gridCol>
                <a:gridCol w="2266373">
                  <a:extLst>
                    <a:ext uri="{9D8B030D-6E8A-4147-A177-3AD203B41FA5}">
                      <a16:colId xmlns:a16="http://schemas.microsoft.com/office/drawing/2014/main" val="1937202118"/>
                    </a:ext>
                  </a:extLst>
                </a:gridCol>
                <a:gridCol w="2689835">
                  <a:extLst>
                    <a:ext uri="{9D8B030D-6E8A-4147-A177-3AD203B41FA5}">
                      <a16:colId xmlns:a16="http://schemas.microsoft.com/office/drawing/2014/main" val="710139761"/>
                    </a:ext>
                  </a:extLst>
                </a:gridCol>
              </a:tblGrid>
              <a:tr h="58850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Increasing position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3-Letter “from” name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Slice orientation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Storage order in file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427782"/>
                  </a:ext>
                </a:extLst>
              </a:tr>
              <a:tr h="58850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LAS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RPI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Axial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1" dirty="0" smtClean="0"/>
                        <a:t>R-L </a:t>
                      </a:r>
                      <a:r>
                        <a:rPr lang="en-US" sz="1800" b="1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dirty="0" smtClean="0"/>
                        <a:t> P-A </a:t>
                      </a:r>
                      <a:r>
                        <a:rPr lang="en-US" sz="1800" b="1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dirty="0" smtClean="0"/>
                        <a:t> I-S </a:t>
                      </a:r>
                      <a:endParaRPr lang="fa-I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926686"/>
                  </a:ext>
                </a:extLst>
              </a:tr>
              <a:tr h="58850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RAS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LPI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Axial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L-R </a:t>
                      </a:r>
                      <a:r>
                        <a:rPr lang="en-US" sz="1800" b="1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dirty="0" smtClean="0"/>
                        <a:t> P-A </a:t>
                      </a:r>
                      <a:r>
                        <a:rPr lang="en-US" sz="1800" b="1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dirty="0" smtClean="0"/>
                        <a:t> I-S </a:t>
                      </a:r>
                      <a:endParaRPr lang="fa-I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60066"/>
                  </a:ext>
                </a:extLst>
              </a:tr>
              <a:tr h="58850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LSA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RIP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Coronal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R-L </a:t>
                      </a:r>
                      <a:r>
                        <a:rPr lang="en-US" sz="1800" b="1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dirty="0" smtClean="0"/>
                        <a:t> I-S </a:t>
                      </a:r>
                      <a:r>
                        <a:rPr lang="en-US" sz="1800" b="1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dirty="0" smtClean="0"/>
                        <a:t> P-A </a:t>
                      </a:r>
                      <a:endParaRPr lang="fa-I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908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7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fa-IR" sz="5400" dirty="0" smtClean="0"/>
              <a:t>تصاویر پزشکی در </a:t>
            </a:r>
            <a:r>
              <a:rPr lang="en-US" sz="6000" dirty="0" err="1" smtClean="0"/>
              <a:t>Matlab</a:t>
            </a:r>
            <a:endParaRPr lang="fa-IR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 / </a:t>
            </a:r>
            <a:r>
              <a:rPr lang="en-US" dirty="0" err="1" smtClean="0"/>
              <a:t>Analyse</a:t>
            </a:r>
            <a:r>
              <a:rPr lang="en-US" dirty="0" smtClean="0"/>
              <a:t> / </a:t>
            </a:r>
            <a:r>
              <a:rPr lang="en-US" dirty="0" err="1" smtClean="0"/>
              <a:t>Dicom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1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tx2"/>
                </a:solidFill>
              </a:rPr>
              <a:t>خواندن تصاویر </a:t>
            </a:r>
            <a:r>
              <a:rPr lang="en-US" dirty="0" smtClean="0">
                <a:solidFill>
                  <a:schemeClr val="tx2"/>
                </a:solidFill>
              </a:rPr>
              <a:t>Meta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endParaRPr lang="fa-IR" sz="2000" dirty="0" smtClean="0"/>
          </a:p>
          <a:p>
            <a:pPr algn="r"/>
            <a:r>
              <a:rPr lang="fa-IR" sz="2000" dirty="0" smtClean="0"/>
              <a:t>(هنوز) تابع آماده برای خواندن این نوع تصاویر در </a:t>
            </a:r>
            <a:r>
              <a:rPr lang="en-US" sz="2000" dirty="0" err="1" smtClean="0"/>
              <a:t>Matlab</a:t>
            </a:r>
            <a:r>
              <a:rPr lang="fa-IR" sz="2000" dirty="0" smtClean="0"/>
              <a:t> وجود ندارد</a:t>
            </a:r>
            <a:endParaRPr lang="en-US" sz="2000" dirty="0" smtClean="0"/>
          </a:p>
          <a:p>
            <a:pPr algn="r"/>
            <a:r>
              <a:rPr lang="fa-IR" sz="2000" dirty="0" smtClean="0"/>
              <a:t>چند نمونه از تولباکس‌های موجود برای خواندن و نوشتن تصاویر پزشکی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 algn="l" rtl="0">
              <a:lnSpc>
                <a:spcPct val="150000"/>
              </a:lnSpc>
            </a:pPr>
            <a:r>
              <a:rPr lang="en-US" sz="1800" u="sng" dirty="0" smtClean="0"/>
              <a:t>ReadData3D</a:t>
            </a:r>
            <a:r>
              <a:rPr lang="en-US" sz="1800" dirty="0" smtClean="0"/>
              <a:t> *</a:t>
            </a:r>
            <a:endParaRPr lang="en-US" sz="1800" dirty="0"/>
          </a:p>
          <a:p>
            <a:pPr lvl="1" algn="l" rtl="0">
              <a:lnSpc>
                <a:spcPct val="150000"/>
              </a:lnSpc>
            </a:pPr>
            <a:r>
              <a:rPr lang="en-US" sz="1800" u="sng" dirty="0" smtClean="0"/>
              <a:t>Medical </a:t>
            </a:r>
            <a:r>
              <a:rPr lang="en-US" sz="1800" u="sng" dirty="0"/>
              <a:t>Image </a:t>
            </a:r>
            <a:r>
              <a:rPr lang="en-US" sz="1800" u="sng" dirty="0" smtClean="0"/>
              <a:t>Processing</a:t>
            </a:r>
            <a:r>
              <a:rPr lang="en-US" sz="1800" dirty="0" smtClean="0"/>
              <a:t> **</a:t>
            </a:r>
          </a:p>
          <a:p>
            <a:pPr lvl="1" algn="l" rtl="0">
              <a:lnSpc>
                <a:spcPct val="150000"/>
              </a:lnSpc>
            </a:pPr>
            <a:r>
              <a:rPr lang="en-US" sz="1800" u="sng" dirty="0" smtClean="0"/>
              <a:t>Slicer</a:t>
            </a:r>
            <a:r>
              <a:rPr lang="en-US" sz="1800" dirty="0" smtClean="0"/>
              <a:t> **</a:t>
            </a:r>
            <a:r>
              <a:rPr lang="en-US" sz="1800" dirty="0"/>
              <a:t>*</a:t>
            </a:r>
            <a:endParaRPr lang="en-US" sz="18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0570" y="6139127"/>
            <a:ext cx="107986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**</a:t>
            </a:r>
            <a:r>
              <a:rPr lang="en-US" sz="1400" dirty="0" smtClean="0"/>
              <a:t>  </a:t>
            </a:r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://www.mathworks.com/matlabcentral/fileexchange/41594-medical-image-processing-toolbox</a:t>
            </a:r>
            <a:endParaRPr lang="en-US" sz="1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96369" y="5529297"/>
            <a:ext cx="8845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0570" y="6421729"/>
            <a:ext cx="10428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*** </a:t>
            </a:r>
            <a:r>
              <a:rPr lang="en-US" sz="1400" dirty="0">
                <a:solidFill>
                  <a:srgbClr val="0070C0"/>
                </a:solidFill>
                <a:hlinkClick r:id="rId4"/>
              </a:rPr>
              <a:t>http://www.mathworks.com/matlabcentral/fileexchange/27983-slicer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0570" y="5818763"/>
            <a:ext cx="107986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*</a:t>
            </a:r>
            <a:r>
              <a:rPr lang="en-US" sz="1400" dirty="0" smtClean="0"/>
              <a:t>   </a:t>
            </a:r>
            <a:r>
              <a:rPr lang="en-US" sz="1400" dirty="0" smtClean="0">
                <a:hlinkClick r:id="rId5"/>
              </a:rPr>
              <a:t>https</a:t>
            </a:r>
            <a:r>
              <a:rPr lang="en-US" sz="1400" dirty="0">
                <a:hlinkClick r:id="rId5"/>
              </a:rPr>
              <a:t>://www.mathworks.com/matlabcentral/fileexchange/29344-read-medical-data-3d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305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4000" dirty="0" smtClean="0">
                <a:solidFill>
                  <a:schemeClr val="tx2"/>
                </a:solidFill>
              </a:rPr>
              <a:t>اضافه کردن تولباکس‌ها و کدهای جدید به </a:t>
            </a:r>
            <a:r>
              <a:rPr lang="en-US" sz="4000" dirty="0" err="1" smtClean="0">
                <a:solidFill>
                  <a:schemeClr val="tx2"/>
                </a:solidFill>
              </a:rPr>
              <a:t>Matlab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510140"/>
            <a:ext cx="8595360" cy="4793673"/>
          </a:xfrm>
        </p:spPr>
        <p:txBody>
          <a:bodyPr>
            <a:normAutofit/>
          </a:bodyPr>
          <a:lstStyle/>
          <a:p>
            <a:pPr algn="r"/>
            <a:endParaRPr lang="fa-IR" sz="2000" dirty="0" smtClean="0"/>
          </a:p>
          <a:p>
            <a:pPr>
              <a:lnSpc>
                <a:spcPct val="150000"/>
              </a:lnSpc>
            </a:pPr>
            <a:r>
              <a:rPr lang="fa-IR" sz="2000" dirty="0" smtClean="0"/>
              <a:t>حالت 1: نصب برنامه با پسوند </a:t>
            </a:r>
            <a:r>
              <a:rPr lang="en-US" sz="2000" b="1" dirty="0" smtClean="0"/>
              <a:t>.</a:t>
            </a:r>
            <a:r>
              <a:rPr lang="en-US" sz="2000" b="1" dirty="0" err="1" smtClean="0"/>
              <a:t>mlappinstall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fa-IR" sz="1800" dirty="0" smtClean="0"/>
              <a:t>نصب از طریق تب </a:t>
            </a:r>
            <a:r>
              <a:rPr lang="en-US" sz="1800" dirty="0" smtClean="0"/>
              <a:t>APPS</a:t>
            </a:r>
            <a:r>
              <a:rPr lang="fa-IR" sz="1800" dirty="0" smtClean="0"/>
              <a:t> </a:t>
            </a:r>
            <a:r>
              <a:rPr lang="fa-IR" sz="1800" dirty="0" smtClean="0">
                <a:sym typeface="Wingdings" panose="05000000000000000000" pitchFamily="2" charset="2"/>
              </a:rPr>
              <a:t> </a:t>
            </a:r>
            <a:r>
              <a:rPr lang="en-US" sz="1800" dirty="0" smtClean="0">
                <a:sym typeface="Wingdings" panose="05000000000000000000" pitchFamily="2" charset="2"/>
              </a:rPr>
              <a:t>Install App</a:t>
            </a:r>
          </a:p>
          <a:p>
            <a:pPr lvl="1">
              <a:lnSpc>
                <a:spcPct val="150000"/>
              </a:lnSpc>
            </a:pPr>
            <a:r>
              <a:rPr lang="fa-IR" sz="1800" dirty="0" smtClean="0">
                <a:sym typeface="Wingdings" panose="05000000000000000000" pitchFamily="2" charset="2"/>
              </a:rPr>
              <a:t>نصب از طریق تب </a:t>
            </a:r>
            <a:r>
              <a:rPr lang="en-US" sz="1800" dirty="0" smtClean="0">
                <a:sym typeface="Wingdings" panose="05000000000000000000" pitchFamily="2" charset="2"/>
              </a:rPr>
              <a:t>HOME</a:t>
            </a:r>
            <a:r>
              <a:rPr lang="fa-IR" sz="1800" dirty="0" smtClean="0">
                <a:sym typeface="Wingdings" panose="05000000000000000000" pitchFamily="2" charset="2"/>
              </a:rPr>
              <a:t>  </a:t>
            </a:r>
            <a:r>
              <a:rPr lang="en-US" sz="1800" dirty="0" smtClean="0">
                <a:sym typeface="Wingdings" panose="05000000000000000000" pitchFamily="2" charset="2"/>
              </a:rPr>
              <a:t>Open</a:t>
            </a:r>
            <a:r>
              <a:rPr lang="fa-IR" sz="1800" dirty="0" smtClean="0">
                <a:sym typeface="Wingdings" panose="05000000000000000000" pitchFamily="2" charset="2"/>
              </a:rPr>
              <a:t>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ß"/>
            </a:pPr>
            <a:r>
              <a:rPr lang="fa-IR" sz="2000" b="1" dirty="0" smtClean="0">
                <a:sym typeface="Wingdings" panose="05000000000000000000" pitchFamily="2" charset="2"/>
              </a:rPr>
              <a:t> </a:t>
            </a:r>
            <a:r>
              <a:rPr lang="fa-IR" sz="1800" b="1" dirty="0" smtClean="0">
                <a:sym typeface="Wingdings" panose="05000000000000000000" pitchFamily="2" charset="2"/>
              </a:rPr>
              <a:t>نتیجه</a:t>
            </a:r>
            <a:r>
              <a:rPr lang="fa-IR" sz="1800" dirty="0" smtClean="0">
                <a:sym typeface="Wingdings" panose="05000000000000000000" pitchFamily="2" charset="2"/>
              </a:rPr>
              <a:t>: اضافه شدن به برنامه‌های تب </a:t>
            </a:r>
            <a:r>
              <a:rPr lang="en-US" sz="1800" dirty="0" smtClean="0">
                <a:sym typeface="Wingdings" panose="05000000000000000000" pitchFamily="2" charset="2"/>
              </a:rPr>
              <a:t>APPS</a:t>
            </a:r>
            <a:endParaRPr lang="fa-IR" sz="1800" dirty="0" smtClean="0">
              <a:sym typeface="Wingdings" panose="05000000000000000000" pitchFamily="2" charset="2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fa-IR" sz="20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fa-IR" sz="2000" dirty="0"/>
              <a:t>حالت </a:t>
            </a:r>
            <a:r>
              <a:rPr lang="fa-IR" sz="2000" dirty="0" smtClean="0"/>
              <a:t>2: </a:t>
            </a:r>
            <a:r>
              <a:rPr lang="fa-IR" sz="2000" dirty="0"/>
              <a:t>نصب برنامه با پسوند </a:t>
            </a:r>
            <a:r>
              <a:rPr lang="en-US" sz="2000" b="1" dirty="0"/>
              <a:t>.</a:t>
            </a:r>
            <a:r>
              <a:rPr lang="en-US" sz="2000" b="1" dirty="0" err="1"/>
              <a:t>mltbx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fa-IR" sz="1800" dirty="0" smtClean="0">
                <a:sym typeface="Wingdings" panose="05000000000000000000" pitchFamily="2" charset="2"/>
              </a:rPr>
              <a:t>نصب </a:t>
            </a:r>
            <a:r>
              <a:rPr lang="fa-IR" sz="1800" dirty="0">
                <a:sym typeface="Wingdings" panose="05000000000000000000" pitchFamily="2" charset="2"/>
              </a:rPr>
              <a:t>از طریق تب </a:t>
            </a:r>
            <a:r>
              <a:rPr lang="en-US" sz="1800" dirty="0">
                <a:sym typeface="Wingdings" panose="05000000000000000000" pitchFamily="2" charset="2"/>
              </a:rPr>
              <a:t>HOME</a:t>
            </a:r>
            <a:r>
              <a:rPr lang="fa-IR" sz="1800" dirty="0">
                <a:sym typeface="Wingdings" panose="05000000000000000000" pitchFamily="2" charset="2"/>
              </a:rPr>
              <a:t>  </a:t>
            </a:r>
            <a:r>
              <a:rPr lang="en-US" sz="1800" dirty="0">
                <a:sym typeface="Wingdings" panose="05000000000000000000" pitchFamily="2" charset="2"/>
              </a:rPr>
              <a:t>Open</a:t>
            </a:r>
            <a:r>
              <a:rPr lang="fa-IR" sz="1800" dirty="0">
                <a:sym typeface="Wingdings" panose="05000000000000000000" pitchFamily="2" charset="2"/>
              </a:rPr>
              <a:t>  </a:t>
            </a:r>
            <a:endParaRPr lang="fa-IR" sz="1800" dirty="0" smtClean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ß"/>
            </a:pPr>
            <a:r>
              <a:rPr lang="fa-IR" sz="1800" dirty="0" smtClean="0">
                <a:sym typeface="Wingdings" panose="05000000000000000000" pitchFamily="2" charset="2"/>
              </a:rPr>
              <a:t> </a:t>
            </a:r>
            <a:r>
              <a:rPr lang="fa-IR" sz="1800" b="1" dirty="0" smtClean="0">
                <a:sym typeface="Wingdings" panose="05000000000000000000" pitchFamily="2" charset="2"/>
              </a:rPr>
              <a:t>نتیجه</a:t>
            </a:r>
            <a:r>
              <a:rPr lang="fa-IR" sz="1800" dirty="0" smtClean="0">
                <a:sym typeface="Wingdings" panose="05000000000000000000" pitchFamily="2" charset="2"/>
              </a:rPr>
              <a:t>: اضافه شدن به تولباکس‌ها در</a:t>
            </a:r>
            <a:r>
              <a:rPr lang="fa-IR" sz="1800" dirty="0">
                <a:sym typeface="Wingdings" panose="05000000000000000000" pitchFamily="2" charset="2"/>
              </a:rPr>
              <a:t> </a:t>
            </a:r>
            <a:r>
              <a:rPr lang="fa-IR" sz="1800" dirty="0" smtClean="0">
                <a:sym typeface="Wingdings" panose="05000000000000000000" pitchFamily="2" charset="2"/>
              </a:rPr>
              <a:t>پنجره </a:t>
            </a:r>
            <a:r>
              <a:rPr lang="en-US" sz="1800" dirty="0" smtClean="0">
                <a:sym typeface="Wingdings" panose="05000000000000000000" pitchFamily="2" charset="2"/>
              </a:rPr>
              <a:t>Add-Ons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261872" y="4378037"/>
            <a:ext cx="8602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4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4000" dirty="0" smtClean="0">
                <a:solidFill>
                  <a:schemeClr val="tx2"/>
                </a:solidFill>
              </a:rPr>
              <a:t>اضافه کردن تولباکس‌ها و کدهای جدید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937125"/>
          </a:xfrm>
        </p:spPr>
        <p:txBody>
          <a:bodyPr/>
          <a:lstStyle/>
          <a:p>
            <a:pPr algn="r"/>
            <a:endParaRPr lang="fa-IR" sz="2000" dirty="0" smtClean="0"/>
          </a:p>
          <a:p>
            <a:pPr>
              <a:lnSpc>
                <a:spcPct val="150000"/>
              </a:lnSpc>
            </a:pPr>
            <a:r>
              <a:rPr lang="fa-IR" sz="2000" dirty="0" smtClean="0"/>
              <a:t>حالت 3: اضافه کردن مسیر پوشه حاوی کدها به مسیرهای </a:t>
            </a:r>
            <a:r>
              <a:rPr lang="en-US" sz="2000" dirty="0" err="1" smtClean="0"/>
              <a:t>Matlab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fa-IR" sz="1800" dirty="0" smtClean="0">
                <a:sym typeface="Wingdings" panose="05000000000000000000" pitchFamily="2" charset="2"/>
              </a:rPr>
              <a:t>از طریق گزینه </a:t>
            </a:r>
            <a:r>
              <a:rPr lang="en-US" sz="1800" dirty="0" smtClean="0">
                <a:sym typeface="Wingdings" panose="05000000000000000000" pitchFamily="2" charset="2"/>
              </a:rPr>
              <a:t>Set Path</a:t>
            </a:r>
            <a:r>
              <a:rPr lang="fa-IR" sz="1800" dirty="0" smtClean="0">
                <a:sym typeface="Wingdings" panose="05000000000000000000" pitchFamily="2" charset="2"/>
              </a:rPr>
              <a:t> در تب </a:t>
            </a:r>
            <a:r>
              <a:rPr lang="en-US" sz="1800" dirty="0" smtClean="0">
                <a:sym typeface="Wingdings" panose="05000000000000000000" pitchFamily="2" charset="2"/>
              </a:rPr>
              <a:t>HOME</a:t>
            </a:r>
          </a:p>
          <a:p>
            <a:pPr lvl="1">
              <a:lnSpc>
                <a:spcPct val="150000"/>
              </a:lnSpc>
            </a:pPr>
            <a:r>
              <a:rPr lang="fa-IR" sz="1800" dirty="0" smtClean="0">
                <a:sym typeface="Wingdings" panose="05000000000000000000" pitchFamily="2" charset="2"/>
              </a:rPr>
              <a:t>از طریق کدنویسی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ß"/>
            </a:pPr>
            <a:r>
              <a:rPr lang="fa-IR" sz="2000" dirty="0" smtClean="0">
                <a:sym typeface="Wingdings" panose="05000000000000000000" pitchFamily="2" charset="2"/>
              </a:rPr>
              <a:t>نتیجه: اضافه شدن پوشه‌ها به مسیرهای شناخته شده در </a:t>
            </a:r>
            <a:r>
              <a:rPr lang="en-US" sz="2000" dirty="0" err="1" smtClean="0">
                <a:sym typeface="Wingdings" panose="05000000000000000000" pitchFamily="2" charset="2"/>
              </a:rPr>
              <a:t>Matlab</a:t>
            </a:r>
            <a:endParaRPr lang="fa-IR" sz="2000" dirty="0" smtClean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ß"/>
            </a:pPr>
            <a:endParaRPr lang="fa-IR" sz="20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sym typeface="Wingdings" panose="05000000000000000000" pitchFamily="2" charset="2"/>
              </a:rPr>
              <a:t>از طریق کدنویسی</a:t>
            </a:r>
          </a:p>
          <a:p>
            <a:pPr lvl="1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addpath(</a:t>
            </a:r>
            <a:r>
              <a:rPr lang="en-US" sz="2400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genpath</a:t>
            </a:r>
            <a:r>
              <a:rPr 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('path'))</a:t>
            </a:r>
          </a:p>
          <a:p>
            <a:pPr lvl="1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savepath</a:t>
            </a:r>
            <a:endParaRPr lang="fa-IR" sz="2400" dirty="0" smtClean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Circular Arrow 10"/>
          <p:cNvSpPr/>
          <p:nvPr/>
        </p:nvSpPr>
        <p:spPr>
          <a:xfrm rot="5182022">
            <a:off x="8516578" y="3479432"/>
            <a:ext cx="1829727" cy="1811385"/>
          </a:xfrm>
          <a:prstGeom prst="circularArrow">
            <a:avLst>
              <a:gd name="adj1" fmla="val 1663"/>
              <a:gd name="adj2" fmla="val 769851"/>
              <a:gd name="adj3" fmla="val 20593733"/>
              <a:gd name="adj4" fmla="val 11689335"/>
              <a:gd name="adj5" fmla="val 6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58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solidFill>
                  <a:schemeClr val="tx2"/>
                </a:solidFill>
              </a:rPr>
              <a:t>خواندن تصاویر </a:t>
            </a:r>
            <a:r>
              <a:rPr lang="en-US" dirty="0">
                <a:solidFill>
                  <a:schemeClr val="tx2"/>
                </a:solidFill>
              </a:rPr>
              <a:t>Meta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74" y="1816315"/>
            <a:ext cx="10702908" cy="4949610"/>
          </a:xfrm>
        </p:spPr>
        <p:txBody>
          <a:bodyPr>
            <a:noAutofit/>
          </a:bodyPr>
          <a:lstStyle/>
          <a:p>
            <a:pPr algn="l" rtl="0"/>
            <a:r>
              <a:rPr lang="en-US" sz="2000" u="sng" dirty="0" smtClean="0">
                <a:solidFill>
                  <a:schemeClr val="accent1">
                    <a:lumMod val="75000"/>
                  </a:schemeClr>
                </a:solidFill>
              </a:rPr>
              <a:t>ReadData3D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 algn="l" rtl="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mha_read_header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(filename);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 </a:t>
            </a:r>
            <a:r>
              <a:rPr lang="en-US" sz="1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  (filename = address of .mhd </a:t>
            </a:r>
            <a:r>
              <a:rPr lang="en-US" sz="18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file)</a:t>
            </a:r>
            <a:endParaRPr lang="en-US" sz="20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l" rtl="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mha_read_volume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(info);	 	</a:t>
            </a:r>
            <a:r>
              <a:rPr lang="en-US" sz="18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(Also Reads </a:t>
            </a:r>
            <a:r>
              <a:rPr lang="en-US" sz="1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compressed data</a:t>
            </a:r>
            <a:r>
              <a:rPr lang="en-US" sz="18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1" indent="-285750" algn="l" rtl="0">
              <a:lnSpc>
                <a:spcPct val="120000"/>
              </a:lnSpc>
            </a:pP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[img info] =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ReadData3D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1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 Load from </a:t>
            </a:r>
            <a:r>
              <a:rPr lang="en-US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</a:t>
            </a:r>
            <a:endParaRPr lang="en-US" sz="1800" dirty="0" smtClean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000" u="sng" dirty="0" smtClean="0">
                <a:solidFill>
                  <a:schemeClr val="accent1">
                    <a:lumMod val="75000"/>
                  </a:schemeClr>
                </a:solidFill>
              </a:rPr>
              <a:t>Medical </a:t>
            </a:r>
            <a:r>
              <a:rPr lang="en-US" sz="2000" u="sng" dirty="0">
                <a:solidFill>
                  <a:schemeClr val="accent1">
                    <a:lumMod val="75000"/>
                  </a:schemeClr>
                </a:solidFill>
              </a:rPr>
              <a:t>Image </a:t>
            </a:r>
            <a:r>
              <a:rPr lang="en-US" sz="2000" u="sng" dirty="0" smtClean="0">
                <a:solidFill>
                  <a:schemeClr val="accent1">
                    <a:lumMod val="75000"/>
                  </a:schemeClr>
                </a:solidFill>
              </a:rPr>
              <a:t>Processing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 algn="l" rtl="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 info] =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read_mhd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(filename);		</a:t>
            </a:r>
            <a:r>
              <a:rPr lang="en-US" sz="18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 Read  (filename = address of .mhd file)</a:t>
            </a:r>
            <a:endParaRPr lang="en-US" sz="2000" dirty="0" smtClean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l" rtl="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write_mhd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(filename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image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		</a:t>
            </a:r>
            <a:r>
              <a:rPr lang="en-US" sz="18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 Write (</a:t>
            </a:r>
            <a:r>
              <a:rPr lang="en-US" sz="1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filename = address of .mhd </a:t>
            </a:r>
            <a:r>
              <a:rPr lang="en-US" sz="18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file)</a:t>
            </a:r>
            <a:endParaRPr lang="en-US" sz="2000" dirty="0" smtClean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000" u="sng" dirty="0" smtClean="0">
                <a:solidFill>
                  <a:schemeClr val="accent1">
                    <a:lumMod val="75000"/>
                  </a:schemeClr>
                </a:solidFill>
              </a:rPr>
              <a:t>Slicer</a:t>
            </a:r>
          </a:p>
          <a:p>
            <a:pPr marL="822960" lvl="1" indent="-342900" algn="l" rtl="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smtClean="0">
                <a:sym typeface="Wingdings" panose="05000000000000000000" pitchFamily="2" charset="2"/>
              </a:rPr>
              <a:t>Files  Open…</a:t>
            </a:r>
          </a:p>
          <a:p>
            <a:pPr marL="822960" lvl="1" indent="-342900" algn="l" rtl="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smtClean="0">
                <a:sym typeface="Wingdings" panose="05000000000000000000" pitchFamily="2" charset="2"/>
              </a:rPr>
              <a:t>Files  Export </a:t>
            </a:r>
            <a:r>
              <a:rPr lang="en-US" sz="1800" dirty="0">
                <a:sym typeface="Wingdings" panose="05000000000000000000" pitchFamily="2" charset="2"/>
              </a:rPr>
              <a:t>T</a:t>
            </a:r>
            <a:r>
              <a:rPr lang="en-US" sz="1800" dirty="0" smtClean="0">
                <a:sym typeface="Wingdings" panose="05000000000000000000" pitchFamily="2" charset="2"/>
              </a:rPr>
              <a:t>o Workspace…</a:t>
            </a:r>
          </a:p>
          <a:p>
            <a:pPr marL="822960" lvl="1" indent="-342900" algn="l" rtl="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ym typeface="Wingdings" panose="05000000000000000000" pitchFamily="2" charset="2"/>
              </a:rPr>
              <a:t>Files  Save Image</a:t>
            </a:r>
            <a:r>
              <a:rPr lang="en-US" sz="1800" dirty="0" smtClean="0">
                <a:sym typeface="Wingdings" panose="05000000000000000000" pitchFamily="2" charset="2"/>
              </a:rPr>
              <a:t>…</a:t>
            </a:r>
            <a:endParaRPr lang="en-US" sz="180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9774" y="3627389"/>
            <a:ext cx="10252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9774" y="5095970"/>
            <a:ext cx="10252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27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tx2"/>
                </a:solidFill>
              </a:rPr>
              <a:t>تصاویر </a:t>
            </a:r>
            <a:r>
              <a:rPr lang="en-US" dirty="0">
                <a:solidFill>
                  <a:schemeClr val="tx2"/>
                </a:solidFill>
              </a:rPr>
              <a:t>Meta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74" y="1816315"/>
            <a:ext cx="10204372" cy="4652747"/>
          </a:xfrm>
        </p:spPr>
        <p:txBody>
          <a:bodyPr>
            <a:noAutofit/>
          </a:bodyPr>
          <a:lstStyle/>
          <a:p>
            <a:pPr algn="l" rtl="0"/>
            <a:r>
              <a:rPr lang="en-US" sz="2000" u="sng" dirty="0" smtClean="0">
                <a:solidFill>
                  <a:schemeClr val="accent1">
                    <a:lumMod val="75000"/>
                  </a:schemeClr>
                </a:solidFill>
              </a:rPr>
              <a:t>Our Code</a:t>
            </a:r>
          </a:p>
          <a:p>
            <a:pPr algn="l" rtl="0"/>
            <a:endParaRPr lang="en-US" sz="2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 rtl="0"/>
            <a:r>
              <a:rPr lang="en-US" sz="2000" u="sng" dirty="0" smtClean="0">
                <a:solidFill>
                  <a:schemeClr val="accent1">
                    <a:lumMod val="75000"/>
                  </a:schemeClr>
                </a:solidFill>
              </a:rPr>
              <a:t>Read</a:t>
            </a:r>
          </a:p>
          <a:p>
            <a:pPr marL="731520" lvl="1" indent="-457200" algn="l" rtl="0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 =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metaImageInfo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(filename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		</a:t>
            </a:r>
            <a:r>
              <a:rPr lang="en-US" sz="18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 </a:t>
            </a:r>
            <a:r>
              <a:rPr lang="en-US" sz="1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  (filename = address of .mhd file</a:t>
            </a:r>
            <a:r>
              <a:rPr lang="en-US" sz="18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 algn="l" rtl="0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 =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metaImageRead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(info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1" algn="l" rtl="0"/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info]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metaImageRead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filename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1" algn="l" rtl="0"/>
            <a:endParaRPr lang="en-US" sz="2000" u="sng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r>
              <a:rPr lang="en-US" sz="2000" u="sng" dirty="0" smtClean="0">
                <a:solidFill>
                  <a:schemeClr val="accent1">
                    <a:lumMod val="75000"/>
                  </a:schemeClr>
                </a:solidFill>
              </a:rPr>
              <a:t>Write</a:t>
            </a:r>
          </a:p>
          <a:p>
            <a:pPr lvl="1" algn="l" rt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metaImageWrite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img, filename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		</a:t>
            </a:r>
            <a:r>
              <a:rPr lang="en-US" sz="18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 Write  (filename = address of .mhd file)</a:t>
            </a:r>
            <a:endParaRPr lang="en-US" sz="2000" dirty="0" smtClean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 rt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metaImageWrite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img, filename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info);</a:t>
            </a:r>
            <a:endParaRPr lang="en-US" sz="2400" u="sng" dirty="0" smtClean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tx2"/>
                </a:solidFill>
              </a:rPr>
              <a:t>تصاویر </a:t>
            </a:r>
            <a:r>
              <a:rPr lang="en-US" dirty="0" smtClean="0">
                <a:solidFill>
                  <a:schemeClr val="tx2"/>
                </a:solidFill>
              </a:rPr>
              <a:t>Analyze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74" y="1816315"/>
            <a:ext cx="10204372" cy="4652747"/>
          </a:xfrm>
        </p:spPr>
        <p:txBody>
          <a:bodyPr>
            <a:noAutofit/>
          </a:bodyPr>
          <a:lstStyle/>
          <a:p>
            <a:r>
              <a:rPr lang="fa-IR" sz="2000" dirty="0" smtClean="0"/>
              <a:t>توابع </a:t>
            </a:r>
            <a:r>
              <a:rPr lang="fa-IR" sz="2000" dirty="0"/>
              <a:t>آماده </a:t>
            </a:r>
            <a:r>
              <a:rPr lang="fa-IR" sz="2000" u="sng" dirty="0" smtClean="0"/>
              <a:t>فقط</a:t>
            </a:r>
            <a:r>
              <a:rPr lang="fa-IR" sz="2000" dirty="0" smtClean="0"/>
              <a:t> برای خواندن این </a:t>
            </a:r>
            <a:r>
              <a:rPr lang="fa-IR" sz="2000" dirty="0"/>
              <a:t>نوع تصاویر در </a:t>
            </a:r>
            <a:r>
              <a:rPr lang="en-US" sz="2000" dirty="0" err="1"/>
              <a:t>Matlab</a:t>
            </a:r>
            <a:r>
              <a:rPr lang="fa-IR" sz="2000" dirty="0"/>
              <a:t> وجود </a:t>
            </a:r>
            <a:r>
              <a:rPr lang="fa-IR" sz="2000" dirty="0" smtClean="0"/>
              <a:t>دارد</a:t>
            </a:r>
          </a:p>
          <a:p>
            <a:pPr algn="l" rtl="0"/>
            <a:r>
              <a:rPr lang="en-US" sz="2000" u="sng" dirty="0" smtClean="0">
                <a:solidFill>
                  <a:schemeClr val="accent1">
                    <a:lumMod val="75000"/>
                  </a:schemeClr>
                </a:solidFill>
              </a:rPr>
              <a:t>Read</a:t>
            </a:r>
          </a:p>
          <a:p>
            <a:pPr marL="731520" lvl="1" indent="-457200" algn="l" rtl="0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 = </a:t>
            </a:r>
            <a:r>
              <a:rPr lang="en-US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analyze75info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(filename);		</a:t>
            </a:r>
            <a:endParaRPr lang="en-US" sz="1800" dirty="0" smtClean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 algn="l" rtl="0">
              <a:buFont typeface="+mj-lt"/>
              <a:buAutoNum type="arabicPeriod"/>
            </a:pPr>
            <a:r>
              <a:rPr lang="en-US" sz="2000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analyze75read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(info);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analyze75read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(filename);</a:t>
            </a:r>
          </a:p>
          <a:p>
            <a:pPr marL="731520" lvl="1" indent="-457200" algn="l" rtl="0">
              <a:buFont typeface="+mj-lt"/>
              <a:buAutoNum type="arabicPeriod"/>
            </a:pPr>
            <a:endParaRPr lang="en-US" sz="2000" u="sng" dirty="0" smtClean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a-IR" sz="2000" dirty="0"/>
              <a:t>برای </a:t>
            </a:r>
            <a:r>
              <a:rPr lang="fa-IR" sz="2000" dirty="0" smtClean="0"/>
              <a:t>نوشتن </a:t>
            </a:r>
            <a:r>
              <a:rPr lang="fa-IR" sz="2000" dirty="0"/>
              <a:t>تصاویر </a:t>
            </a:r>
            <a:r>
              <a:rPr lang="en-US" sz="2000" dirty="0"/>
              <a:t>Analyze</a:t>
            </a:r>
            <a:r>
              <a:rPr lang="fa-IR" sz="2000" dirty="0" smtClean="0"/>
              <a:t> می‌توان از کد آماده زیر استفاده کرد</a:t>
            </a:r>
            <a:endParaRPr lang="en-US" sz="2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 rtl="0"/>
            <a:r>
              <a:rPr lang="en-US" sz="2000" u="sng" dirty="0">
                <a:solidFill>
                  <a:schemeClr val="accent1">
                    <a:lumMod val="75000"/>
                  </a:schemeClr>
                </a:solidFill>
              </a:rPr>
              <a:t>Write (Our </a:t>
            </a:r>
            <a:r>
              <a:rPr lang="en-US" sz="2000" u="sng" dirty="0" smtClean="0">
                <a:solidFill>
                  <a:schemeClr val="accent1">
                    <a:lumMod val="75000"/>
                  </a:schemeClr>
                </a:solidFill>
              </a:rPr>
              <a:t>Code)</a:t>
            </a:r>
          </a:p>
          <a:p>
            <a:pPr lvl="1" algn="l" rtl="0"/>
            <a:r>
              <a:rPr lang="en-US" sz="20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writeanalyze</a:t>
            </a:r>
            <a:r>
              <a:rPr lang="en-US" sz="2000" dirty="0" smtClean="0">
                <a:solidFill>
                  <a:srgbClr val="2DBB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 smtClean="0">
                <a:solidFill>
                  <a:srgbClr val="2DBB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000" dirty="0" smtClean="0">
                <a:solidFill>
                  <a:srgbClr val="2DBB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filename, </a:t>
            </a:r>
            <a:r>
              <a:rPr lang="en-US" sz="2000" dirty="0" err="1" smtClean="0">
                <a:solidFill>
                  <a:srgbClr val="2DBB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voxelsize</a:t>
            </a:r>
            <a:r>
              <a:rPr lang="en-US" sz="2000" dirty="0" smtClean="0">
                <a:solidFill>
                  <a:srgbClr val="2DBB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u="sng" dirty="0">
              <a:solidFill>
                <a:srgbClr val="2DBB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 rtl="0"/>
            <a:endParaRPr lang="en-US" sz="2000" u="sng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2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tx2"/>
                </a:solidFill>
              </a:rPr>
              <a:t>تصاویر </a:t>
            </a:r>
            <a:r>
              <a:rPr lang="en-US" dirty="0" err="1" smtClean="0">
                <a:solidFill>
                  <a:schemeClr val="tx2"/>
                </a:solidFill>
              </a:rPr>
              <a:t>Dicom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74" y="1816315"/>
            <a:ext cx="10204372" cy="4652747"/>
          </a:xfrm>
        </p:spPr>
        <p:txBody>
          <a:bodyPr>
            <a:noAutofit/>
          </a:bodyPr>
          <a:lstStyle/>
          <a:p>
            <a:r>
              <a:rPr lang="fa-IR" sz="2000" dirty="0" smtClean="0"/>
              <a:t>توابع </a:t>
            </a:r>
            <a:r>
              <a:rPr lang="fa-IR" sz="2000" dirty="0"/>
              <a:t>آماده </a:t>
            </a:r>
            <a:r>
              <a:rPr lang="fa-IR" sz="2000" dirty="0" smtClean="0"/>
              <a:t>برای خواندن و نوشتن این </a:t>
            </a:r>
            <a:r>
              <a:rPr lang="fa-IR" sz="2000" dirty="0"/>
              <a:t>نوع تصاویر در </a:t>
            </a:r>
            <a:r>
              <a:rPr lang="en-US" sz="2000" dirty="0" err="1"/>
              <a:t>Matlab</a:t>
            </a:r>
            <a:r>
              <a:rPr lang="fa-IR" sz="2000" dirty="0"/>
              <a:t> وجود </a:t>
            </a:r>
            <a:r>
              <a:rPr lang="fa-IR" sz="2000" dirty="0" smtClean="0"/>
              <a:t>دارد</a:t>
            </a:r>
          </a:p>
          <a:p>
            <a:r>
              <a:rPr lang="fa-IR" sz="2000" dirty="0" smtClean="0"/>
              <a:t>برای خواندن تصاویر </a:t>
            </a:r>
            <a:r>
              <a:rPr lang="en-US" sz="2000" dirty="0" err="1" smtClean="0"/>
              <a:t>Dicom</a:t>
            </a:r>
            <a:r>
              <a:rPr lang="fa-IR" sz="2000" dirty="0" smtClean="0"/>
              <a:t> باید تمام فایل‌ها (اسلایس‌ها) به ترتیب لود شوند</a:t>
            </a:r>
            <a:endParaRPr lang="en-US" sz="2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 rtl="0"/>
            <a:r>
              <a:rPr lang="en-US" sz="2000" u="sng" dirty="0" smtClean="0">
                <a:solidFill>
                  <a:schemeClr val="accent1">
                    <a:lumMod val="75000"/>
                  </a:schemeClr>
                </a:solidFill>
              </a:rPr>
              <a:t>Read</a:t>
            </a:r>
          </a:p>
          <a:p>
            <a:pPr marL="731520" lvl="1" indent="-457200" algn="l" rtl="0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 = </a:t>
            </a:r>
            <a:r>
              <a:rPr lang="en-US" sz="20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dicominfo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(filename);		</a:t>
            </a:r>
            <a:endParaRPr lang="en-US" sz="1800" dirty="0" smtClean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 algn="l" rtl="0">
              <a:buFont typeface="+mj-lt"/>
              <a:buAutoNum type="arabicPeriod"/>
            </a:pPr>
            <a:r>
              <a:rPr lang="en-US" sz="2000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dicomread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(info);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dicomread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filename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731520" lvl="1" indent="-457200" algn="l" rtl="0">
              <a:buFont typeface="+mj-lt"/>
              <a:buAutoNum type="arabicPeriod"/>
            </a:pPr>
            <a:endParaRPr lang="en-US" sz="2000" u="sng" dirty="0" smtClean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fa-IR" sz="2000" dirty="0"/>
              <a:t>برای </a:t>
            </a:r>
            <a:r>
              <a:rPr lang="fa-IR" sz="2000" dirty="0" smtClean="0"/>
              <a:t>نوشتن </a:t>
            </a:r>
            <a:r>
              <a:rPr lang="fa-IR" sz="2000" dirty="0"/>
              <a:t>تصاویر </a:t>
            </a:r>
            <a:r>
              <a:rPr lang="en-US" sz="2000" dirty="0" err="1"/>
              <a:t>Dicom</a:t>
            </a:r>
            <a:r>
              <a:rPr lang="fa-IR" sz="2000" dirty="0"/>
              <a:t> باید تمام فایل‌ها (اسلایس‌ها) به ترتیب </a:t>
            </a:r>
            <a:r>
              <a:rPr lang="fa-IR" sz="2000" dirty="0" smtClean="0"/>
              <a:t>ذخیره شوند</a:t>
            </a:r>
            <a:endParaRPr lang="en-US" sz="2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 rtl="0"/>
            <a:r>
              <a:rPr lang="en-US" sz="2000" u="sng" dirty="0" smtClean="0">
                <a:solidFill>
                  <a:schemeClr val="accent1">
                    <a:lumMod val="75000"/>
                  </a:schemeClr>
                </a:solidFill>
              </a:rPr>
              <a:t>Write</a:t>
            </a:r>
          </a:p>
          <a:p>
            <a:pPr lvl="1" algn="l" rtl="0"/>
            <a:r>
              <a:rPr lang="en-US" sz="20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dicomwrite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filename);</a:t>
            </a:r>
          </a:p>
          <a:p>
            <a:pPr lvl="1" algn="l" rtl="0"/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dicomwrite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filename, info);</a:t>
            </a:r>
            <a:endParaRPr lang="en-US" sz="2000" u="sng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 rtl="0"/>
            <a:endParaRPr lang="en-US" sz="2000" u="sng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tx2"/>
                </a:solidFill>
              </a:rPr>
              <a:t>نمایش اسلایس‌ها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590022" cy="431067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2400" dirty="0" smtClean="0"/>
              <a:t>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dimension: axial plane</a:t>
            </a:r>
          </a:p>
          <a:p>
            <a:pPr lvl="1" algn="l" rtl="0"/>
            <a:r>
              <a:rPr lang="en-US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imshow(squeeze(</a:t>
            </a:r>
            <a:r>
              <a:rPr lang="en-US" sz="20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(:,:,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  <a:r>
              <a:rPr lang="en-US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)), []);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title('Axial slice</a:t>
            </a:r>
            <a:r>
              <a:rPr lang="en-US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')</a:t>
            </a:r>
          </a:p>
          <a:p>
            <a:pPr lvl="1" algn="l" rtl="0"/>
            <a:endParaRPr lang="en-US" sz="2000" dirty="0" smtClean="0"/>
          </a:p>
          <a:p>
            <a:pPr algn="l" rtl="0"/>
            <a:r>
              <a:rPr lang="en-US" sz="2400" dirty="0" smtClean="0"/>
              <a:t>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dimension: coronal plane</a:t>
            </a:r>
          </a:p>
          <a:p>
            <a:pPr lvl="1" algn="l" rtl="0"/>
            <a:r>
              <a:rPr lang="en-US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imshow(squeeze(</a:t>
            </a:r>
            <a:r>
              <a:rPr lang="en-US" sz="20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(:,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  <a:r>
              <a:rPr lang="en-US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,:)), []);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title('Coronal slice</a:t>
            </a:r>
            <a:r>
              <a:rPr lang="en-US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')</a:t>
            </a:r>
          </a:p>
          <a:p>
            <a:pPr lvl="1" algn="l" rtl="0"/>
            <a:endParaRPr lang="en-US" sz="2000" dirty="0" smtClean="0"/>
          </a:p>
          <a:p>
            <a:pPr algn="l" rtl="0"/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dimension: sagittal plane</a:t>
            </a:r>
          </a:p>
          <a:p>
            <a:pPr lvl="1" algn="l" rtl="0"/>
            <a:r>
              <a:rPr lang="en-US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imshow(squeeze(</a:t>
            </a:r>
            <a:r>
              <a:rPr lang="en-US" sz="20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(80,:,:)), []);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title('Sagittal slice</a:t>
            </a:r>
            <a:r>
              <a:rPr lang="en-US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')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 smtClean="0"/>
          </a:p>
          <a:p>
            <a:pPr lvl="1" algn="l" rtl="0">
              <a:lnSpc>
                <a:spcPct val="110000"/>
              </a:lnSpc>
            </a:pPr>
            <a:r>
              <a:rPr lang="en-US" dirty="0" smtClean="0">
                <a:solidFill>
                  <a:srgbClr val="C00000"/>
                </a:solidFill>
              </a:rPr>
              <a:t>Attention</a:t>
            </a:r>
            <a:r>
              <a:rPr lang="en-US" dirty="0" smtClean="0"/>
              <a:t>: </a:t>
            </a:r>
            <a:r>
              <a:rPr lang="en-US" dirty="0"/>
              <a:t>you may need to use some functions to have real view of the </a:t>
            </a:r>
            <a:r>
              <a:rPr lang="en-US" dirty="0" smtClean="0"/>
              <a:t>images</a:t>
            </a:r>
            <a:br>
              <a:rPr lang="en-US" dirty="0" smtClean="0"/>
            </a:br>
            <a:r>
              <a:rPr lang="en-US" dirty="0" smtClean="0"/>
              <a:t>such as </a:t>
            </a:r>
            <a:r>
              <a:rPr lang="en-US" u="sng" dirty="0" err="1"/>
              <a:t>fliplr</a:t>
            </a:r>
            <a:r>
              <a:rPr lang="en-US" dirty="0"/>
              <a:t>, </a:t>
            </a:r>
            <a:r>
              <a:rPr lang="en-US" u="sng" dirty="0" smtClean="0"/>
              <a:t>rot90</a:t>
            </a:r>
            <a:r>
              <a:rPr lang="en-US" dirty="0"/>
              <a:t>, </a:t>
            </a:r>
            <a:r>
              <a:rPr lang="en-US" u="sng" dirty="0" err="1" smtClean="0"/>
              <a:t>imrotate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2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tx2"/>
                </a:solidFill>
              </a:rPr>
              <a:t>فهرست مطالب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07131"/>
          </a:xfrm>
        </p:spPr>
        <p:txBody>
          <a:bodyPr>
            <a:normAutofit lnSpcReduction="10000"/>
          </a:bodyPr>
          <a:lstStyle/>
          <a:p>
            <a:r>
              <a:rPr lang="fa-IR" sz="2400" dirty="0" smtClean="0"/>
              <a:t>مقدمه</a:t>
            </a:r>
          </a:p>
          <a:p>
            <a:pPr lvl="1">
              <a:lnSpc>
                <a:spcPct val="160000"/>
              </a:lnSpc>
            </a:pPr>
            <a:r>
              <a:rPr lang="fa-IR" sz="1900" dirty="0" smtClean="0">
                <a:solidFill>
                  <a:schemeClr val="tx1"/>
                </a:solidFill>
              </a:rPr>
              <a:t>فرمت‌های ذخیره تصاویر پزشکی</a:t>
            </a:r>
            <a:endParaRPr lang="en-US" sz="1900" dirty="0" smtClean="0">
              <a:solidFill>
                <a:schemeClr val="tx1"/>
              </a:solidFill>
            </a:endParaRPr>
          </a:p>
          <a:p>
            <a:pPr lvl="1">
              <a:lnSpc>
                <a:spcPct val="160000"/>
              </a:lnSpc>
            </a:pPr>
            <a:r>
              <a:rPr lang="fa-IR" sz="1900" dirty="0" smtClean="0">
                <a:solidFill>
                  <a:schemeClr val="tx1"/>
                </a:solidFill>
              </a:rPr>
              <a:t>جهت‌های آناتومیکی در تصاویر پزشکی</a:t>
            </a:r>
            <a:endParaRPr lang="en-US" sz="19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/>
              <a:t>MATLAB</a:t>
            </a:r>
          </a:p>
          <a:p>
            <a:pPr lvl="1">
              <a:lnSpc>
                <a:spcPct val="150000"/>
              </a:lnSpc>
            </a:pPr>
            <a:r>
              <a:rPr lang="fa-IR" sz="1900" dirty="0" smtClean="0">
                <a:solidFill>
                  <a:schemeClr val="tx1"/>
                </a:solidFill>
              </a:rPr>
              <a:t>خواندن و نوشتن فرمت‌های مختلف تصاویر پزشکی (</a:t>
            </a:r>
            <a:r>
              <a:rPr lang="en-US" sz="1900" dirty="0" smtClean="0">
                <a:solidFill>
                  <a:schemeClr val="tx1"/>
                </a:solidFill>
              </a:rPr>
              <a:t>Meta</a:t>
            </a:r>
            <a:r>
              <a:rPr lang="fa-IR" sz="1900" dirty="0" smtClean="0">
                <a:solidFill>
                  <a:schemeClr val="tx1"/>
                </a:solidFill>
              </a:rPr>
              <a:t>، </a:t>
            </a:r>
            <a:r>
              <a:rPr lang="en-US" sz="1900" dirty="0" smtClean="0">
                <a:solidFill>
                  <a:schemeClr val="tx1"/>
                </a:solidFill>
              </a:rPr>
              <a:t>Analyze</a:t>
            </a:r>
            <a:r>
              <a:rPr lang="fa-IR" sz="1900" dirty="0" smtClean="0">
                <a:solidFill>
                  <a:schemeClr val="tx1"/>
                </a:solidFill>
              </a:rPr>
              <a:t>، </a:t>
            </a:r>
            <a:r>
              <a:rPr lang="en-US" sz="1900" dirty="0" err="1" smtClean="0">
                <a:solidFill>
                  <a:schemeClr val="tx1"/>
                </a:solidFill>
              </a:rPr>
              <a:t>Dicom</a:t>
            </a:r>
            <a:r>
              <a:rPr lang="fa-IR" sz="1900" dirty="0" smtClean="0">
                <a:solidFill>
                  <a:schemeClr val="tx1"/>
                </a:solidFill>
              </a:rPr>
              <a:t>)</a:t>
            </a:r>
            <a:endParaRPr lang="en-US" sz="19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fa-IR" sz="1900" dirty="0" smtClean="0">
                <a:solidFill>
                  <a:schemeClr val="tx1"/>
                </a:solidFill>
              </a:rPr>
              <a:t>نمایش اسلایس‌های تصویر (دوبعدی) و ماسک (سه‌بعدی)</a:t>
            </a:r>
            <a:endParaRPr lang="en-US" sz="19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fa-IR" sz="1900" dirty="0" smtClean="0">
                <a:solidFill>
                  <a:schemeClr val="tx1"/>
                </a:solidFill>
              </a:rPr>
              <a:t>ایجاد </a:t>
            </a:r>
            <a:r>
              <a:rPr lang="en-US" sz="1900" dirty="0" smtClean="0">
                <a:solidFill>
                  <a:schemeClr val="tx1"/>
                </a:solidFill>
              </a:rPr>
              <a:t>ROI</a:t>
            </a:r>
            <a:r>
              <a:rPr lang="fa-IR" sz="1900" dirty="0" smtClean="0">
                <a:solidFill>
                  <a:schemeClr val="tx1"/>
                </a:solidFill>
              </a:rPr>
              <a:t> با استفاده از ماسک / انتخاب دستی </a:t>
            </a:r>
            <a:r>
              <a:rPr lang="en-US" sz="1900" dirty="0" smtClean="0">
                <a:solidFill>
                  <a:schemeClr val="tx1"/>
                </a:solidFill>
              </a:rPr>
              <a:t>ROI</a:t>
            </a:r>
            <a:r>
              <a:rPr lang="fa-IR" sz="1900" dirty="0" smtClean="0">
                <a:solidFill>
                  <a:schemeClr val="tx1"/>
                </a:solidFill>
              </a:rPr>
              <a:t> در تصاویر</a:t>
            </a:r>
          </a:p>
          <a:p>
            <a:pPr lvl="1">
              <a:lnSpc>
                <a:spcPct val="150000"/>
              </a:lnSpc>
            </a:pPr>
            <a:r>
              <a:rPr lang="fa-IR" sz="1900" dirty="0">
                <a:solidFill>
                  <a:schemeClr val="tx1"/>
                </a:solidFill>
              </a:rPr>
              <a:t>اعمال </a:t>
            </a:r>
            <a:r>
              <a:rPr lang="en-US" sz="1900" dirty="0" smtClean="0">
                <a:solidFill>
                  <a:schemeClr val="tx1"/>
                </a:solidFill>
              </a:rPr>
              <a:t>ROI</a:t>
            </a:r>
            <a:r>
              <a:rPr lang="fa-IR" sz="1900" dirty="0" smtClean="0">
                <a:solidFill>
                  <a:schemeClr val="tx1"/>
                </a:solidFill>
              </a:rPr>
              <a:t> یا ماسک برای جداسازی قسمتی از تصویر</a:t>
            </a:r>
          </a:p>
          <a:p>
            <a:pPr lvl="1">
              <a:lnSpc>
                <a:spcPct val="150000"/>
              </a:lnSpc>
            </a:pPr>
            <a:r>
              <a:rPr lang="fa-IR" sz="1900" dirty="0" smtClean="0">
                <a:solidFill>
                  <a:schemeClr val="tx1"/>
                </a:solidFill>
              </a:rPr>
              <a:t>آستانه گذاری / یکسان سازی هیستوگرام</a:t>
            </a:r>
            <a:endParaRPr lang="en-US" sz="1900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4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tx2"/>
                </a:solidFill>
              </a:rPr>
              <a:t>استفاده از تصویر ماسک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818" y="2147274"/>
            <a:ext cx="10590022" cy="4310670"/>
          </a:xfrm>
        </p:spPr>
        <p:txBody>
          <a:bodyPr>
            <a:normAutofit/>
          </a:bodyPr>
          <a:lstStyle/>
          <a:p>
            <a:pPr lvl="1" algn="r">
              <a:lnSpc>
                <a:spcPct val="110000"/>
              </a:lnSpc>
            </a:pPr>
            <a:r>
              <a:rPr lang="fa-IR" sz="2000" dirty="0" smtClean="0"/>
              <a:t>محاسبه </a:t>
            </a:r>
            <a:r>
              <a:rPr lang="en-US" sz="2000" dirty="0" smtClean="0"/>
              <a:t>ROI</a:t>
            </a:r>
            <a:r>
              <a:rPr lang="fa-IR" sz="2000" dirty="0" smtClean="0"/>
              <a:t> حول بافت مورد نظر با استفاده از تصویر ماسک</a:t>
            </a:r>
            <a:br>
              <a:rPr lang="fa-IR" sz="2000" dirty="0" smtClean="0"/>
            </a:br>
            <a:endParaRPr lang="fa-IR" sz="2000" dirty="0" smtClean="0"/>
          </a:p>
          <a:p>
            <a:pPr lvl="8" algn="l" rtl="0">
              <a:lnSpc>
                <a:spcPct val="110000"/>
              </a:lnSpc>
            </a:pPr>
            <a:r>
              <a:rPr lang="en-US" sz="2000" dirty="0" smtClean="0"/>
              <a:t>[</a:t>
            </a:r>
            <a:r>
              <a:rPr lang="en-US" sz="2000" dirty="0"/>
              <a:t>ROI, </a:t>
            </a:r>
            <a:r>
              <a:rPr lang="en-US" sz="2000" dirty="0" err="1"/>
              <a:t>ROI_Coordinate</a:t>
            </a:r>
            <a:r>
              <a:rPr lang="en-US" sz="2000" dirty="0"/>
              <a:t>] = </a:t>
            </a:r>
            <a:r>
              <a:rPr lang="en-US" sz="2000" dirty="0" err="1">
                <a:solidFill>
                  <a:srgbClr val="0070C0"/>
                </a:solidFill>
              </a:rPr>
              <a:t>GetBoundingBox</a:t>
            </a:r>
            <a:r>
              <a:rPr lang="en-US" sz="2000" dirty="0"/>
              <a:t>(Image, Mask, pad</a:t>
            </a:r>
            <a:r>
              <a:rPr lang="en-US" sz="2000" dirty="0" smtClean="0"/>
              <a:t>)</a:t>
            </a:r>
          </a:p>
          <a:p>
            <a:pPr lvl="8" algn="l" rtl="0">
              <a:lnSpc>
                <a:spcPct val="110000"/>
              </a:lnSpc>
            </a:pPr>
            <a:endParaRPr lang="en-US" sz="1700" dirty="0" smtClean="0"/>
          </a:p>
          <a:p>
            <a:pPr lvl="1">
              <a:lnSpc>
                <a:spcPct val="110000"/>
              </a:lnSpc>
            </a:pPr>
            <a:r>
              <a:rPr lang="fa-IR" sz="2000" dirty="0"/>
              <a:t>اعمال ماسک بر روی تصویر برای جداسازی بافت مورد </a:t>
            </a:r>
            <a:r>
              <a:rPr lang="fa-IR" sz="2000" dirty="0" smtClean="0"/>
              <a:t>نظر</a:t>
            </a:r>
            <a:br>
              <a:rPr lang="fa-IR" sz="2000" dirty="0" smtClean="0"/>
            </a:br>
            <a:endParaRPr lang="en-US" sz="2000" dirty="0"/>
          </a:p>
          <a:p>
            <a:pPr lvl="8" algn="l" rtl="0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segmented_image =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.* mask</a:t>
            </a:r>
            <a:endParaRPr lang="fa-I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10000"/>
              </a:lnSpc>
            </a:pPr>
            <a:endParaRPr lang="fa-IR" sz="1800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fa-IR" sz="2000" dirty="0">
                <a:solidFill>
                  <a:schemeClr val="tx1"/>
                </a:solidFill>
              </a:rPr>
              <a:t>بهتر است ماسک به صورت باینری باشد</a:t>
            </a:r>
          </a:p>
          <a:p>
            <a:pPr lvl="8" algn="l" rtl="0">
              <a:lnSpc>
                <a:spcPct val="110000"/>
              </a:lnSpc>
            </a:pP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ask_bw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logical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(mask)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l" rtl="0">
              <a:lnSpc>
                <a:spcPct val="110000"/>
              </a:lnSpc>
            </a:pPr>
            <a:endParaRPr lang="en-US" sz="1700" dirty="0"/>
          </a:p>
          <a:p>
            <a:pPr lvl="1" algn="l" rtl="0">
              <a:lnSpc>
                <a:spcPct val="110000"/>
              </a:lnSpc>
            </a:pPr>
            <a:endParaRPr lang="en-US" sz="2000" dirty="0">
              <a:solidFill>
                <a:srgbClr val="0070C0"/>
              </a:solidFill>
            </a:endParaRPr>
          </a:p>
          <a:p>
            <a:pPr lvl="1">
              <a:lnSpc>
                <a:spcPct val="110000"/>
              </a:lnSpc>
            </a:pPr>
            <a:endParaRPr lang="fa-IR" sz="2000" dirty="0" smtClean="0"/>
          </a:p>
          <a:p>
            <a:pPr lvl="8" algn="l" rtl="0">
              <a:lnSpc>
                <a:spcPct val="110000"/>
              </a:lnSpc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 descr="Image result for tumor segmente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59"/>
          <a:stretch/>
        </p:blipFill>
        <p:spPr bwMode="auto">
          <a:xfrm>
            <a:off x="680321" y="1920099"/>
            <a:ext cx="2158545" cy="44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06036" y="2904404"/>
            <a:ext cx="667657" cy="529771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701536" y="3528518"/>
            <a:ext cx="0" cy="153851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65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tx2"/>
                </a:solidFill>
              </a:rPr>
              <a:t>نمایش سه بعدی ماسک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2161054"/>
            <a:ext cx="9613861" cy="4857157"/>
          </a:xfrm>
        </p:spPr>
        <p:txBody>
          <a:bodyPr>
            <a:normAutofit lnSpcReduction="10000"/>
          </a:bodyPr>
          <a:lstStyle/>
          <a:p>
            <a:pPr lvl="1" indent="0" algn="l" rtl="0">
              <a:lnSpc>
                <a:spcPct val="120000"/>
              </a:lnSpc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mask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smooth3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(mask, '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box', 5);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mask = </a:t>
            </a:r>
            <a:r>
              <a:rPr lang="en-US" sz="22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reducevolume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(mask,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[5,5,5]);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l" rtl="0">
              <a:lnSpc>
                <a:spcPct val="120000"/>
              </a:lnSpc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l" rtl="0">
              <a:lnSpc>
                <a:spcPct val="120000"/>
              </a:lnSpc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n, 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] =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size(mask);</a:t>
            </a:r>
            <a:b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y,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2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meshgrid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(1:n,1:m,1:p);</a:t>
            </a:r>
          </a:p>
          <a:p>
            <a:pPr marL="457200" lvl="1" indent="0" algn="l" rtl="0">
              <a:lnSpc>
                <a:spcPct val="110000"/>
              </a:lnSpc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fv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2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isosurface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(x, y, z, mask);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 algn="l" rtl="0">
              <a:lnSpc>
                <a:spcPct val="12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patch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fv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FaceColor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', [0.3,0.8,0.8], '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EdgeColor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0.3,0.3,0.3]);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l" rtl="0">
              <a:lnSpc>
                <a:spcPct val="120000"/>
              </a:lnSpc>
              <a:buNone/>
            </a:pPr>
            <a:r>
              <a:rPr lang="fr-FR" sz="22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trisurf</a:t>
            </a:r>
            <a:r>
              <a:rPr lang="fr-F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fv.faces</a:t>
            </a:r>
            <a:r>
              <a:rPr lang="fr-F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fv.vertices</a:t>
            </a:r>
            <a:r>
              <a:rPr lang="fr-F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(:,1), </a:t>
            </a:r>
            <a:r>
              <a:rPr lang="fr-FR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fv.vertices</a:t>
            </a:r>
            <a:r>
              <a:rPr lang="fr-F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(:,2), </a:t>
            </a:r>
            <a:r>
              <a:rPr lang="fr-FR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fv.vertices</a:t>
            </a:r>
            <a:r>
              <a:rPr lang="fr-F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(:,3));</a:t>
            </a:r>
            <a:br>
              <a:rPr lang="fr-FR" sz="2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2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trimesh</a:t>
            </a:r>
            <a:r>
              <a:rPr lang="fr-F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fv.faces</a:t>
            </a:r>
            <a:r>
              <a:rPr 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fv.vertices</a:t>
            </a:r>
            <a:r>
              <a:rPr 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(:,1), </a:t>
            </a:r>
            <a:r>
              <a:rPr lang="fr-F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fv.vertices</a:t>
            </a:r>
            <a:r>
              <a:rPr 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(:,2), </a:t>
            </a:r>
            <a:r>
              <a:rPr lang="fr-F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fv.vertices</a:t>
            </a:r>
            <a:r>
              <a:rPr 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(:,3</a:t>
            </a:r>
            <a:r>
              <a:rPr lang="fr-F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11153" y="3525542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 </a:t>
            </a:r>
            <a:r>
              <a:rPr lang="en-US" dirty="0" smtClean="0">
                <a:solidFill>
                  <a:srgbClr val="0070C0"/>
                </a:solidFill>
              </a:rPr>
              <a:t>Create grids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28650" y="2324762"/>
            <a:ext cx="2565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 Pre-</a:t>
            </a:r>
            <a:r>
              <a:rPr lang="en-US" dirty="0" smtClean="0">
                <a:solidFill>
                  <a:srgbClr val="0070C0"/>
                </a:solidFill>
              </a:rPr>
              <a:t>Process volume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 (optional)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11153" y="4500953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 </a:t>
            </a:r>
            <a:r>
              <a:rPr lang="en-US" dirty="0" smtClean="0">
                <a:solidFill>
                  <a:srgbClr val="0070C0"/>
                </a:solidFill>
              </a:rPr>
              <a:t>Create faces + vertices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28650" y="5458645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 </a:t>
            </a:r>
            <a:r>
              <a:rPr lang="en-US" dirty="0" smtClean="0">
                <a:solidFill>
                  <a:srgbClr val="0070C0"/>
                </a:solidFill>
              </a:rPr>
              <a:t>Visualize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78674" y="3224660"/>
            <a:ext cx="10375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78674" y="4300913"/>
            <a:ext cx="10375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78674" y="5070490"/>
            <a:ext cx="10375837" cy="49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627250" y="2462336"/>
            <a:ext cx="327261" cy="32726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627251" y="3478228"/>
            <a:ext cx="327261" cy="32726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10627250" y="4426003"/>
            <a:ext cx="327261" cy="32726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10627249" y="5295015"/>
            <a:ext cx="327261" cy="32726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7600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tx2"/>
                </a:solidFill>
              </a:rPr>
              <a:t>نمایش ماسک بر روی تصویر (</a:t>
            </a:r>
            <a:r>
              <a:rPr lang="en-US" dirty="0" smtClean="0">
                <a:solidFill>
                  <a:schemeClr val="tx2"/>
                </a:solidFill>
              </a:rPr>
              <a:t>Overlay</a:t>
            </a:r>
            <a:r>
              <a:rPr lang="fa-IR" dirty="0" smtClean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2161054"/>
            <a:ext cx="9613861" cy="4857157"/>
          </a:xfrm>
        </p:spPr>
        <p:txBody>
          <a:bodyPr>
            <a:normAutofit/>
          </a:bodyPr>
          <a:lstStyle/>
          <a:p>
            <a:pPr lvl="1" indent="0" algn="l" rtl="0">
              <a:lnSpc>
                <a:spcPct val="120000"/>
              </a:lnSpc>
              <a:buNone/>
            </a:pP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maskSlice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maskSlice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l" rtl="0">
              <a:lnSpc>
                <a:spcPct val="120000"/>
              </a:lnSpc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 algn="l" rtl="0">
              <a:lnSpc>
                <a:spcPct val="120000"/>
              </a:lnSpc>
              <a:buNone/>
            </a:pP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img_ov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2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imoverlay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imgSlice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maskSlice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1" indent="0" algn="l" rtl="0">
              <a:lnSpc>
                <a:spcPct val="120000"/>
              </a:lnSpc>
              <a:buNone/>
            </a:pP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img_ov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2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imoverlay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imgSlice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maskSlice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color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1" indent="0" algn="l" rtl="0">
              <a:lnSpc>
                <a:spcPct val="120000"/>
              </a:lnSpc>
              <a:buNone/>
            </a:pP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          color examples: </a:t>
            </a:r>
            <a:r>
              <a:rPr lang="en-US" sz="2000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’green’ 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sz="2000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‘g’ 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sz="2000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[0.3 0.6 0.6]</a:t>
            </a:r>
            <a:endParaRPr lang="en-US" sz="2000" i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l" rtl="0">
              <a:lnSpc>
                <a:spcPct val="110000"/>
              </a:lnSpc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imshow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img_ov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11153" y="3436157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 Create </a:t>
            </a:r>
            <a:r>
              <a:rPr lang="en-US" dirty="0" smtClean="0">
                <a:solidFill>
                  <a:srgbClr val="0070C0"/>
                </a:solidFill>
              </a:rPr>
              <a:t>overlay image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28649" y="2249812"/>
            <a:ext cx="289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 Mask edge </a:t>
            </a:r>
            <a:r>
              <a:rPr lang="en-US" dirty="0" smtClean="0">
                <a:solidFill>
                  <a:srgbClr val="0070C0"/>
                </a:solidFill>
              </a:rPr>
              <a:t>(optional)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78674" y="2864900"/>
            <a:ext cx="10375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627250" y="2282456"/>
            <a:ext cx="327261" cy="32726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627251" y="3418268"/>
            <a:ext cx="327261" cy="32726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11153" y="4950654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 </a:t>
            </a:r>
            <a:r>
              <a:rPr lang="en-US" dirty="0" smtClean="0">
                <a:solidFill>
                  <a:srgbClr val="0070C0"/>
                </a:solidFill>
              </a:rPr>
              <a:t>Show overlay image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627250" y="4971689"/>
            <a:ext cx="327261" cy="32726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78673" y="4666218"/>
            <a:ext cx="10375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3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tx2"/>
                </a:solidFill>
              </a:rPr>
              <a:t>آستانه گذاری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2161054"/>
            <a:ext cx="9613861" cy="4857157"/>
          </a:xfrm>
        </p:spPr>
        <p:txBody>
          <a:bodyPr>
            <a:normAutofit/>
          </a:bodyPr>
          <a:lstStyle/>
          <a:p>
            <a:pPr lvl="1" indent="0" algn="l" rtl="0">
              <a:lnSpc>
                <a:spcPct val="150000"/>
              </a:lnSpc>
              <a:buNone/>
            </a:pPr>
            <a:r>
              <a:rPr lang="en-US" sz="22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imhist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b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 algn="l" rtl="0">
              <a:lnSpc>
                <a:spcPct val="120000"/>
              </a:lnSpc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thresh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thresh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0.1 &amp;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0.6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1" indent="0" algn="l" rtl="0">
              <a:lnSpc>
                <a:spcPct val="120000"/>
              </a:lnSpc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thresh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sz="22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graythresh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thresh_img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.*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thresh_mask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1" indent="0" algn="l" rtl="0">
              <a:lnSpc>
                <a:spcPct val="120000"/>
              </a:lnSpc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 algn="l" rtl="0">
              <a:lnSpc>
                <a:spcPct val="120000"/>
              </a:lnSpc>
              <a:buNone/>
            </a:pPr>
            <a:r>
              <a:rPr lang="en-US" sz="22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imshow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thresh_img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 algn="l" rtl="0">
              <a:lnSpc>
                <a:spcPct val="120000"/>
              </a:lnSpc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l" rtl="0">
              <a:lnSpc>
                <a:spcPct val="120000"/>
              </a:lnSpc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>
              <a:lnSpc>
                <a:spcPct val="110000"/>
              </a:lnSpc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28650" y="3349544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 </a:t>
            </a:r>
            <a:r>
              <a:rPr lang="en-US" dirty="0" smtClean="0">
                <a:solidFill>
                  <a:srgbClr val="0070C0"/>
                </a:solidFill>
              </a:rPr>
              <a:t>Thresholding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28650" y="2319717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 Histogram (to check)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78674" y="3014797"/>
            <a:ext cx="10375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78674" y="5260281"/>
            <a:ext cx="10375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627249" y="2350788"/>
            <a:ext cx="327261" cy="32726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627249" y="3358616"/>
            <a:ext cx="327261" cy="32726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28650" y="5553084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 </a:t>
            </a:r>
            <a:r>
              <a:rPr lang="en-US" dirty="0" smtClean="0">
                <a:solidFill>
                  <a:srgbClr val="0070C0"/>
                </a:solidFill>
              </a:rPr>
              <a:t>Show overlay image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629757" y="5574119"/>
            <a:ext cx="327261" cy="32726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1909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tx2"/>
                </a:solidFill>
              </a:rPr>
              <a:t>یکسان‌سازی هستوگرام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818" y="2147274"/>
            <a:ext cx="10590022" cy="4310670"/>
          </a:xfrm>
        </p:spPr>
        <p:txBody>
          <a:bodyPr>
            <a:normAutofit/>
          </a:bodyPr>
          <a:lstStyle/>
          <a:p>
            <a:pPr algn="l" rtl="0">
              <a:lnSpc>
                <a:spcPct val="110000"/>
              </a:lnSpc>
            </a:pPr>
            <a:r>
              <a:rPr lang="en-US" sz="2100" dirty="0" smtClean="0"/>
              <a:t>Histogram Equalization</a:t>
            </a:r>
          </a:p>
          <a:p>
            <a:pPr algn="l" rtl="0">
              <a:lnSpc>
                <a:spcPct val="110000"/>
              </a:lnSpc>
            </a:pPr>
            <a:endParaRPr lang="en-US" sz="2100" dirty="0"/>
          </a:p>
          <a:p>
            <a:pPr algn="l" rtl="0">
              <a:lnSpc>
                <a:spcPct val="110000"/>
              </a:lnSpc>
            </a:pPr>
            <a:endParaRPr lang="en-US" sz="2100" dirty="0" smtClean="0"/>
          </a:p>
          <a:p>
            <a:pPr algn="l" rtl="0">
              <a:lnSpc>
                <a:spcPct val="110000"/>
              </a:lnSpc>
            </a:pPr>
            <a:r>
              <a:rPr lang="en-US" sz="2100" dirty="0" smtClean="0"/>
              <a:t>img_eq = </a:t>
            </a:r>
            <a:r>
              <a:rPr lang="en-US" sz="2100" dirty="0" smtClean="0">
                <a:solidFill>
                  <a:srgbClr val="0070C0"/>
                </a:solidFill>
              </a:rPr>
              <a:t>histeq</a:t>
            </a:r>
            <a:r>
              <a:rPr lang="en-US" sz="2100" dirty="0" smtClean="0"/>
              <a:t>(</a:t>
            </a:r>
            <a:r>
              <a:rPr lang="en-US" sz="2100" dirty="0" err="1" smtClean="0"/>
              <a:t>img</a:t>
            </a:r>
            <a:r>
              <a:rPr lang="en-US" sz="2100" dirty="0" smtClean="0"/>
              <a:t>);</a:t>
            </a:r>
            <a:endParaRPr lang="en-US" sz="2100" dirty="0"/>
          </a:p>
          <a:p>
            <a:pPr lvl="1" algn="l" rtl="0">
              <a:lnSpc>
                <a:spcPct val="110000"/>
              </a:lnSpc>
            </a:pPr>
            <a:endParaRPr lang="en-US" sz="2000" dirty="0">
              <a:solidFill>
                <a:srgbClr val="0070C0"/>
              </a:solidFill>
            </a:endParaRPr>
          </a:p>
          <a:p>
            <a:pPr lvl="1">
              <a:lnSpc>
                <a:spcPct val="110000"/>
              </a:lnSpc>
            </a:pPr>
            <a:endParaRPr lang="fa-IR" sz="2000" dirty="0" smtClean="0"/>
          </a:p>
          <a:p>
            <a:pPr lvl="8" algn="l" rtl="0">
              <a:lnSpc>
                <a:spcPct val="110000"/>
              </a:lnSpc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49153" y="1755448"/>
            <a:ext cx="6400208" cy="1679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111" y="3406225"/>
            <a:ext cx="1828802" cy="18288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0484" y="3432336"/>
            <a:ext cx="1802691" cy="18026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70646" y="5235027"/>
            <a:ext cx="3101732" cy="15308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93561" y="5235027"/>
            <a:ext cx="3142723" cy="1530898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7090212" y="4721757"/>
            <a:ext cx="821183" cy="316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415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5122" name="Picture 2" descr="Image result for to be continued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203" y="1036255"/>
            <a:ext cx="7355568" cy="54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0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sz="6000" dirty="0" smtClean="0"/>
              <a:t>مقدمه</a:t>
            </a:r>
            <a:endParaRPr lang="fa-I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Medical image formats / Anatomical Planes &amp; Directions 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tx2"/>
                </a:solidFill>
              </a:rPr>
              <a:t>فرمت‌های مرسوم ذخیره تصاویر پزشکی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998120"/>
              </p:ext>
            </p:extLst>
          </p:nvPr>
        </p:nvGraphicFramePr>
        <p:xfrm>
          <a:off x="521234" y="2431143"/>
          <a:ext cx="9885510" cy="343535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11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5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8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701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Extension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No. of files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01">
                <a:tc>
                  <a:txBody>
                    <a:bodyPr/>
                    <a:lstStyle/>
                    <a:p>
                      <a:pPr algn="l" rtl="1"/>
                      <a:r>
                        <a:rPr lang="en-US" b="1" dirty="0" smtClean="0"/>
                        <a:t>Meta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.mhd / .raw (.</a:t>
                      </a:r>
                      <a:r>
                        <a:rPr lang="en-US" dirty="0" err="1" smtClean="0"/>
                        <a:t>zraw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algn="l" rtl="1"/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mha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u="none" baseline="0" dirty="0" smtClean="0"/>
                        <a:t>    </a:t>
                      </a:r>
                      <a:r>
                        <a:rPr lang="en-US" u="sng" baseline="0" dirty="0" smtClean="0"/>
                        <a:t>2</a:t>
                      </a:r>
                      <a:r>
                        <a:rPr lang="en-US" u="none" baseline="0" dirty="0" smtClean="0"/>
                        <a:t>    </a:t>
                      </a:r>
                      <a:r>
                        <a:rPr lang="en-US" baseline="0" dirty="0" smtClean="0"/>
                        <a:t>(1 for header / </a:t>
                      </a:r>
                      <a:r>
                        <a:rPr lang="en-US" dirty="0" smtClean="0"/>
                        <a:t>1 for</a:t>
                      </a:r>
                      <a:r>
                        <a:rPr lang="en-US" baseline="0" dirty="0" smtClean="0"/>
                        <a:t> image)</a:t>
                      </a:r>
                    </a:p>
                    <a:p>
                      <a:pPr algn="l" rtl="1"/>
                      <a:r>
                        <a:rPr lang="en-US" baseline="0" dirty="0" smtClean="0"/>
                        <a:t>    </a:t>
                      </a:r>
                      <a:r>
                        <a:rPr lang="en-US" u="sng" baseline="0" dirty="0" smtClean="0"/>
                        <a:t>1</a:t>
                      </a:r>
                      <a:r>
                        <a:rPr lang="en-US" baseline="0" dirty="0" smtClean="0"/>
                        <a:t>    (1 for all)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01">
                <a:tc>
                  <a:txBody>
                    <a:bodyPr/>
                    <a:lstStyle/>
                    <a:p>
                      <a:pPr algn="l" rtl="1"/>
                      <a:r>
                        <a:rPr lang="en-US" b="1" dirty="0" smtClean="0"/>
                        <a:t>Analyze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hdr</a:t>
                      </a:r>
                      <a:r>
                        <a:rPr lang="en-US" dirty="0" smtClean="0"/>
                        <a:t> / .img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u="none" baseline="0" dirty="0" smtClean="0"/>
                        <a:t>    </a:t>
                      </a:r>
                      <a:r>
                        <a:rPr lang="en-US" u="sng" baseline="0" dirty="0" smtClean="0"/>
                        <a:t>2</a:t>
                      </a:r>
                      <a:r>
                        <a:rPr lang="en-US" baseline="0" dirty="0" smtClean="0"/>
                        <a:t>    (1 for header / </a:t>
                      </a:r>
                      <a:r>
                        <a:rPr lang="en-US" dirty="0" smtClean="0"/>
                        <a:t>1 for</a:t>
                      </a:r>
                      <a:r>
                        <a:rPr lang="en-US" baseline="0" dirty="0" smtClean="0"/>
                        <a:t> image)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4936">
                <a:tc>
                  <a:txBody>
                    <a:bodyPr/>
                    <a:lstStyle/>
                    <a:p>
                      <a:pPr algn="l" rtl="1"/>
                      <a:r>
                        <a:rPr lang="en-US" b="1" dirty="0" err="1" smtClean="0"/>
                        <a:t>Nifti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hdr</a:t>
                      </a:r>
                      <a:r>
                        <a:rPr lang="en-US" dirty="0" smtClean="0"/>
                        <a:t> / .img</a:t>
                      </a:r>
                    </a:p>
                    <a:p>
                      <a:pPr algn="l" rtl="1"/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nii</a:t>
                      </a:r>
                      <a:r>
                        <a:rPr lang="en-US" dirty="0" smtClean="0"/>
                        <a:t> (.nii.gz)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u="none" baseline="0" dirty="0" smtClean="0"/>
                        <a:t>    </a:t>
                      </a:r>
                      <a:r>
                        <a:rPr lang="en-US" u="sng" baseline="0" dirty="0" smtClean="0"/>
                        <a:t>2</a:t>
                      </a:r>
                      <a:r>
                        <a:rPr lang="en-US" baseline="0" dirty="0" smtClean="0"/>
                        <a:t>    (1 for header / </a:t>
                      </a:r>
                      <a:r>
                        <a:rPr lang="en-US" dirty="0" smtClean="0"/>
                        <a:t>1 for</a:t>
                      </a:r>
                      <a:r>
                        <a:rPr lang="en-US" baseline="0" dirty="0" smtClean="0"/>
                        <a:t> image)</a:t>
                      </a:r>
                      <a:endParaRPr lang="en-US" dirty="0" smtClean="0"/>
                    </a:p>
                    <a:p>
                      <a:pPr algn="l" rtl="1"/>
                      <a:r>
                        <a:rPr lang="en-US" u="none" baseline="0" dirty="0" smtClean="0"/>
                        <a:t>    </a:t>
                      </a:r>
                      <a:r>
                        <a:rPr lang="en-US" u="sng" baseline="0" dirty="0" smtClean="0"/>
                        <a:t>1</a:t>
                      </a:r>
                      <a:r>
                        <a:rPr lang="en-US" baseline="0" dirty="0" smtClean="0"/>
                        <a:t>    (1 for all)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4936">
                <a:tc>
                  <a:txBody>
                    <a:bodyPr/>
                    <a:lstStyle/>
                    <a:p>
                      <a:pPr algn="l" rtl="1"/>
                      <a:r>
                        <a:rPr lang="en-US" b="1" dirty="0" err="1" smtClean="0"/>
                        <a:t>Dicom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dcm</a:t>
                      </a:r>
                      <a:endParaRPr lang="en-US" dirty="0" smtClean="0"/>
                    </a:p>
                    <a:p>
                      <a:pPr algn="l" rtl="1"/>
                      <a:r>
                        <a:rPr lang="en-US" dirty="0" smtClean="0"/>
                        <a:t>No extension!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u="none" dirty="0" smtClean="0"/>
                        <a:t>    </a:t>
                      </a:r>
                      <a:r>
                        <a:rPr lang="en-US" u="sng" dirty="0" smtClean="0"/>
                        <a:t>?</a:t>
                      </a:r>
                      <a:r>
                        <a:rPr lang="en-US" dirty="0" smtClean="0"/>
                        <a:t>    (1 for each slice + header)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1234" y="6083098"/>
            <a:ext cx="8539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/>
              <a:t>Nifti</a:t>
            </a:r>
            <a:r>
              <a:rPr lang="en-US" sz="1400" dirty="0" smtClean="0"/>
              <a:t> </a:t>
            </a:r>
            <a:r>
              <a:rPr lang="en-US" sz="1400" dirty="0" smtClean="0">
                <a:sym typeface="Wingdings" panose="05000000000000000000" pitchFamily="2" charset="2"/>
              </a:rPr>
              <a:t></a:t>
            </a:r>
            <a:r>
              <a:rPr lang="en-US" sz="1400" dirty="0" smtClean="0"/>
              <a:t> Neuroimaging </a:t>
            </a:r>
            <a:r>
              <a:rPr lang="en-US" sz="1400" dirty="0"/>
              <a:t>Informatics Technology Initiative</a:t>
            </a:r>
          </a:p>
          <a:p>
            <a:r>
              <a:rPr lang="en-US" sz="1400" b="1" dirty="0" err="1" smtClean="0"/>
              <a:t>Dicom</a:t>
            </a:r>
            <a:r>
              <a:rPr lang="en-US" sz="1400" dirty="0" smtClean="0">
                <a:sym typeface="Wingdings" panose="05000000000000000000" pitchFamily="2" charset="2"/>
              </a:rPr>
              <a:t></a:t>
            </a:r>
            <a:r>
              <a:rPr lang="en-US" sz="1400" dirty="0" smtClean="0"/>
              <a:t> </a:t>
            </a:r>
            <a:r>
              <a:rPr lang="en-US" sz="1400" dirty="0"/>
              <a:t>Digital Imaging and Communications in Medicine</a:t>
            </a:r>
          </a:p>
        </p:txBody>
      </p:sp>
    </p:spTree>
    <p:extLst>
      <p:ext uri="{BB962C8B-B14F-4D97-AF65-F5344CB8AC3E}">
        <p14:creationId xmlns:p14="http://schemas.microsoft.com/office/powerpoint/2010/main" val="231344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rgbClr val="536774"/>
                </a:solidFill>
              </a:rPr>
              <a:t>صفحه‌های آناتومیکی</a:t>
            </a:r>
            <a:endParaRPr lang="fa-IR" dirty="0">
              <a:solidFill>
                <a:srgbClr val="536774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91" y="1865241"/>
            <a:ext cx="6361449" cy="47710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05468" y="4066118"/>
            <a:ext cx="7473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rgbClr val="AD85B8"/>
                </a:solidFill>
              </a:rPr>
              <a:t>Axial</a:t>
            </a:r>
            <a:endParaRPr lang="fa-IR" dirty="0">
              <a:solidFill>
                <a:srgbClr val="AD85B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91709" y="2435562"/>
            <a:ext cx="102624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rgbClr val="A4464C"/>
                </a:solidFill>
              </a:rPr>
              <a:t>Coronal</a:t>
            </a:r>
            <a:endParaRPr lang="fa-IR" dirty="0">
              <a:solidFill>
                <a:srgbClr val="A4464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63683" y="6266996"/>
            <a:ext cx="10342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rgbClr val="6F8153"/>
                </a:solidFill>
              </a:rPr>
              <a:t>Sagittal</a:t>
            </a:r>
            <a:endParaRPr lang="fa-IR" dirty="0">
              <a:solidFill>
                <a:srgbClr val="6F81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3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rgbClr val="536774"/>
                </a:solidFill>
              </a:rPr>
              <a:t>صفحه‌های آناتومیکی</a:t>
            </a:r>
            <a:endParaRPr lang="fa-IR" dirty="0">
              <a:solidFill>
                <a:srgbClr val="53677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929" y="1921011"/>
            <a:ext cx="3576418" cy="45424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5007403"/>
            <a:ext cx="4837540" cy="12554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739650" y="6347310"/>
            <a:ext cx="7473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rgbClr val="AD85B8"/>
                </a:solidFill>
              </a:rPr>
              <a:t>Axial</a:t>
            </a:r>
            <a:endParaRPr lang="fa-IR" dirty="0">
              <a:solidFill>
                <a:srgbClr val="AD85B8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67520" y="6343588"/>
            <a:ext cx="102624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rgbClr val="A4464C"/>
                </a:solidFill>
              </a:rPr>
              <a:t>Coronal</a:t>
            </a:r>
            <a:endParaRPr lang="fa-IR" dirty="0">
              <a:solidFill>
                <a:srgbClr val="A4464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69024" y="6344489"/>
            <a:ext cx="10342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rgbClr val="6F8153"/>
                </a:solidFill>
              </a:rPr>
              <a:t>Sagittal</a:t>
            </a:r>
            <a:endParaRPr lang="fa-IR" dirty="0">
              <a:solidFill>
                <a:srgbClr val="6F8153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59" r="7662" b="-1"/>
          <a:stretch/>
        </p:blipFill>
        <p:spPr>
          <a:xfrm>
            <a:off x="1172784" y="1801090"/>
            <a:ext cx="4995565" cy="14132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1" y="3298811"/>
            <a:ext cx="4837539" cy="16829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7999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tx2"/>
                </a:solidFill>
              </a:rPr>
              <a:t>جهت‌های </a:t>
            </a:r>
            <a:r>
              <a:rPr lang="fa-IR" dirty="0" smtClean="0">
                <a:solidFill>
                  <a:srgbClr val="536774"/>
                </a:solidFill>
              </a:rPr>
              <a:t>آناتومیکی</a:t>
            </a:r>
            <a:endParaRPr lang="en-US" dirty="0">
              <a:solidFill>
                <a:srgbClr val="53677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1987855"/>
            <a:ext cx="4908660" cy="1097354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fa-IR" dirty="0" smtClean="0">
                <a:sym typeface="Wingdings" panose="05000000000000000000" pitchFamily="2" charset="2"/>
              </a:rPr>
              <a:t>  </a:t>
            </a:r>
            <a:r>
              <a:rPr lang="fa-IR" sz="2000" dirty="0" smtClean="0"/>
              <a:t>جهت‌ها نسبت به بیمار تعریف می‌شوند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9574"/>
          <a:stretch/>
        </p:blipFill>
        <p:spPr>
          <a:xfrm>
            <a:off x="5407424" y="2183679"/>
            <a:ext cx="2510120" cy="3905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4" descr="Coordinate sytem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2" r="34540"/>
          <a:stretch/>
        </p:blipFill>
        <p:spPr bwMode="auto">
          <a:xfrm>
            <a:off x="7917544" y="2183678"/>
            <a:ext cx="2989942" cy="3899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71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solidFill>
                  <a:schemeClr val="tx2"/>
                </a:solidFill>
              </a:rPr>
              <a:t>جهت‌های آناتومیکی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024816"/>
            <a:ext cx="10049133" cy="3599316"/>
          </a:xfrm>
        </p:spPr>
        <p:txBody>
          <a:bodyPr/>
          <a:lstStyle/>
          <a:p>
            <a:endParaRPr lang="en-US" dirty="0"/>
          </a:p>
          <a:p>
            <a:r>
              <a:rPr lang="fa-IR" dirty="0" smtClean="0"/>
              <a:t>دستگاه‌های مختصات مرسوم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0"/>
          <a:stretch/>
        </p:blipFill>
        <p:spPr>
          <a:xfrm>
            <a:off x="927610" y="3005720"/>
            <a:ext cx="9551704" cy="2799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927608" y="5898791"/>
            <a:ext cx="9007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each convention specifies not just the positive direction of three axes, but also the order for listing them (</a:t>
            </a:r>
            <a:r>
              <a:rPr lang="en-US" dirty="0" err="1"/>
              <a:t>eg</a:t>
            </a:r>
            <a:r>
              <a:rPr lang="en-US" dirty="0"/>
              <a:t>: LAS, but not ALS). </a:t>
            </a:r>
          </a:p>
        </p:txBody>
      </p:sp>
    </p:spTree>
    <p:extLst>
      <p:ext uri="{BB962C8B-B14F-4D97-AF65-F5344CB8AC3E}">
        <p14:creationId xmlns:p14="http://schemas.microsoft.com/office/powerpoint/2010/main" val="353726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solidFill>
                  <a:schemeClr val="tx2"/>
                </a:solidFill>
              </a:rPr>
              <a:t>جهت‌های آناتومیکی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024816"/>
            <a:ext cx="10049133" cy="3599316"/>
          </a:xfrm>
        </p:spPr>
        <p:txBody>
          <a:bodyPr/>
          <a:lstStyle/>
          <a:p>
            <a:endParaRPr lang="en-US" dirty="0"/>
          </a:p>
          <a:p>
            <a:r>
              <a:rPr lang="fa-IR" dirty="0" smtClean="0"/>
              <a:t>محورهای مختصات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236" y="3127990"/>
            <a:ext cx="8611628" cy="3127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66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2">
      <a:majorFont>
        <a:latin typeface="Century Schoolbook"/>
        <a:ea typeface=""/>
        <a:cs typeface="B Yekan"/>
      </a:majorFont>
      <a:minorFont>
        <a:latin typeface="Century Schoolbook"/>
        <a:ea typeface=""/>
        <a:cs typeface="Tahoma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2926</TotalTime>
  <Words>764</Words>
  <Application>Microsoft Office PowerPoint</Application>
  <PresentationFormat>Widescreen</PresentationFormat>
  <Paragraphs>258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B Yekan</vt:lpstr>
      <vt:lpstr>Calibri</vt:lpstr>
      <vt:lpstr>Century Schoolbook</vt:lpstr>
      <vt:lpstr>Tahoma</vt:lpstr>
      <vt:lpstr>Wingdings</vt:lpstr>
      <vt:lpstr>Wingdings 2</vt:lpstr>
      <vt:lpstr>View</vt:lpstr>
      <vt:lpstr>مقدمه‌ای بر پردازش تصاویر پزشکی در Matlab</vt:lpstr>
      <vt:lpstr>فهرست مطالب</vt:lpstr>
      <vt:lpstr>مقدمه</vt:lpstr>
      <vt:lpstr>فرمت‌های مرسوم ذخیره تصاویر پزشکی</vt:lpstr>
      <vt:lpstr>صفحه‌های آناتومیکی</vt:lpstr>
      <vt:lpstr>صفحه‌های آناتومیکی</vt:lpstr>
      <vt:lpstr>جهت‌های آناتومیکی</vt:lpstr>
      <vt:lpstr>جهت‌های آناتومیکی</vt:lpstr>
      <vt:lpstr>جهت‌های آناتومیکی</vt:lpstr>
      <vt:lpstr>جهت‌های آناتومیکی</vt:lpstr>
      <vt:lpstr>تصاویر پزشکی در Matlab</vt:lpstr>
      <vt:lpstr>خواندن تصاویر Meta</vt:lpstr>
      <vt:lpstr>اضافه کردن تولباکس‌ها و کدهای جدید به Matlab</vt:lpstr>
      <vt:lpstr>اضافه کردن تولباکس‌ها و کدهای جدید</vt:lpstr>
      <vt:lpstr>خواندن تصاویر Meta</vt:lpstr>
      <vt:lpstr>تصاویر Meta</vt:lpstr>
      <vt:lpstr>تصاویر Analyze</vt:lpstr>
      <vt:lpstr>تصاویر Dicom</vt:lpstr>
      <vt:lpstr>نمایش اسلایس‌ها</vt:lpstr>
      <vt:lpstr>استفاده از تصویر ماسک</vt:lpstr>
      <vt:lpstr>نمایش سه بعدی ماسک</vt:lpstr>
      <vt:lpstr>نمایش ماسک بر روی تصویر (Overlay)</vt:lpstr>
      <vt:lpstr>آستانه گذاری</vt:lpstr>
      <vt:lpstr>یکسان‌سازی هستوگرام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Medical Image Processing</dc:title>
  <dc:creator>Saeed Mohaqeqi</dc:creator>
  <cp:lastModifiedBy>Saeed Mohaqeqi</cp:lastModifiedBy>
  <cp:revision>133</cp:revision>
  <cp:lastPrinted>2019-06-15T14:31:33Z</cp:lastPrinted>
  <dcterms:created xsi:type="dcterms:W3CDTF">2016-12-01T11:53:25Z</dcterms:created>
  <dcterms:modified xsi:type="dcterms:W3CDTF">2019-06-15T14:31:43Z</dcterms:modified>
</cp:coreProperties>
</file>