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349" r:id="rId3"/>
    <p:sldId id="260" r:id="rId4"/>
    <p:sldId id="264" r:id="rId5"/>
    <p:sldId id="257" r:id="rId6"/>
    <p:sldId id="262" r:id="rId7"/>
    <p:sldId id="259" r:id="rId8"/>
    <p:sldId id="258" r:id="rId9"/>
    <p:sldId id="263" r:id="rId10"/>
    <p:sldId id="340" r:id="rId11"/>
    <p:sldId id="265" r:id="rId12"/>
    <p:sldId id="286" r:id="rId13"/>
    <p:sldId id="341" r:id="rId14"/>
    <p:sldId id="270" r:id="rId15"/>
    <p:sldId id="347" r:id="rId16"/>
    <p:sldId id="348" r:id="rId17"/>
    <p:sldId id="266" r:id="rId18"/>
    <p:sldId id="267" r:id="rId19"/>
    <p:sldId id="268" r:id="rId20"/>
    <p:sldId id="269" r:id="rId21"/>
    <p:sldId id="272" r:id="rId22"/>
    <p:sldId id="275" r:id="rId23"/>
    <p:sldId id="276" r:id="rId24"/>
    <p:sldId id="277" r:id="rId25"/>
    <p:sldId id="274" r:id="rId26"/>
    <p:sldId id="278" r:id="rId27"/>
    <p:sldId id="273" r:id="rId28"/>
    <p:sldId id="284" r:id="rId29"/>
    <p:sldId id="281" r:id="rId30"/>
    <p:sldId id="282" r:id="rId31"/>
    <p:sldId id="285" r:id="rId32"/>
    <p:sldId id="280" r:id="rId3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7591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62C83-80AB-4506-9D03-2A6DBC223FB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296D3C-6310-44B3-8663-2DE0751B3E84}">
      <dgm:prSet phldrT="[Text]" custT="1"/>
      <dgm:spPr/>
      <dgm:t>
        <a:bodyPr/>
        <a:lstStyle/>
        <a:p>
          <a:r>
            <a:rPr lang="en-US" sz="2400" dirty="0"/>
            <a:t>AI</a:t>
          </a:r>
          <a:endParaRPr lang="en-US" sz="1800" dirty="0"/>
        </a:p>
      </dgm:t>
    </dgm:pt>
    <dgm:pt modelId="{7051B1B2-A1C2-402F-B281-3422A4BDD10A}" type="parTrans" cxnId="{41C1D21E-BB48-4F59-AE3C-38560818E83B}">
      <dgm:prSet/>
      <dgm:spPr/>
      <dgm:t>
        <a:bodyPr/>
        <a:lstStyle/>
        <a:p>
          <a:endParaRPr lang="en-US"/>
        </a:p>
      </dgm:t>
    </dgm:pt>
    <dgm:pt modelId="{C33BE9ED-3097-43F3-9C6F-504354F9F649}" type="sibTrans" cxnId="{41C1D21E-BB48-4F59-AE3C-38560818E83B}">
      <dgm:prSet/>
      <dgm:spPr/>
      <dgm:t>
        <a:bodyPr/>
        <a:lstStyle/>
        <a:p>
          <a:endParaRPr lang="en-US"/>
        </a:p>
      </dgm:t>
    </dgm:pt>
    <dgm:pt modelId="{9457C4D7-BAEF-4D5A-87C4-8A365369E531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2EA7F8ED-3488-401B-862D-FFCA39E6515B}" type="parTrans" cxnId="{13BAAF4A-27C6-4F21-800E-84796DDEB877}">
      <dgm:prSet/>
      <dgm:spPr/>
      <dgm:t>
        <a:bodyPr/>
        <a:lstStyle/>
        <a:p>
          <a:endParaRPr lang="en-US"/>
        </a:p>
      </dgm:t>
    </dgm:pt>
    <dgm:pt modelId="{9D367FF9-E51C-49D8-9585-1320006C906E}" type="sibTrans" cxnId="{13BAAF4A-27C6-4F21-800E-84796DDEB877}">
      <dgm:prSet/>
      <dgm:spPr/>
      <dgm:t>
        <a:bodyPr/>
        <a:lstStyle/>
        <a:p>
          <a:endParaRPr lang="en-US"/>
        </a:p>
      </dgm:t>
    </dgm:pt>
    <dgm:pt modelId="{96E36665-E5F8-493E-8557-72B782A09215}">
      <dgm:prSet phldrT="[Text]" custT="1"/>
      <dgm:spPr/>
      <dgm:t>
        <a:bodyPr/>
        <a:lstStyle/>
        <a:p>
          <a:r>
            <a:rPr lang="en-US" sz="2400" dirty="0"/>
            <a:t>ML</a:t>
          </a:r>
          <a:endParaRPr lang="en-US" sz="1800" dirty="0"/>
        </a:p>
      </dgm:t>
    </dgm:pt>
    <dgm:pt modelId="{7E66F95E-55C9-4880-BF89-1E4FECEE46A9}" type="parTrans" cxnId="{3BCA7D5A-344A-418A-B07E-2F99DEDDE8C8}">
      <dgm:prSet/>
      <dgm:spPr/>
      <dgm:t>
        <a:bodyPr/>
        <a:lstStyle/>
        <a:p>
          <a:endParaRPr lang="en-US"/>
        </a:p>
      </dgm:t>
    </dgm:pt>
    <dgm:pt modelId="{F703CCF2-8EE5-48F5-B69F-EB5992115DBC}" type="sibTrans" cxnId="{3BCA7D5A-344A-418A-B07E-2F99DEDDE8C8}">
      <dgm:prSet/>
      <dgm:spPr/>
      <dgm:t>
        <a:bodyPr/>
        <a:lstStyle/>
        <a:p>
          <a:endParaRPr lang="en-US"/>
        </a:p>
      </dgm:t>
    </dgm:pt>
    <dgm:pt modelId="{017A4767-A0FC-4130-8B1F-F06F89E31298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8E9EAA13-926C-4192-A233-F675F1DB866F}" type="parTrans" cxnId="{1D212DCA-0FA3-4494-9031-C8BD2877BC57}">
      <dgm:prSet/>
      <dgm:spPr/>
      <dgm:t>
        <a:bodyPr/>
        <a:lstStyle/>
        <a:p>
          <a:endParaRPr lang="en-US"/>
        </a:p>
      </dgm:t>
    </dgm:pt>
    <dgm:pt modelId="{A542C055-B06D-4F43-A896-11AFD1488342}" type="sibTrans" cxnId="{1D212DCA-0FA3-4494-9031-C8BD2877BC57}">
      <dgm:prSet/>
      <dgm:spPr/>
      <dgm:t>
        <a:bodyPr/>
        <a:lstStyle/>
        <a:p>
          <a:endParaRPr lang="en-US"/>
        </a:p>
      </dgm:t>
    </dgm:pt>
    <dgm:pt modelId="{28DEF5EE-605B-43E5-A2C7-EF6C9BC49286}">
      <dgm:prSet phldrT="[Text]" custT="1"/>
      <dgm:spPr/>
      <dgm:t>
        <a:bodyPr/>
        <a:lstStyle/>
        <a:p>
          <a:r>
            <a:rPr lang="en-US" sz="2400" dirty="0"/>
            <a:t>DL</a:t>
          </a:r>
          <a:endParaRPr lang="en-US" sz="1800" dirty="0"/>
        </a:p>
      </dgm:t>
    </dgm:pt>
    <dgm:pt modelId="{7AA4D357-34E9-4632-ADFA-F86371C96EC8}" type="parTrans" cxnId="{50F7EF68-596C-4FF7-9E85-F99D50F31445}">
      <dgm:prSet/>
      <dgm:spPr/>
      <dgm:t>
        <a:bodyPr/>
        <a:lstStyle/>
        <a:p>
          <a:endParaRPr lang="en-US"/>
        </a:p>
      </dgm:t>
    </dgm:pt>
    <dgm:pt modelId="{12971B8D-DDE4-4A31-BA66-DF00BEF38AEE}" type="sibTrans" cxnId="{50F7EF68-596C-4FF7-9E85-F99D50F31445}">
      <dgm:prSet/>
      <dgm:spPr/>
      <dgm:t>
        <a:bodyPr/>
        <a:lstStyle/>
        <a:p>
          <a:endParaRPr lang="en-US"/>
        </a:p>
      </dgm:t>
    </dgm:pt>
    <dgm:pt modelId="{8D912925-1298-4C67-B19C-8994026449E4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470CE006-8982-4FE4-9BA3-77D201140119}" type="parTrans" cxnId="{71C44664-937D-4094-97E5-B060820FF4B1}">
      <dgm:prSet/>
      <dgm:spPr/>
      <dgm:t>
        <a:bodyPr/>
        <a:lstStyle/>
        <a:p>
          <a:endParaRPr lang="en-US"/>
        </a:p>
      </dgm:t>
    </dgm:pt>
    <dgm:pt modelId="{ACA654EA-8699-4A3E-A2F6-9A68E9204A28}" type="sibTrans" cxnId="{71C44664-937D-4094-97E5-B060820FF4B1}">
      <dgm:prSet/>
      <dgm:spPr/>
      <dgm:t>
        <a:bodyPr/>
        <a:lstStyle/>
        <a:p>
          <a:endParaRPr lang="en-US"/>
        </a:p>
      </dgm:t>
    </dgm:pt>
    <dgm:pt modelId="{039A5F17-DFA4-4298-BC49-B1ECAA84CDBD}" type="pres">
      <dgm:prSet presAssocID="{C7662C83-80AB-4506-9D03-2A6DBC223FBC}" presName="Name0" presStyleCnt="0">
        <dgm:presLayoutVars>
          <dgm:dir/>
          <dgm:animLvl val="lvl"/>
          <dgm:resizeHandles val="exact"/>
        </dgm:presLayoutVars>
      </dgm:prSet>
      <dgm:spPr/>
    </dgm:pt>
    <dgm:pt modelId="{7A72C402-459E-48DB-B03B-1FFF4E8189C2}" type="pres">
      <dgm:prSet presAssocID="{85296D3C-6310-44B3-8663-2DE0751B3E84}" presName="composite" presStyleCnt="0"/>
      <dgm:spPr/>
    </dgm:pt>
    <dgm:pt modelId="{786530C5-E636-46C7-A2C8-55F17D4DE36C}" type="pres">
      <dgm:prSet presAssocID="{85296D3C-6310-44B3-8663-2DE0751B3E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9A2EEF2-E6B7-4F6C-9066-9019CDB01C5C}" type="pres">
      <dgm:prSet presAssocID="{85296D3C-6310-44B3-8663-2DE0751B3E84}" presName="desTx" presStyleLbl="revTx" presStyleIdx="0" presStyleCnt="3">
        <dgm:presLayoutVars>
          <dgm:bulletEnabled val="1"/>
        </dgm:presLayoutVars>
      </dgm:prSet>
      <dgm:spPr/>
    </dgm:pt>
    <dgm:pt modelId="{9DC638C3-8D7B-4A4A-9E04-34BCEC440617}" type="pres">
      <dgm:prSet presAssocID="{C33BE9ED-3097-43F3-9C6F-504354F9F649}" presName="space" presStyleCnt="0"/>
      <dgm:spPr/>
    </dgm:pt>
    <dgm:pt modelId="{266FEADE-0C93-4551-A53D-D970C43ADD14}" type="pres">
      <dgm:prSet presAssocID="{96E36665-E5F8-493E-8557-72B782A09215}" presName="composite" presStyleCnt="0"/>
      <dgm:spPr/>
    </dgm:pt>
    <dgm:pt modelId="{A1871FBC-3EE5-4591-BBB1-052E69AA8626}" type="pres">
      <dgm:prSet presAssocID="{96E36665-E5F8-493E-8557-72B782A0921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0703A0-899C-43BA-B922-54969B453B5C}" type="pres">
      <dgm:prSet presAssocID="{96E36665-E5F8-493E-8557-72B782A09215}" presName="desTx" presStyleLbl="revTx" presStyleIdx="1" presStyleCnt="3">
        <dgm:presLayoutVars>
          <dgm:bulletEnabled val="1"/>
        </dgm:presLayoutVars>
      </dgm:prSet>
      <dgm:spPr/>
    </dgm:pt>
    <dgm:pt modelId="{AA57C21B-7B57-450B-85F5-528B4F860CC3}" type="pres">
      <dgm:prSet presAssocID="{F703CCF2-8EE5-48F5-B69F-EB5992115DBC}" presName="space" presStyleCnt="0"/>
      <dgm:spPr/>
    </dgm:pt>
    <dgm:pt modelId="{E69FBF18-6675-42ED-97D5-CC82914EC267}" type="pres">
      <dgm:prSet presAssocID="{28DEF5EE-605B-43E5-A2C7-EF6C9BC49286}" presName="composite" presStyleCnt="0"/>
      <dgm:spPr/>
    </dgm:pt>
    <dgm:pt modelId="{9FC9BE18-F953-425B-AB26-F283DCB75FD1}" type="pres">
      <dgm:prSet presAssocID="{28DEF5EE-605B-43E5-A2C7-EF6C9BC49286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7724193-0C9C-4249-8D2E-D678219536FA}" type="pres">
      <dgm:prSet presAssocID="{28DEF5EE-605B-43E5-A2C7-EF6C9BC49286}" presName="desTx" presStyleLbl="revTx" presStyleIdx="2" presStyleCnt="3">
        <dgm:presLayoutVars>
          <dgm:bulletEnabled val="1"/>
        </dgm:presLayoutVars>
      </dgm:prSet>
      <dgm:spPr/>
    </dgm:pt>
  </dgm:ptLst>
  <dgm:cxnLst>
    <dgm:cxn modelId="{41C1D21E-BB48-4F59-AE3C-38560818E83B}" srcId="{C7662C83-80AB-4506-9D03-2A6DBC223FBC}" destId="{85296D3C-6310-44B3-8663-2DE0751B3E84}" srcOrd="0" destOrd="0" parTransId="{7051B1B2-A1C2-402F-B281-3422A4BDD10A}" sibTransId="{C33BE9ED-3097-43F3-9C6F-504354F9F649}"/>
    <dgm:cxn modelId="{87ADA121-F2DA-4675-AE73-134B8265352D}" type="presOf" srcId="{C7662C83-80AB-4506-9D03-2A6DBC223FBC}" destId="{039A5F17-DFA4-4298-BC49-B1ECAA84CDBD}" srcOrd="0" destOrd="0" presId="urn:microsoft.com/office/officeart/2005/8/layout/chevron1"/>
    <dgm:cxn modelId="{06C36424-6D39-4DD2-9236-C2C0F0194828}" type="presOf" srcId="{017A4767-A0FC-4130-8B1F-F06F89E31298}" destId="{DE0703A0-899C-43BA-B922-54969B453B5C}" srcOrd="0" destOrd="0" presId="urn:microsoft.com/office/officeart/2005/8/layout/chevron1"/>
    <dgm:cxn modelId="{B3B32D34-EB1C-488B-AEFC-352D752DBCA2}" type="presOf" srcId="{8D912925-1298-4C67-B19C-8994026449E4}" destId="{27724193-0C9C-4249-8D2E-D678219536FA}" srcOrd="0" destOrd="0" presId="urn:microsoft.com/office/officeart/2005/8/layout/chevron1"/>
    <dgm:cxn modelId="{EA447841-D05F-4511-B5BE-65D2F94D5502}" type="presOf" srcId="{96E36665-E5F8-493E-8557-72B782A09215}" destId="{A1871FBC-3EE5-4591-BBB1-052E69AA8626}" srcOrd="0" destOrd="0" presId="urn:microsoft.com/office/officeart/2005/8/layout/chevron1"/>
    <dgm:cxn modelId="{71C44664-937D-4094-97E5-B060820FF4B1}" srcId="{28DEF5EE-605B-43E5-A2C7-EF6C9BC49286}" destId="{8D912925-1298-4C67-B19C-8994026449E4}" srcOrd="0" destOrd="0" parTransId="{470CE006-8982-4FE4-9BA3-77D201140119}" sibTransId="{ACA654EA-8699-4A3E-A2F6-9A68E9204A28}"/>
    <dgm:cxn modelId="{50F7EF68-596C-4FF7-9E85-F99D50F31445}" srcId="{C7662C83-80AB-4506-9D03-2A6DBC223FBC}" destId="{28DEF5EE-605B-43E5-A2C7-EF6C9BC49286}" srcOrd="2" destOrd="0" parTransId="{7AA4D357-34E9-4632-ADFA-F86371C96EC8}" sibTransId="{12971B8D-DDE4-4A31-BA66-DF00BEF38AEE}"/>
    <dgm:cxn modelId="{13BAAF4A-27C6-4F21-800E-84796DDEB877}" srcId="{85296D3C-6310-44B3-8663-2DE0751B3E84}" destId="{9457C4D7-BAEF-4D5A-87C4-8A365369E531}" srcOrd="0" destOrd="0" parTransId="{2EA7F8ED-3488-401B-862D-FFCA39E6515B}" sibTransId="{9D367FF9-E51C-49D8-9585-1320006C906E}"/>
    <dgm:cxn modelId="{48B59959-254F-4361-8C73-33692DF89894}" type="presOf" srcId="{9457C4D7-BAEF-4D5A-87C4-8A365369E531}" destId="{09A2EEF2-E6B7-4F6C-9066-9019CDB01C5C}" srcOrd="0" destOrd="0" presId="urn:microsoft.com/office/officeart/2005/8/layout/chevron1"/>
    <dgm:cxn modelId="{3BCA7D5A-344A-418A-B07E-2F99DEDDE8C8}" srcId="{C7662C83-80AB-4506-9D03-2A6DBC223FBC}" destId="{96E36665-E5F8-493E-8557-72B782A09215}" srcOrd="1" destOrd="0" parTransId="{7E66F95E-55C9-4880-BF89-1E4FECEE46A9}" sibTransId="{F703CCF2-8EE5-48F5-B69F-EB5992115DBC}"/>
    <dgm:cxn modelId="{6FA5FD92-CAC6-4755-BA74-E5D9760ABBBD}" type="presOf" srcId="{85296D3C-6310-44B3-8663-2DE0751B3E84}" destId="{786530C5-E636-46C7-A2C8-55F17D4DE36C}" srcOrd="0" destOrd="0" presId="urn:microsoft.com/office/officeart/2005/8/layout/chevron1"/>
    <dgm:cxn modelId="{1D212DCA-0FA3-4494-9031-C8BD2877BC57}" srcId="{96E36665-E5F8-493E-8557-72B782A09215}" destId="{017A4767-A0FC-4130-8B1F-F06F89E31298}" srcOrd="0" destOrd="0" parTransId="{8E9EAA13-926C-4192-A233-F675F1DB866F}" sibTransId="{A542C055-B06D-4F43-A896-11AFD1488342}"/>
    <dgm:cxn modelId="{224714DD-7419-4068-B373-EC6DAB669876}" type="presOf" srcId="{28DEF5EE-605B-43E5-A2C7-EF6C9BC49286}" destId="{9FC9BE18-F953-425B-AB26-F283DCB75FD1}" srcOrd="0" destOrd="0" presId="urn:microsoft.com/office/officeart/2005/8/layout/chevron1"/>
    <dgm:cxn modelId="{7B1A2709-0CAA-48BA-AA8D-86278CEFAC43}" type="presParOf" srcId="{039A5F17-DFA4-4298-BC49-B1ECAA84CDBD}" destId="{7A72C402-459E-48DB-B03B-1FFF4E8189C2}" srcOrd="0" destOrd="0" presId="urn:microsoft.com/office/officeart/2005/8/layout/chevron1"/>
    <dgm:cxn modelId="{8BD8DBE5-9D6C-4151-824A-3704038F5919}" type="presParOf" srcId="{7A72C402-459E-48DB-B03B-1FFF4E8189C2}" destId="{786530C5-E636-46C7-A2C8-55F17D4DE36C}" srcOrd="0" destOrd="0" presId="urn:microsoft.com/office/officeart/2005/8/layout/chevron1"/>
    <dgm:cxn modelId="{FEBDA2BE-C904-4B6D-B7DE-15C963E76E90}" type="presParOf" srcId="{7A72C402-459E-48DB-B03B-1FFF4E8189C2}" destId="{09A2EEF2-E6B7-4F6C-9066-9019CDB01C5C}" srcOrd="1" destOrd="0" presId="urn:microsoft.com/office/officeart/2005/8/layout/chevron1"/>
    <dgm:cxn modelId="{C543FFAB-3FE2-4D19-9BDE-B466E0792546}" type="presParOf" srcId="{039A5F17-DFA4-4298-BC49-B1ECAA84CDBD}" destId="{9DC638C3-8D7B-4A4A-9E04-34BCEC440617}" srcOrd="1" destOrd="0" presId="urn:microsoft.com/office/officeart/2005/8/layout/chevron1"/>
    <dgm:cxn modelId="{354C90B6-9233-406D-B2D0-2E37F1BDBA22}" type="presParOf" srcId="{039A5F17-DFA4-4298-BC49-B1ECAA84CDBD}" destId="{266FEADE-0C93-4551-A53D-D970C43ADD14}" srcOrd="2" destOrd="0" presId="urn:microsoft.com/office/officeart/2005/8/layout/chevron1"/>
    <dgm:cxn modelId="{FAC75C5A-1E87-4D7F-9DF4-DD336FE9C448}" type="presParOf" srcId="{266FEADE-0C93-4551-A53D-D970C43ADD14}" destId="{A1871FBC-3EE5-4591-BBB1-052E69AA8626}" srcOrd="0" destOrd="0" presId="urn:microsoft.com/office/officeart/2005/8/layout/chevron1"/>
    <dgm:cxn modelId="{E438E65F-C072-4F4C-963F-34D60D14D23F}" type="presParOf" srcId="{266FEADE-0C93-4551-A53D-D970C43ADD14}" destId="{DE0703A0-899C-43BA-B922-54969B453B5C}" srcOrd="1" destOrd="0" presId="urn:microsoft.com/office/officeart/2005/8/layout/chevron1"/>
    <dgm:cxn modelId="{8984CB0B-C9D0-4D7B-809D-3164760FB1EF}" type="presParOf" srcId="{039A5F17-DFA4-4298-BC49-B1ECAA84CDBD}" destId="{AA57C21B-7B57-450B-85F5-528B4F860CC3}" srcOrd="3" destOrd="0" presId="urn:microsoft.com/office/officeart/2005/8/layout/chevron1"/>
    <dgm:cxn modelId="{7FC54C63-4932-4850-BC99-8264CF250ACE}" type="presParOf" srcId="{039A5F17-DFA4-4298-BC49-B1ECAA84CDBD}" destId="{E69FBF18-6675-42ED-97D5-CC82914EC267}" srcOrd="4" destOrd="0" presId="urn:microsoft.com/office/officeart/2005/8/layout/chevron1"/>
    <dgm:cxn modelId="{C2E2E116-E7AF-4BF1-8F5C-411E7E4E4262}" type="presParOf" srcId="{E69FBF18-6675-42ED-97D5-CC82914EC267}" destId="{9FC9BE18-F953-425B-AB26-F283DCB75FD1}" srcOrd="0" destOrd="0" presId="urn:microsoft.com/office/officeart/2005/8/layout/chevron1"/>
    <dgm:cxn modelId="{3E2CFF14-B413-4DEB-BF3D-EDCDC4759C98}" type="presParOf" srcId="{E69FBF18-6675-42ED-97D5-CC82914EC267}" destId="{27724193-0C9C-4249-8D2E-D678219536F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18065-5B2E-4068-87D0-AE6309302877}" type="doc">
      <dgm:prSet loTypeId="urn:microsoft.com/office/officeart/2005/8/layout/hierarchy3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BC95165-1AB6-43E5-9F37-AF0B805B1639}">
      <dgm:prSet custT="1"/>
      <dgm:spPr/>
      <dgm:t>
        <a:bodyPr/>
        <a:lstStyle/>
        <a:p>
          <a:pPr rtl="1"/>
          <a:r>
            <a:rPr lang="fa-IR" sz="2200" baseline="0">
              <a:latin typeface="IRANSansFaNum" panose="020B0506030804020204" pitchFamily="34" charset="-78"/>
              <a:cs typeface="IRANSansFaNum" panose="020B0506030804020204" pitchFamily="34" charset="-78"/>
            </a:rPr>
            <a:t>روش 1:</a:t>
          </a:r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64BED6F4-4A89-40E4-911C-06685D397B33}" type="parTrans" cxnId="{3B87B8E5-971D-4EC4-84B0-226679F72661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39A15FA7-86BC-4D1D-8BD7-77779B2919C7}" type="sibTrans" cxnId="{3B87B8E5-971D-4EC4-84B0-226679F72661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491DA093-A1EA-4E34-88D4-3DD950767324}">
      <dgm:prSet custT="1"/>
      <dgm:spPr/>
      <dgm:t>
        <a:bodyPr/>
        <a:lstStyle/>
        <a:p>
          <a:pPr rtl="1"/>
          <a:r>
            <a:rPr lang="fa-IR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نوشتن کدها در محیط </a:t>
          </a:r>
          <a:r>
            <a:rPr lang="en-US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python</a:t>
          </a:r>
          <a:r>
            <a:rPr lang="fa-IR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 در محیط‌های </a:t>
          </a:r>
          <a:r>
            <a:rPr lang="en-US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cli</a:t>
          </a:r>
          <a:r>
            <a:rPr lang="fa-IR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 (</a:t>
          </a:r>
          <a:r>
            <a:rPr lang="en-US" sz="2200" dirty="0" err="1">
              <a:latin typeface="IRANSansFaNum" panose="020B0506030804020204" pitchFamily="34" charset="-78"/>
              <a:cs typeface="IRANSansFaNum" panose="020B0506030804020204" pitchFamily="34" charset="-78"/>
            </a:rPr>
            <a:t>cmd</a:t>
          </a:r>
          <a:r>
            <a:rPr lang="fa-IR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 یا </a:t>
          </a:r>
          <a:r>
            <a:rPr lang="en-US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bash</a:t>
          </a:r>
          <a:r>
            <a:rPr lang="fa-IR" sz="2200" dirty="0">
              <a:latin typeface="IRANSansFaNum" panose="020B0506030804020204" pitchFamily="34" charset="-78"/>
              <a:cs typeface="IRANSansFaNum" panose="020B0506030804020204" pitchFamily="34" charset="-78"/>
            </a:rPr>
            <a:t>)</a:t>
          </a:r>
          <a:endParaRPr lang="en-US" sz="2200" dirty="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A7C20F13-6604-4652-BFC4-E0F8C5BC37D4}" type="parTrans" cxnId="{156ECCE3-766D-4A71-92D1-9C3891ED7015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45649F88-8895-490F-9E06-543B382692A0}" type="sibTrans" cxnId="{156ECCE3-766D-4A71-92D1-9C3891ED7015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519DD630-06BE-4F45-8245-4189E6AA709D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sz="2200" baseline="0">
              <a:latin typeface="IRANSansFaNum" panose="020B0506030804020204" pitchFamily="34" charset="-78"/>
              <a:cs typeface="IRANSansFaNum" panose="020B0506030804020204" pitchFamily="34" charset="-78"/>
            </a:rPr>
            <a:t>روش 2:</a:t>
          </a:r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75629F66-EF83-4308-86CF-2D60DCCBA495}" type="parTrans" cxnId="{8DC34C4E-318F-4FA3-B2F8-A231E15C8710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5D4B9B85-AB76-4AC4-8DB0-53E68F56DE2D}" type="sibTrans" cxnId="{8DC34C4E-318F-4FA3-B2F8-A231E15C8710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D8AF27B6-6D99-4357-9706-3DC97405C4D1}">
      <dgm:prSet custT="1"/>
      <dgm:spPr/>
      <dgm:t>
        <a:bodyPr/>
        <a:lstStyle/>
        <a:p>
          <a:pPr rtl="1"/>
          <a:r>
            <a:rPr lang="fa-IR" sz="2200">
              <a:latin typeface="IRANSansFaNum" panose="020B0506030804020204" pitchFamily="34" charset="-78"/>
              <a:cs typeface="IRANSansFaNum" panose="020B0506030804020204" pitchFamily="34" charset="-78"/>
            </a:rPr>
            <a:t>نوشتن کدها در یک فایل متنی با پسوند </a:t>
          </a:r>
          <a:r>
            <a:rPr lang="en-US" sz="2200">
              <a:latin typeface="IRANSansFaNum" panose="020B0506030804020204" pitchFamily="34" charset="-78"/>
              <a:cs typeface="IRANSansFaNum" panose="020B0506030804020204" pitchFamily="34" charset="-78"/>
            </a:rPr>
            <a:t>py</a:t>
          </a:r>
        </a:p>
      </dgm:t>
    </dgm:pt>
    <dgm:pt modelId="{632CFF59-DD64-459B-873C-91EF2BEB3C76}" type="parTrans" cxnId="{D43C7AAA-8BEB-4D9D-A47F-148B4E66D70A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360A6CF5-5ABB-45AD-93D2-45F5C7C238B7}" type="sibTrans" cxnId="{D43C7AAA-8BEB-4D9D-A47F-148B4E66D70A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24A67E76-D845-4A6C-B43C-93F2949FD03A}">
      <dgm:prSet custT="1"/>
      <dgm:spPr/>
      <dgm:t>
        <a:bodyPr/>
        <a:lstStyle/>
        <a:p>
          <a:pPr rtl="1"/>
          <a:r>
            <a:rPr lang="fa-IR" sz="2200">
              <a:latin typeface="IRANSansFaNum" panose="020B0506030804020204" pitchFamily="34" charset="-78"/>
              <a:cs typeface="IRANSansFaNum" panose="020B0506030804020204" pitchFamily="34" charset="-78"/>
            </a:rPr>
            <a:t>اجرای فایل در محیط‌های </a:t>
          </a:r>
          <a:r>
            <a:rPr lang="en-US" sz="2200">
              <a:latin typeface="IRANSansFaNum" panose="020B0506030804020204" pitchFamily="34" charset="-78"/>
              <a:cs typeface="IRANSansFaNum" panose="020B0506030804020204" pitchFamily="34" charset="-78"/>
            </a:rPr>
            <a:t>cli</a:t>
          </a:r>
          <a:r>
            <a:rPr lang="fa-IR" sz="2200">
              <a:latin typeface="IRANSansFaNum" panose="020B0506030804020204" pitchFamily="34" charset="-78"/>
              <a:cs typeface="IRANSansFaNum" panose="020B0506030804020204" pitchFamily="34" charset="-78"/>
            </a:rPr>
            <a:t> </a:t>
          </a:r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1EC24E69-C621-4DF1-921C-B57B2D629004}" type="parTrans" cxnId="{2EA03271-6CD6-47FD-B466-8E80EA480685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49FDE32D-0150-4F2A-A05B-6E7C6973EF73}" type="sibTrans" cxnId="{2EA03271-6CD6-47FD-B466-8E80EA480685}">
      <dgm:prSet/>
      <dgm:spPr/>
      <dgm:t>
        <a:bodyPr/>
        <a:lstStyle/>
        <a:p>
          <a:endParaRPr lang="en-US" sz="2200">
            <a:latin typeface="IRANSansFaNum" panose="020B0506030804020204" pitchFamily="34" charset="-78"/>
            <a:cs typeface="IRANSansFaNum" panose="020B0506030804020204" pitchFamily="34" charset="-78"/>
          </a:endParaRPr>
        </a:p>
      </dgm:t>
    </dgm:pt>
    <dgm:pt modelId="{049080B0-7DCC-45F4-9B23-4B5B698ECB6A}" type="pres">
      <dgm:prSet presAssocID="{59E18065-5B2E-4068-87D0-AE6309302877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6371F6D7-21EA-4ADD-A417-485C7316A3A1}" type="pres">
      <dgm:prSet presAssocID="{0BC95165-1AB6-43E5-9F37-AF0B805B1639}" presName="root" presStyleCnt="0"/>
      <dgm:spPr/>
    </dgm:pt>
    <dgm:pt modelId="{D25E0F27-A3BC-44F2-9BBF-14CCCC850A43}" type="pres">
      <dgm:prSet presAssocID="{0BC95165-1AB6-43E5-9F37-AF0B805B1639}" presName="rootComposite" presStyleCnt="0"/>
      <dgm:spPr/>
    </dgm:pt>
    <dgm:pt modelId="{5E9A0386-4F15-4206-A920-8E017EF0FFB8}" type="pres">
      <dgm:prSet presAssocID="{0BC95165-1AB6-43E5-9F37-AF0B805B1639}" presName="rootText" presStyleLbl="node1" presStyleIdx="0" presStyleCnt="2"/>
      <dgm:spPr/>
    </dgm:pt>
    <dgm:pt modelId="{15822E72-DB94-49B9-B168-DE7009E3989A}" type="pres">
      <dgm:prSet presAssocID="{0BC95165-1AB6-43E5-9F37-AF0B805B1639}" presName="rootConnector" presStyleLbl="node1" presStyleIdx="0" presStyleCnt="2"/>
      <dgm:spPr/>
    </dgm:pt>
    <dgm:pt modelId="{3F1CED78-0CF4-4780-BE92-1D81A6EB69A7}" type="pres">
      <dgm:prSet presAssocID="{0BC95165-1AB6-43E5-9F37-AF0B805B1639}" presName="childShape" presStyleCnt="0"/>
      <dgm:spPr/>
    </dgm:pt>
    <dgm:pt modelId="{D2057BE7-F53D-43D0-BD45-0A09B966B1B3}" type="pres">
      <dgm:prSet presAssocID="{A7C20F13-6604-4652-BFC4-E0F8C5BC37D4}" presName="Name13" presStyleLbl="parChTrans1D2" presStyleIdx="0" presStyleCnt="3"/>
      <dgm:spPr/>
    </dgm:pt>
    <dgm:pt modelId="{0FF84436-20B5-4DDA-9F1B-1B216AA16C1F}" type="pres">
      <dgm:prSet presAssocID="{491DA093-A1EA-4E34-88D4-3DD950767324}" presName="childText" presStyleLbl="bgAcc1" presStyleIdx="0" presStyleCnt="3" custScaleX="226170">
        <dgm:presLayoutVars>
          <dgm:bulletEnabled val="1"/>
        </dgm:presLayoutVars>
      </dgm:prSet>
      <dgm:spPr/>
    </dgm:pt>
    <dgm:pt modelId="{8FBC9F71-D6CF-4E27-B5F7-9335A5F67285}" type="pres">
      <dgm:prSet presAssocID="{519DD630-06BE-4F45-8245-4189E6AA709D}" presName="root" presStyleCnt="0"/>
      <dgm:spPr/>
    </dgm:pt>
    <dgm:pt modelId="{91F5B233-53F8-4E7C-A520-9D5527060CAE}" type="pres">
      <dgm:prSet presAssocID="{519DD630-06BE-4F45-8245-4189E6AA709D}" presName="rootComposite" presStyleCnt="0"/>
      <dgm:spPr/>
    </dgm:pt>
    <dgm:pt modelId="{DE81D0E4-1C1D-4405-9F29-1FBBADD24E67}" type="pres">
      <dgm:prSet presAssocID="{519DD630-06BE-4F45-8245-4189E6AA709D}" presName="rootText" presStyleLbl="node1" presStyleIdx="1" presStyleCnt="2"/>
      <dgm:spPr/>
    </dgm:pt>
    <dgm:pt modelId="{8ABF5C49-EB9E-49B6-B07C-A8E03E48F566}" type="pres">
      <dgm:prSet presAssocID="{519DD630-06BE-4F45-8245-4189E6AA709D}" presName="rootConnector" presStyleLbl="node1" presStyleIdx="1" presStyleCnt="2"/>
      <dgm:spPr/>
    </dgm:pt>
    <dgm:pt modelId="{416939A9-6217-4E48-92C1-B169757B1D80}" type="pres">
      <dgm:prSet presAssocID="{519DD630-06BE-4F45-8245-4189E6AA709D}" presName="childShape" presStyleCnt="0"/>
      <dgm:spPr/>
    </dgm:pt>
    <dgm:pt modelId="{9983CC4C-A9BE-4DBF-B1A1-38D97597CA7A}" type="pres">
      <dgm:prSet presAssocID="{632CFF59-DD64-459B-873C-91EF2BEB3C76}" presName="Name13" presStyleLbl="parChTrans1D2" presStyleIdx="1" presStyleCnt="3"/>
      <dgm:spPr/>
    </dgm:pt>
    <dgm:pt modelId="{7FC10104-A1B5-4971-B8A3-FB762938FDE0}" type="pres">
      <dgm:prSet presAssocID="{D8AF27B6-6D99-4357-9706-3DC97405C4D1}" presName="childText" presStyleLbl="bgAcc1" presStyleIdx="1" presStyleCnt="3" custScaleX="226170">
        <dgm:presLayoutVars>
          <dgm:bulletEnabled val="1"/>
        </dgm:presLayoutVars>
      </dgm:prSet>
      <dgm:spPr/>
    </dgm:pt>
    <dgm:pt modelId="{4A2DF0FE-A407-4EA7-9740-963D82949AA0}" type="pres">
      <dgm:prSet presAssocID="{1EC24E69-C621-4DF1-921C-B57B2D629004}" presName="Name13" presStyleLbl="parChTrans1D2" presStyleIdx="2" presStyleCnt="3"/>
      <dgm:spPr/>
    </dgm:pt>
    <dgm:pt modelId="{80B5CAC3-DF68-42C7-A12D-27F60F79B33A}" type="pres">
      <dgm:prSet presAssocID="{24A67E76-D845-4A6C-B43C-93F2949FD03A}" presName="childText" presStyleLbl="bgAcc1" presStyleIdx="2" presStyleCnt="3" custScaleX="226170">
        <dgm:presLayoutVars>
          <dgm:bulletEnabled val="1"/>
        </dgm:presLayoutVars>
      </dgm:prSet>
      <dgm:spPr/>
    </dgm:pt>
  </dgm:ptLst>
  <dgm:cxnLst>
    <dgm:cxn modelId="{36348E38-66FB-4634-93CC-A91A2FEBB797}" type="presOf" srcId="{24A67E76-D845-4A6C-B43C-93F2949FD03A}" destId="{80B5CAC3-DF68-42C7-A12D-27F60F79B33A}" srcOrd="0" destOrd="0" presId="urn:microsoft.com/office/officeart/2005/8/layout/hierarchy3"/>
    <dgm:cxn modelId="{64CFC13E-049A-442B-A552-19E6E62CAB9D}" type="presOf" srcId="{A7C20F13-6604-4652-BFC4-E0F8C5BC37D4}" destId="{D2057BE7-F53D-43D0-BD45-0A09B966B1B3}" srcOrd="0" destOrd="0" presId="urn:microsoft.com/office/officeart/2005/8/layout/hierarchy3"/>
    <dgm:cxn modelId="{1189495D-968A-4EA1-86C1-89DA32F43817}" type="presOf" srcId="{519DD630-06BE-4F45-8245-4189E6AA709D}" destId="{DE81D0E4-1C1D-4405-9F29-1FBBADD24E67}" srcOrd="0" destOrd="0" presId="urn:microsoft.com/office/officeart/2005/8/layout/hierarchy3"/>
    <dgm:cxn modelId="{B2A4AB5F-2855-47D4-B3CD-3F3F525DB98B}" type="presOf" srcId="{491DA093-A1EA-4E34-88D4-3DD950767324}" destId="{0FF84436-20B5-4DDA-9F1B-1B216AA16C1F}" srcOrd="0" destOrd="0" presId="urn:microsoft.com/office/officeart/2005/8/layout/hierarchy3"/>
    <dgm:cxn modelId="{5378DF49-FDAC-4D42-B2B6-F92CEE6D1F67}" type="presOf" srcId="{519DD630-06BE-4F45-8245-4189E6AA709D}" destId="{8ABF5C49-EB9E-49B6-B07C-A8E03E48F566}" srcOrd="1" destOrd="0" presId="urn:microsoft.com/office/officeart/2005/8/layout/hierarchy3"/>
    <dgm:cxn modelId="{8DC34C4E-318F-4FA3-B2F8-A231E15C8710}" srcId="{59E18065-5B2E-4068-87D0-AE6309302877}" destId="{519DD630-06BE-4F45-8245-4189E6AA709D}" srcOrd="1" destOrd="0" parTransId="{75629F66-EF83-4308-86CF-2D60DCCBA495}" sibTransId="{5D4B9B85-AB76-4AC4-8DB0-53E68F56DE2D}"/>
    <dgm:cxn modelId="{2EA03271-6CD6-47FD-B466-8E80EA480685}" srcId="{519DD630-06BE-4F45-8245-4189E6AA709D}" destId="{24A67E76-D845-4A6C-B43C-93F2949FD03A}" srcOrd="1" destOrd="0" parTransId="{1EC24E69-C621-4DF1-921C-B57B2D629004}" sibTransId="{49FDE32D-0150-4F2A-A05B-6E7C6973EF73}"/>
    <dgm:cxn modelId="{CBF8E755-3A40-40C8-B066-4706360AB92F}" type="presOf" srcId="{0BC95165-1AB6-43E5-9F37-AF0B805B1639}" destId="{15822E72-DB94-49B9-B168-DE7009E3989A}" srcOrd="1" destOrd="0" presId="urn:microsoft.com/office/officeart/2005/8/layout/hierarchy3"/>
    <dgm:cxn modelId="{DB4A7492-047B-4F82-BA9C-C087A89AF1ED}" type="presOf" srcId="{59E18065-5B2E-4068-87D0-AE6309302877}" destId="{049080B0-7DCC-45F4-9B23-4B5B698ECB6A}" srcOrd="0" destOrd="0" presId="urn:microsoft.com/office/officeart/2005/8/layout/hierarchy3"/>
    <dgm:cxn modelId="{A37A509E-ECFF-41D6-8EAD-77CB34AAE324}" type="presOf" srcId="{632CFF59-DD64-459B-873C-91EF2BEB3C76}" destId="{9983CC4C-A9BE-4DBF-B1A1-38D97597CA7A}" srcOrd="0" destOrd="0" presId="urn:microsoft.com/office/officeart/2005/8/layout/hierarchy3"/>
    <dgm:cxn modelId="{D43C7AAA-8BEB-4D9D-A47F-148B4E66D70A}" srcId="{519DD630-06BE-4F45-8245-4189E6AA709D}" destId="{D8AF27B6-6D99-4357-9706-3DC97405C4D1}" srcOrd="0" destOrd="0" parTransId="{632CFF59-DD64-459B-873C-91EF2BEB3C76}" sibTransId="{360A6CF5-5ABB-45AD-93D2-45F5C7C238B7}"/>
    <dgm:cxn modelId="{E6576FC7-5D68-413C-AB02-4D974084DE1E}" type="presOf" srcId="{1EC24E69-C621-4DF1-921C-B57B2D629004}" destId="{4A2DF0FE-A407-4EA7-9740-963D82949AA0}" srcOrd="0" destOrd="0" presId="urn:microsoft.com/office/officeart/2005/8/layout/hierarchy3"/>
    <dgm:cxn modelId="{D153C9D5-C79C-4BBE-8282-585C2A06FB32}" type="presOf" srcId="{D8AF27B6-6D99-4357-9706-3DC97405C4D1}" destId="{7FC10104-A1B5-4971-B8A3-FB762938FDE0}" srcOrd="0" destOrd="0" presId="urn:microsoft.com/office/officeart/2005/8/layout/hierarchy3"/>
    <dgm:cxn modelId="{156ECCE3-766D-4A71-92D1-9C3891ED7015}" srcId="{0BC95165-1AB6-43E5-9F37-AF0B805B1639}" destId="{491DA093-A1EA-4E34-88D4-3DD950767324}" srcOrd="0" destOrd="0" parTransId="{A7C20F13-6604-4652-BFC4-E0F8C5BC37D4}" sibTransId="{45649F88-8895-490F-9E06-543B382692A0}"/>
    <dgm:cxn modelId="{3B87B8E5-971D-4EC4-84B0-226679F72661}" srcId="{59E18065-5B2E-4068-87D0-AE6309302877}" destId="{0BC95165-1AB6-43E5-9F37-AF0B805B1639}" srcOrd="0" destOrd="0" parTransId="{64BED6F4-4A89-40E4-911C-06685D397B33}" sibTransId="{39A15FA7-86BC-4D1D-8BD7-77779B2919C7}"/>
    <dgm:cxn modelId="{611E86FB-956E-4BAF-BCA9-55147457D6A9}" type="presOf" srcId="{0BC95165-1AB6-43E5-9F37-AF0B805B1639}" destId="{5E9A0386-4F15-4206-A920-8E017EF0FFB8}" srcOrd="0" destOrd="0" presId="urn:microsoft.com/office/officeart/2005/8/layout/hierarchy3"/>
    <dgm:cxn modelId="{63519A44-9C19-45AA-A702-87B277B35E7F}" type="presParOf" srcId="{049080B0-7DCC-45F4-9B23-4B5B698ECB6A}" destId="{6371F6D7-21EA-4ADD-A417-485C7316A3A1}" srcOrd="0" destOrd="0" presId="urn:microsoft.com/office/officeart/2005/8/layout/hierarchy3"/>
    <dgm:cxn modelId="{EA9E21FC-AE95-4D65-A92F-3BFFD4FEF645}" type="presParOf" srcId="{6371F6D7-21EA-4ADD-A417-485C7316A3A1}" destId="{D25E0F27-A3BC-44F2-9BBF-14CCCC850A43}" srcOrd="0" destOrd="0" presId="urn:microsoft.com/office/officeart/2005/8/layout/hierarchy3"/>
    <dgm:cxn modelId="{079D95C7-DE84-4FE1-BFD0-F477E6448FB6}" type="presParOf" srcId="{D25E0F27-A3BC-44F2-9BBF-14CCCC850A43}" destId="{5E9A0386-4F15-4206-A920-8E017EF0FFB8}" srcOrd="0" destOrd="0" presId="urn:microsoft.com/office/officeart/2005/8/layout/hierarchy3"/>
    <dgm:cxn modelId="{83EC02B4-302C-426E-B706-8E097278E399}" type="presParOf" srcId="{D25E0F27-A3BC-44F2-9BBF-14CCCC850A43}" destId="{15822E72-DB94-49B9-B168-DE7009E3989A}" srcOrd="1" destOrd="0" presId="urn:microsoft.com/office/officeart/2005/8/layout/hierarchy3"/>
    <dgm:cxn modelId="{9CB48BCD-C472-445C-A7A4-A0550479E005}" type="presParOf" srcId="{6371F6D7-21EA-4ADD-A417-485C7316A3A1}" destId="{3F1CED78-0CF4-4780-BE92-1D81A6EB69A7}" srcOrd="1" destOrd="0" presId="urn:microsoft.com/office/officeart/2005/8/layout/hierarchy3"/>
    <dgm:cxn modelId="{1D175497-809C-4E49-8AA8-D853B8C33FEF}" type="presParOf" srcId="{3F1CED78-0CF4-4780-BE92-1D81A6EB69A7}" destId="{D2057BE7-F53D-43D0-BD45-0A09B966B1B3}" srcOrd="0" destOrd="0" presId="urn:microsoft.com/office/officeart/2005/8/layout/hierarchy3"/>
    <dgm:cxn modelId="{12D5BC8C-7EDC-43B1-9564-7CF2C335F9F7}" type="presParOf" srcId="{3F1CED78-0CF4-4780-BE92-1D81A6EB69A7}" destId="{0FF84436-20B5-4DDA-9F1B-1B216AA16C1F}" srcOrd="1" destOrd="0" presId="urn:microsoft.com/office/officeart/2005/8/layout/hierarchy3"/>
    <dgm:cxn modelId="{86549967-2B98-42AB-A418-43287BA5CBE8}" type="presParOf" srcId="{049080B0-7DCC-45F4-9B23-4B5B698ECB6A}" destId="{8FBC9F71-D6CF-4E27-B5F7-9335A5F67285}" srcOrd="1" destOrd="0" presId="urn:microsoft.com/office/officeart/2005/8/layout/hierarchy3"/>
    <dgm:cxn modelId="{5660E034-536A-4FA3-9B13-40E5D598E8C3}" type="presParOf" srcId="{8FBC9F71-D6CF-4E27-B5F7-9335A5F67285}" destId="{91F5B233-53F8-4E7C-A520-9D5527060CAE}" srcOrd="0" destOrd="0" presId="urn:microsoft.com/office/officeart/2005/8/layout/hierarchy3"/>
    <dgm:cxn modelId="{0B8FCB83-0BC0-4D63-9056-7D3F2A4D88A4}" type="presParOf" srcId="{91F5B233-53F8-4E7C-A520-9D5527060CAE}" destId="{DE81D0E4-1C1D-4405-9F29-1FBBADD24E67}" srcOrd="0" destOrd="0" presId="urn:microsoft.com/office/officeart/2005/8/layout/hierarchy3"/>
    <dgm:cxn modelId="{65C1CBEE-ED83-4412-82FE-472F0A5385F5}" type="presParOf" srcId="{91F5B233-53F8-4E7C-A520-9D5527060CAE}" destId="{8ABF5C49-EB9E-49B6-B07C-A8E03E48F566}" srcOrd="1" destOrd="0" presId="urn:microsoft.com/office/officeart/2005/8/layout/hierarchy3"/>
    <dgm:cxn modelId="{731F0BDD-4A7E-41F5-B790-2D8419531087}" type="presParOf" srcId="{8FBC9F71-D6CF-4E27-B5F7-9335A5F67285}" destId="{416939A9-6217-4E48-92C1-B169757B1D80}" srcOrd="1" destOrd="0" presId="urn:microsoft.com/office/officeart/2005/8/layout/hierarchy3"/>
    <dgm:cxn modelId="{2E890353-FCB5-4777-A6B2-C1CB8A3435E6}" type="presParOf" srcId="{416939A9-6217-4E48-92C1-B169757B1D80}" destId="{9983CC4C-A9BE-4DBF-B1A1-38D97597CA7A}" srcOrd="0" destOrd="0" presId="urn:microsoft.com/office/officeart/2005/8/layout/hierarchy3"/>
    <dgm:cxn modelId="{F36CAA9D-DA39-4525-AF1E-D35307C71EEE}" type="presParOf" srcId="{416939A9-6217-4E48-92C1-B169757B1D80}" destId="{7FC10104-A1B5-4971-B8A3-FB762938FDE0}" srcOrd="1" destOrd="0" presId="urn:microsoft.com/office/officeart/2005/8/layout/hierarchy3"/>
    <dgm:cxn modelId="{09448EAB-7CE9-4B52-9C0B-6AC918AC99C1}" type="presParOf" srcId="{416939A9-6217-4E48-92C1-B169757B1D80}" destId="{4A2DF0FE-A407-4EA7-9740-963D82949AA0}" srcOrd="2" destOrd="0" presId="urn:microsoft.com/office/officeart/2005/8/layout/hierarchy3"/>
    <dgm:cxn modelId="{84FFCE20-F657-4A24-AC21-DD5F6ED8BB05}" type="presParOf" srcId="{416939A9-6217-4E48-92C1-B169757B1D80}" destId="{80B5CAC3-DF68-42C7-A12D-27F60F79B33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530C5-E636-46C7-A2C8-55F17D4DE36C}">
      <dsp:nvSpPr>
        <dsp:cNvPr id="0" name=""/>
        <dsp:cNvSpPr/>
      </dsp:nvSpPr>
      <dsp:spPr>
        <a:xfrm>
          <a:off x="588" y="31142"/>
          <a:ext cx="2354946" cy="864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AI</a:t>
          </a:r>
          <a:endParaRPr lang="en-US" sz="1800" kern="1200" dirty="0"/>
        </a:p>
      </dsp:txBody>
      <dsp:txXfrm>
        <a:off x="432588" y="31142"/>
        <a:ext cx="1490946" cy="864000"/>
      </dsp:txXfrm>
    </dsp:sp>
    <dsp:sp modelId="{09A2EEF2-E6B7-4F6C-9066-9019CDB01C5C}">
      <dsp:nvSpPr>
        <dsp:cNvPr id="0" name=""/>
        <dsp:cNvSpPr/>
      </dsp:nvSpPr>
      <dsp:spPr>
        <a:xfrm>
          <a:off x="588" y="1003142"/>
          <a:ext cx="1883957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Artificial Intelligence</a:t>
          </a:r>
        </a:p>
      </dsp:txBody>
      <dsp:txXfrm>
        <a:off x="588" y="1003142"/>
        <a:ext cx="1883957" cy="288000"/>
      </dsp:txXfrm>
    </dsp:sp>
    <dsp:sp modelId="{A1871FBC-3EE5-4591-BBB1-052E69AA8626}">
      <dsp:nvSpPr>
        <dsp:cNvPr id="0" name=""/>
        <dsp:cNvSpPr/>
      </dsp:nvSpPr>
      <dsp:spPr>
        <a:xfrm>
          <a:off x="2139535" y="31142"/>
          <a:ext cx="2354946" cy="864000"/>
        </a:xfrm>
        <a:prstGeom prst="chevron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ML</a:t>
          </a:r>
          <a:endParaRPr lang="en-US" sz="1800" kern="1200" dirty="0"/>
        </a:p>
      </dsp:txBody>
      <dsp:txXfrm>
        <a:off x="2571535" y="31142"/>
        <a:ext cx="1490946" cy="864000"/>
      </dsp:txXfrm>
    </dsp:sp>
    <dsp:sp modelId="{DE0703A0-899C-43BA-B922-54969B453B5C}">
      <dsp:nvSpPr>
        <dsp:cNvPr id="0" name=""/>
        <dsp:cNvSpPr/>
      </dsp:nvSpPr>
      <dsp:spPr>
        <a:xfrm>
          <a:off x="2139535" y="1003142"/>
          <a:ext cx="1883957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Machine Learning</a:t>
          </a:r>
        </a:p>
      </dsp:txBody>
      <dsp:txXfrm>
        <a:off x="2139535" y="1003142"/>
        <a:ext cx="1883957" cy="288000"/>
      </dsp:txXfrm>
    </dsp:sp>
    <dsp:sp modelId="{9FC9BE18-F953-425B-AB26-F283DCB75FD1}">
      <dsp:nvSpPr>
        <dsp:cNvPr id="0" name=""/>
        <dsp:cNvSpPr/>
      </dsp:nvSpPr>
      <dsp:spPr>
        <a:xfrm>
          <a:off x="4278482" y="31142"/>
          <a:ext cx="2354946" cy="864000"/>
        </a:xfrm>
        <a:prstGeom prst="chevron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DL</a:t>
          </a:r>
          <a:endParaRPr lang="en-US" sz="1800" kern="1200" dirty="0"/>
        </a:p>
      </dsp:txBody>
      <dsp:txXfrm>
        <a:off x="4710482" y="31142"/>
        <a:ext cx="1490946" cy="864000"/>
      </dsp:txXfrm>
    </dsp:sp>
    <dsp:sp modelId="{27724193-0C9C-4249-8D2E-D678219536FA}">
      <dsp:nvSpPr>
        <dsp:cNvPr id="0" name=""/>
        <dsp:cNvSpPr/>
      </dsp:nvSpPr>
      <dsp:spPr>
        <a:xfrm>
          <a:off x="4278482" y="1003142"/>
          <a:ext cx="1883957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Deep Learning</a:t>
          </a:r>
        </a:p>
      </dsp:txBody>
      <dsp:txXfrm>
        <a:off x="4278482" y="1003142"/>
        <a:ext cx="1883957" cy="28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A0386-4F15-4206-A920-8E017EF0FFB8}">
      <dsp:nvSpPr>
        <dsp:cNvPr id="0" name=""/>
        <dsp:cNvSpPr/>
      </dsp:nvSpPr>
      <dsp:spPr>
        <a:xfrm>
          <a:off x="8281226" y="48375"/>
          <a:ext cx="2697340" cy="134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baseline="0">
              <a:latin typeface="IRANSansFaNum" panose="020B0506030804020204" pitchFamily="34" charset="-78"/>
              <a:cs typeface="IRANSansFaNum" panose="020B0506030804020204" pitchFamily="34" charset="-78"/>
            </a:rPr>
            <a:t>روش 1:</a:t>
          </a:r>
          <a:endParaRPr lang="en-US" sz="2200" kern="1200">
            <a:latin typeface="IRANSansFaNum" panose="020B0506030804020204" pitchFamily="34" charset="-78"/>
            <a:cs typeface="IRANSansFaNum" panose="020B0506030804020204" pitchFamily="34" charset="-78"/>
          </a:endParaRPr>
        </a:p>
      </dsp:txBody>
      <dsp:txXfrm>
        <a:off x="8320727" y="87876"/>
        <a:ext cx="2618338" cy="1269668"/>
      </dsp:txXfrm>
    </dsp:sp>
    <dsp:sp modelId="{D2057BE7-F53D-43D0-BD45-0A09B966B1B3}">
      <dsp:nvSpPr>
        <dsp:cNvPr id="0" name=""/>
        <dsp:cNvSpPr/>
      </dsp:nvSpPr>
      <dsp:spPr>
        <a:xfrm>
          <a:off x="10439098" y="1397045"/>
          <a:ext cx="269734" cy="1011502"/>
        </a:xfrm>
        <a:custGeom>
          <a:avLst/>
          <a:gdLst/>
          <a:ahLst/>
          <a:cxnLst/>
          <a:rect l="0" t="0" r="0" b="0"/>
          <a:pathLst>
            <a:path>
              <a:moveTo>
                <a:pt x="269734" y="0"/>
              </a:moveTo>
              <a:lnTo>
                <a:pt x="269734" y="1011502"/>
              </a:lnTo>
              <a:lnTo>
                <a:pt x="0" y="1011502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84436-20B5-4DDA-9F1B-1B216AA16C1F}">
      <dsp:nvSpPr>
        <dsp:cNvPr id="0" name=""/>
        <dsp:cNvSpPr/>
      </dsp:nvSpPr>
      <dsp:spPr>
        <a:xfrm>
          <a:off x="5558639" y="1734213"/>
          <a:ext cx="4880459" cy="134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نوشتن کدها در محیط </a:t>
          </a:r>
          <a:r>
            <a:rPr lang="en-US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python</a:t>
          </a:r>
          <a:r>
            <a:rPr lang="fa-IR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 در محیط‌های </a:t>
          </a:r>
          <a:r>
            <a:rPr lang="en-US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cli</a:t>
          </a:r>
          <a:r>
            <a:rPr lang="fa-IR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 (</a:t>
          </a:r>
          <a:r>
            <a:rPr lang="en-US" sz="2200" kern="1200" dirty="0" err="1">
              <a:latin typeface="IRANSansFaNum" panose="020B0506030804020204" pitchFamily="34" charset="-78"/>
              <a:cs typeface="IRANSansFaNum" panose="020B0506030804020204" pitchFamily="34" charset="-78"/>
            </a:rPr>
            <a:t>cmd</a:t>
          </a:r>
          <a:r>
            <a:rPr lang="fa-IR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 یا </a:t>
          </a:r>
          <a:r>
            <a:rPr lang="en-US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bash</a:t>
          </a:r>
          <a:r>
            <a:rPr lang="fa-IR" sz="2200" kern="1200" dirty="0">
              <a:latin typeface="IRANSansFaNum" panose="020B0506030804020204" pitchFamily="34" charset="-78"/>
              <a:cs typeface="IRANSansFaNum" panose="020B0506030804020204" pitchFamily="34" charset="-78"/>
            </a:rPr>
            <a:t>)</a:t>
          </a:r>
          <a:endParaRPr lang="en-US" sz="2200" kern="1200" dirty="0">
            <a:latin typeface="IRANSansFaNum" panose="020B0506030804020204" pitchFamily="34" charset="-78"/>
            <a:cs typeface="IRANSansFaNum" panose="020B0506030804020204" pitchFamily="34" charset="-78"/>
          </a:endParaRPr>
        </a:p>
      </dsp:txBody>
      <dsp:txXfrm>
        <a:off x="5598140" y="1773714"/>
        <a:ext cx="4801457" cy="1269668"/>
      </dsp:txXfrm>
    </dsp:sp>
    <dsp:sp modelId="{DE81D0E4-1C1D-4405-9F29-1FBBADD24E67}">
      <dsp:nvSpPr>
        <dsp:cNvPr id="0" name=""/>
        <dsp:cNvSpPr/>
      </dsp:nvSpPr>
      <dsp:spPr>
        <a:xfrm>
          <a:off x="2726431" y="48375"/>
          <a:ext cx="2697340" cy="134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lumMod val="110000"/>
              </a:schemeClr>
            </a:gs>
            <a:gs pos="84000">
              <a:schemeClr val="accent3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baseline="0">
              <a:latin typeface="IRANSansFaNum" panose="020B0506030804020204" pitchFamily="34" charset="-78"/>
              <a:cs typeface="IRANSansFaNum" panose="020B0506030804020204" pitchFamily="34" charset="-78"/>
            </a:rPr>
            <a:t>روش 2:</a:t>
          </a:r>
          <a:endParaRPr lang="en-US" sz="2200" kern="1200">
            <a:latin typeface="IRANSansFaNum" panose="020B0506030804020204" pitchFamily="34" charset="-78"/>
            <a:cs typeface="IRANSansFaNum" panose="020B0506030804020204" pitchFamily="34" charset="-78"/>
          </a:endParaRPr>
        </a:p>
      </dsp:txBody>
      <dsp:txXfrm>
        <a:off x="2765932" y="87876"/>
        <a:ext cx="2618338" cy="1269668"/>
      </dsp:txXfrm>
    </dsp:sp>
    <dsp:sp modelId="{9983CC4C-A9BE-4DBF-B1A1-38D97597CA7A}">
      <dsp:nvSpPr>
        <dsp:cNvPr id="0" name=""/>
        <dsp:cNvSpPr/>
      </dsp:nvSpPr>
      <dsp:spPr>
        <a:xfrm>
          <a:off x="4884303" y="1397045"/>
          <a:ext cx="269734" cy="1011502"/>
        </a:xfrm>
        <a:custGeom>
          <a:avLst/>
          <a:gdLst/>
          <a:ahLst/>
          <a:cxnLst/>
          <a:rect l="0" t="0" r="0" b="0"/>
          <a:pathLst>
            <a:path>
              <a:moveTo>
                <a:pt x="269734" y="0"/>
              </a:moveTo>
              <a:lnTo>
                <a:pt x="269734" y="1011502"/>
              </a:lnTo>
              <a:lnTo>
                <a:pt x="0" y="1011502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10104-A1B5-4971-B8A3-FB762938FDE0}">
      <dsp:nvSpPr>
        <dsp:cNvPr id="0" name=""/>
        <dsp:cNvSpPr/>
      </dsp:nvSpPr>
      <dsp:spPr>
        <a:xfrm>
          <a:off x="3844" y="1734213"/>
          <a:ext cx="4880459" cy="134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526940"/>
              <a:satOff val="-34591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>
              <a:latin typeface="IRANSansFaNum" panose="020B0506030804020204" pitchFamily="34" charset="-78"/>
              <a:cs typeface="IRANSansFaNum" panose="020B0506030804020204" pitchFamily="34" charset="-78"/>
            </a:rPr>
            <a:t>نوشتن کدها در یک فایل متنی با پسوند </a:t>
          </a:r>
          <a:r>
            <a:rPr lang="en-US" sz="2200" kern="1200">
              <a:latin typeface="IRANSansFaNum" panose="020B0506030804020204" pitchFamily="34" charset="-78"/>
              <a:cs typeface="IRANSansFaNum" panose="020B0506030804020204" pitchFamily="34" charset="-78"/>
            </a:rPr>
            <a:t>py</a:t>
          </a:r>
        </a:p>
      </dsp:txBody>
      <dsp:txXfrm>
        <a:off x="43345" y="1773714"/>
        <a:ext cx="4801457" cy="1269668"/>
      </dsp:txXfrm>
    </dsp:sp>
    <dsp:sp modelId="{4A2DF0FE-A407-4EA7-9740-963D82949AA0}">
      <dsp:nvSpPr>
        <dsp:cNvPr id="0" name=""/>
        <dsp:cNvSpPr/>
      </dsp:nvSpPr>
      <dsp:spPr>
        <a:xfrm>
          <a:off x="4884303" y="1397045"/>
          <a:ext cx="269734" cy="2697340"/>
        </a:xfrm>
        <a:custGeom>
          <a:avLst/>
          <a:gdLst/>
          <a:ahLst/>
          <a:cxnLst/>
          <a:rect l="0" t="0" r="0" b="0"/>
          <a:pathLst>
            <a:path>
              <a:moveTo>
                <a:pt x="269734" y="0"/>
              </a:moveTo>
              <a:lnTo>
                <a:pt x="269734" y="2697340"/>
              </a:lnTo>
              <a:lnTo>
                <a:pt x="0" y="269734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5CAC3-DF68-42C7-A12D-27F60F79B33A}">
      <dsp:nvSpPr>
        <dsp:cNvPr id="0" name=""/>
        <dsp:cNvSpPr/>
      </dsp:nvSpPr>
      <dsp:spPr>
        <a:xfrm>
          <a:off x="3844" y="3420051"/>
          <a:ext cx="4880459" cy="134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1053880"/>
              <a:satOff val="-69182"/>
              <a:lumOff val="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>
              <a:latin typeface="IRANSansFaNum" panose="020B0506030804020204" pitchFamily="34" charset="-78"/>
              <a:cs typeface="IRANSansFaNum" panose="020B0506030804020204" pitchFamily="34" charset="-78"/>
            </a:rPr>
            <a:t>اجرای فایل در محیط‌های </a:t>
          </a:r>
          <a:r>
            <a:rPr lang="en-US" sz="2200" kern="1200">
              <a:latin typeface="IRANSansFaNum" panose="020B0506030804020204" pitchFamily="34" charset="-78"/>
              <a:cs typeface="IRANSansFaNum" panose="020B0506030804020204" pitchFamily="34" charset="-78"/>
            </a:rPr>
            <a:t>cli</a:t>
          </a:r>
          <a:r>
            <a:rPr lang="fa-IR" sz="2200" kern="1200">
              <a:latin typeface="IRANSansFaNum" panose="020B0506030804020204" pitchFamily="34" charset="-78"/>
              <a:cs typeface="IRANSansFaNum" panose="020B0506030804020204" pitchFamily="34" charset="-78"/>
            </a:rPr>
            <a:t> </a:t>
          </a:r>
          <a:endParaRPr lang="en-US" sz="2200" kern="1200">
            <a:latin typeface="IRANSansFaNum" panose="020B0506030804020204" pitchFamily="34" charset="-78"/>
            <a:cs typeface="IRANSansFaNum" panose="020B0506030804020204" pitchFamily="34" charset="-78"/>
          </a:endParaRPr>
        </a:p>
      </dsp:txBody>
      <dsp:txXfrm>
        <a:off x="43345" y="3459552"/>
        <a:ext cx="4801457" cy="1269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FDF96B-723F-4BCA-B0F2-6B2EC8DC2F6A}" type="datetimeFigureOut">
              <a:rPr lang="en-US" smtClean="0"/>
              <a:t>2021-08-08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047F32-E357-4BAC-9105-03C47BA3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پایتون</a:t>
            </a:r>
            <a:r>
              <a:rPr lang="fa-IR" baseline="0" dirty="0"/>
              <a:t>:</a:t>
            </a:r>
          </a:p>
          <a:p>
            <a:pPr algn="r" rtl="1"/>
            <a:r>
              <a:rPr lang="fa-IR" dirty="0"/>
              <a:t>سادگی</a:t>
            </a:r>
            <a:r>
              <a:rPr lang="fa-IR" baseline="0" dirty="0"/>
              <a:t> متلب را دارد ولی رایگان و بسیار سبک تر</a:t>
            </a:r>
          </a:p>
          <a:p>
            <a:pPr algn="r" rtl="1"/>
            <a:r>
              <a:rPr lang="fa-IR" baseline="0" dirty="0"/>
              <a:t>قدرت </a:t>
            </a:r>
            <a:r>
              <a:rPr lang="en-US" baseline="0" dirty="0"/>
              <a:t>C++</a:t>
            </a:r>
            <a:r>
              <a:rPr lang="fa-IR" baseline="0" dirty="0"/>
              <a:t> را دارد ولی ساده تر و با دردسر کمتر و بدون نیاز به کامپایلر</a:t>
            </a:r>
          </a:p>
          <a:p>
            <a:pPr algn="r" rtl="1"/>
            <a:r>
              <a:rPr lang="fa-IR" baseline="0" dirty="0"/>
              <a:t>اگر ایرانی بود اسمشو برره میذاشت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</a:t>
            </a:r>
            <a:r>
              <a:rPr lang="en-US" baseline="0" dirty="0"/>
              <a:t> to write/read</a:t>
            </a:r>
          </a:p>
          <a:p>
            <a:r>
              <a:rPr lang="en-US" baseline="0" dirty="0"/>
              <a:t>Expressive: </a:t>
            </a:r>
            <a:r>
              <a:rPr lang="fa-IR" baseline="0" dirty="0"/>
              <a:t>قابلیت های بالا و تمرکز بر روی راه حل به جای تمرکز بر روی سینتکس و ساختار کد</a:t>
            </a:r>
          </a:p>
          <a:p>
            <a:r>
              <a:rPr lang="en-US" baseline="0" dirty="0"/>
              <a:t>Portable: </a:t>
            </a:r>
            <a:r>
              <a:rPr lang="fa-IR" baseline="0" dirty="0"/>
              <a:t>بین دستگاه ها و سیستم عامل ها</a:t>
            </a:r>
          </a:p>
          <a:p>
            <a:r>
              <a:rPr lang="en-US" baseline="0" dirty="0"/>
              <a:t>Extensible:</a:t>
            </a:r>
            <a:r>
              <a:rPr lang="fa-IR" baseline="0" dirty="0"/>
              <a:t> استفاده از سی++ در پایتون </a:t>
            </a:r>
          </a:p>
          <a:p>
            <a:r>
              <a:rPr lang="en-US" baseline="0" dirty="0"/>
              <a:t>Embeddable: </a:t>
            </a:r>
            <a:r>
              <a:rPr lang="fa-IR" baseline="0" dirty="0"/>
              <a:t>استفاده از پایتون در سی++</a:t>
            </a:r>
          </a:p>
          <a:p>
            <a:r>
              <a:rPr lang="en-US" baseline="0" dirty="0"/>
              <a:t>Dynamically typed: </a:t>
            </a:r>
            <a:r>
              <a:rPr lang="fa-IR" baseline="0" dirty="0"/>
              <a:t>نوع متغیر ها در حین اجرا تعیین می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ایران عقب</a:t>
            </a:r>
            <a:r>
              <a:rPr lang="fa-IR" baseline="0" dirty="0"/>
              <a:t> تر هستیم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کاراکترهای</a:t>
            </a:r>
            <a:r>
              <a:rPr lang="fa-IR" baseline="0" dirty="0"/>
              <a:t> خاص با " </a:t>
            </a:r>
            <a:r>
              <a:rPr lang="en-US" baseline="0" dirty="0"/>
              <a:t>\</a:t>
            </a:r>
            <a:r>
              <a:rPr lang="fa-IR" baseline="0" dirty="0"/>
              <a:t> " نمایش داده می شوند.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520485"/>
            <a:ext cx="11262866" cy="187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9" y="2218166"/>
            <a:ext cx="10993549" cy="1475013"/>
          </a:xfrm>
          <a:effectLst/>
        </p:spPr>
        <p:txBody>
          <a:bodyPr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693180"/>
            <a:ext cx="10993546" cy="75367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FCE95B-7AAC-4A3D-BD94-B71579557752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AD58-C445-4F69-8CF1-C601F90A31E0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A6809-F529-4CE6-A268-DEC3B5C99C9F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26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216"/>
          </a:xfrm>
        </p:spPr>
        <p:txBody>
          <a:bodyPr/>
          <a:lstStyle>
            <a:lvl1pPr algn="r" rtl="1">
              <a:defRPr>
                <a:cs typeface="B Mitra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/>
          <a:lstStyle>
            <a:lvl1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7653"/>
            <a:ext cx="2844799" cy="365125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 dirty="0"/>
              <a:t>2021-08-08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003327"/>
            <a:ext cx="6917210" cy="365125"/>
          </a:xfrm>
        </p:spPr>
        <p:txBody>
          <a:bodyPr/>
          <a:lstStyle>
            <a:lvl1pPr algn="r" rtl="1">
              <a:defRPr sz="1200" b="0" cap="none">
                <a:cs typeface="B Mitra" panose="00000400000000000000" pitchFamily="2" charset="-78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7653"/>
            <a:ext cx="1052508" cy="365125"/>
          </a:xfrm>
        </p:spPr>
        <p:txBody>
          <a:bodyPr/>
          <a:lstStyle>
            <a:lvl1pPr>
              <a:defRPr sz="1200" b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20C725-9F7E-4BBC-86DD-F7DACE2A4C24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960-853D-41DD-8CE8-4313B63BA6BF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6E5-86D1-40E9-B0A7-9CB1B96D4E82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8D51-3BF8-4D87-BDA4-916FF9B8B93C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B98B-6B00-4948-B102-3726270D0723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5D569-5D27-4AA2-81DE-64B2C0B7ACF3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CD7B-4601-41D7-93C8-6AA9FD8A5880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575CC-05D2-439A-A799-FC49C3693000}" type="datetime1">
              <a:rPr lang="en-US" smtClean="0"/>
              <a:t>2021-08-08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en/latest/miniconda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rojecteuler.net/problem=2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rojecteuler.net/problem=1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rojecteuler.net/problem=19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rojecteuler.net/problem=20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rojecteuler.net/problem=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insights.stackoverflow.com/trends?tags=java,c++,python,c#,javascript,matla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b="1" dirty="0"/>
              <a:t>برنامه نویسی با پایتون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840480"/>
            <a:ext cx="10993546" cy="606376"/>
          </a:xfrm>
        </p:spPr>
        <p:txBody>
          <a:bodyPr>
            <a:normAutofit/>
          </a:bodyPr>
          <a:lstStyle/>
          <a:p>
            <a:r>
              <a:rPr lang="fa-IR" sz="1800" b="1" dirty="0"/>
              <a:t>سعید محققی / تابستان 1400</a:t>
            </a:r>
            <a:endParaRPr lang="en-US" sz="1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0" y="713211"/>
            <a:ext cx="2082327" cy="6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نصب و راه‌اندازی پایتون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A340-5672-42BD-8155-22AA074757D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>
            <a:normAutofit/>
          </a:bodyPr>
          <a:lstStyle/>
          <a:p>
            <a:pPr marL="666900" lvl="1" indent="-342900" algn="r">
              <a:buFont typeface="+mj-lt"/>
              <a:buAutoNum type="arabicPeriod"/>
            </a:pPr>
            <a:r>
              <a:rPr lang="fa-IR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مفسر پایتون (</a:t>
            </a:r>
            <a:r>
              <a:rPr lang="en-US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Python Interpreter</a:t>
            </a:r>
            <a:r>
              <a:rPr lang="fa-IR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)</a:t>
            </a:r>
            <a:br>
              <a:rPr lang="en-US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</a:br>
            <a:endParaRPr lang="en-US" sz="2000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  <a:p>
            <a:pPr marL="666900" lvl="1" indent="-342900" algn="r">
              <a:buFont typeface="+mj-lt"/>
              <a:buAutoNum type="arabicPeriod"/>
            </a:pPr>
            <a:r>
              <a:rPr lang="fa-IR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محیط کدنویسی پایتون (</a:t>
            </a:r>
            <a:r>
              <a:rPr lang="en-US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Python IDE</a:t>
            </a:r>
            <a:r>
              <a:rPr lang="fa-IR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)</a:t>
            </a:r>
            <a:endParaRPr lang="en-US" sz="2000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0239" y="2941183"/>
            <a:ext cx="5176961" cy="3693319"/>
            <a:chOff x="-86869" y="2528292"/>
            <a:chExt cx="5176961" cy="3693319"/>
          </a:xfrm>
        </p:grpSpPr>
        <p:sp>
          <p:nvSpPr>
            <p:cNvPr id="9" name="TextBox 8"/>
            <p:cNvSpPr txBox="1"/>
            <p:nvPr/>
          </p:nvSpPr>
          <p:spPr>
            <a:xfrm>
              <a:off x="-86869" y="2528292"/>
              <a:ext cx="361841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cs typeface="B Mitra" panose="00000400000000000000" pitchFamily="2" charset="-78"/>
                </a:rPr>
                <a:t>CMD / Shell / IDLE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err="1">
                  <a:cs typeface="B Mitra" panose="00000400000000000000" pitchFamily="2" charset="-78"/>
                </a:rPr>
                <a:t>Jupyter</a:t>
              </a:r>
              <a:r>
                <a:rPr lang="en-US" dirty="0">
                  <a:cs typeface="B Mitra" panose="00000400000000000000" pitchFamily="2" charset="-78"/>
                </a:rPr>
                <a:t> Notebook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err="1">
                  <a:cs typeface="B Mitra" panose="00000400000000000000" pitchFamily="2" charset="-78"/>
                </a:rPr>
                <a:t>Spyder</a:t>
              </a:r>
              <a:endParaRPr lang="en-US" dirty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cs typeface="B Mitra" panose="00000400000000000000" pitchFamily="2" charset="-78"/>
                </a:rPr>
                <a:t>Visual Studio Code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err="1">
                  <a:cs typeface="B Mitra" panose="00000400000000000000" pitchFamily="2" charset="-78"/>
                </a:rPr>
                <a:t>PyCharm</a:t>
              </a:r>
              <a:endParaRPr lang="en-US" dirty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cs typeface="B Mitra" panose="00000400000000000000" pitchFamily="2" charset="-78"/>
                </a:rPr>
                <a:t>Atom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en-US" dirty="0">
                  <a:cs typeface="B Mitra" panose="00000400000000000000" pitchFamily="2" charset="-78"/>
                </a:rPr>
                <a:t>…</a:t>
              </a:r>
              <a:endParaRPr lang="fa-IR" dirty="0">
                <a:cs typeface="B Mitra" panose="00000400000000000000" pitchFamily="2" charset="-78"/>
              </a:endParaRP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3377199" y="2688249"/>
              <a:ext cx="154343" cy="302556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1" name="Straight Arrow Connector 10"/>
            <p:cNvCxnSpPr>
              <a:cxnSpLocks/>
              <a:endCxn id="10" idx="2"/>
            </p:cNvCxnSpPr>
            <p:nvPr/>
          </p:nvCxnSpPr>
          <p:spPr>
            <a:xfrm flipH="1">
              <a:off x="3531542" y="3814538"/>
              <a:ext cx="1558550" cy="38649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444" y="4392943"/>
              <a:ext cx="360959" cy="36095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033" y="5390871"/>
              <a:ext cx="407782" cy="4077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70" y="4889687"/>
              <a:ext cx="411648" cy="4116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109" y="3254042"/>
              <a:ext cx="431968" cy="50108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CFCFCF"/>
                </a:clrFrom>
                <a:clrTo>
                  <a:srgbClr val="CFCFC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610" y="3772491"/>
              <a:ext cx="514349" cy="51434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7345" y="2765049"/>
              <a:ext cx="431891" cy="35683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630239" y="1499493"/>
            <a:ext cx="5491921" cy="1601647"/>
            <a:chOff x="1240499" y="1499493"/>
            <a:chExt cx="5491921" cy="1601647"/>
          </a:xfrm>
        </p:grpSpPr>
        <p:sp>
          <p:nvSpPr>
            <p:cNvPr id="19" name="TextBox 18"/>
            <p:cNvSpPr txBox="1"/>
            <p:nvPr/>
          </p:nvSpPr>
          <p:spPr>
            <a:xfrm>
              <a:off x="1240499" y="1499493"/>
              <a:ext cx="3618411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fa-IR" dirty="0">
                  <a:latin typeface="IRANSans" panose="020B0506030804020204" pitchFamily="34" charset="-78"/>
                  <a:cs typeface="IRANSans" panose="020B0506030804020204" pitchFamily="34" charset="-78"/>
                </a:rPr>
                <a:t>دانلود از سایت رسمی پایتون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fa-IR" dirty="0">
                  <a:latin typeface="IRANSans" panose="020B0506030804020204" pitchFamily="34" charset="-78"/>
                  <a:cs typeface="IRANSans" panose="020B0506030804020204" pitchFamily="34" charset="-78"/>
                </a:rPr>
                <a:t>استفاده از پکیج </a:t>
              </a:r>
              <a:r>
                <a:rPr lang="en-US" dirty="0">
                  <a:latin typeface="IRANSans" panose="020B0506030804020204" pitchFamily="34" charset="-78"/>
                  <a:cs typeface="IRANSans" panose="020B0506030804020204" pitchFamily="34" charset="-78"/>
                </a:rPr>
                <a:t>Anaconda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046" y="1659166"/>
              <a:ext cx="454774" cy="4530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9415" y="2225967"/>
              <a:ext cx="436883" cy="434932"/>
            </a:xfrm>
            <a:prstGeom prst="rect">
              <a:avLst/>
            </a:prstGeom>
          </p:spPr>
        </p:pic>
        <p:sp>
          <p:nvSpPr>
            <p:cNvPr id="22" name="Right Bracket 21"/>
            <p:cNvSpPr/>
            <p:nvPr/>
          </p:nvSpPr>
          <p:spPr>
            <a:xfrm>
              <a:off x="4712337" y="1652681"/>
              <a:ext cx="169817" cy="965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cxnSpLocks/>
              <a:endCxn id="22" idx="2"/>
            </p:cNvCxnSpPr>
            <p:nvPr/>
          </p:nvCxnSpPr>
          <p:spPr>
            <a:xfrm flipH="1" flipV="1">
              <a:off x="4882154" y="2135595"/>
              <a:ext cx="1850266" cy="96554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>
            <a:off x="1894000" y="3204661"/>
            <a:ext cx="360959" cy="1962131"/>
          </a:xfrm>
          <a:prstGeom prst="leftBrace">
            <a:avLst>
              <a:gd name="adj1" fmla="val 7916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20958683">
            <a:off x="1320666" y="2633716"/>
            <a:ext cx="539245" cy="1566810"/>
          </a:xfrm>
          <a:custGeom>
            <a:avLst/>
            <a:gdLst>
              <a:gd name="connsiteX0" fmla="*/ 429908 w 429908"/>
              <a:gd name="connsiteY0" fmla="*/ 0 h 1499016"/>
              <a:gd name="connsiteX1" fmla="*/ 55153 w 429908"/>
              <a:gd name="connsiteY1" fmla="*/ 464695 h 1499016"/>
              <a:gd name="connsiteX2" fmla="*/ 25173 w 429908"/>
              <a:gd name="connsiteY2" fmla="*/ 1064301 h 1499016"/>
              <a:gd name="connsiteX3" fmla="*/ 280006 w 429908"/>
              <a:gd name="connsiteY3" fmla="*/ 1499016 h 1499016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41" h="1409075">
                <a:moveTo>
                  <a:pt x="417041" y="0"/>
                </a:moveTo>
                <a:cubicBezTo>
                  <a:pt x="238922" y="98686"/>
                  <a:pt x="119938" y="212361"/>
                  <a:pt x="54521" y="374754"/>
                </a:cubicBezTo>
                <a:cubicBezTo>
                  <a:pt x="-10896" y="537147"/>
                  <a:pt x="-12935" y="801973"/>
                  <a:pt x="24541" y="974360"/>
                </a:cubicBezTo>
                <a:cubicBezTo>
                  <a:pt x="62016" y="1146747"/>
                  <a:pt x="170695" y="1277911"/>
                  <a:pt x="279374" y="140907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کدام نسخه از پایتون؟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در حال حاضر پایتون دارای دو گروه نسخه اصلی است:</a:t>
            </a:r>
          </a:p>
          <a:p>
            <a:pPr lvl="1"/>
            <a:r>
              <a:rPr lang="fa-IR" sz="2000" dirty="0"/>
              <a:t>نسخه های </a:t>
            </a:r>
            <a:r>
              <a:rPr lang="en-US" sz="2000" dirty="0"/>
              <a:t>2.x</a:t>
            </a:r>
            <a:r>
              <a:rPr lang="fa-IR" sz="2000" dirty="0"/>
              <a:t> </a:t>
            </a:r>
            <a:r>
              <a:rPr lang="fa-IR" sz="2000" dirty="0">
                <a:sym typeface="Wingdings" panose="05000000000000000000" pitchFamily="2" charset="2"/>
              </a:rPr>
              <a:t> پرکاربردترین نسخه ها در گذشته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 پایان پشتیبانی در سال 2020</a:t>
            </a:r>
            <a:endParaRPr lang="fa-IR" sz="2000" dirty="0"/>
          </a:p>
          <a:p>
            <a:pPr lvl="1"/>
            <a:r>
              <a:rPr lang="fa-IR" sz="2000" dirty="0"/>
              <a:t>نسخه های </a:t>
            </a:r>
            <a:r>
              <a:rPr lang="en-US" sz="2000" dirty="0"/>
              <a:t>3.x</a:t>
            </a:r>
            <a:r>
              <a:rPr lang="fa-IR" sz="2000" dirty="0"/>
              <a:t> </a:t>
            </a:r>
            <a:r>
              <a:rPr lang="fa-IR" sz="2000" dirty="0">
                <a:sym typeface="Wingdings" panose="05000000000000000000" pitchFamily="2" charset="2"/>
              </a:rPr>
              <a:t> نسخه اصلی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و پیش فرض فعلی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های دانلود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fa-IR" sz="2000" dirty="0">
                <a:sym typeface="Wingdings" panose="05000000000000000000" pitchFamily="2" charset="2"/>
              </a:rPr>
              <a:t>دانلود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مفسر پایتون به صورت رایگان از سایت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sym typeface="Wingdings" panose="05000000000000000000" pitchFamily="2" charset="2"/>
              </a:rPr>
              <a:t>~25 MB</a:t>
            </a:r>
            <a:r>
              <a:rPr lang="fa-IR" sz="2000" dirty="0">
                <a:sym typeface="Wingdings" panose="05000000000000000000" pitchFamily="2" charset="2"/>
              </a:rPr>
              <a:t>)</a:t>
            </a:r>
            <a:br>
              <a:rPr lang="fa-IR" sz="2000" dirty="0">
                <a:sym typeface="Wingdings" panose="05000000000000000000" pitchFamily="2" charset="2"/>
              </a:rPr>
            </a:br>
            <a:endParaRPr lang="fa-IR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fa-IR" sz="2000" dirty="0">
                <a:sym typeface="Wingdings" panose="05000000000000000000" pitchFamily="2" charset="2"/>
              </a:rPr>
              <a:t>دانلود پکیج </a:t>
            </a:r>
            <a:r>
              <a:rPr lang="en-US" sz="2000" dirty="0">
                <a:sym typeface="Wingdings" panose="05000000000000000000" pitchFamily="2" charset="2"/>
              </a:rPr>
              <a:t>Anaconda</a:t>
            </a:r>
            <a:r>
              <a:rPr lang="fa-IR" sz="2000" dirty="0">
                <a:sym typeface="Wingdings" panose="05000000000000000000" pitchFamily="2" charset="2"/>
              </a:rPr>
              <a:t> به صورت رایگان از سایت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www.anaconda.com</a:t>
            </a:r>
            <a:r>
              <a:rPr lang="fa-IR" sz="2000" dirty="0">
                <a:sym typeface="Wingdings" panose="05000000000000000000" pitchFamily="2" charset="2"/>
              </a:rPr>
              <a:t> (</a:t>
            </a:r>
            <a:r>
              <a:rPr lang="en-US" sz="2000" dirty="0">
                <a:sym typeface="Wingdings" panose="05000000000000000000" pitchFamily="2" charset="2"/>
              </a:rPr>
              <a:t>~500 MB</a:t>
            </a:r>
            <a:r>
              <a:rPr lang="fa-IR" sz="2000" dirty="0">
                <a:sym typeface="Wingdings" panose="05000000000000000000" pitchFamily="2" charset="2"/>
              </a:rPr>
              <a:t>)</a:t>
            </a:r>
            <a:br>
              <a:rPr lang="fa-IR" sz="2000" dirty="0">
                <a:sym typeface="Wingdings" panose="05000000000000000000" pitchFamily="2" charset="2"/>
              </a:rPr>
            </a:br>
            <a:r>
              <a:rPr lang="fa-IR" sz="2000" dirty="0">
                <a:sym typeface="Wingdings" panose="05000000000000000000" pitchFamily="2" charset="2"/>
              </a:rPr>
              <a:t>(شامل مفسر پایتون + بسیاری از کتابخانه ها + </a:t>
            </a:r>
            <a:r>
              <a:rPr lang="en-US" sz="2000" dirty="0">
                <a:sym typeface="Wingdings" panose="05000000000000000000" pitchFamily="2" charset="2"/>
              </a:rPr>
              <a:t>IDE</a:t>
            </a:r>
            <a:r>
              <a:rPr lang="fa-IR" sz="2000" dirty="0">
                <a:sym typeface="Wingdings" panose="05000000000000000000" pitchFamily="2" charset="2"/>
              </a:rPr>
              <a:t> های مختلف)</a:t>
            </a:r>
            <a:br>
              <a:rPr lang="fa-IR" sz="2000" dirty="0">
                <a:sym typeface="Wingdings" panose="05000000000000000000" pitchFamily="2" charset="2"/>
              </a:rPr>
            </a:br>
            <a:endParaRPr lang="fa-IR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fa-IR" sz="2000" dirty="0"/>
              <a:t>دانلود پکیج </a:t>
            </a:r>
            <a:r>
              <a:rPr lang="en-US" sz="2000" dirty="0" err="1"/>
              <a:t>Miniconda</a:t>
            </a:r>
            <a:r>
              <a:rPr lang="fa-IR" sz="2000" dirty="0"/>
              <a:t> </a:t>
            </a:r>
            <a:r>
              <a:rPr lang="fa-IR" sz="2000" dirty="0">
                <a:sym typeface="Wingdings" panose="05000000000000000000" pitchFamily="2" charset="2"/>
              </a:rPr>
              <a:t>به صورت رایگان از سایت</a:t>
            </a:r>
            <a:r>
              <a:rPr lang="fa-IR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https://docs.conda.io/en/latest/miniconda.html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sym typeface="Wingdings" panose="05000000000000000000" pitchFamily="2" charset="2"/>
              </a:rPr>
              <a:t>~70 MB</a:t>
            </a:r>
            <a:r>
              <a:rPr lang="fa-IR" sz="2000" dirty="0">
                <a:sym typeface="Wingdings" panose="05000000000000000000" pitchFamily="2" charset="2"/>
              </a:rPr>
              <a:t>)</a:t>
            </a:r>
            <a:br>
              <a:rPr lang="fa-IR" sz="2000" dirty="0">
                <a:sym typeface="Wingdings" panose="05000000000000000000" pitchFamily="2" charset="2"/>
              </a:rPr>
            </a:br>
            <a:r>
              <a:rPr lang="fa-IR" sz="2000" dirty="0">
                <a:sym typeface="Wingdings" panose="05000000000000000000" pitchFamily="2" charset="2"/>
              </a:rPr>
              <a:t>(شامل مفسر پایتون + قابلیت‌های </a:t>
            </a:r>
            <a:r>
              <a:rPr lang="en-US" sz="2000" dirty="0">
                <a:sym typeface="Wingdings" panose="05000000000000000000" pitchFamily="2" charset="2"/>
              </a:rPr>
              <a:t>Anaconda</a:t>
            </a:r>
            <a:r>
              <a:rPr lang="fa-IR" sz="2000" dirty="0">
                <a:sym typeface="Wingdings" panose="05000000000000000000" pitchFamily="2" charset="2"/>
              </a:rPr>
              <a:t>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نصب و راه‌اندازی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sz="2000" dirty="0"/>
              <a:t>دانلود و نصب </a:t>
            </a:r>
            <a:r>
              <a:rPr lang="en-US" sz="2000" dirty="0"/>
              <a:t>Anaconda</a:t>
            </a:r>
            <a:r>
              <a:rPr lang="fa-IR" sz="2000" dirty="0"/>
              <a:t> برای پایتون </a:t>
            </a:r>
            <a:r>
              <a:rPr lang="fa-IR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3</a:t>
            </a:r>
            <a:endParaRPr lang="en-US" sz="2000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  <a:p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r>
              <a:rPr lang="fa-IR" sz="2000" dirty="0"/>
              <a:t>زدن تیک اضافه‌شدن به مسیرهای ویندوز در طول نصب </a:t>
            </a:r>
            <a:r>
              <a:rPr lang="fa-IR" sz="2000" dirty="0">
                <a:sym typeface="Wingdings" panose="05000000000000000000" pitchFamily="2" charset="2"/>
              </a:rPr>
              <a:t>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A340-5672-42BD-8155-22AA074757D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7" y="2557025"/>
            <a:ext cx="4680804" cy="369294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674140" y="2700926"/>
            <a:ext cx="5977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9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افزودن پایتون به مسیرهای ویندوز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اگر هنگام نصب </a:t>
            </a:r>
            <a:r>
              <a:rPr lang="en-US" dirty="0"/>
              <a:t>Anaconda</a:t>
            </a:r>
            <a:r>
              <a:rPr lang="fa-IR" dirty="0"/>
              <a:t> گزینه افزودن به مسیرهای ویندوز انتخاب شده باشد، مسیرهای پایتون درمتغیر </a:t>
            </a:r>
            <a:r>
              <a:rPr lang="en-US" dirty="0"/>
              <a:t>path</a:t>
            </a:r>
            <a:r>
              <a:rPr lang="fa-IR" dirty="0"/>
              <a:t> در پنجره </a:t>
            </a:r>
            <a:r>
              <a:rPr lang="en-US" dirty="0"/>
              <a:t>Environment Variables</a:t>
            </a:r>
            <a:r>
              <a:rPr lang="fa-IR" dirty="0"/>
              <a:t> ویندوز وجود خواهند داشت. و با دستور زیر در برنامه </a:t>
            </a:r>
            <a:r>
              <a:rPr lang="en-US" dirty="0"/>
              <a:t>CMD</a:t>
            </a:r>
            <a:r>
              <a:rPr lang="fa-IR" dirty="0"/>
              <a:t> می توان مسیر پایتون را نمایش داد: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where python</a:t>
            </a:r>
            <a:endParaRPr lang="fa-I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dirty="0"/>
          </a:p>
          <a:p>
            <a:pPr algn="l" rtl="0"/>
            <a:endParaRPr lang="fa-IR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fa-IR" dirty="0"/>
          </a:p>
          <a:p>
            <a:r>
              <a:rPr lang="fa-IR" dirty="0"/>
              <a:t>در غیر این صورت، می توان این مسیرها را به صورت دستی،</a:t>
            </a:r>
            <a:r>
              <a:rPr lang="en-US" dirty="0"/>
              <a:t> </a:t>
            </a:r>
            <a:r>
              <a:rPr lang="fa-IR" dirty="0"/>
              <a:t>به متغیر </a:t>
            </a:r>
            <a:r>
              <a:rPr lang="en-US" dirty="0"/>
              <a:t>path</a:t>
            </a:r>
            <a:r>
              <a:rPr lang="fa-IR" dirty="0"/>
              <a:t> اضافه کرد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106" y="3224237"/>
            <a:ext cx="3933619" cy="1301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630"/>
          <a:stretch/>
        </p:blipFill>
        <p:spPr>
          <a:xfrm>
            <a:off x="5273947" y="3002871"/>
            <a:ext cx="6171968" cy="1789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7442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محیط‌های کدنویسی پایتون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420190"/>
              </p:ext>
            </p:extLst>
          </p:nvPr>
        </p:nvGraphicFramePr>
        <p:xfrm>
          <a:off x="612557" y="1432874"/>
          <a:ext cx="10982411" cy="481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A340-5672-42BD-8155-22AA074757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4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A0386-4F15-4206-A920-8E017EF0F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57BE7-F53D-43D0-BD45-0A09B966B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F84436-20B5-4DDA-9F1B-1B216AA16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81D0E4-1C1D-4405-9F29-1FBBADD24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83CC4C-A9BE-4DBF-B1A1-38D97597C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10104-A1B5-4971-B8A3-FB762938F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2DF0FE-A407-4EA7-9740-963D82949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B5CAC3-DF68-42C7-A12D-27F60F79B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محیط‌های کدنویسی پایتون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A340-5672-42BD-8155-22AA074757D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558" y="1432561"/>
            <a:ext cx="10990556" cy="484047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fa-IR" sz="22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روش 3:</a:t>
            </a:r>
          </a:p>
          <a:p>
            <a:pPr lvl="1" algn="r" rtl="1">
              <a:lnSpc>
                <a:spcPct val="150000"/>
              </a:lnSpc>
            </a:pP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کدنویسی و اجرا در محیط 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Notebook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(آفلاین: </a:t>
            </a:r>
            <a:r>
              <a:rPr lang="en-US" sz="2000" i="0" dirty="0" err="1">
                <a:latin typeface="IRANSansFaNum" panose="020B0506030804020204" pitchFamily="34" charset="-78"/>
                <a:cs typeface="IRANSansFaNum" panose="020B0506030804020204" pitchFamily="34" charset="-78"/>
              </a:rPr>
              <a:t>Jupyter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/ آنلاین: 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Google </a:t>
            </a:r>
            <a:r>
              <a:rPr lang="en-US" sz="2000" i="0" dirty="0" err="1">
                <a:latin typeface="IRANSansFaNum" panose="020B0506030804020204" pitchFamily="34" charset="-78"/>
                <a:cs typeface="IRANSansFaNum" panose="020B0506030804020204" pitchFamily="34" charset="-78"/>
              </a:rPr>
              <a:t>Colab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)</a:t>
            </a:r>
            <a:endParaRPr lang="en-US" sz="2000" i="0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روش 4:</a:t>
            </a:r>
          </a:p>
          <a:p>
            <a:pPr lvl="1" algn="r" rtl="1">
              <a:lnSpc>
                <a:spcPct val="150000"/>
              </a:lnSpc>
            </a:pP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کدنویسی و اجرا در 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IDE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ها مانند: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IDLE</a:t>
            </a:r>
            <a:r>
              <a:rPr lang="fa-IR" sz="20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/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</a:t>
            </a:r>
            <a:r>
              <a:rPr lang="en-US" sz="2000" i="0" dirty="0" err="1">
                <a:latin typeface="IRANSansFaNum" panose="020B0506030804020204" pitchFamily="34" charset="-78"/>
                <a:cs typeface="IRANSansFaNum" panose="020B0506030804020204" pitchFamily="34" charset="-78"/>
              </a:rPr>
              <a:t>Spyder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/ 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/ VS Code</a:t>
            </a:r>
            <a:r>
              <a:rPr lang="fa-IR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</a:t>
            </a:r>
            <a:r>
              <a:rPr lang="en-US" sz="2000" i="0" dirty="0">
                <a:latin typeface="IRANSansFaNum" panose="020B0506030804020204" pitchFamily="34" charset="-78"/>
                <a:cs typeface="IRANSansFaNum" panose="020B0506030804020204" pitchFamily="34" charset="-78"/>
              </a:rPr>
              <a:t> … / </a:t>
            </a:r>
            <a:r>
              <a:rPr lang="en-US" sz="2000" i="0" dirty="0" err="1">
                <a:latin typeface="IRANSansFaNum" panose="020B0506030804020204" pitchFamily="34" charset="-78"/>
                <a:cs typeface="IRANSansFaNum" panose="020B0506030804020204" pitchFamily="34" charset="-78"/>
              </a:rPr>
              <a:t>PyCharm</a:t>
            </a:r>
            <a:endParaRPr lang="en-US" sz="2000" i="0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652" y="5846174"/>
            <a:ext cx="503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IDE: integrated development environment</a:t>
            </a:r>
          </a:p>
        </p:txBody>
      </p:sp>
      <p:pic>
        <p:nvPicPr>
          <p:cNvPr id="9" name="Picture 4" descr="Spyder Logo - Spyder Python Logo Png, Transparent Png - kind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67" y="5185970"/>
            <a:ext cx="873206" cy="9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op VS Code Extensions to Improve Your Productivity | SyntaxSoft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56" y="3917164"/>
            <a:ext cx="2023590" cy="10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le:Jupyter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99" y="2186262"/>
            <a:ext cx="825737" cy="9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hat is Google Colab? - Hrishikesh Mane -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2" y="2171870"/>
            <a:ext cx="2109796" cy="9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le:Python-logo-notext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3" y="4287566"/>
            <a:ext cx="587479" cy="58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پای‌چارم - ویکی‌پدیا، دانشنامهٔ آزاد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42" y="5320878"/>
            <a:ext cx="658214" cy="6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8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شروع کدنویسی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675" y="1370896"/>
            <a:ext cx="3496133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a-IR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دستورها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Hello World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</a:t>
            </a:r>
            <a:b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sys.version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lang="fa-IR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fa-I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چاپ نسخه پایتون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	 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1901" y="1352510"/>
            <a:ext cx="328284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کامنت ها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 One line comment</a:t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en-US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'''</a:t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Multiple</a:t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Line</a:t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'''</a:t>
            </a:r>
            <a:endParaRPr lang="en-US" sz="1600" dirty="0">
              <a:solidFill>
                <a:schemeClr val="accent6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3" y="1352510"/>
            <a:ext cx="402078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متغیرها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 = 10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name, age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12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 name 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', name)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8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 build="allAtOnce" animBg="1"/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های اجرای کد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0947" y="1324122"/>
            <a:ext cx="4179860" cy="4534678"/>
          </a:xfrm>
        </p:spPr>
        <p:txBody>
          <a:bodyPr/>
          <a:lstStyle/>
          <a:p>
            <a:r>
              <a:rPr lang="fa-IR" dirty="0"/>
              <a:t>روش های اجرای کدهای پایتون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ذخیره کدها در فایل متنی با پسوند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fa-IR" dirty="0"/>
              <a:t> و اجرای یک جا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اجرای خط به خط در کنسول پایتون (</a:t>
            </a:r>
            <a:r>
              <a:rPr lang="en-US" dirty="0"/>
              <a:t>Shell</a:t>
            </a:r>
            <a:r>
              <a:rPr lang="fa-IR" dirty="0"/>
              <a:t>، </a:t>
            </a:r>
            <a:r>
              <a:rPr lang="en-US" dirty="0"/>
              <a:t>IDLE</a:t>
            </a:r>
            <a:r>
              <a:rPr lang="fa-IR" dirty="0"/>
              <a:t> یا </a:t>
            </a:r>
            <a:r>
              <a:rPr lang="en-US" dirty="0" err="1"/>
              <a:t>IPython</a:t>
            </a:r>
            <a:r>
              <a:rPr lang="fa-IR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80899"/>
            <a:ext cx="6160115" cy="424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5651293" y="3934992"/>
            <a:ext cx="2242641" cy="59203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552668" y="3078866"/>
            <a:ext cx="3878279" cy="33889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7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قوانین ساختاری در کدنویسی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دستورها و نام توابع و متغیرها به حروف بزرگ و کوچک حساس </a:t>
            </a:r>
            <a:r>
              <a:rPr lang="fa-IR" u="sng" dirty="0"/>
              <a:t>هستند</a:t>
            </a:r>
            <a:r>
              <a:rPr lang="fa-IR" dirty="0"/>
              <a:t>. (</a:t>
            </a:r>
            <a:r>
              <a:rPr lang="en-US" dirty="0"/>
              <a:t>Case Sensitive</a:t>
            </a:r>
            <a:r>
              <a:rPr lang="fa-IR" dirty="0"/>
              <a:t>)</a:t>
            </a:r>
          </a:p>
          <a:p>
            <a:r>
              <a:rPr lang="fa-IR" dirty="0"/>
              <a:t>تعداد فاصله و تب در ابتدای هر خط (</a:t>
            </a:r>
            <a:r>
              <a:rPr lang="en-US" dirty="0" err="1"/>
              <a:t>Identation</a:t>
            </a:r>
            <a:r>
              <a:rPr lang="fa-IR" dirty="0"/>
              <a:t>) </a:t>
            </a:r>
            <a:r>
              <a:rPr lang="fa-IR" u="sng" dirty="0"/>
              <a:t>مهم است</a:t>
            </a:r>
            <a:r>
              <a:rPr lang="fa-IR" dirty="0"/>
              <a:t>.</a:t>
            </a:r>
          </a:p>
          <a:p>
            <a:r>
              <a:rPr lang="fa-IR" dirty="0"/>
              <a:t>نام توابع و متغیرها فقط می تواند شامل حروف، اعداد و _ باشد و نباید با عدد شروع شود (از اسامی رزرو شده هم نباشد).</a:t>
            </a:r>
            <a:br>
              <a:rPr lang="en-US" dirty="0"/>
            </a:br>
            <a:endParaRPr lang="fa-IR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camelCase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√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PascalCase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√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snake_case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√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varName,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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invalid 	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C43D-1FC9-4133-A65C-43E95CD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قوانین کلاس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353C-BF67-41E5-8FCD-85A2C3CC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حضور در کلاس</a:t>
            </a:r>
          </a:p>
          <a:p>
            <a:r>
              <a:rPr lang="fa-IR" sz="2400" dirty="0"/>
              <a:t>تمرین و پروژه</a:t>
            </a:r>
          </a:p>
          <a:p>
            <a:r>
              <a:rPr lang="fa-IR" sz="2400" dirty="0"/>
              <a:t>کار روزانه</a:t>
            </a:r>
          </a:p>
          <a:p>
            <a:r>
              <a:rPr lang="fa-IR" sz="2400" dirty="0"/>
              <a:t>آموزش ترکیبی (پروژه محور، توضیح و تئوری، کدنویسی)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A518-061E-4E71-81BD-E3057BF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6D38-F638-43B2-9A91-1CADD325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8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متغیرها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3.14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endParaRPr lang="fa-I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True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	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[1, 2, 3]		</a:t>
            </a:r>
            <a:endParaRPr lang="fa-I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1, </a:t>
            </a:r>
            <a:r>
              <a:rPr lang="fa-I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'a']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(1, 2, 3)		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(1, </a:t>
            </a:r>
            <a:r>
              <a:rPr lang="fa-I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 2, 3}	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 </a:t>
            </a:r>
            <a:r>
              <a:rPr lang="fa-I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'a'}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{'a':1,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b':'c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{1:2, 3:'a'}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580" y="4635158"/>
            <a:ext cx="11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9580" y="5340633"/>
            <a:ext cx="22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dictionary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296340" y="4471147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99100" y="5172375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0004" y="1324122"/>
            <a:ext cx="51299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>
                <a:cs typeface="B Mitra" panose="00000400000000000000" pitchFamily="2" charset="-78"/>
              </a:rPr>
              <a:t>نوع متغیرها در حین اجرا با توجه به مقادیر آن ها تعیین می شود.</a:t>
            </a:r>
            <a:r>
              <a:rPr lang="en-US" dirty="0">
                <a:cs typeface="B Mitra" panose="00000400000000000000" pitchFamily="2" charset="-78"/>
              </a:rPr>
              <a:t>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>
                <a:cs typeface="B Mitra" panose="00000400000000000000" pitchFamily="2" charset="-78"/>
              </a:rPr>
              <a:t>تشخیص نوع متغیر با دستور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انواع </a:t>
            </a:r>
            <a:r>
              <a:rPr lang="en-US" dirty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، </a:t>
            </a:r>
            <a:r>
              <a:rPr lang="en-US" dirty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 قابل تبدیل به یکدیگر هستند.</a:t>
            </a:r>
            <a:endParaRPr lang="en-US" dirty="0">
              <a:latin typeface="Courier New" panose="02070309020205020404" pitchFamily="49" charset="0"/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آیتم های </a:t>
            </a:r>
            <a:r>
              <a:rPr lang="en-US" dirty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 قابل تغییر ولی در </a:t>
            </a:r>
            <a:r>
              <a:rPr lang="en-US" dirty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 غیر قابل تغییر هستند.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در </a:t>
            </a:r>
            <a:r>
              <a:rPr lang="en-US" dirty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err="1">
                <a:latin typeface="Courier New" panose="02070309020205020404" pitchFamily="49" charset="0"/>
                <a:cs typeface="B Mitra" panose="00000400000000000000" pitchFamily="2" charset="-78"/>
              </a:rPr>
              <a:t>dict</a:t>
            </a:r>
            <a:r>
              <a:rPr lang="fa-IR" dirty="0">
                <a:latin typeface="Courier New" panose="02070309020205020404" pitchFamily="49" charset="0"/>
                <a:cs typeface="B Mitra" panose="00000400000000000000" pitchFamily="2" charset="-78"/>
              </a:rPr>
              <a:t>، آیتم تکراری وجود نخواهد داشت.</a:t>
            </a:r>
            <a:endParaRPr lang="en-US" dirty="0">
              <a:latin typeface="Courier New" panose="02070309020205020404" pitchFamily="49" charset="0"/>
              <a:cs typeface="B Mitra" panose="00000400000000000000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953440" y="2945571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953440" y="3635249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6680" y="3798254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tuple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80" y="3109319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8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اپراتورهای ریاضی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062" y="2608281"/>
            <a:ext cx="2458387" cy="3069053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x//2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x==3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x!=3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x&gt;5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x&lt;=5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EFF7FA"/>
              </a:clrFrom>
              <a:clrTo>
                <a:srgbClr val="EFF7F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92" y="2199862"/>
            <a:ext cx="5741960" cy="352244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21449" y="2608281"/>
            <a:ext cx="2458387" cy="306905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cs typeface="Courier New" panose="02070309020205020404" pitchFamily="49" charset="0"/>
              </a:rPr>
              <a:t>Floor division</a:t>
            </a:r>
            <a:br>
              <a:rPr lang="en-US" sz="1600" dirty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cs typeface="Courier New" panose="02070309020205020404" pitchFamily="49" charset="0"/>
              </a:rPr>
              <a:t>Equal</a:t>
            </a:r>
            <a:br>
              <a:rPr lang="en-US" sz="1600" dirty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cs typeface="Courier New" panose="02070309020205020404" pitchFamily="49" charset="0"/>
              </a:rPr>
              <a:t>Not equal</a:t>
            </a:r>
            <a:br>
              <a:rPr lang="en-US" sz="1600" dirty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cs typeface="Courier New" panose="02070309020205020404" pitchFamily="49" charset="0"/>
              </a:rPr>
              <a:t>Greater than</a:t>
            </a:r>
            <a:br>
              <a:rPr lang="en-US" sz="1600" dirty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cs typeface="Courier New" panose="02070309020205020404" pitchFamily="49" charset="0"/>
              </a:rPr>
              <a:t>Less than</a:t>
            </a:r>
            <a:br>
              <a:rPr lang="en-US" sz="1600" dirty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192" y="150535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X=5</a:t>
            </a:r>
          </a:p>
        </p:txBody>
      </p:sp>
    </p:spTree>
    <p:extLst>
      <p:ext uri="{BB962C8B-B14F-4D97-AF65-F5344CB8AC3E}">
        <p14:creationId xmlns:p14="http://schemas.microsoft.com/office/powerpoint/2010/main" val="28336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دستورهای شرطی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767" y="1324122"/>
            <a:ext cx="5835040" cy="4534678"/>
          </a:xfrm>
        </p:spPr>
        <p:txBody>
          <a:bodyPr anchor="t"/>
          <a:lstStyle/>
          <a:p>
            <a:r>
              <a:rPr lang="fa-IR" dirty="0"/>
              <a:t>دستور </a:t>
            </a:r>
            <a:r>
              <a:rPr lang="en-US" dirty="0"/>
              <a:t>if</a:t>
            </a:r>
            <a:r>
              <a:rPr lang="fa-IR" dirty="0"/>
              <a:t> می تواند با چند دستور </a:t>
            </a:r>
            <a:r>
              <a:rPr lang="en-US" dirty="0" err="1"/>
              <a:t>elif</a:t>
            </a:r>
            <a:r>
              <a:rPr lang="fa-IR" dirty="0"/>
              <a:t> و تنها یک دستور </a:t>
            </a:r>
            <a:r>
              <a:rPr lang="en-US" dirty="0"/>
              <a:t>else</a:t>
            </a:r>
            <a:r>
              <a:rPr lang="fa-IR" dirty="0"/>
              <a:t> در انتها، همراه شود.</a:t>
            </a:r>
          </a:p>
          <a:p>
            <a:r>
              <a:rPr lang="fa-IR" dirty="0"/>
              <a:t>دستورهای درون شرط </a:t>
            </a:r>
            <a:r>
              <a:rPr lang="en-US" dirty="0"/>
              <a:t>if</a:t>
            </a:r>
            <a:r>
              <a:rPr lang="fa-IR" dirty="0"/>
              <a:t>، </a:t>
            </a:r>
            <a:r>
              <a:rPr lang="en-US" dirty="0" err="1"/>
              <a:t>elif</a:t>
            </a:r>
            <a:r>
              <a:rPr lang="fa-IR" dirty="0"/>
              <a:t> و </a:t>
            </a:r>
            <a:r>
              <a:rPr lang="en-US" dirty="0"/>
              <a:t>else</a:t>
            </a:r>
            <a:r>
              <a:rPr lang="fa-IR" dirty="0"/>
              <a:t> باید به اندازه یک </a:t>
            </a:r>
            <a:r>
              <a:rPr lang="en-US" dirty="0"/>
              <a:t>Tab</a:t>
            </a:r>
            <a:r>
              <a:rPr lang="fa-IR" dirty="0"/>
              <a:t> یا 4 فاصله، جلوتر باشند.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5" y="1504101"/>
            <a:ext cx="3315163" cy="971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778081"/>
            <a:ext cx="2400635" cy="1533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5188010"/>
            <a:ext cx="42487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fa-IR" cap="none" dirty="0"/>
              <a:t>ها در پایتون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9482" y="1370896"/>
            <a:ext cx="3201326" cy="407053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Generator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(5):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0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1882" y="1370896"/>
            <a:ext cx="3537679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Iterator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[1, 2, 3, 4]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3" y="1352510"/>
            <a:ext cx="4050768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Enumerate</a:t>
            </a:r>
          </a:p>
          <a:p>
            <a:pPr marL="0" indent="0"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words = ['a', 'b', 'c', 'd']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i,word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enumerate(words):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(i+1,word)</a:t>
            </a:r>
          </a:p>
          <a:p>
            <a:pPr marL="0" indent="0" algn="l" rtl="0">
              <a:buNone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 a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 b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 c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 d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92" y="5511912"/>
            <a:ext cx="1112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این دستورها را امتحان کنید:	 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(1,21)]</a:t>
            </a:r>
            <a:r>
              <a:rPr lang="fa-I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	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[n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/2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(1,21)]</a:t>
            </a:r>
            <a:endParaRPr lang="en-US" dirty="0">
              <a:latin typeface="Courier New" panose="02070309020205020404" pitchFamily="49" charset="0"/>
              <a:ea typeface="Verdana" panose="020B0604030504040204" pitchFamily="34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458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fa-IR" cap="none" dirty="0"/>
              <a:t>ها در پایتون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6283" y="1370896"/>
            <a:ext cx="3334525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حلقه مشروط</a:t>
            </a:r>
            <a:b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= 1</a:t>
            </a:r>
            <a:b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 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&lt; 5:</a:t>
            </a:r>
            <a:b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print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(i)</a:t>
            </a:r>
            <a:b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+= 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7069" y="1370896"/>
            <a:ext cx="367087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1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== 4: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break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1352510"/>
            <a:ext cx="3747540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  <a:b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1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&lt;10: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+= 1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i%2 == 0: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continue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7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9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4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اول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001.py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411501"/>
            <a:ext cx="11031704" cy="1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دوم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002.py</a:t>
            </a: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089382"/>
            <a:ext cx="11099705" cy="29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بر روی رشته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4272197"/>
            <a:ext cx="11029615" cy="620935"/>
          </a:xfrm>
        </p:spPr>
        <p:txBody>
          <a:bodyPr>
            <a:normAutofit/>
          </a:bodyPr>
          <a:lstStyle/>
          <a:p>
            <a:r>
              <a:rPr lang="fa-IR" dirty="0"/>
              <a:t>ترکیب رشته ها و متغیرها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8FCFC"/>
              </a:clrFrom>
              <a:clrTo>
                <a:srgbClr val="F8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2" y="1380899"/>
            <a:ext cx="11324913" cy="308699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4901784"/>
            <a:ext cx="5100080" cy="96134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S='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%d, %f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%(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S='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{:d},{:f}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'.format(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81272" y="4901784"/>
            <a:ext cx="5929535" cy="96134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{:d}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integer		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{:s}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string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{:f}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float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%.2f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%4.2f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{:.2f}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{:4.2f}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limit numbers</a:t>
            </a:r>
          </a:p>
        </p:txBody>
      </p:sp>
    </p:spTree>
    <p:extLst>
      <p:ext uri="{BB962C8B-B14F-4D97-AF65-F5344CB8AC3E}">
        <p14:creationId xmlns:p14="http://schemas.microsoft.com/office/powerpoint/2010/main" val="297073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شانزدهم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https://projecteuler.net/problem=16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016.py</a:t>
            </a: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445687"/>
            <a:ext cx="11263330" cy="22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نوزدهم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https://projecteuler.net/problem=19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019.py</a:t>
            </a: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1827547"/>
            <a:ext cx="9057483" cy="3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a-IR" sz="2400" dirty="0"/>
              <a:t>مقدمه و معرفی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2400" dirty="0"/>
              <a:t>کدنویسی پایتون در عمل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بیستم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https://projecteuler.net/problem=20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020.py</a:t>
            </a: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243674"/>
            <a:ext cx="11224798" cy="28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ششم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https://projecteuler.net/problem=6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006.py</a:t>
            </a: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61" y="1932389"/>
            <a:ext cx="8892593" cy="33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کتابخانه </a:t>
            </a:r>
            <a:r>
              <a:rPr lang="fa-IR" cap="none" dirty="0"/>
              <a:t>های مفید</a:t>
            </a:r>
            <a:r>
              <a:rPr lang="en-US" cap="none" dirty="0"/>
              <a:t> </a:t>
            </a:r>
            <a:r>
              <a:rPr lang="fa-IR" cap="none" dirty="0"/>
              <a:t>پایتون برای کاربردهای علمی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Numpy</a:t>
            </a:r>
            <a:r>
              <a:rPr lang="fa-IR" sz="2000" dirty="0"/>
              <a:t>: کتابخانه بسیار پرکاربرد برای محاسبات عددی و ماتریسی </a:t>
            </a:r>
            <a:r>
              <a:rPr lang="fa-IR" sz="2000" dirty="0">
                <a:sym typeface="Wingdings" panose="05000000000000000000" pitchFamily="2" charset="2"/>
              </a:rPr>
              <a:t> </a:t>
            </a:r>
            <a:r>
              <a:rPr lang="fa-IR" sz="2000" dirty="0"/>
              <a:t>فایل </a:t>
            </a:r>
            <a:r>
              <a:rPr lang="en-US" sz="2000" dirty="0"/>
              <a:t>numpy.pdf</a:t>
            </a:r>
            <a:endParaRPr lang="fa-IR" sz="2000" dirty="0"/>
          </a:p>
          <a:p>
            <a:r>
              <a:rPr lang="en-US" sz="2000" dirty="0" err="1"/>
              <a:t>Scipy</a:t>
            </a:r>
            <a:r>
              <a:rPr lang="fa-IR" sz="2000" dirty="0"/>
              <a:t>: کتابخانه بسیار پرکاربرد شامل الگوریتم های مختلف علمی </a:t>
            </a:r>
            <a:r>
              <a:rPr lang="fa-IR" sz="2000" dirty="0">
                <a:sym typeface="Wingdings" panose="05000000000000000000" pitchFamily="2" charset="2"/>
              </a:rPr>
              <a:t> فایل </a:t>
            </a:r>
            <a:r>
              <a:rPr lang="en-US" sz="2000" dirty="0">
                <a:sym typeface="Wingdings" panose="05000000000000000000" pitchFamily="2" charset="2"/>
              </a:rPr>
              <a:t>scipy.pdf</a:t>
            </a:r>
          </a:p>
          <a:p>
            <a:r>
              <a:rPr lang="en-US" sz="2000" dirty="0">
                <a:sym typeface="Wingdings" panose="05000000000000000000" pitchFamily="2" charset="2"/>
              </a:rPr>
              <a:t>Pandas</a:t>
            </a:r>
            <a:r>
              <a:rPr lang="fa-IR" sz="2000" dirty="0">
                <a:sym typeface="Wingdings" panose="05000000000000000000" pitchFamily="2" charset="2"/>
              </a:rPr>
              <a:t>: کتابخانه پرکاربرد برای محاسبات آماری و کار با داده ها  فایل </a:t>
            </a:r>
            <a:r>
              <a:rPr lang="en-US" sz="2000" dirty="0">
                <a:sym typeface="Wingdings" panose="05000000000000000000" pitchFamily="2" charset="2"/>
              </a:rPr>
              <a:t>pandas.pdf</a:t>
            </a:r>
          </a:p>
          <a:p>
            <a:r>
              <a:rPr lang="en-US" sz="2000" dirty="0" err="1"/>
              <a:t>Scikit</a:t>
            </a:r>
            <a:r>
              <a:rPr lang="en-US" sz="2000" dirty="0"/>
              <a:t>-Learn</a:t>
            </a:r>
            <a:r>
              <a:rPr lang="fa-IR" sz="2000" dirty="0"/>
              <a:t>: کتابخانه پرکاربرد برای یادگیری ماشین و پردازش داده ها </a:t>
            </a:r>
            <a:r>
              <a:rPr lang="fa-IR" sz="2000" dirty="0">
                <a:sym typeface="Wingdings" panose="05000000000000000000" pitchFamily="2" charset="2"/>
              </a:rPr>
              <a:t> فایل </a:t>
            </a:r>
            <a:r>
              <a:rPr lang="en-US" sz="2000" dirty="0">
                <a:sym typeface="Wingdings" panose="05000000000000000000" pitchFamily="2" charset="2"/>
              </a:rPr>
              <a:t>sklearn.pdf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Matplotlib</a:t>
            </a:r>
            <a:r>
              <a:rPr lang="fa-IR" sz="2000" dirty="0">
                <a:sym typeface="Wingdings" panose="05000000000000000000" pitchFamily="2" charset="2"/>
              </a:rPr>
              <a:t>: کتابخانه بسیار پرکاربرد برای نمایش نمودارها و تصاویر  فایل </a:t>
            </a:r>
            <a:r>
              <a:rPr lang="en-US" sz="2000" dirty="0">
                <a:sym typeface="Wingdings" panose="05000000000000000000" pitchFamily="2" charset="2"/>
              </a:rPr>
              <a:t>matplotlib.pdf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a-IR" sz="4000" dirty="0"/>
              <a:t>مقدمه و معرفی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/>
              <a:t>	    ویژگی ها و کاربردهای پایتون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04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معرفی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3940209"/>
          </a:xfrm>
        </p:spPr>
        <p:txBody>
          <a:bodyPr>
            <a:normAutofit lnSpcReduction="10000"/>
          </a:bodyPr>
          <a:lstStyle/>
          <a:p>
            <a:r>
              <a:rPr lang="fa-IR" u="sng" dirty="0"/>
              <a:t>سطح بالا</a:t>
            </a:r>
            <a:r>
              <a:rPr lang="fa-IR" dirty="0"/>
              <a:t> و بسیار </a:t>
            </a:r>
            <a:r>
              <a:rPr lang="fa-IR" u="sng" dirty="0"/>
              <a:t>پرکاربرد</a:t>
            </a:r>
            <a:endParaRPr lang="fa-IR" dirty="0"/>
          </a:p>
          <a:p>
            <a:r>
              <a:rPr lang="fa-IR" dirty="0"/>
              <a:t>تاکید بر </a:t>
            </a:r>
            <a:r>
              <a:rPr lang="fa-IR" u="sng" dirty="0"/>
              <a:t>سادگی و خوانایی</a:t>
            </a:r>
            <a:r>
              <a:rPr lang="fa-IR" dirty="0"/>
              <a:t> کدها</a:t>
            </a:r>
          </a:p>
          <a:p>
            <a:r>
              <a:rPr lang="fa-IR" u="sng" dirty="0"/>
              <a:t>پیاده سازی و توسعه سریع</a:t>
            </a:r>
            <a:r>
              <a:rPr lang="fa-IR" dirty="0"/>
              <a:t> ایده ها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fa-IR" u="sng" dirty="0">
                <a:sym typeface="Wingdings" panose="05000000000000000000" pitchFamily="2" charset="2"/>
              </a:rPr>
              <a:t>مناسب برای کاربردهای آکادمیک</a:t>
            </a:r>
            <a:endParaRPr lang="fa-IR" u="sng" dirty="0"/>
          </a:p>
          <a:p>
            <a:r>
              <a:rPr lang="fa-IR" dirty="0"/>
              <a:t>پایتون </a:t>
            </a:r>
            <a:r>
              <a:rPr lang="en-US" u="sng" dirty="0"/>
              <a:t>cross-platform</a:t>
            </a:r>
            <a:r>
              <a:rPr lang="fa-IR" dirty="0"/>
              <a:t> است: کدهای پایتون، در تمام سیستم عامل های مرسوم قابل اجرا هستند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fa-IR" dirty="0"/>
              <a:t>یکی از دلایل محبوبیت زیاد پایتون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fa-IR" dirty="0"/>
              <a:t>نام "پایتون" برگرفته از یک گروه نمایشی کمدی به نام </a:t>
            </a:r>
            <a:r>
              <a:rPr lang="en-US" dirty="0"/>
              <a:t>Monty Python</a:t>
            </a:r>
            <a:r>
              <a:rPr lang="fa-IR" dirty="0"/>
              <a:t> </a:t>
            </a:r>
            <a:r>
              <a:rPr lang="en-US" dirty="0"/>
              <a:t> (1991)</a:t>
            </a:r>
            <a:endParaRPr lang="fa-IR" dirty="0"/>
          </a:p>
          <a:p>
            <a:r>
              <a:rPr lang="fa-IR" dirty="0"/>
              <a:t>سازنده پایتون (</a:t>
            </a:r>
            <a:r>
              <a:rPr lang="en-US" dirty="0"/>
              <a:t>Guido van Rossum</a:t>
            </a:r>
            <a:r>
              <a:rPr lang="fa-IR" dirty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48105" y="3970112"/>
            <a:ext cx="110296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438" y="1380899"/>
            <a:ext cx="2681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5" y="4722827"/>
            <a:ext cx="3782340" cy="1826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08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 های پایتون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03" y="1323975"/>
            <a:ext cx="9647394" cy="50488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روند کاربرد و محبوبیت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51482"/>
            <a:ext cx="11029615" cy="2411061"/>
          </a:xfrm>
        </p:spPr>
        <p:txBody>
          <a:bodyPr>
            <a:normAutofit/>
          </a:bodyPr>
          <a:lstStyle/>
          <a:p>
            <a:r>
              <a:rPr lang="fa-IR" sz="1900" dirty="0"/>
              <a:t>روند کاربرد زبان های برنامه نویسی</a:t>
            </a:r>
            <a:br>
              <a:rPr lang="en-US" sz="1900" dirty="0"/>
            </a:br>
            <a:r>
              <a:rPr lang="fa-IR" sz="1900" dirty="0"/>
              <a:t>در سایت </a:t>
            </a:r>
            <a:r>
              <a:rPr lang="en-US" sz="1900" dirty="0"/>
              <a:t>Stack Overflow</a:t>
            </a:r>
            <a:endParaRPr lang="fa-IR" sz="1900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>
          <a:xfrm>
            <a:off x="508506" y="1335697"/>
            <a:ext cx="6715805" cy="39823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54291" y="1825384"/>
            <a:ext cx="359764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37D23-8A9B-4DDC-8735-645FCE2DC18D}"/>
              </a:ext>
            </a:extLst>
          </p:cNvPr>
          <p:cNvSpPr txBox="1"/>
          <p:nvPr/>
        </p:nvSpPr>
        <p:spPr>
          <a:xfrm>
            <a:off x="581192" y="5477184"/>
            <a:ext cx="11029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insights.stackoverflow.com/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trends?tags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=java%2Cc%2B%2B%2Cpython%2Cc%23%2Cjavascript%2Cmatlab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5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اصلی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188" y="1236372"/>
            <a:ext cx="10635448" cy="4534678"/>
          </a:xfrm>
        </p:spPr>
        <p:txBody>
          <a:bodyPr/>
          <a:lstStyle/>
          <a:p>
            <a:pPr lvl="1"/>
            <a:r>
              <a:rPr lang="fa-IR" dirty="0"/>
              <a:t>برنامه نویسی علمی و محاسباتی</a:t>
            </a:r>
          </a:p>
          <a:p>
            <a:pPr lvl="1"/>
            <a:r>
              <a:rPr lang="fa-IR" dirty="0"/>
              <a:t>علوم داده و هوش مصنوعی</a:t>
            </a:r>
          </a:p>
          <a:p>
            <a:pPr lvl="1"/>
            <a:r>
              <a:rPr lang="fa-IR" dirty="0"/>
              <a:t>برنامه نویسی وب و شبکه </a:t>
            </a:r>
            <a:r>
              <a:rPr lang="en-US" dirty="0"/>
              <a:t>	</a:t>
            </a:r>
            <a:endParaRPr lang="fa-IR" dirty="0"/>
          </a:p>
          <a:p>
            <a:pPr lvl="1"/>
            <a:r>
              <a:rPr lang="fa-IR" dirty="0"/>
              <a:t>بازی های کامپیوتری</a:t>
            </a:r>
            <a:endParaRPr lang="en-US" dirty="0"/>
          </a:p>
          <a:p>
            <a:pPr lvl="1"/>
            <a:r>
              <a:rPr lang="fa-IR" dirty="0"/>
              <a:t>نرم افزارهای دسکتاپ و </a:t>
            </a:r>
            <a:r>
              <a:rPr lang="en-US" dirty="0"/>
              <a:t>GUI</a:t>
            </a:r>
          </a:p>
          <a:p>
            <a:pPr lvl="1"/>
            <a:r>
              <a:rPr lang="fa-IR" dirty="0"/>
              <a:t>آموزش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7EA0A-9223-4588-B45D-D5B1F769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62" y="1582999"/>
            <a:ext cx="6013796" cy="3147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87892C4-B4C5-4A5C-87CE-43FB04618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27599"/>
              </p:ext>
            </p:extLst>
          </p:nvPr>
        </p:nvGraphicFramePr>
        <p:xfrm>
          <a:off x="2113151" y="5030548"/>
          <a:ext cx="6634018" cy="132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Free Artificial Intelligence Line Icon - Available in SVG, PNG, EPS, AI &amp;amp;  Icon fonts">
            <a:extLst>
              <a:ext uri="{FF2B5EF4-FFF2-40B4-BE49-F238E27FC236}">
                <a16:creationId xmlns:a16="http://schemas.microsoft.com/office/drawing/2014/main" id="{EED8A276-E69A-4A27-BB8A-0AF5134E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83" y="4949484"/>
            <a:ext cx="1065725" cy="10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8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a-IR" sz="4000" dirty="0"/>
              <a:t>کدنویسی پایتون در عمل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/>
              <a:t>	     راه اندازی محیط برنامه نویسی و شروع کدنویسی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48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986</TotalTime>
  <Words>1789</Words>
  <Application>Microsoft Office PowerPoint</Application>
  <PresentationFormat>Widescreen</PresentationFormat>
  <Paragraphs>292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Berlin Sans FB</vt:lpstr>
      <vt:lpstr>Calibri</vt:lpstr>
      <vt:lpstr>Courier New</vt:lpstr>
      <vt:lpstr>Gill Sans MT</vt:lpstr>
      <vt:lpstr>IRANSans</vt:lpstr>
      <vt:lpstr>IRANSansFaNum</vt:lpstr>
      <vt:lpstr>Microsoft Sans Serif</vt:lpstr>
      <vt:lpstr>Times New Roman</vt:lpstr>
      <vt:lpstr>Verdana</vt:lpstr>
      <vt:lpstr>Wingdings</vt:lpstr>
      <vt:lpstr>Wingdings 2</vt:lpstr>
      <vt:lpstr>Dividend</vt:lpstr>
      <vt:lpstr>برنامه نویسی با پایتون</vt:lpstr>
      <vt:lpstr>قوانین کلاس</vt:lpstr>
      <vt:lpstr>فهرست مطالب</vt:lpstr>
      <vt:lpstr>مقدمه و معرفی</vt:lpstr>
      <vt:lpstr>معرفی پایتون</vt:lpstr>
      <vt:lpstr>ویژگی های پایتون</vt:lpstr>
      <vt:lpstr>روند کاربرد و محبوبیت پایتون</vt:lpstr>
      <vt:lpstr>کاربردهای اصلی پایتون</vt:lpstr>
      <vt:lpstr>کدنویسی پایتون در عمل</vt:lpstr>
      <vt:lpstr>نصب و راه‌اندازی پایتون</vt:lpstr>
      <vt:lpstr>کدام نسخه از پایتون؟</vt:lpstr>
      <vt:lpstr>روش های دانلود پایتون</vt:lpstr>
      <vt:lpstr>نصب و راه‌اندازی پایتون</vt:lpstr>
      <vt:lpstr>افزودن پایتون به مسیرهای ویندوز</vt:lpstr>
      <vt:lpstr>محیط‌های کدنویسی پایتون</vt:lpstr>
      <vt:lpstr>محیط‌های کدنویسی پایتون</vt:lpstr>
      <vt:lpstr>شروع کدنویسی</vt:lpstr>
      <vt:lpstr>روش های اجرای کد</vt:lpstr>
      <vt:lpstr>قوانین ساختاری در کدنویسی پایتون</vt:lpstr>
      <vt:lpstr>انواع متغیرها</vt:lpstr>
      <vt:lpstr>اپراتورهای ریاضی</vt:lpstr>
      <vt:lpstr>دستورهای شرطی</vt:lpstr>
      <vt:lpstr>حلقه ها در پایتون</vt:lpstr>
      <vt:lpstr>حلقه ها در پایتون</vt:lpstr>
      <vt:lpstr>مساله اول Projecteuler.net</vt:lpstr>
      <vt:lpstr>مساله دوم Projecteuler.net</vt:lpstr>
      <vt:lpstr>عملیات بر روی رشته ها</vt:lpstr>
      <vt:lpstr>مساله شانزدهم Projecteuler.net</vt:lpstr>
      <vt:lpstr>مساله نوزدهم Projecteuler.net</vt:lpstr>
      <vt:lpstr>مساله بیستم Projecteuler.net</vt:lpstr>
      <vt:lpstr>مساله ششم Projecteuler.net</vt:lpstr>
      <vt:lpstr>کتابخانه های مفید پایتون برای کاربردهای علمی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Mohaqeqi</dc:creator>
  <cp:lastModifiedBy>Saeed Mohagheghi</cp:lastModifiedBy>
  <cp:revision>138</cp:revision>
  <cp:lastPrinted>2019-08-29T18:32:44Z</cp:lastPrinted>
  <dcterms:created xsi:type="dcterms:W3CDTF">2019-06-27T12:50:10Z</dcterms:created>
  <dcterms:modified xsi:type="dcterms:W3CDTF">2021-08-08T12:13:31Z</dcterms:modified>
</cp:coreProperties>
</file>