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86" r:id="rId3"/>
    <p:sldId id="288" r:id="rId4"/>
    <p:sldId id="289" r:id="rId5"/>
    <p:sldId id="290" r:id="rId6"/>
    <p:sldId id="291" r:id="rId7"/>
    <p:sldId id="292" r:id="rId8"/>
    <p:sldId id="293" r:id="rId9"/>
    <p:sldId id="276" r:id="rId10"/>
    <p:sldId id="274" r:id="rId11"/>
    <p:sldId id="295" r:id="rId12"/>
    <p:sldId id="294" r:id="rId13"/>
    <p:sldId id="277" r:id="rId14"/>
    <p:sldId id="278" r:id="rId15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87591" autoAdjust="0"/>
  </p:normalViewPr>
  <p:slideViewPr>
    <p:cSldViewPr snapToGrid="0">
      <p:cViewPr varScale="1">
        <p:scale>
          <a:sx n="75" d="100"/>
          <a:sy n="75" d="100"/>
        </p:scale>
        <p:origin x="9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3FDF96B-723F-4BCA-B0F2-6B2EC8DC2F6A}" type="datetimeFigureOut">
              <a:rPr lang="en-US" smtClean="0"/>
              <a:t>2021-09-07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1047F32-E357-4BAC-9105-03C47BA3F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49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4520485"/>
            <a:ext cx="11262866" cy="1870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89" y="2218166"/>
            <a:ext cx="10993549" cy="1475013"/>
          </a:xfrm>
          <a:effectLst/>
        </p:spPr>
        <p:txBody>
          <a:bodyPr anchor="b">
            <a:normAutofit/>
          </a:bodyPr>
          <a:lstStyle>
            <a:lvl1pPr algn="r" rtl="1">
              <a:defRPr sz="3600">
                <a:solidFill>
                  <a:schemeClr val="accent1"/>
                </a:solidFill>
                <a:latin typeface="IRANSans" panose="020B0506030804020204" pitchFamily="34" charset="-78"/>
                <a:cs typeface="IRANSans" panose="020B050603080402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693180"/>
            <a:ext cx="10993546" cy="753676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1600" cap="all">
                <a:solidFill>
                  <a:schemeClr val="accent2"/>
                </a:solidFill>
                <a:latin typeface="IRANSans" panose="020B0506030804020204" pitchFamily="34" charset="-78"/>
                <a:cs typeface="IRANSans" panose="020B0506030804020204" pitchFamily="34" charset="-7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91FCE95B-7AAC-4A3D-BD94-B71579557752}" type="datetime1">
              <a:rPr lang="en-US" smtClean="0"/>
              <a:t>2021-09-07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AD58-C445-4F69-8CF1-C601F90A31E0}" type="datetime1">
              <a:rPr lang="en-US" smtClean="0"/>
              <a:t>2021-09-07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سعید محققی </a:t>
            </a:r>
            <a:r>
              <a:rPr lang="en-US"/>
              <a:t>Daneshjoy.ir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11A6809-F529-4CE6-A268-DEC3B5C99C9F}" type="datetime1">
              <a:rPr lang="en-US" smtClean="0"/>
              <a:t>2021-09-07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fa-IR"/>
              <a:t>سعید محققی </a:t>
            </a:r>
            <a:r>
              <a:rPr lang="en-US"/>
              <a:t>Daneshjoy.ir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6266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4216"/>
          </a:xfrm>
        </p:spPr>
        <p:txBody>
          <a:bodyPr/>
          <a:lstStyle>
            <a:lvl1pPr algn="r" rtl="1">
              <a:defRPr>
                <a:cs typeface="B Mitra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24122"/>
            <a:ext cx="11029615" cy="4534678"/>
          </a:xfrm>
        </p:spPr>
        <p:txBody>
          <a:bodyPr/>
          <a:lstStyle>
            <a:lvl1pPr algn="r" rtl="1">
              <a:lnSpc>
                <a:spcPct val="150000"/>
              </a:lnSpc>
              <a:defRPr>
                <a:latin typeface="IRANSans" panose="020B0506030804020204" pitchFamily="34" charset="-78"/>
                <a:cs typeface="IRANSans" panose="020B0506030804020204" pitchFamily="34" charset="-78"/>
              </a:defRPr>
            </a:lvl1pPr>
            <a:lvl2pPr algn="r" rtl="1">
              <a:lnSpc>
                <a:spcPct val="150000"/>
              </a:lnSpc>
              <a:defRPr>
                <a:latin typeface="IRANSans" panose="020B0506030804020204" pitchFamily="34" charset="-78"/>
                <a:cs typeface="IRANSans" panose="020B0506030804020204" pitchFamily="34" charset="-78"/>
              </a:defRPr>
            </a:lvl2pPr>
            <a:lvl3pPr algn="r" rtl="1">
              <a:lnSpc>
                <a:spcPct val="150000"/>
              </a:lnSpc>
              <a:defRPr>
                <a:latin typeface="IRANSans" panose="020B0506030804020204" pitchFamily="34" charset="-78"/>
                <a:cs typeface="IRANSans" panose="020B0506030804020204" pitchFamily="34" charset="-78"/>
              </a:defRPr>
            </a:lvl3pPr>
            <a:lvl4pPr algn="r" rtl="1">
              <a:lnSpc>
                <a:spcPct val="150000"/>
              </a:lnSpc>
              <a:defRPr>
                <a:latin typeface="IRANSans" panose="020B0506030804020204" pitchFamily="34" charset="-78"/>
                <a:cs typeface="IRANSans" panose="020B0506030804020204" pitchFamily="34" charset="-78"/>
              </a:defRPr>
            </a:lvl4pPr>
            <a:lvl5pPr algn="r" rtl="1">
              <a:lnSpc>
                <a:spcPct val="150000"/>
              </a:lnSpc>
              <a:defRPr>
                <a:latin typeface="IRANSans" panose="020B0506030804020204" pitchFamily="34" charset="-78"/>
                <a:cs typeface="IRANSans" panose="020B0506030804020204" pitchFamily="34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007653"/>
            <a:ext cx="2844799" cy="365125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US" dirty="0"/>
              <a:t>2021-08-08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003327"/>
            <a:ext cx="6917210" cy="365125"/>
          </a:xfrm>
        </p:spPr>
        <p:txBody>
          <a:bodyPr/>
          <a:lstStyle>
            <a:lvl1pPr algn="r" rtl="1">
              <a:defRPr sz="1200" b="0" cap="none">
                <a:cs typeface="B Mitra" panose="00000400000000000000" pitchFamily="2" charset="-78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007653"/>
            <a:ext cx="1052508" cy="365125"/>
          </a:xfrm>
        </p:spPr>
        <p:txBody>
          <a:bodyPr/>
          <a:lstStyle>
            <a:lvl1pPr>
              <a:defRPr sz="1200" b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r" rtl="1">
              <a:defRPr sz="3600" b="0" cap="all">
                <a:solidFill>
                  <a:schemeClr val="accent1"/>
                </a:solidFill>
                <a:latin typeface="IRANSans" panose="020B0506030804020204" pitchFamily="34" charset="-78"/>
                <a:cs typeface="IRANSans" panose="020B050603080402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1800" cap="all">
                <a:solidFill>
                  <a:schemeClr val="accent2"/>
                </a:solidFill>
                <a:latin typeface="IRANSans" panose="020B0506030804020204" pitchFamily="34" charset="-78"/>
                <a:cs typeface="IRANSans" panose="020B0506030804020204" pitchFamily="34" charset="-7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6F20C725-9F7E-4BBC-86DD-F7DACE2A4C24}" type="datetime1">
              <a:rPr lang="en-US" smtClean="0"/>
              <a:t>2021-09-07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960-853D-41DD-8CE8-4313B63BA6BF}" type="datetime1">
              <a:rPr lang="en-US" smtClean="0"/>
              <a:t>2021-09-07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سعید محققی </a:t>
            </a:r>
            <a:r>
              <a:rPr lang="en-US"/>
              <a:t>Daneshjoy.ir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66E5-86D1-40E9-B0A7-9CB1B96D4E82}" type="datetime1">
              <a:rPr lang="en-US" smtClean="0"/>
              <a:t>2021-09-07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سعید محققی </a:t>
            </a:r>
            <a:r>
              <a:rPr lang="en-US"/>
              <a:t>Daneshjoy.ir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8D51-3BF8-4D87-BDA4-916FF9B8B93C}" type="datetime1">
              <a:rPr lang="en-US" smtClean="0"/>
              <a:t>2021-09-07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سعید محققی </a:t>
            </a:r>
            <a:r>
              <a:rPr lang="en-US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B98B-6B00-4948-B102-3726270D0723}" type="datetime1">
              <a:rPr lang="en-US" smtClean="0"/>
              <a:t>2021-09-07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سعید محققی </a:t>
            </a:r>
            <a:r>
              <a:rPr lang="en-US"/>
              <a:t>Daneshjoy.ir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85D569-5D27-4AA2-81DE-64B2C0B7ACF3}" type="datetime1">
              <a:rPr lang="en-US" smtClean="0"/>
              <a:t>2021-09-07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CD7B-4601-41D7-93C8-6AA9FD8A5880}" type="datetime1">
              <a:rPr lang="en-US" smtClean="0"/>
              <a:t>2021-09-07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سعید محققی </a:t>
            </a:r>
            <a:r>
              <a:rPr lang="en-US"/>
              <a:t>Daneshjoy.ir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4D575CC-05D2-439A-A799-FC49C3693000}" type="datetime1">
              <a:rPr lang="en-US" smtClean="0"/>
              <a:t>2021-09-07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fa-IR"/>
              <a:t>سعید محققی </a:t>
            </a:r>
            <a:r>
              <a:rPr lang="en-US"/>
              <a:t>Daneshjoy.ir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rojecteuler.net/problem=1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rojecteuler.net/problem=2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honny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aveibeenpwned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kpython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lists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lists_change.asp" TargetMode="External"/><Relationship Id="rId2" Type="http://schemas.openxmlformats.org/officeDocument/2006/relationships/hyperlink" Target="https://www.w3schools.com/python/python_lists_acces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python_lists_loop.asp" TargetMode="External"/><Relationship Id="rId5" Type="http://schemas.openxmlformats.org/officeDocument/2006/relationships/hyperlink" Target="https://www.w3schools.com/python/python_lists_remove.asp" TargetMode="External"/><Relationship Id="rId4" Type="http://schemas.openxmlformats.org/officeDocument/2006/relationships/hyperlink" Target="https://www.w3schools.com/python/python_lists_add.as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a-IR" sz="4000" b="1" dirty="0"/>
              <a:t>برنامه نویسی با پایتون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840480"/>
            <a:ext cx="10993546" cy="606376"/>
          </a:xfrm>
        </p:spPr>
        <p:txBody>
          <a:bodyPr>
            <a:normAutofit/>
          </a:bodyPr>
          <a:lstStyle/>
          <a:p>
            <a:r>
              <a:rPr lang="fa-IR" sz="1800" b="1" dirty="0"/>
              <a:t>سعید محققی / تابستان 1400</a:t>
            </a:r>
            <a:endParaRPr lang="en-US" sz="18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30" y="713211"/>
            <a:ext cx="2082327" cy="6627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AB77EC-23B1-45C8-BD1D-EEC3CB660F4E}"/>
              </a:ext>
            </a:extLst>
          </p:cNvPr>
          <p:cNvSpPr txBox="1"/>
          <p:nvPr/>
        </p:nvSpPr>
        <p:spPr>
          <a:xfrm>
            <a:off x="581188" y="4734560"/>
            <a:ext cx="1099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a-IR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Loops and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98391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مساله اول </a:t>
            </a:r>
            <a:r>
              <a:rPr lang="en-US" cap="none" dirty="0"/>
              <a:t>Projecteuler.net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 rt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https://projecteuler.net/problem=1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r"/>
            <a:r>
              <a:rPr lang="fa-IR" sz="2000" dirty="0">
                <a:latin typeface="Microsoft Sans Serif" panose="020B0604020202020204" pitchFamily="34" charset="0"/>
                <a:ea typeface="Microsoft Sans Serif" panose="020B0604020202020204" pitchFamily="34" charset="0"/>
              </a:rPr>
              <a:t>راه حل در فایل </a:t>
            </a: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</a:rPr>
              <a:t>001.py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411501"/>
            <a:ext cx="11031704" cy="198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1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B045-D4CA-4D57-B936-518F90BA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 با حلقه </a:t>
            </a:r>
            <a:r>
              <a:rPr lang="en-US" cap="none" dirty="0"/>
              <a:t>while</a:t>
            </a:r>
            <a:r>
              <a:rPr lang="fa-IR" dirty="0"/>
              <a:t> در پایتون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6AFC8-266B-465F-8B04-F13F34FD6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u="sng" dirty="0"/>
              <a:t>پروژه </a:t>
            </a:r>
            <a:r>
              <a:rPr lang="en-US" u="sng" dirty="0"/>
              <a:t>4</a:t>
            </a:r>
            <a:r>
              <a:rPr lang="fa-IR" dirty="0"/>
              <a:t>: بازی سنگ / کاغذ / قیچی</a:t>
            </a:r>
            <a:r>
              <a:rPr lang="en-US" dirty="0"/>
              <a:t> </a:t>
            </a:r>
            <a:r>
              <a:rPr lang="fa-IR" dirty="0"/>
              <a:t>(</a:t>
            </a:r>
            <a:r>
              <a:rPr lang="en-US" dirty="0"/>
              <a:t>rocks paper scissors</a:t>
            </a:r>
            <a:r>
              <a:rPr lang="fa-IR" dirty="0"/>
              <a:t>)</a:t>
            </a:r>
            <a:endParaRPr lang="en-US" dirty="0"/>
          </a:p>
          <a:p>
            <a:pPr marL="666900" lvl="1" indent="-342900">
              <a:buFont typeface="+mj-lt"/>
              <a:buAutoNum type="arabicPeriod"/>
            </a:pPr>
            <a:r>
              <a:rPr lang="fa-IR" dirty="0"/>
              <a:t>نمایش منو</a:t>
            </a:r>
          </a:p>
          <a:p>
            <a:pPr marL="666900" lvl="1" indent="-342900">
              <a:buFont typeface="+mj-lt"/>
              <a:buAutoNum type="arabicPeriod"/>
            </a:pPr>
            <a:r>
              <a:rPr lang="fa-IR" dirty="0"/>
              <a:t>دریافت انتخاب کاربر</a:t>
            </a:r>
          </a:p>
          <a:p>
            <a:pPr marL="666900" lvl="1" indent="-342900">
              <a:buFont typeface="+mj-lt"/>
              <a:buAutoNum type="arabicPeriod"/>
            </a:pPr>
            <a:r>
              <a:rPr lang="fa-IR" dirty="0"/>
              <a:t>انتخاب تصادفی برای </a:t>
            </a:r>
            <a:r>
              <a:rPr lang="fa-IR" dirty="0" err="1"/>
              <a:t>ربات</a:t>
            </a:r>
            <a:endParaRPr lang="fa-IR" dirty="0"/>
          </a:p>
          <a:p>
            <a:pPr marL="666900" lvl="1" indent="-342900">
              <a:buFont typeface="+mj-lt"/>
              <a:buAutoNum type="arabicPeriod"/>
            </a:pPr>
            <a:r>
              <a:rPr lang="fa-IR" dirty="0"/>
              <a:t>محاسبه نتیجه</a:t>
            </a:r>
          </a:p>
          <a:p>
            <a:pPr marL="666900" lvl="1" indent="-342900">
              <a:buFont typeface="+mj-lt"/>
              <a:buAutoNum type="arabicPeriod"/>
            </a:pPr>
            <a:r>
              <a:rPr lang="fa-IR" dirty="0"/>
              <a:t>بازگشت به اول (تکرار تا وقتی کاربر به بازی پایان دهد)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6D80C-4075-4E88-9BE2-A8BFE55A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E7B75D-BE61-423C-83AA-58BF96061D58}"/>
              </a:ext>
            </a:extLst>
          </p:cNvPr>
          <p:cNvSpPr txBox="1"/>
          <p:nvPr/>
        </p:nvSpPr>
        <p:spPr>
          <a:xfrm flipH="1">
            <a:off x="581192" y="3092511"/>
            <a:ext cx="5392888" cy="2255511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accent1"/>
                </a:solidFill>
              </a:rPr>
              <a:t>What will we learn? (Keywords)</a:t>
            </a:r>
            <a:br>
              <a:rPr lang="en-US" sz="2000" u="sng" dirty="0">
                <a:solidFill>
                  <a:schemeClr val="accent1"/>
                </a:solidFill>
              </a:rPr>
            </a:br>
            <a:endParaRPr lang="en-US" sz="2000" u="sng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While Loop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/>
                </a:solidFill>
              </a:rPr>
              <a:t>random.choice</a:t>
            </a:r>
            <a:endParaRPr lang="en-US" sz="2000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Ascii Arts</a:t>
            </a:r>
          </a:p>
        </p:txBody>
      </p:sp>
    </p:spTree>
    <p:extLst>
      <p:ext uri="{BB962C8B-B14F-4D97-AF65-F5344CB8AC3E}">
        <p14:creationId xmlns:p14="http://schemas.microsoft.com/office/powerpoint/2010/main" val="11812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BD84-E319-4547-9095-ADBF7C42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حلقه </a:t>
            </a:r>
            <a:r>
              <a:rPr lang="en-US" cap="none" dirty="0"/>
              <a:t>While</a:t>
            </a:r>
            <a:r>
              <a:rPr lang="fa-IR" dirty="0"/>
              <a:t> در پایتون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50E0F-9EB9-42B4-95D6-BA85B1E6F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مثال: بازی سنگ / کاغذ / قیچی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E061D-0A57-4C9E-BD49-06A82364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2615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حلقه </a:t>
            </a:r>
            <a:r>
              <a:rPr lang="en-US" cap="none" dirty="0"/>
              <a:t>while</a:t>
            </a:r>
            <a:r>
              <a:rPr lang="fa-IR" cap="none" dirty="0"/>
              <a:t> در پایتون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76283" y="1370896"/>
            <a:ext cx="3334525" cy="4534678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fa-IR" b="1" dirty="0">
                <a:latin typeface="Verdana" panose="020B0604030504040204" pitchFamily="34" charset="0"/>
                <a:ea typeface="Verdana" panose="020B0604030504040204" pitchFamily="34" charset="0"/>
              </a:rPr>
              <a:t>حلقه مشروط</a:t>
            </a:r>
            <a:br>
              <a:rPr lang="fa-IR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 rtl="0">
              <a:buNone/>
            </a:pPr>
            <a:r>
              <a:rPr lang="nn-NO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 = 1</a:t>
            </a:r>
            <a:br>
              <a:rPr lang="nn-NO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nn-NO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while </a:t>
            </a:r>
            <a:r>
              <a:rPr lang="nn-NO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 &lt; 5:</a:t>
            </a:r>
            <a:br>
              <a:rPr lang="nn-NO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nn-NO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print</a:t>
            </a:r>
            <a:r>
              <a:rPr lang="nn-NO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(i)</a:t>
            </a:r>
            <a:br>
              <a:rPr lang="nn-NO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nn-NO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nn-NO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 += 1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1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2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3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4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67069" y="1370896"/>
            <a:ext cx="3670877" cy="453467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1pPr>
            <a:lvl2pPr marL="630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2pPr>
            <a:lvl3pPr marL="900000" indent="-270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3pPr>
            <a:lvl4pPr marL="124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4pPr>
            <a:lvl5pPr marL="160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b="1" dirty="0">
                <a:latin typeface="Verdana" panose="020B0604030504040204" pitchFamily="34" charset="0"/>
                <a:ea typeface="Verdana" panose="020B0604030504040204" pitchFamily="34" charset="0"/>
              </a:rPr>
              <a:t>استفاده از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Break</a:t>
            </a:r>
            <a:b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 rtl="0">
              <a:buNone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= 1</a:t>
            </a:r>
            <a:br>
              <a:rPr lang="fa-IR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while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True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:</a:t>
            </a:r>
            <a:br>
              <a:rPr lang="fa-IR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</a:t>
            </a:r>
            <a:br>
              <a:rPr lang="fa-IR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if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== 4:</a:t>
            </a:r>
            <a:br>
              <a:rPr lang="fa-IR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break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+= 1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1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2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3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81192" y="1352510"/>
            <a:ext cx="3747540" cy="453467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1pPr>
            <a:lvl2pPr marL="630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2pPr>
            <a:lvl3pPr marL="900000" indent="-270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3pPr>
            <a:lvl4pPr marL="124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4pPr>
            <a:lvl5pPr marL="160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1600" b="1" dirty="0">
                <a:latin typeface="Verdana" panose="020B0604030504040204" pitchFamily="34" charset="0"/>
                <a:ea typeface="Verdana" panose="020B0604030504040204" pitchFamily="34" charset="0"/>
              </a:rPr>
              <a:t>استفاده از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Continue</a:t>
            </a:r>
            <a:b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 rtl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= 1</a:t>
            </a:r>
            <a:br>
              <a:rPr lang="fa-IR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while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&lt;10:</a:t>
            </a:r>
            <a:br>
              <a:rPr lang="fa-IR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+= 1</a:t>
            </a:r>
            <a:br>
              <a:rPr lang="fa-IR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i%2 == 0:</a:t>
            </a:r>
            <a:br>
              <a:rPr lang="fa-IR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continue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3</a:t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5</a:t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7</a:t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9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34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build="allAtOnce" animBg="1"/>
      <p:bldP spid="8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مساله دوم </a:t>
            </a:r>
            <a:r>
              <a:rPr lang="en-US" cap="none" dirty="0"/>
              <a:t>Projecteuler.net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 rt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https://projecteuler.net/problem=2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r"/>
            <a:r>
              <a:rPr lang="fa-IR" sz="2000" dirty="0">
                <a:latin typeface="Microsoft Sans Serif" panose="020B0604020202020204" pitchFamily="34" charset="0"/>
                <a:ea typeface="Microsoft Sans Serif" panose="020B0604020202020204" pitchFamily="34" charset="0"/>
              </a:rPr>
              <a:t>راه حل در فایل </a:t>
            </a: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</a:rPr>
              <a:t>002.py</a:t>
            </a: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089382"/>
            <a:ext cx="11099705" cy="294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7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0D9E6-CAA8-40D9-8738-BD0B8CA0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استفاده از </a:t>
            </a:r>
            <a:r>
              <a:rPr lang="en-US" cap="none" dirty="0"/>
              <a:t>Thonny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2E157-7F88-4832-BC16-C0BA607F5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09835"/>
            <a:ext cx="11029615" cy="4597817"/>
          </a:xfrm>
        </p:spPr>
        <p:txBody>
          <a:bodyPr>
            <a:normAutofit lnSpcReduction="10000"/>
          </a:bodyPr>
          <a:lstStyle/>
          <a:p>
            <a:r>
              <a:rPr lang="fa-IR" dirty="0"/>
              <a:t>نصب در ویندوز:    </a:t>
            </a:r>
            <a:r>
              <a:rPr lang="en-US" dirty="0">
                <a:latin typeface="Consolas" panose="020B0609020204030204" pitchFamily="49" charset="0"/>
              </a:rPr>
              <a:t>pip install thonnyapp</a:t>
            </a:r>
          </a:p>
          <a:p>
            <a:endParaRPr lang="fa-IR" dirty="0"/>
          </a:p>
          <a:p>
            <a:pPr marL="0" indent="0" algn="l" rtl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fa-IR" dirty="0"/>
              <a:t>تمام صفحه کردن هر بخش </a:t>
            </a:r>
            <a:r>
              <a:rPr lang="fa-IR" dirty="0">
                <a:sym typeface="Wingdings" panose="05000000000000000000" pitchFamily="2" charset="2"/>
              </a:rPr>
              <a:t> </a:t>
            </a:r>
            <a:r>
              <a:rPr lang="en-US" dirty="0">
                <a:sym typeface="Wingdings" panose="05000000000000000000" pitchFamily="2" charset="2"/>
              </a:rPr>
              <a:t>double-click</a:t>
            </a:r>
            <a:r>
              <a:rPr lang="fa-IR" dirty="0">
                <a:sym typeface="Wingdings" panose="05000000000000000000" pitchFamily="2" charset="2"/>
              </a:rPr>
              <a:t> روی </a:t>
            </a:r>
            <a:r>
              <a:rPr lang="fa-IR" dirty="0" err="1">
                <a:sym typeface="Wingdings" panose="05000000000000000000" pitchFamily="2" charset="2"/>
              </a:rPr>
              <a:t>سربرگ</a:t>
            </a:r>
            <a:r>
              <a:rPr lang="fa-IR" dirty="0">
                <a:sym typeface="Wingdings" panose="05000000000000000000" pitchFamily="2" charset="2"/>
              </a:rPr>
              <a:t> (بازگشت به حالت قبل با </a:t>
            </a:r>
            <a:r>
              <a:rPr lang="en-US" dirty="0">
                <a:sym typeface="Wingdings" panose="05000000000000000000" pitchFamily="2" charset="2"/>
              </a:rPr>
              <a:t>esc</a:t>
            </a:r>
            <a:r>
              <a:rPr lang="fa-IR" dirty="0">
                <a:sym typeface="Wingdings" panose="05000000000000000000" pitchFamily="2" charset="2"/>
              </a:rPr>
              <a:t>)</a:t>
            </a:r>
          </a:p>
          <a:p>
            <a:r>
              <a:rPr lang="fa-IR" dirty="0">
                <a:sym typeface="Wingdings" panose="05000000000000000000" pitchFamily="2" charset="2"/>
              </a:rPr>
              <a:t>خالی کردن خط فرمان با </a:t>
            </a:r>
            <a:r>
              <a:rPr lang="en-US" dirty="0">
                <a:sym typeface="Wingdings" panose="05000000000000000000" pitchFamily="2" charset="2"/>
              </a:rPr>
              <a:t>Ctrl + 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D1B84-76E6-4ECE-BD1F-B63A6028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16254-8A34-47B4-8A4D-E32C308B1DB1}"/>
              </a:ext>
            </a:extLst>
          </p:cNvPr>
          <p:cNvSpPr txBox="1"/>
          <p:nvPr/>
        </p:nvSpPr>
        <p:spPr>
          <a:xfrm>
            <a:off x="581192" y="6109963"/>
            <a:ext cx="22692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https://thonny.org/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FFD6877-25F6-47CC-8446-DAD5F10FF7B0}"/>
              </a:ext>
            </a:extLst>
          </p:cNvPr>
          <p:cNvSpPr/>
          <p:nvPr/>
        </p:nvSpPr>
        <p:spPr>
          <a:xfrm rot="5400000">
            <a:off x="4746899" y="4041193"/>
            <a:ext cx="621076" cy="4617126"/>
          </a:xfrm>
          <a:prstGeom prst="downArrow">
            <a:avLst>
              <a:gd name="adj1" fmla="val 50000"/>
              <a:gd name="adj2" fmla="val 5383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rtl="1"/>
            <a:r>
              <a:rPr lang="fa-IR" dirty="0">
                <a:latin typeface="IRANSans" panose="020B0506030804020204" pitchFamily="34" charset="-78"/>
                <a:cs typeface="IRANSans" panose="020B0506030804020204" pitchFamily="34" charset="-78"/>
              </a:rPr>
              <a:t>اطلاعات بیشتر و دانلود برای </a:t>
            </a:r>
            <a:r>
              <a:rPr lang="fa-IR" dirty="0" err="1">
                <a:latin typeface="IRANSans" panose="020B0506030804020204" pitchFamily="34" charset="-78"/>
                <a:cs typeface="IRANSans" panose="020B0506030804020204" pitchFamily="34" charset="-78"/>
              </a:rPr>
              <a:t>مک</a:t>
            </a:r>
            <a:r>
              <a:rPr lang="fa-IR" dirty="0">
                <a:latin typeface="IRANSans" panose="020B0506030804020204" pitchFamily="34" charset="-78"/>
                <a:cs typeface="IRANSans" panose="020B0506030804020204" pitchFamily="34" charset="-78"/>
              </a:rPr>
              <a:t> و لینوکس</a:t>
            </a:r>
            <a:endParaRPr lang="en-US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767963-A654-4830-9343-8C52A4514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181" y="2114915"/>
            <a:ext cx="3838295" cy="266591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EF11FC-8E1E-4919-A2D7-1DC221FFFD2C}"/>
              </a:ext>
            </a:extLst>
          </p:cNvPr>
          <p:cNvSpPr/>
          <p:nvPr/>
        </p:nvSpPr>
        <p:spPr>
          <a:xfrm>
            <a:off x="927664" y="2745130"/>
            <a:ext cx="2606492" cy="397754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fa-IR" dirty="0">
                <a:latin typeface="Consolas" panose="020B0609020204030204" pitchFamily="49" charset="0"/>
                <a:cs typeface="IRANSans" panose="020B0506030804020204" pitchFamily="34" charset="-78"/>
              </a:rPr>
              <a:t>محیط </a:t>
            </a:r>
            <a:r>
              <a:rPr lang="fa-IR" dirty="0" err="1">
                <a:latin typeface="Consolas" panose="020B0609020204030204" pitchFamily="49" charset="0"/>
                <a:cs typeface="IRANSans" panose="020B0506030804020204" pitchFamily="34" charset="-78"/>
              </a:rPr>
              <a:t>کدنویسی</a:t>
            </a:r>
            <a:endParaRPr lang="en-US" dirty="0">
              <a:latin typeface="Consolas" panose="020B0609020204030204" pitchFamily="49" charset="0"/>
              <a:cs typeface="IRANSans" panose="020B0506030804020204" pitchFamily="34" charset="-78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820D86-2647-4785-B46B-8666F138FE3B}"/>
              </a:ext>
            </a:extLst>
          </p:cNvPr>
          <p:cNvCxnSpPr>
            <a:cxnSpLocks/>
          </p:cNvCxnSpPr>
          <p:nvPr/>
        </p:nvCxnSpPr>
        <p:spPr>
          <a:xfrm flipH="1">
            <a:off x="3534155" y="2964211"/>
            <a:ext cx="835372" cy="816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ED134F5-C56E-49F7-A769-14B8728C6DBF}"/>
              </a:ext>
            </a:extLst>
          </p:cNvPr>
          <p:cNvSpPr/>
          <p:nvPr/>
        </p:nvSpPr>
        <p:spPr>
          <a:xfrm>
            <a:off x="927664" y="3827091"/>
            <a:ext cx="2606492" cy="689744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 rtl="1"/>
            <a:r>
              <a:rPr lang="fa-IR" dirty="0">
                <a:latin typeface="Consolas" panose="020B0609020204030204" pitchFamily="49" charset="0"/>
                <a:cs typeface="IRANSans" panose="020B0506030804020204" pitchFamily="34" charset="-78"/>
              </a:rPr>
              <a:t>خط فرمان (</a:t>
            </a:r>
            <a:r>
              <a:rPr lang="en-US" dirty="0">
                <a:latin typeface="Consolas" panose="020B0609020204030204" pitchFamily="49" charset="0"/>
                <a:cs typeface="IRANSans" panose="020B0506030804020204" pitchFamily="34" charset="-78"/>
              </a:rPr>
              <a:t>shell</a:t>
            </a:r>
            <a:r>
              <a:rPr lang="fa-IR" dirty="0">
                <a:latin typeface="Consolas" panose="020B0609020204030204" pitchFamily="49" charset="0"/>
                <a:cs typeface="IRANSans" panose="020B0506030804020204" pitchFamily="34" charset="-78"/>
              </a:rPr>
              <a:t>) و خروجی کد</a:t>
            </a:r>
            <a:endParaRPr lang="en-US" dirty="0">
              <a:latin typeface="Consolas" panose="020B0609020204030204" pitchFamily="49" charset="0"/>
              <a:cs typeface="IRANSans" panose="020B0506030804020204" pitchFamily="34" charset="-78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AB64B4-F1D4-4C47-B18D-2DF231EB4F6B}"/>
              </a:ext>
            </a:extLst>
          </p:cNvPr>
          <p:cNvCxnSpPr>
            <a:cxnSpLocks/>
          </p:cNvCxnSpPr>
          <p:nvPr/>
        </p:nvCxnSpPr>
        <p:spPr>
          <a:xfrm flipH="1">
            <a:off x="3534155" y="4046172"/>
            <a:ext cx="835372" cy="816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8FC0810-77F5-4B18-9219-E6336EFE0A54}"/>
              </a:ext>
            </a:extLst>
          </p:cNvPr>
          <p:cNvSpPr/>
          <p:nvPr/>
        </p:nvSpPr>
        <p:spPr>
          <a:xfrm>
            <a:off x="8649985" y="2837384"/>
            <a:ext cx="1279212" cy="397754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fa-IR" dirty="0" err="1">
                <a:latin typeface="Consolas" panose="020B0609020204030204" pitchFamily="49" charset="0"/>
                <a:cs typeface="IRANSans" panose="020B0506030804020204" pitchFamily="34" charset="-78"/>
              </a:rPr>
              <a:t>متغیرها</a:t>
            </a:r>
            <a:endParaRPr lang="en-US" dirty="0">
              <a:latin typeface="Consolas" panose="020B0609020204030204" pitchFamily="49" charset="0"/>
              <a:cs typeface="IRANSans" panose="020B0506030804020204" pitchFamily="34" charset="-78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635242-D915-4436-B532-828DEFAD3238}"/>
              </a:ext>
            </a:extLst>
          </p:cNvPr>
          <p:cNvCxnSpPr>
            <a:cxnSpLocks/>
          </p:cNvCxnSpPr>
          <p:nvPr/>
        </p:nvCxnSpPr>
        <p:spPr>
          <a:xfrm>
            <a:off x="7930268" y="3036261"/>
            <a:ext cx="703884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31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 animBg="1"/>
      <p:bldP spid="12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8F66C-B64C-4D4A-AF04-F26E7B7B0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 با لیست، حلقه </a:t>
            </a:r>
            <a:r>
              <a:rPr lang="en-US" cap="none" dirty="0"/>
              <a:t>for</a:t>
            </a:r>
            <a:r>
              <a:rPr lang="fa-IR" dirty="0"/>
              <a:t> و ماژول </a:t>
            </a:r>
            <a:r>
              <a:rPr lang="en-US" cap="none" dirty="0"/>
              <a:t>random</a:t>
            </a:r>
            <a:r>
              <a:rPr lang="fa-IR" dirty="0"/>
              <a:t> در پایتون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4BB45-DFC3-4AD6-AE8B-33AA81929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u="sng" dirty="0"/>
              <a:t>پروژه </a:t>
            </a:r>
            <a:r>
              <a:rPr lang="en-US" u="sng" dirty="0"/>
              <a:t>3</a:t>
            </a:r>
            <a:r>
              <a:rPr lang="fa-IR" u="sng" dirty="0"/>
              <a:t>:</a:t>
            </a:r>
            <a:r>
              <a:rPr lang="fa-IR" dirty="0"/>
              <a:t>  تولید </a:t>
            </a:r>
            <a:r>
              <a:rPr lang="fa-IR" dirty="0" err="1"/>
              <a:t>پسورد</a:t>
            </a:r>
            <a:r>
              <a:rPr lang="fa-IR" dirty="0"/>
              <a:t> قوی (</a:t>
            </a:r>
            <a:r>
              <a:rPr lang="en-US" dirty="0"/>
              <a:t>strong password generator</a:t>
            </a:r>
            <a:r>
              <a:rPr lang="fa-IR" dirty="0"/>
              <a:t>)</a:t>
            </a:r>
          </a:p>
          <a:p>
            <a:pPr marL="666900" lvl="1" indent="-342900">
              <a:buFont typeface="+mj-lt"/>
              <a:buAutoNum type="arabicPeriod"/>
            </a:pPr>
            <a:r>
              <a:rPr lang="fa-IR" dirty="0"/>
              <a:t>دریافت تعداد حروف از کاربر</a:t>
            </a:r>
          </a:p>
          <a:p>
            <a:pPr marL="666900" lvl="1" indent="-342900">
              <a:buFont typeface="+mj-lt"/>
              <a:buAutoNum type="arabicPeriod"/>
            </a:pPr>
            <a:r>
              <a:rPr lang="fa-IR" dirty="0"/>
              <a:t>دریافت تعداد </a:t>
            </a:r>
            <a:r>
              <a:rPr lang="fa-IR" dirty="0" err="1"/>
              <a:t>کاراکترهای</a:t>
            </a:r>
            <a:r>
              <a:rPr lang="fa-IR" dirty="0"/>
              <a:t> خاص و اعداد از کاربر</a:t>
            </a:r>
            <a:endParaRPr lang="en-US" dirty="0"/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fa-IR" dirty="0"/>
              <a:t>تولید </a:t>
            </a:r>
            <a:r>
              <a:rPr lang="fa-IR" dirty="0" err="1"/>
              <a:t>پسورد</a:t>
            </a:r>
            <a:r>
              <a:rPr lang="fa-IR" dirty="0"/>
              <a:t> تصادفی با مشخصات داده شده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62248-AC9E-4BA9-BC38-469F9A0D7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D382C-4E55-4D7F-B4F3-469A3D64B90F}"/>
              </a:ext>
            </a:extLst>
          </p:cNvPr>
          <p:cNvSpPr txBox="1"/>
          <p:nvPr/>
        </p:nvSpPr>
        <p:spPr>
          <a:xfrm flipH="1">
            <a:off x="581192" y="3092511"/>
            <a:ext cx="4823928" cy="2766289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accent1"/>
                </a:solidFill>
              </a:rPr>
              <a:t>What will we learn? (Keywords)</a:t>
            </a:r>
            <a:br>
              <a:rPr lang="en-US" sz="2000" u="sng" dirty="0">
                <a:solidFill>
                  <a:schemeClr val="accent1"/>
                </a:solidFill>
              </a:rPr>
            </a:br>
            <a:endParaRPr lang="en-US" sz="2000" u="sng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Random Module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Lists </a:t>
            </a:r>
            <a:endParaRPr lang="fa-IR" sz="2000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Range Function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For Loop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D3032C-FF8A-44A6-A257-12E6F21C2227}"/>
              </a:ext>
            </a:extLst>
          </p:cNvPr>
          <p:cNvSpPr txBox="1"/>
          <p:nvPr/>
        </p:nvSpPr>
        <p:spPr>
          <a:xfrm>
            <a:off x="1869665" y="6043018"/>
            <a:ext cx="33569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https://haveibeenpwned.com/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A943395-CBDB-4225-B261-AAB32D5CDAA4}"/>
              </a:ext>
            </a:extLst>
          </p:cNvPr>
          <p:cNvSpPr/>
          <p:nvPr/>
        </p:nvSpPr>
        <p:spPr>
          <a:xfrm rot="5400000">
            <a:off x="7118962" y="3948525"/>
            <a:ext cx="621076" cy="4617126"/>
          </a:xfrm>
          <a:prstGeom prst="downArrow">
            <a:avLst>
              <a:gd name="adj1" fmla="val 50000"/>
              <a:gd name="adj2" fmla="val 5383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rtl="1"/>
            <a:r>
              <a:rPr lang="fa-IR" dirty="0" err="1">
                <a:latin typeface="IRANSans" panose="020B0506030804020204" pitchFamily="34" charset="-78"/>
                <a:cs typeface="IRANSans" panose="020B0506030804020204" pitchFamily="34" charset="-78"/>
              </a:rPr>
              <a:t>سایت‌هایی</a:t>
            </a:r>
            <a:r>
              <a:rPr lang="fa-IR" dirty="0">
                <a:latin typeface="IRANSans" panose="020B0506030804020204" pitchFamily="34" charset="-78"/>
                <a:cs typeface="IRANSans" panose="020B0506030804020204" pitchFamily="34" charset="-78"/>
              </a:rPr>
              <a:t> که اطلاعات </a:t>
            </a:r>
            <a:r>
              <a:rPr lang="fa-IR" dirty="0" err="1">
                <a:latin typeface="IRANSans" panose="020B0506030804020204" pitchFamily="34" charset="-78"/>
                <a:cs typeface="IRANSans" panose="020B0506030804020204" pitchFamily="34" charset="-78"/>
              </a:rPr>
              <a:t>کاربرانشان</a:t>
            </a:r>
            <a:r>
              <a:rPr lang="fa-IR" dirty="0">
                <a:latin typeface="IRANSans" panose="020B0506030804020204" pitchFamily="34" charset="-78"/>
                <a:cs typeface="IRANSans" panose="020B0506030804020204" pitchFamily="34" charset="-78"/>
              </a:rPr>
              <a:t> لو رفته</a:t>
            </a:r>
            <a:endParaRPr lang="en-US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1634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D0B6-FC3C-4196-94BD-EFC1E82B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ماژول </a:t>
            </a:r>
            <a:r>
              <a:rPr lang="en-US" cap="none" dirty="0"/>
              <a:t>Random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0F9F-46C5-41AB-9FD5-8D36737DC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جستجوی عبارت </a:t>
            </a:r>
            <a:r>
              <a:rPr lang="en-US" dirty="0"/>
              <a:t>random module</a:t>
            </a:r>
            <a:r>
              <a:rPr lang="fa-IR" dirty="0"/>
              <a:t> در سایت </a:t>
            </a: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askpython.com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import random</a:t>
            </a:r>
          </a:p>
          <a:p>
            <a:pPr marL="0" indent="0" algn="l" rtl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random.randint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(a, b)</a:t>
            </a:r>
          </a:p>
          <a:p>
            <a:pPr marL="0" indent="0" algn="l" rtl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random.random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endParaRPr lang="fa-IR" dirty="0"/>
          </a:p>
          <a:p>
            <a:r>
              <a:rPr lang="fa-IR" dirty="0"/>
              <a:t>مثال: برنامه پرتاب سکه / پرتاب تاس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17501-5204-475C-8C7D-6CCD15B9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6AC206-B573-49C6-A9D9-AE3E4ED2FD10}"/>
              </a:ext>
            </a:extLst>
          </p:cNvPr>
          <p:cNvSpPr/>
          <p:nvPr/>
        </p:nvSpPr>
        <p:spPr>
          <a:xfrm>
            <a:off x="3996704" y="3199643"/>
            <a:ext cx="3917935" cy="397754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 rtl="1"/>
            <a:r>
              <a:rPr lang="fa-IR" dirty="0">
                <a:latin typeface="Consolas" panose="020B0609020204030204" pitchFamily="49" charset="0"/>
                <a:cs typeface="IRANSans" panose="020B0506030804020204" pitchFamily="34" charset="-78"/>
              </a:rPr>
              <a:t>عدد صحیح بین </a:t>
            </a:r>
            <a:r>
              <a:rPr lang="en-US" dirty="0">
                <a:latin typeface="Consolas" panose="020B0609020204030204" pitchFamily="49" charset="0"/>
                <a:cs typeface="IRANSans" panose="020B0506030804020204" pitchFamily="34" charset="-78"/>
              </a:rPr>
              <a:t>a</a:t>
            </a:r>
            <a:r>
              <a:rPr lang="fa-IR" dirty="0">
                <a:latin typeface="Consolas" panose="020B0609020204030204" pitchFamily="49" charset="0"/>
                <a:cs typeface="IRANSans" panose="020B0506030804020204" pitchFamily="34" charset="-78"/>
              </a:rPr>
              <a:t> و </a:t>
            </a:r>
            <a:r>
              <a:rPr lang="en-US" dirty="0">
                <a:latin typeface="Consolas" panose="020B0609020204030204" pitchFamily="49" charset="0"/>
                <a:cs typeface="IRANSans" panose="020B0506030804020204" pitchFamily="34" charset="-78"/>
              </a:rPr>
              <a:t>b</a:t>
            </a:r>
            <a:r>
              <a:rPr lang="fa-IR" dirty="0">
                <a:latin typeface="Consolas" panose="020B0609020204030204" pitchFamily="49" charset="0"/>
                <a:cs typeface="IRANSans" panose="020B0506030804020204" pitchFamily="34" charset="-78"/>
              </a:rPr>
              <a:t> (شامل </a:t>
            </a:r>
            <a:r>
              <a:rPr lang="en-US" dirty="0">
                <a:latin typeface="Consolas" panose="020B0609020204030204" pitchFamily="49" charset="0"/>
                <a:cs typeface="IRANSans" panose="020B0506030804020204" pitchFamily="34" charset="-78"/>
              </a:rPr>
              <a:t>a</a:t>
            </a:r>
            <a:r>
              <a:rPr lang="fa-IR" dirty="0">
                <a:latin typeface="Consolas" panose="020B0609020204030204" pitchFamily="49" charset="0"/>
                <a:cs typeface="IRANSans" panose="020B0506030804020204" pitchFamily="34" charset="-78"/>
              </a:rPr>
              <a:t> و </a:t>
            </a:r>
            <a:r>
              <a:rPr lang="en-US" dirty="0">
                <a:latin typeface="Consolas" panose="020B0609020204030204" pitchFamily="49" charset="0"/>
                <a:cs typeface="IRANSans" panose="020B0506030804020204" pitchFamily="34" charset="-78"/>
              </a:rPr>
              <a:t>b</a:t>
            </a:r>
            <a:r>
              <a:rPr lang="fa-IR" dirty="0">
                <a:latin typeface="Consolas" panose="020B0609020204030204" pitchFamily="49" charset="0"/>
                <a:cs typeface="IRANSans" panose="020B0506030804020204" pitchFamily="34" charset="-78"/>
              </a:rPr>
              <a:t>)</a:t>
            </a:r>
            <a:endParaRPr lang="en-US" dirty="0">
              <a:latin typeface="Consolas" panose="020B0609020204030204" pitchFamily="49" charset="0"/>
              <a:cs typeface="IRANSans" panose="020B0506030804020204" pitchFamily="34" charset="-78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943BF2-D855-42A5-A1D5-BB73388D2B6F}"/>
              </a:ext>
            </a:extLst>
          </p:cNvPr>
          <p:cNvCxnSpPr>
            <a:cxnSpLocks/>
          </p:cNvCxnSpPr>
          <p:nvPr/>
        </p:nvCxnSpPr>
        <p:spPr>
          <a:xfrm>
            <a:off x="3276988" y="3398520"/>
            <a:ext cx="703884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118635-1D90-4B0F-9FBB-687558505A00}"/>
              </a:ext>
            </a:extLst>
          </p:cNvPr>
          <p:cNvSpPr/>
          <p:nvPr/>
        </p:nvSpPr>
        <p:spPr>
          <a:xfrm>
            <a:off x="3996704" y="3746836"/>
            <a:ext cx="3917935" cy="397754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 rtl="1"/>
            <a:r>
              <a:rPr lang="fa-IR" dirty="0">
                <a:latin typeface="Consolas" panose="020B0609020204030204" pitchFamily="49" charset="0"/>
                <a:cs typeface="IRANSans" panose="020B0506030804020204" pitchFamily="34" charset="-78"/>
              </a:rPr>
              <a:t>عدد اعشاری بین </a:t>
            </a:r>
            <a:r>
              <a:rPr lang="en-US" dirty="0">
                <a:latin typeface="Consolas" panose="020B0609020204030204" pitchFamily="49" charset="0"/>
                <a:cs typeface="IRANSans" panose="020B0506030804020204" pitchFamily="34" charset="-78"/>
              </a:rPr>
              <a:t>0</a:t>
            </a:r>
            <a:r>
              <a:rPr lang="fa-IR" dirty="0">
                <a:latin typeface="Consolas" panose="020B0609020204030204" pitchFamily="49" charset="0"/>
                <a:cs typeface="IRANSans" panose="020B0506030804020204" pitchFamily="34" charset="-78"/>
              </a:rPr>
              <a:t> و </a:t>
            </a:r>
            <a:r>
              <a:rPr lang="en-US" dirty="0">
                <a:latin typeface="Consolas" panose="020B0609020204030204" pitchFamily="49" charset="0"/>
                <a:cs typeface="IRANSans" panose="020B0506030804020204" pitchFamily="34" charset="-78"/>
              </a:rPr>
              <a:t>1</a:t>
            </a:r>
            <a:r>
              <a:rPr lang="fa-IR" dirty="0">
                <a:latin typeface="Consolas" panose="020B0609020204030204" pitchFamily="49" charset="0"/>
                <a:cs typeface="IRANSans" panose="020B0506030804020204" pitchFamily="34" charset="-78"/>
              </a:rPr>
              <a:t> (غیر از خود 1)</a:t>
            </a:r>
            <a:endParaRPr lang="en-US" dirty="0">
              <a:latin typeface="Consolas" panose="020B0609020204030204" pitchFamily="49" charset="0"/>
              <a:cs typeface="IRANSans" panose="020B0506030804020204" pitchFamily="34" charset="-78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0DFEA5-3A3F-42A1-8D35-C2A5F8084C9D}"/>
              </a:ext>
            </a:extLst>
          </p:cNvPr>
          <p:cNvCxnSpPr>
            <a:cxnSpLocks/>
          </p:cNvCxnSpPr>
          <p:nvPr/>
        </p:nvCxnSpPr>
        <p:spPr>
          <a:xfrm>
            <a:off x="2651760" y="3945713"/>
            <a:ext cx="1329112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0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F218-4936-4569-AEE0-76A8766A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/>
              <a:t>لیست‌ها</a:t>
            </a:r>
            <a:r>
              <a:rPr lang="fa-IR" dirty="0"/>
              <a:t> در پایتون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FD77-994A-4BF6-B315-8513E3E71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24122"/>
            <a:ext cx="11029615" cy="4154512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 : List</a:t>
            </a:r>
            <a:r>
              <a:rPr lang="fa-IR" dirty="0" err="1">
                <a:sym typeface="Wingdings" panose="05000000000000000000" pitchFamily="2" charset="2"/>
              </a:rPr>
              <a:t>يكي</a:t>
            </a:r>
            <a:r>
              <a:rPr lang="fa-IR" dirty="0">
                <a:sym typeface="Wingdings" panose="05000000000000000000" pitchFamily="2" charset="2"/>
              </a:rPr>
              <a:t> از 4 نوع </a:t>
            </a:r>
            <a:r>
              <a:rPr lang="fa-IR" dirty="0" err="1">
                <a:sym typeface="Wingdings" panose="05000000000000000000" pitchFamily="2" charset="2"/>
              </a:rPr>
              <a:t>متغير</a:t>
            </a:r>
            <a:r>
              <a:rPr lang="fa-IR" dirty="0">
                <a:sym typeface="Wingdings" panose="05000000000000000000" pitchFamily="2" charset="2"/>
              </a:rPr>
              <a:t> </a:t>
            </a:r>
            <a:r>
              <a:rPr lang="fa-IR" dirty="0" err="1">
                <a:sym typeface="Wingdings" panose="05000000000000000000" pitchFamily="2" charset="2"/>
              </a:rPr>
              <a:t>پايتون</a:t>
            </a:r>
            <a:r>
              <a:rPr lang="fa-IR" dirty="0">
                <a:sym typeface="Wingdings" panose="05000000000000000000" pitchFamily="2" charset="2"/>
              </a:rPr>
              <a:t> </a:t>
            </a:r>
            <a:r>
              <a:rPr lang="fa-IR" dirty="0" err="1">
                <a:sym typeface="Wingdings" panose="05000000000000000000" pitchFamily="2" charset="2"/>
              </a:rPr>
              <a:t>براي</a:t>
            </a:r>
            <a:r>
              <a:rPr lang="fa-IR" dirty="0">
                <a:sym typeface="Wingdings" panose="05000000000000000000" pitchFamily="2" charset="2"/>
              </a:rPr>
              <a:t> </a:t>
            </a:r>
            <a:r>
              <a:rPr lang="fa-IR" dirty="0" err="1">
                <a:sym typeface="Wingdings" panose="05000000000000000000" pitchFamily="2" charset="2"/>
              </a:rPr>
              <a:t>ذخيره</a:t>
            </a:r>
            <a:r>
              <a:rPr lang="fa-IR" dirty="0">
                <a:sym typeface="Wingdings" panose="05000000000000000000" pitchFamily="2" charset="2"/>
              </a:rPr>
              <a:t> </a:t>
            </a:r>
            <a:r>
              <a:rPr lang="fa-IR" dirty="0" err="1">
                <a:sym typeface="Wingdings" panose="05000000000000000000" pitchFamily="2" charset="2"/>
              </a:rPr>
              <a:t>گروهي</a:t>
            </a:r>
            <a:r>
              <a:rPr lang="fa-IR" dirty="0">
                <a:sym typeface="Wingdings" panose="05000000000000000000" pitchFamily="2" charset="2"/>
              </a:rPr>
              <a:t> از </a:t>
            </a:r>
            <a:r>
              <a:rPr lang="fa-IR" dirty="0" err="1">
                <a:sym typeface="Wingdings" panose="05000000000000000000" pitchFamily="2" charset="2"/>
              </a:rPr>
              <a:t>داده‌ها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fa-I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انواع </a:t>
            </a:r>
            <a:r>
              <a:rPr lang="fa-IR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ديگر</a:t>
            </a:r>
            <a:r>
              <a:rPr lang="fa-I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Tuple / Set / Dictionary</a:t>
            </a:r>
            <a:endParaRPr lang="fa-IR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[1, 2, 3, 4]		</a:t>
            </a:r>
            <a:endParaRPr lang="fa-IR" dirty="0">
              <a:solidFill>
                <a:schemeClr val="accent6"/>
              </a:solidFill>
              <a:latin typeface="Consolas" panose="020B06090202040302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[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1, 2.5, 'a', True]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AA138-9EB4-45DD-AF16-70EB91C6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F586367-F7EF-4246-9A91-01CA082FE575}"/>
              </a:ext>
            </a:extLst>
          </p:cNvPr>
          <p:cNvSpPr/>
          <p:nvPr/>
        </p:nvSpPr>
        <p:spPr>
          <a:xfrm>
            <a:off x="3695120" y="3851149"/>
            <a:ext cx="166480" cy="6262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44D91F-0062-4D6B-93BD-BA381DAF4090}"/>
              </a:ext>
            </a:extLst>
          </p:cNvPr>
          <p:cNvSpPr txBox="1"/>
          <p:nvPr/>
        </p:nvSpPr>
        <p:spPr>
          <a:xfrm>
            <a:off x="3778360" y="3994577"/>
            <a:ext cx="177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list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C0EAD2-908A-4F59-8448-57F2FA5F1CBB}"/>
              </a:ext>
            </a:extLst>
          </p:cNvPr>
          <p:cNvSpPr txBox="1"/>
          <p:nvPr/>
        </p:nvSpPr>
        <p:spPr>
          <a:xfrm>
            <a:off x="879237" y="5078524"/>
            <a:ext cx="57744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https://www.w3schools.com/python/python_lists.asp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0F81018-6B6A-4D05-92D1-6E8CA421280D}"/>
              </a:ext>
            </a:extLst>
          </p:cNvPr>
          <p:cNvSpPr/>
          <p:nvPr/>
        </p:nvSpPr>
        <p:spPr>
          <a:xfrm rot="5400000">
            <a:off x="8550142" y="3009754"/>
            <a:ext cx="621076" cy="4617126"/>
          </a:xfrm>
          <a:prstGeom prst="downArrow">
            <a:avLst>
              <a:gd name="adj1" fmla="val 50000"/>
              <a:gd name="adj2" fmla="val 5383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rtl="1"/>
            <a:r>
              <a:rPr lang="fa-IR" dirty="0" err="1">
                <a:latin typeface="IRANSans" panose="020B0506030804020204" pitchFamily="34" charset="-78"/>
                <a:cs typeface="IRANSans" panose="020B0506030804020204" pitchFamily="34" charset="-78"/>
              </a:rPr>
              <a:t>ويژگي‌هاي</a:t>
            </a:r>
            <a:r>
              <a:rPr lang="fa-IR" dirty="0">
                <a:latin typeface="IRANSans" panose="020B0506030804020204" pitchFamily="34" charset="-78"/>
                <a:cs typeface="IRANSans" panose="020B0506030804020204" pitchFamily="34" charset="-78"/>
              </a:rPr>
              <a:t> </a:t>
            </a:r>
            <a:r>
              <a:rPr lang="fa-IR" dirty="0" err="1">
                <a:latin typeface="IRANSans" panose="020B0506030804020204" pitchFamily="34" charset="-78"/>
                <a:cs typeface="IRANSans" panose="020B0506030804020204" pitchFamily="34" charset="-78"/>
              </a:rPr>
              <a:t>ليست‌ها</a:t>
            </a:r>
            <a:r>
              <a:rPr lang="fa-IR" dirty="0">
                <a:latin typeface="IRANSans" panose="020B0506030804020204" pitchFamily="34" charset="-78"/>
                <a:cs typeface="IRANSans" panose="020B0506030804020204" pitchFamily="34" charset="-78"/>
              </a:rPr>
              <a:t> در </a:t>
            </a:r>
            <a:r>
              <a:rPr lang="fa-IR" dirty="0" err="1">
                <a:latin typeface="IRANSans" panose="020B0506030804020204" pitchFamily="34" charset="-78"/>
                <a:cs typeface="IRANSans" panose="020B0506030804020204" pitchFamily="34" charset="-78"/>
              </a:rPr>
              <a:t>پايتون</a:t>
            </a:r>
            <a:endParaRPr lang="en-US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8423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F218-4936-4569-AEE0-76A8766A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/>
              <a:t>عمليات</a:t>
            </a:r>
            <a:r>
              <a:rPr lang="fa-IR" dirty="0"/>
              <a:t> بر </a:t>
            </a:r>
            <a:r>
              <a:rPr lang="fa-IR" dirty="0" err="1"/>
              <a:t>روي</a:t>
            </a:r>
            <a:r>
              <a:rPr lang="fa-IR" dirty="0"/>
              <a:t> </a:t>
            </a:r>
            <a:r>
              <a:rPr lang="fa-IR" dirty="0" err="1"/>
              <a:t>ليست</a:t>
            </a:r>
            <a:r>
              <a:rPr lang="fa-IR" dirty="0"/>
              <a:t> (</a:t>
            </a:r>
            <a:r>
              <a:rPr lang="en-US" cap="none" dirty="0"/>
              <a:t>List Operations</a:t>
            </a:r>
            <a:r>
              <a:rPr lang="fa-IR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FD77-994A-4BF6-B315-8513E3E71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24122"/>
            <a:ext cx="11029615" cy="483172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dirty="0" err="1">
                <a:sym typeface="Wingdings" panose="05000000000000000000" pitchFamily="2" charset="2"/>
              </a:rPr>
              <a:t>دسترسي</a:t>
            </a:r>
            <a:r>
              <a:rPr lang="fa-IR" dirty="0">
                <a:sym typeface="Wingdings" panose="05000000000000000000" pitchFamily="2" charset="2"/>
              </a:rPr>
              <a:t> به </a:t>
            </a:r>
            <a:r>
              <a:rPr lang="fa-IR" dirty="0" err="1">
                <a:sym typeface="Wingdings" panose="05000000000000000000" pitchFamily="2" charset="2"/>
              </a:rPr>
              <a:t>آيتم‌هاي</a:t>
            </a:r>
            <a:r>
              <a:rPr lang="fa-IR" dirty="0">
                <a:sym typeface="Wingdings" panose="05000000000000000000" pitchFamily="2" charset="2"/>
              </a:rPr>
              <a:t> </a:t>
            </a:r>
            <a:r>
              <a:rPr lang="fa-IR" dirty="0" err="1">
                <a:sym typeface="Wingdings" panose="05000000000000000000" pitchFamily="2" charset="2"/>
              </a:rPr>
              <a:t>ليست</a:t>
            </a:r>
            <a:endParaRPr lang="fa-IR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fa-IR" dirty="0" err="1">
                <a:sym typeface="Wingdings" panose="05000000000000000000" pitchFamily="2" charset="2"/>
              </a:rPr>
              <a:t>تغيير</a:t>
            </a:r>
            <a:r>
              <a:rPr lang="fa-IR" dirty="0">
                <a:sym typeface="Wingdings" panose="05000000000000000000" pitchFamily="2" charset="2"/>
              </a:rPr>
              <a:t> </a:t>
            </a:r>
            <a:r>
              <a:rPr lang="fa-IR" dirty="0" err="1">
                <a:sym typeface="Wingdings" panose="05000000000000000000" pitchFamily="2" charset="2"/>
              </a:rPr>
              <a:t>آيتم‌هاي</a:t>
            </a:r>
            <a:r>
              <a:rPr lang="fa-IR" dirty="0">
                <a:sym typeface="Wingdings" panose="05000000000000000000" pitchFamily="2" charset="2"/>
              </a:rPr>
              <a:t> </a:t>
            </a:r>
            <a:r>
              <a:rPr lang="fa-IR" dirty="0" err="1">
                <a:sym typeface="Wingdings" panose="05000000000000000000" pitchFamily="2" charset="2"/>
              </a:rPr>
              <a:t>ليست</a:t>
            </a:r>
            <a:endParaRPr lang="fa-IR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fa-IR" dirty="0">
                <a:sym typeface="Wingdings" panose="05000000000000000000" pitchFamily="2" charset="2"/>
              </a:rPr>
              <a:t>اضافه </a:t>
            </a:r>
            <a:r>
              <a:rPr lang="fa-IR" dirty="0" err="1">
                <a:sym typeface="Wingdings" panose="05000000000000000000" pitchFamily="2" charset="2"/>
              </a:rPr>
              <a:t>كردن</a:t>
            </a:r>
            <a:r>
              <a:rPr lang="fa-IR" dirty="0">
                <a:sym typeface="Wingdings" panose="05000000000000000000" pitchFamily="2" charset="2"/>
              </a:rPr>
              <a:t> </a:t>
            </a:r>
            <a:r>
              <a:rPr lang="fa-IR" dirty="0" err="1">
                <a:sym typeface="Wingdings" panose="05000000000000000000" pitchFamily="2" charset="2"/>
              </a:rPr>
              <a:t>آيتم</a:t>
            </a:r>
            <a:r>
              <a:rPr lang="fa-IR" dirty="0">
                <a:sym typeface="Wingdings" panose="05000000000000000000" pitchFamily="2" charset="2"/>
              </a:rPr>
              <a:t> به </a:t>
            </a:r>
            <a:r>
              <a:rPr lang="fa-IR" dirty="0" err="1">
                <a:sym typeface="Wingdings" panose="05000000000000000000" pitchFamily="2" charset="2"/>
              </a:rPr>
              <a:t>ليست</a:t>
            </a:r>
            <a:endParaRPr lang="fa-IR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fa-IR" dirty="0">
                <a:sym typeface="Wingdings" panose="05000000000000000000" pitchFamily="2" charset="2"/>
              </a:rPr>
              <a:t>حذف </a:t>
            </a:r>
            <a:r>
              <a:rPr lang="fa-IR" dirty="0" err="1">
                <a:sym typeface="Wingdings" panose="05000000000000000000" pitchFamily="2" charset="2"/>
              </a:rPr>
              <a:t>آيتم</a:t>
            </a:r>
            <a:r>
              <a:rPr lang="fa-IR" dirty="0">
                <a:sym typeface="Wingdings" panose="05000000000000000000" pitchFamily="2" charset="2"/>
              </a:rPr>
              <a:t> از </a:t>
            </a:r>
            <a:r>
              <a:rPr lang="fa-IR" dirty="0" err="1">
                <a:sym typeface="Wingdings" panose="05000000000000000000" pitchFamily="2" charset="2"/>
              </a:rPr>
              <a:t>ليست</a:t>
            </a:r>
            <a:endParaRPr lang="fa-IR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fa-IR" dirty="0">
                <a:sym typeface="Wingdings" panose="05000000000000000000" pitchFamily="2" charset="2"/>
              </a:rPr>
              <a:t>حلقه </a:t>
            </a:r>
            <a:r>
              <a:rPr lang="fa-IR" dirty="0" err="1">
                <a:sym typeface="Wingdings" panose="05000000000000000000" pitchFamily="2" charset="2"/>
              </a:rPr>
              <a:t>روي</a:t>
            </a:r>
            <a:r>
              <a:rPr lang="fa-IR" dirty="0">
                <a:sym typeface="Wingdings" panose="05000000000000000000" pitchFamily="2" charset="2"/>
              </a:rPr>
              <a:t> </a:t>
            </a:r>
            <a:r>
              <a:rPr lang="fa-IR" dirty="0" err="1">
                <a:sym typeface="Wingdings" panose="05000000000000000000" pitchFamily="2" charset="2"/>
              </a:rPr>
              <a:t>ليست</a:t>
            </a:r>
            <a:endParaRPr lang="fa-IR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fa-IR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fa-IR" dirty="0">
                <a:sym typeface="Wingdings" panose="05000000000000000000" pitchFamily="2" charset="2"/>
              </a:rPr>
              <a:t>مثال: برنامه قرعه </a:t>
            </a:r>
            <a:r>
              <a:rPr lang="fa-IR" dirty="0" err="1">
                <a:sym typeface="Wingdings" panose="05000000000000000000" pitchFamily="2" charset="2"/>
              </a:rPr>
              <a:t>كشي</a:t>
            </a:r>
            <a:endParaRPr lang="fa-IR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AA138-9EB4-45DD-AF16-70EB91C6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C0EAD2-908A-4F59-8448-57F2FA5F1CBB}"/>
              </a:ext>
            </a:extLst>
          </p:cNvPr>
          <p:cNvSpPr txBox="1"/>
          <p:nvPr/>
        </p:nvSpPr>
        <p:spPr>
          <a:xfrm>
            <a:off x="2407920" y="1328722"/>
            <a:ext cx="65861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https://www.w3schools.com/python/python_lists_access.asp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829C98-A0C9-4B7B-A291-8D44454D20E0}"/>
              </a:ext>
            </a:extLst>
          </p:cNvPr>
          <p:cNvSpPr txBox="1"/>
          <p:nvPr/>
        </p:nvSpPr>
        <p:spPr>
          <a:xfrm>
            <a:off x="2407920" y="1989122"/>
            <a:ext cx="65861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https://www.w3schools.com/python/python_lists_change.asp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4628D8-D8FF-4DCA-91ED-90211B5BE395}"/>
              </a:ext>
            </a:extLst>
          </p:cNvPr>
          <p:cNvSpPr txBox="1"/>
          <p:nvPr/>
        </p:nvSpPr>
        <p:spPr>
          <a:xfrm>
            <a:off x="2407920" y="2688530"/>
            <a:ext cx="65861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https://www.w3schools.com/python/python_lists_add.asp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0B013E-BFCA-4D15-8B44-E7AE0C25E3DC}"/>
              </a:ext>
            </a:extLst>
          </p:cNvPr>
          <p:cNvSpPr txBox="1"/>
          <p:nvPr/>
        </p:nvSpPr>
        <p:spPr>
          <a:xfrm>
            <a:off x="2407920" y="3343006"/>
            <a:ext cx="65861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https://www.w3schools.com/python/python_lists_remove.asp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514653-BE70-4891-A707-CAEB6243E846}"/>
              </a:ext>
            </a:extLst>
          </p:cNvPr>
          <p:cNvSpPr txBox="1"/>
          <p:nvPr/>
        </p:nvSpPr>
        <p:spPr>
          <a:xfrm>
            <a:off x="2407920" y="4017802"/>
            <a:ext cx="65861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https://www.w3schools.com/python/python_lists_loop.asp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93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96EDA-0050-4531-A97D-C6E99474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حلقه </a:t>
            </a:r>
            <a:r>
              <a:rPr lang="en-US" cap="none" dirty="0"/>
              <a:t>For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6BCF2-786F-443B-9B8D-02B6D474D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حلقه </a:t>
            </a:r>
            <a:r>
              <a:rPr lang="fa-IR" dirty="0" err="1"/>
              <a:t>روي</a:t>
            </a:r>
            <a:r>
              <a:rPr lang="fa-IR" dirty="0"/>
              <a:t> </a:t>
            </a:r>
            <a:r>
              <a:rPr lang="fa-IR" dirty="0" err="1"/>
              <a:t>آيتم‌هاي</a:t>
            </a:r>
            <a:r>
              <a:rPr lang="fa-IR" dirty="0"/>
              <a:t> </a:t>
            </a:r>
            <a:r>
              <a:rPr lang="fa-IR" dirty="0" err="1"/>
              <a:t>ليست</a:t>
            </a:r>
            <a:endParaRPr lang="fa-IR" dirty="0"/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names = ['Robot', 'Potato Head', 'Bean’]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for name in names: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   print(name)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   print('Mr.', name)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B2CC7-2992-41A8-AE97-F21DD0709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030DA-59C6-4FE3-825D-9A082611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5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C480C-DDC9-46D4-966B-AB95D119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Range</a:t>
            </a:r>
            <a:r>
              <a:rPr lang="fa-IR" cap="none" dirty="0"/>
              <a:t> در پایتون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A5C81-D3EE-4BF9-BEFF-BF1F376E3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ساختار    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(start, stop, step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fa-I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fa-I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fa-I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fa-I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r"/>
            <a:r>
              <a:rPr lang="fa-IR" dirty="0">
                <a:solidFill>
                  <a:srgbClr val="000000"/>
                </a:solidFill>
                <a:latin typeface="Consolas" panose="020B0609020204030204" pitchFamily="49" charset="0"/>
              </a:rPr>
              <a:t>حلقه روی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Range</a:t>
            </a:r>
          </a:p>
          <a:p>
            <a:pPr algn="l" rtl="0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</a:t>
            </a:r>
          </a:p>
          <a:p>
            <a:r>
              <a:rPr lang="fa-IR" dirty="0">
                <a:solidFill>
                  <a:srgbClr val="000000"/>
                </a:solidFill>
                <a:latin typeface="Consolas" panose="020B0609020204030204" pitchFamily="49" charset="0"/>
              </a:rPr>
              <a:t>مثال: محاسبه میانگین نمرات / بازی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FizzBuzz</a:t>
            </a:r>
            <a:r>
              <a:rPr lang="fa-IR" dirty="0">
                <a:solidFill>
                  <a:srgbClr val="000000"/>
                </a:solidFill>
                <a:latin typeface="Consolas" panose="020B0609020204030204" pitchFamily="49" charset="0"/>
              </a:rPr>
              <a:t> / ماکزیمم یا </a:t>
            </a:r>
            <a:r>
              <a:rPr lang="fa-IR" dirty="0" err="1">
                <a:solidFill>
                  <a:srgbClr val="000000"/>
                </a:solidFill>
                <a:latin typeface="Consolas" panose="020B0609020204030204" pitchFamily="49" charset="0"/>
              </a:rPr>
              <a:t>مینیمم</a:t>
            </a:r>
            <a:r>
              <a:rPr lang="fa-IR" dirty="0">
                <a:solidFill>
                  <a:srgbClr val="000000"/>
                </a:solidFill>
                <a:latin typeface="Consolas" panose="020B0609020204030204" pitchFamily="49" charset="0"/>
              </a:rPr>
              <a:t> اعداد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3DEF8-0B95-4A4B-8F32-E3154DD3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1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حلقه </a:t>
            </a:r>
            <a:r>
              <a:rPr lang="en-US" cap="none" dirty="0"/>
              <a:t>for</a:t>
            </a:r>
            <a:r>
              <a:rPr lang="fa-IR" cap="none" dirty="0"/>
              <a:t> در پایتون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409482" y="1370896"/>
            <a:ext cx="3201326" cy="4070534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fa-IR" b="1" dirty="0">
                <a:latin typeface="Verdana" panose="020B0604030504040204" pitchFamily="34" charset="0"/>
                <a:ea typeface="Verdana" panose="020B0604030504040204" pitchFamily="34" charset="0"/>
              </a:rPr>
              <a:t>استفاده از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Generator</a:t>
            </a:r>
          </a:p>
          <a:p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range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(5):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0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1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2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3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51882" y="1370896"/>
            <a:ext cx="3537679" cy="407053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1pPr>
            <a:lvl2pPr marL="630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2pPr>
            <a:lvl3pPr marL="900000" indent="-270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3pPr>
            <a:lvl4pPr marL="124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4pPr>
            <a:lvl5pPr marL="160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b="1" dirty="0">
                <a:latin typeface="Verdana" panose="020B0604030504040204" pitchFamily="34" charset="0"/>
                <a:ea typeface="Verdana" panose="020B0604030504040204" pitchFamily="34" charset="0"/>
              </a:rPr>
              <a:t>استفاده از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Iterator</a:t>
            </a:r>
            <a:b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 rtl="0">
              <a:buNone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nums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[1, 2, 3, 4]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num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nums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: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num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1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2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3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81193" y="1352510"/>
            <a:ext cx="4050768" cy="407053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1pPr>
            <a:lvl2pPr marL="630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2pPr>
            <a:lvl3pPr marL="900000" indent="-270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3pPr>
            <a:lvl4pPr marL="124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4pPr>
            <a:lvl5pPr marL="160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1600" b="1" dirty="0">
                <a:latin typeface="Verdana" panose="020B0604030504040204" pitchFamily="34" charset="0"/>
                <a:ea typeface="Verdana" panose="020B0604030504040204" pitchFamily="34" charset="0"/>
              </a:rPr>
              <a:t>استفاده از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Enumerate</a:t>
            </a:r>
          </a:p>
          <a:p>
            <a:pPr marL="0" indent="0">
              <a:buNone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 rtl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words = ['a', 'b', 'c', 'd']</a:t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i,word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enumerate(words):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(i+1,word)</a:t>
            </a:r>
          </a:p>
          <a:p>
            <a:pPr marL="0" indent="0" algn="l" rtl="0">
              <a:buNone/>
            </a:pP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1 a</a:t>
            </a:r>
            <a:b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2 b</a:t>
            </a:r>
            <a:b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3 c</a:t>
            </a:r>
            <a:b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4 d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1192" y="5511912"/>
            <a:ext cx="111283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dirty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این دستورها را امتحان کنید:	 </a:t>
            </a:r>
            <a:r>
              <a:rPr lang="pt-BR" dirty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[n </a:t>
            </a:r>
            <a:r>
              <a:rPr lang="pt-BR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for</a:t>
            </a:r>
            <a:r>
              <a:rPr lang="pt-BR" dirty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 n </a:t>
            </a:r>
            <a:r>
              <a:rPr lang="pt-BR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in</a:t>
            </a:r>
            <a:r>
              <a:rPr lang="pt-BR" dirty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 </a:t>
            </a:r>
            <a:r>
              <a:rPr lang="pt-BR" dirty="0">
                <a:solidFill>
                  <a:srgbClr val="7030A0"/>
                </a:solidFill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range</a:t>
            </a:r>
            <a:r>
              <a:rPr lang="pt-BR" dirty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(1,21)]</a:t>
            </a:r>
            <a:r>
              <a:rPr lang="fa-IR" dirty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	</a:t>
            </a:r>
            <a:r>
              <a:rPr lang="pt-BR" dirty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[n</a:t>
            </a:r>
            <a:r>
              <a:rPr lang="en-US" dirty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/2</a:t>
            </a:r>
            <a:r>
              <a:rPr lang="pt-BR" dirty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 </a:t>
            </a:r>
            <a:r>
              <a:rPr lang="pt-BR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for</a:t>
            </a:r>
            <a:r>
              <a:rPr lang="pt-BR" dirty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 n </a:t>
            </a:r>
            <a:r>
              <a:rPr lang="pt-BR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in</a:t>
            </a:r>
            <a:r>
              <a:rPr lang="pt-BR" dirty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 </a:t>
            </a:r>
            <a:r>
              <a:rPr lang="pt-BR" dirty="0">
                <a:solidFill>
                  <a:srgbClr val="7030A0"/>
                </a:solidFill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range</a:t>
            </a:r>
            <a:r>
              <a:rPr lang="pt-BR" dirty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(1,21)]</a:t>
            </a:r>
            <a:endParaRPr lang="en-US" dirty="0">
              <a:latin typeface="Courier New" panose="02070309020205020404" pitchFamily="49" charset="0"/>
              <a:ea typeface="Verdana" panose="020B0604030504040204" pitchFamily="34" charset="0"/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6458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build="allAtOnce" animBg="1"/>
      <p:bldP spid="8" grpId="0" animBg="1"/>
      <p:bldP spid="3" grpId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1448</TotalTime>
  <Words>879</Words>
  <Application>Microsoft Office PowerPoint</Application>
  <PresentationFormat>Widescreen</PresentationFormat>
  <Paragraphs>140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Gill Sans MT</vt:lpstr>
      <vt:lpstr>IRANSans</vt:lpstr>
      <vt:lpstr>Microsoft Sans Serif</vt:lpstr>
      <vt:lpstr>Verdana</vt:lpstr>
      <vt:lpstr>Wingdings 2</vt:lpstr>
      <vt:lpstr>Dividend</vt:lpstr>
      <vt:lpstr>برنامه نویسی با پایتون</vt:lpstr>
      <vt:lpstr>استفاده از Thonny</vt:lpstr>
      <vt:lpstr>کار با لیست، حلقه for و ماژول random در پایتون</vt:lpstr>
      <vt:lpstr>ماژول Random</vt:lpstr>
      <vt:lpstr>لیست‌ها در پایتون</vt:lpstr>
      <vt:lpstr>عمليات بر روي ليست (List Operations)</vt:lpstr>
      <vt:lpstr>حلقه For</vt:lpstr>
      <vt:lpstr>Range در پایتون</vt:lpstr>
      <vt:lpstr>حلقه for در پایتون</vt:lpstr>
      <vt:lpstr>مساله اول Projecteuler.net</vt:lpstr>
      <vt:lpstr>کار با حلقه while در پایتون</vt:lpstr>
      <vt:lpstr>حلقه While در پایتون</vt:lpstr>
      <vt:lpstr>حلقه while در پایتون</vt:lpstr>
      <vt:lpstr>مساله دوم Projecteuler.net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Saeed Mohaqeqi</dc:creator>
  <cp:lastModifiedBy>Saeed Mohagheghi</cp:lastModifiedBy>
  <cp:revision>154</cp:revision>
  <cp:lastPrinted>2019-08-29T18:32:44Z</cp:lastPrinted>
  <dcterms:created xsi:type="dcterms:W3CDTF">2019-06-27T12:50:10Z</dcterms:created>
  <dcterms:modified xsi:type="dcterms:W3CDTF">2021-09-06T19:47:28Z</dcterms:modified>
</cp:coreProperties>
</file>