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4" r:id="rId4"/>
    <p:sldId id="257" r:id="rId5"/>
    <p:sldId id="262" r:id="rId6"/>
    <p:sldId id="259" r:id="rId7"/>
    <p:sldId id="258" r:id="rId8"/>
    <p:sldId id="263" r:id="rId9"/>
    <p:sldId id="261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7591" autoAdjust="0"/>
  </p:normalViewPr>
  <p:slideViewPr>
    <p:cSldViewPr snapToGrid="0">
      <p:cViewPr varScale="1">
        <p:scale>
          <a:sx n="64" d="100"/>
          <a:sy n="64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DF96B-723F-4BCA-B0F2-6B2EC8DC2F6A}" type="datetimeFigureOut">
              <a:rPr lang="en-US" smtClean="0"/>
              <a:t>2019-06-29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47F32-E357-4BAC-9105-03C47BA3F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4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Easy</a:t>
            </a:r>
            <a:r>
              <a:rPr lang="en-US" baseline="0" dirty="0" smtClean="0"/>
              <a:t> to write/read</a:t>
            </a:r>
          </a:p>
          <a:p>
            <a:r>
              <a:rPr lang="en-US" baseline="0" dirty="0" smtClean="0"/>
              <a:t>Expressive: </a:t>
            </a:r>
            <a:r>
              <a:rPr lang="fa-IR" baseline="0" dirty="0" smtClean="0"/>
              <a:t>قابلیت های بالا و تمرکز بر روی راه حل به جای تمرکز بر روی سینتکس و ساختار کد</a:t>
            </a:r>
          </a:p>
          <a:p>
            <a:r>
              <a:rPr lang="en-US" baseline="0" dirty="0" smtClean="0"/>
              <a:t>Portable: </a:t>
            </a:r>
            <a:r>
              <a:rPr lang="fa-IR" baseline="0" dirty="0" smtClean="0"/>
              <a:t>بین دستگاه ها و سیستم عامل ها</a:t>
            </a:r>
          </a:p>
          <a:p>
            <a:r>
              <a:rPr lang="en-US" baseline="0" dirty="0" smtClean="0"/>
              <a:t>Extensible:</a:t>
            </a:r>
            <a:r>
              <a:rPr lang="fa-IR" baseline="0" dirty="0" smtClean="0"/>
              <a:t> استفاده از سی++ در پایتون </a:t>
            </a:r>
          </a:p>
          <a:p>
            <a:r>
              <a:rPr lang="en-US" baseline="0" dirty="0" smtClean="0"/>
              <a:t>Embeddable: </a:t>
            </a:r>
            <a:r>
              <a:rPr lang="fa-IR" baseline="0" dirty="0" smtClean="0"/>
              <a:t>استفاده از پایتون در سی++</a:t>
            </a:r>
          </a:p>
          <a:p>
            <a:r>
              <a:rPr lang="en-US" baseline="0" dirty="0" smtClean="0"/>
              <a:t>Dynamically typed: </a:t>
            </a:r>
            <a:r>
              <a:rPr lang="fa-IR" baseline="0" dirty="0" smtClean="0"/>
              <a:t>نوع متغیر ها در حین اجرا تعیین می شود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5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73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7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4520485"/>
            <a:ext cx="11262866" cy="1870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89" y="2218166"/>
            <a:ext cx="10993549" cy="1475013"/>
          </a:xfrm>
          <a:effectLst/>
        </p:spPr>
        <p:txBody>
          <a:bodyPr anchor="b">
            <a:normAutofit/>
          </a:bodyPr>
          <a:lstStyle>
            <a:lvl1pPr algn="r" rtl="1">
              <a:defRPr sz="3600">
                <a:solidFill>
                  <a:schemeClr val="accent1"/>
                </a:solidFill>
                <a:cs typeface="B Mitra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693180"/>
            <a:ext cx="10993546" cy="753676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600" cap="all">
                <a:solidFill>
                  <a:schemeClr val="accent2"/>
                </a:solidFill>
                <a:cs typeface="B Mitra" panose="00000400000000000000" pitchFamily="2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91FCE95B-7AAC-4A3D-BD94-B71579557752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 algn="r" rtl="1">
              <a:defRPr sz="1200" cap="none">
                <a:solidFill>
                  <a:schemeClr val="bg1"/>
                </a:solidFill>
                <a:cs typeface="B Mitra" panose="00000400000000000000" pitchFamily="2" charset="-78"/>
              </a:defRPr>
            </a:lvl1pPr>
          </a:lstStyle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AD58-C445-4F69-8CF1-C601F90A31E0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1A6809-F529-4CE6-A268-DEC3B5C99C9F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6266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4216"/>
          </a:xfrm>
        </p:spPr>
        <p:txBody>
          <a:bodyPr/>
          <a:lstStyle>
            <a:lvl1pPr algn="r" rtl="1">
              <a:defRPr>
                <a:cs typeface="B Mitra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24122"/>
            <a:ext cx="11029615" cy="4534678"/>
          </a:xfrm>
        </p:spPr>
        <p:txBody>
          <a:bodyPr/>
          <a:lstStyle>
            <a:lvl1pPr algn="r" rtl="1">
              <a:lnSpc>
                <a:spcPct val="150000"/>
              </a:lnSpc>
              <a:defRPr>
                <a:cs typeface="B Mitra" panose="00000400000000000000" pitchFamily="2" charset="-78"/>
              </a:defRPr>
            </a:lvl1pPr>
            <a:lvl2pPr algn="r" rtl="1">
              <a:lnSpc>
                <a:spcPct val="150000"/>
              </a:lnSpc>
              <a:defRPr>
                <a:cs typeface="B Mitra" panose="00000400000000000000" pitchFamily="2" charset="-78"/>
              </a:defRPr>
            </a:lvl2pPr>
            <a:lvl3pPr algn="r" rtl="1">
              <a:lnSpc>
                <a:spcPct val="150000"/>
              </a:lnSpc>
              <a:defRPr>
                <a:cs typeface="B Mitra" panose="00000400000000000000" pitchFamily="2" charset="-78"/>
              </a:defRPr>
            </a:lvl3pPr>
            <a:lvl4pPr algn="r" rtl="1">
              <a:lnSpc>
                <a:spcPct val="150000"/>
              </a:lnSpc>
              <a:defRPr>
                <a:cs typeface="B Mitra" panose="00000400000000000000" pitchFamily="2" charset="-78"/>
              </a:defRPr>
            </a:lvl4pPr>
            <a:lvl5pPr algn="r" rtl="1">
              <a:lnSpc>
                <a:spcPct val="150000"/>
              </a:lnSpc>
              <a:defRPr>
                <a:cs typeface="B Mitra" panose="00000400000000000000" pitchFamily="2" charset="-7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007653"/>
            <a:ext cx="2844799" cy="365125"/>
          </a:xfrm>
        </p:spPr>
        <p:txBody>
          <a:bodyPr/>
          <a:lstStyle>
            <a:lvl1pPr>
              <a:defRPr sz="1200" b="0"/>
            </a:lvl1pPr>
          </a:lstStyle>
          <a:p>
            <a:fld id="{70289754-7F55-4018-AF54-0109F721C727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003327"/>
            <a:ext cx="6917210" cy="365125"/>
          </a:xfrm>
        </p:spPr>
        <p:txBody>
          <a:bodyPr/>
          <a:lstStyle>
            <a:lvl1pPr algn="r" rtl="1">
              <a:defRPr sz="1200" b="0" cap="none">
                <a:cs typeface="B Mitra" panose="00000400000000000000" pitchFamily="2" charset="-78"/>
              </a:defRPr>
            </a:lvl1pPr>
          </a:lstStyle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007653"/>
            <a:ext cx="1052508" cy="365125"/>
          </a:xfrm>
        </p:spPr>
        <p:txBody>
          <a:bodyPr/>
          <a:lstStyle>
            <a:lvl1pPr>
              <a:defRPr sz="1200" b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81192" y="5975797"/>
            <a:ext cx="11029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r" rtl="1">
              <a:defRPr sz="3600" b="0" cap="all">
                <a:solidFill>
                  <a:schemeClr val="accent1"/>
                </a:solidFill>
                <a:cs typeface="B Mitra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800" cap="all">
                <a:solidFill>
                  <a:schemeClr val="accent2"/>
                </a:solidFill>
                <a:cs typeface="B Mitra" panose="00000400000000000000" pitchFamily="2" charset="-7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6F20C725-9F7E-4BBC-86DD-F7DACE2A4C24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1">
              <a:defRPr sz="1200">
                <a:solidFill>
                  <a:schemeClr val="bg1"/>
                </a:solidFill>
                <a:cs typeface="B Mitra" panose="00000400000000000000" pitchFamily="2" charset="-78"/>
              </a:defRPr>
            </a:lvl1pPr>
          </a:lstStyle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960-853D-41DD-8CE8-4313B63BA6BF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66E5-86D1-40E9-B0A7-9CB1B96D4E82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8D51-3BF8-4D87-BDA4-916FF9B8B93C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B98B-6B00-4948-B102-3726270D0723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85D569-5D27-4AA2-81DE-64B2C0B7ACF3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CD7B-4601-41D7-93C8-6AA9FD8A5880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4D575CC-05D2-439A-A799-FC49C3693000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nsights.stackoverflow.com/trends?tags=java,c%2B%2B,python,c#,matla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microsoft.com/office/2007/relationships/hdphoto" Target="../media/hdphoto2.wdp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4000" b="1" dirty="0" smtClean="0"/>
              <a:t>برنامه نویسی با پایتون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840480"/>
            <a:ext cx="10993546" cy="606376"/>
          </a:xfrm>
        </p:spPr>
        <p:txBody>
          <a:bodyPr>
            <a:normAutofit/>
          </a:bodyPr>
          <a:lstStyle/>
          <a:p>
            <a:r>
              <a:rPr lang="fa-IR" sz="1800" b="1" dirty="0" smtClean="0"/>
              <a:t>دانشگاه شاهد / تابستان 1398</a:t>
            </a:r>
            <a:endParaRPr lang="en-US" sz="1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z="1600" b="1" smtClean="0"/>
              <a:t>سعید محققی </a:t>
            </a:r>
            <a:r>
              <a:rPr lang="en-US" sz="1600" b="1" smtClean="0"/>
              <a:t>Daneshjoy.ir</a:t>
            </a:r>
            <a:endParaRPr lang="en-US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0" y="713211"/>
            <a:ext cx="2082327" cy="66275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11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کدام نسخه از پایتون؟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در حال حاضر پایتون دارای دو گروه نسخه اصلی است:</a:t>
            </a:r>
          </a:p>
          <a:p>
            <a:pPr lvl="1"/>
            <a:r>
              <a:rPr lang="fa-IR" dirty="0" smtClean="0"/>
              <a:t>نسخه های </a:t>
            </a:r>
            <a:r>
              <a:rPr lang="en-US" dirty="0" smtClean="0"/>
              <a:t>2.x</a:t>
            </a:r>
            <a:r>
              <a:rPr lang="fa-IR" dirty="0" smtClean="0"/>
              <a:t> </a:t>
            </a:r>
            <a:r>
              <a:rPr lang="fa-IR" dirty="0" smtClean="0">
                <a:sym typeface="Wingdings" panose="05000000000000000000" pitchFamily="2" charset="2"/>
              </a:rPr>
              <a:t> پرکاربردترین نسخه ها در گذشته  پایان پشتیبانی تا ابتدای سال 2020</a:t>
            </a:r>
            <a:endParaRPr lang="fa-IR" dirty="0" smtClean="0"/>
          </a:p>
          <a:p>
            <a:pPr lvl="1"/>
            <a:r>
              <a:rPr lang="fa-IR" dirty="0" smtClean="0"/>
              <a:t>نسخه های </a:t>
            </a:r>
            <a:r>
              <a:rPr lang="en-US" dirty="0" smtClean="0"/>
              <a:t>3.x</a:t>
            </a:r>
            <a:r>
              <a:rPr lang="fa-IR" dirty="0" smtClean="0"/>
              <a:t> </a:t>
            </a:r>
            <a:r>
              <a:rPr lang="fa-IR" dirty="0" smtClean="0">
                <a:sym typeface="Wingdings" panose="05000000000000000000" pitchFamily="2" charset="2"/>
              </a:rPr>
              <a:t> نسخه اصلی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fa-IR" dirty="0" smtClean="0">
                <a:sym typeface="Wingdings" panose="05000000000000000000" pitchFamily="2" charset="2"/>
              </a:rPr>
              <a:t>و پیش فرض در </a:t>
            </a:r>
            <a:r>
              <a:rPr lang="fa-IR" dirty="0">
                <a:sym typeface="Wingdings" panose="05000000000000000000" pitchFamily="2" charset="2"/>
              </a:rPr>
              <a:t>نسخه های جدید</a:t>
            </a:r>
            <a:r>
              <a:rPr lang="fa-IR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Anaconda</a:t>
            </a:r>
            <a:r>
              <a:rPr lang="fa-IR" dirty="0" smtClean="0">
                <a:sym typeface="Wingdings" panose="05000000000000000000" pitchFamily="2" charset="2"/>
              </a:rPr>
              <a:t> و لینوکس و سایر کتابخانه ها</a:t>
            </a:r>
            <a:endParaRPr lang="en-US" dirty="0" smtClean="0">
              <a:sym typeface="Wingdings" panose="05000000000000000000" pitchFamily="2" charset="2"/>
            </a:endParaRPr>
          </a:p>
          <a:p>
            <a:pPr marL="324000" lvl="1" indent="0" algn="ctr">
              <a:buNone/>
            </a:pPr>
            <a:r>
              <a:rPr lang="en-US" dirty="0" smtClean="0">
                <a:sym typeface="Wingdings" panose="05000000000000000000" pitchFamily="2" charset="2"/>
              </a:rPr>
              <a:t>Screenshot of python.org download page</a:t>
            </a:r>
            <a:endParaRPr lang="fa-IR" dirty="0" smtClean="0">
              <a:sym typeface="Wingdings" panose="05000000000000000000" pitchFamily="2" charset="2"/>
            </a:endParaRPr>
          </a:p>
          <a:p>
            <a:r>
              <a:rPr lang="fa-IR" dirty="0" smtClean="0">
                <a:sym typeface="Wingdings" panose="05000000000000000000" pitchFamily="2" charset="2"/>
              </a:rPr>
              <a:t>نسخه های </a:t>
            </a:r>
            <a:r>
              <a:rPr lang="en-US" dirty="0" smtClean="0">
                <a:sym typeface="Wingdings" panose="05000000000000000000" pitchFamily="2" charset="2"/>
              </a:rPr>
              <a:t>2.x</a:t>
            </a:r>
            <a:r>
              <a:rPr lang="fa-IR" dirty="0" smtClean="0">
                <a:sym typeface="Wingdings" panose="05000000000000000000" pitchFamily="2" charset="2"/>
              </a:rPr>
              <a:t> و </a:t>
            </a:r>
            <a:r>
              <a:rPr lang="en-US" dirty="0" smtClean="0">
                <a:sym typeface="Wingdings" panose="05000000000000000000" pitchFamily="2" charset="2"/>
              </a:rPr>
              <a:t>3.x</a:t>
            </a:r>
            <a:r>
              <a:rPr lang="fa-IR" dirty="0" smtClean="0">
                <a:sym typeface="Wingdings" panose="05000000000000000000" pitchFamily="2" charset="2"/>
              </a:rPr>
              <a:t> هم در ساختار کدنویسی و هم در ویژگی ها و ساختار درونی با هم تفاوت دارند.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77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شروع کدنویسی </a:t>
            </a:r>
            <a:r>
              <a:rPr lang="en-US" cap="none" dirty="0" smtClean="0"/>
              <a:t>Hello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fa-IR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دستورات</a:t>
            </a:r>
            <a:endParaRPr lang="en-US" sz="16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 rtl="0">
              <a:buNone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	&gt;&gt;</a:t>
            </a:r>
            <a:r>
              <a:rPr lang="en-US" sz="16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(‘</a:t>
            </a:r>
            <a:r>
              <a:rPr lang="en-US" sz="1600" dirty="0" smtClean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Hello World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’)</a:t>
            </a:r>
          </a:p>
          <a:p>
            <a:pPr marL="0" indent="0" algn="l" rtl="0">
              <a:buNone/>
            </a:pP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fa-I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کامنت ها</a:t>
            </a:r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 rtl="0">
              <a:buNone/>
            </a:pPr>
            <a:r>
              <a:rPr lang="en-US" sz="14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# One line comment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‘ ‘ ‘</a:t>
            </a:r>
            <a:br>
              <a:rPr lang="en-US" sz="1400" dirty="0" smtClean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	Multiple</a:t>
            </a:r>
            <a:br>
              <a:rPr lang="en-US" sz="1400" dirty="0" smtClean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	Line</a:t>
            </a:r>
            <a:r>
              <a:rPr lang="en-US" sz="14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sz="14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	Comment</a:t>
            </a:r>
            <a:r>
              <a:rPr lang="en-US" sz="14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sz="14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	‘ ‘ ‘</a:t>
            </a:r>
            <a:endParaRPr lang="en-US" sz="14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80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ذخیره و اجرای کدها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روش های اجرای کدهای پایتون</a:t>
            </a:r>
          </a:p>
          <a:p>
            <a:pPr marL="666900" lvl="1" indent="-342900">
              <a:buFont typeface="+mj-lt"/>
              <a:buAutoNum type="arabicPeriod"/>
            </a:pPr>
            <a:r>
              <a:rPr lang="fa-IR" dirty="0" smtClean="0"/>
              <a:t>اجرای </a:t>
            </a:r>
            <a:r>
              <a:rPr lang="fa-IR" dirty="0"/>
              <a:t>خط به خط در </a:t>
            </a:r>
            <a:r>
              <a:rPr lang="fa-IR" dirty="0" smtClean="0"/>
              <a:t>کنسول پایتون (</a:t>
            </a:r>
            <a:r>
              <a:rPr lang="en-US" dirty="0" smtClean="0"/>
              <a:t>Shell</a:t>
            </a:r>
            <a:r>
              <a:rPr lang="fa-IR" dirty="0" smtClean="0"/>
              <a:t>، </a:t>
            </a:r>
            <a:r>
              <a:rPr lang="en-US" dirty="0" smtClean="0"/>
              <a:t>IDLE</a:t>
            </a:r>
            <a:r>
              <a:rPr lang="fa-IR" dirty="0"/>
              <a:t> </a:t>
            </a:r>
            <a:r>
              <a:rPr lang="fa-IR" dirty="0" smtClean="0"/>
              <a:t>یا </a:t>
            </a:r>
            <a:r>
              <a:rPr lang="en-US" dirty="0" err="1" smtClean="0"/>
              <a:t>IPython</a:t>
            </a:r>
            <a:r>
              <a:rPr lang="fa-IR" dirty="0" smtClean="0"/>
              <a:t>)</a:t>
            </a:r>
            <a:endParaRPr lang="en-US" dirty="0" smtClean="0"/>
          </a:p>
          <a:p>
            <a:pPr marL="666900" lvl="1" indent="-342900">
              <a:buFont typeface="+mj-lt"/>
              <a:buAutoNum type="arabicPeriod"/>
            </a:pPr>
            <a:r>
              <a:rPr lang="fa-IR" dirty="0" smtClean="0"/>
              <a:t>ذخیره کدها در فایل متنی با پسوند </a:t>
            </a:r>
            <a:r>
              <a:rPr lang="en-US" dirty="0" smtClean="0"/>
              <a:t>.</a:t>
            </a:r>
            <a:r>
              <a:rPr lang="en-US" dirty="0" err="1" smtClean="0"/>
              <a:t>py</a:t>
            </a:r>
            <a:r>
              <a:rPr lang="fa-IR" dirty="0" smtClean="0"/>
              <a:t> (یا </a:t>
            </a:r>
            <a:r>
              <a:rPr lang="en-US" dirty="0" smtClean="0"/>
              <a:t>.</a:t>
            </a:r>
            <a:r>
              <a:rPr lang="en-US" dirty="0" err="1" smtClean="0"/>
              <a:t>pyw</a:t>
            </a:r>
            <a:r>
              <a:rPr lang="fa-IR" dirty="0" smtClean="0"/>
              <a:t>) و اجرای یک جا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77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قوانین ساختاری کدنویسی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دستورات، نام توابع و متغیرها به حروف بزرگ و کوچک حساس </a:t>
            </a:r>
            <a:r>
              <a:rPr lang="fa-IR" u="sng" dirty="0" smtClean="0"/>
              <a:t>هستند</a:t>
            </a:r>
            <a:r>
              <a:rPr lang="fa-IR" dirty="0" smtClean="0"/>
              <a:t>. (</a:t>
            </a:r>
            <a:r>
              <a:rPr lang="en-US" dirty="0" smtClean="0"/>
              <a:t>Case Sensitive</a:t>
            </a:r>
            <a:r>
              <a:rPr lang="fa-IR" dirty="0" smtClean="0"/>
              <a:t>)</a:t>
            </a:r>
          </a:p>
          <a:p>
            <a:r>
              <a:rPr lang="fa-IR" dirty="0" smtClean="0"/>
              <a:t>تعداد فاصله و تب در ابتدای هر خط (</a:t>
            </a:r>
            <a:r>
              <a:rPr lang="en-US" dirty="0" err="1" smtClean="0"/>
              <a:t>Identation</a:t>
            </a:r>
            <a:r>
              <a:rPr lang="fa-IR" dirty="0" smtClean="0"/>
              <a:t>) </a:t>
            </a:r>
            <a:r>
              <a:rPr lang="fa-IR" u="sng" dirty="0" smtClean="0"/>
              <a:t>مهم است</a:t>
            </a:r>
            <a:r>
              <a:rPr lang="fa-IR" dirty="0" smtClean="0"/>
              <a:t>.</a:t>
            </a:r>
          </a:p>
          <a:p>
            <a:r>
              <a:rPr lang="fa-IR" dirty="0" smtClean="0"/>
              <a:t>تعداد فاصله و تب در میانه و انتهای هر خط </a:t>
            </a:r>
            <a:r>
              <a:rPr lang="fa-IR" u="sng" dirty="0" smtClean="0"/>
              <a:t>مهم نیست</a:t>
            </a:r>
            <a:r>
              <a:rPr lang="fa-IR" dirty="0" smtClean="0"/>
              <a:t>.</a:t>
            </a:r>
          </a:p>
          <a:p>
            <a:r>
              <a:rPr lang="fa-IR" dirty="0" smtClean="0"/>
              <a:t>نام توابع و متغیرها فقط می تواند شامل حروف، اعداد و _ باشد و با عدد شروع نشود.</a:t>
            </a:r>
            <a:r>
              <a:rPr lang="fa-IR" dirty="0"/>
              <a:t> </a:t>
            </a:r>
            <a:r>
              <a:rPr lang="fa-IR" dirty="0" smtClean="0"/>
              <a:t>(از اسامی رزرو شده هم نباشد)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_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CamelCase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var_name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_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snake_case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2varName, var.name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	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invalid </a:t>
            </a:r>
            <a:r>
              <a:rPr lang="en-US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endParaRPr lang="en-US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94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متغیرها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3.14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[1, 2, 3]		</a:t>
            </a:r>
            <a:endParaRPr lang="fa-IR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[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1, </a:t>
            </a:r>
            <a:r>
              <a:rPr lang="fa-I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2.5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'a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(1, 2, 3)		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fa-I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2.5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'a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{1, 2, 3}	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{1,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fa-I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2.5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'a'}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{'a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:1,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b':'c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'}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{1:2, 3: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'}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dirty="0" smtClean="0"/>
              <a:t>سعید محققی </a:t>
            </a:r>
            <a:r>
              <a:rPr lang="en-US" dirty="0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9580" y="4575198"/>
            <a:ext cx="116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79580" y="5280673"/>
            <a:ext cx="225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dictionary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3296340" y="4411187"/>
            <a:ext cx="166480" cy="626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3299100" y="5112415"/>
            <a:ext cx="166480" cy="626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73053" y="1324122"/>
            <a:ext cx="49968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 smtClean="0">
                <a:cs typeface="B Mitra" panose="00000400000000000000" pitchFamily="2" charset="-78"/>
              </a:rPr>
              <a:t>نوع متغیرها در حین اجرا با توجه به مقادیر آن ها تعیین می شود.</a:t>
            </a:r>
            <a:endParaRPr lang="en-US" dirty="0" smtClean="0">
              <a:cs typeface="B Mitra" panose="00000400000000000000" pitchFamily="2" charset="-78"/>
            </a:endParaRP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 smtClean="0">
                <a:cs typeface="B Mitra" panose="00000400000000000000" pitchFamily="2" charset="-78"/>
              </a:rPr>
              <a:t>تشخیص نوع متغیر با دستور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انواع </a:t>
            </a:r>
            <a:r>
              <a:rPr lang="en-US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list</a:t>
            </a: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، </a:t>
            </a:r>
            <a:r>
              <a:rPr lang="en-US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tuple</a:t>
            </a: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 و </a:t>
            </a:r>
            <a:r>
              <a:rPr lang="en-US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set</a:t>
            </a: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 قابل تبدیل به یکدیگر هستند.</a:t>
            </a:r>
            <a:endParaRPr lang="en-US" dirty="0" smtClean="0">
              <a:latin typeface="Courier New" panose="02070309020205020404" pitchFamily="49" charset="0"/>
              <a:cs typeface="B Mitra" panose="00000400000000000000" pitchFamily="2" charset="-78"/>
            </a:endParaRP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آیتم های </a:t>
            </a:r>
            <a:r>
              <a:rPr lang="en-US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list</a:t>
            </a: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 قابل تغییر ولی در </a:t>
            </a:r>
            <a:r>
              <a:rPr lang="en-US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tuple</a:t>
            </a: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 غیر قابل تغییر هستند.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در </a:t>
            </a:r>
            <a:r>
              <a:rPr lang="en-US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set</a:t>
            </a: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 آیتم تکراری وجود نخواهد داشت.</a:t>
            </a:r>
            <a:endParaRPr lang="en-US" dirty="0" smtClean="0">
              <a:latin typeface="Courier New" panose="02070309020205020404" pitchFamily="49" charset="0"/>
              <a:cs typeface="B Mitra" panose="00000400000000000000" pitchFamily="2" charset="-78"/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2953440" y="2720721"/>
            <a:ext cx="166480" cy="626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2953440" y="3410399"/>
            <a:ext cx="166480" cy="626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36680" y="3573404"/>
            <a:ext cx="177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tuple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36680" y="2884469"/>
            <a:ext cx="177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682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فهرست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a-IR" sz="2400" dirty="0" smtClean="0"/>
              <a:t>مقدمه و معرفی</a:t>
            </a:r>
          </a:p>
          <a:p>
            <a:pPr marL="342900" indent="-342900">
              <a:buFont typeface="+mj-lt"/>
              <a:buAutoNum type="arabicPeriod"/>
            </a:pPr>
            <a:r>
              <a:rPr lang="fa-IR" sz="2400" dirty="0" smtClean="0"/>
              <a:t>کدنویسی پایتون در عمل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41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a-IR" sz="4000" dirty="0" smtClean="0"/>
              <a:t>مقدمه و معرفی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a-IR" sz="2000" dirty="0" smtClean="0"/>
              <a:t>	    ویژگی ها و کاربردهای پایتون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fa-IR" sz="1400" dirty="0" smtClean="0"/>
              <a:t>سعید محققی </a:t>
            </a:r>
            <a:r>
              <a:rPr lang="en-US" sz="1400" cap="none" dirty="0" smtClean="0"/>
              <a:t>Daneshjoy.ir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56040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معرفی پایتون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24122"/>
            <a:ext cx="11029615" cy="3940209"/>
          </a:xfrm>
        </p:spPr>
        <p:txBody>
          <a:bodyPr/>
          <a:lstStyle/>
          <a:p>
            <a:r>
              <a:rPr lang="fa-IR" dirty="0" smtClean="0"/>
              <a:t>یک زبان برنامه نویسی </a:t>
            </a:r>
            <a:r>
              <a:rPr lang="fa-IR" u="sng" dirty="0" smtClean="0"/>
              <a:t>سطح بالا</a:t>
            </a:r>
            <a:r>
              <a:rPr lang="fa-IR" dirty="0" smtClean="0"/>
              <a:t> و بسیار </a:t>
            </a:r>
            <a:r>
              <a:rPr lang="fa-IR" u="sng" dirty="0" smtClean="0"/>
              <a:t>پرکاربرد</a:t>
            </a:r>
            <a:endParaRPr lang="fa-IR" dirty="0"/>
          </a:p>
          <a:p>
            <a:r>
              <a:rPr lang="fa-IR" dirty="0" smtClean="0"/>
              <a:t>با تاکید بر </a:t>
            </a:r>
            <a:r>
              <a:rPr lang="fa-IR" u="sng" dirty="0" smtClean="0"/>
              <a:t>سادگی و خوانایی</a:t>
            </a:r>
            <a:r>
              <a:rPr lang="fa-IR" dirty="0" smtClean="0"/>
              <a:t> کدها و درنتیجه: </a:t>
            </a:r>
            <a:r>
              <a:rPr lang="fa-IR" u="sng" dirty="0" smtClean="0"/>
              <a:t>پیاده سازی و توسعه سریع</a:t>
            </a:r>
            <a:r>
              <a:rPr lang="fa-IR" dirty="0" smtClean="0"/>
              <a:t> ایده ها نرم افزارها</a:t>
            </a:r>
            <a:endParaRPr lang="fa-IR" dirty="0"/>
          </a:p>
          <a:p>
            <a:r>
              <a:rPr lang="fa-IR" dirty="0" smtClean="0"/>
              <a:t>پایتون </a:t>
            </a:r>
            <a:r>
              <a:rPr lang="en-US" u="sng" dirty="0" smtClean="0"/>
              <a:t>cross-platform</a:t>
            </a:r>
            <a:r>
              <a:rPr lang="fa-IR" dirty="0" smtClean="0"/>
              <a:t> است: کدهای پایتون، در تمام سیستم عامل های مرسوم قابل اجرا هستند</a:t>
            </a:r>
            <a:r>
              <a:rPr lang="en-US" dirty="0" smtClean="0"/>
              <a:t>.</a:t>
            </a:r>
            <a:r>
              <a:rPr lang="fa-IR" dirty="0" smtClean="0"/>
              <a:t> (یکی از دلایل محبوبیت زیاد پایتون)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fa-IR" dirty="0" smtClean="0"/>
              <a:t>نام "پایتون" برگرفته از یک گروه نمایشی کمدی به نام </a:t>
            </a:r>
            <a:r>
              <a:rPr lang="en-US" dirty="0"/>
              <a:t>Monty </a:t>
            </a:r>
            <a:r>
              <a:rPr lang="en-US" dirty="0" smtClean="0"/>
              <a:t>Python</a:t>
            </a:r>
            <a:r>
              <a:rPr lang="fa-IR" dirty="0" smtClean="0"/>
              <a:t> بوده که سازنده پایتون (</a:t>
            </a:r>
            <a:r>
              <a:rPr lang="en-US" dirty="0"/>
              <a:t>Guido van Rossum</a:t>
            </a:r>
            <a:r>
              <a:rPr lang="fa-IR" dirty="0" smtClean="0"/>
              <a:t>) در حال ساخت این زبان از آن لذت می برده است!</a:t>
            </a:r>
            <a:r>
              <a:rPr lang="fa-IR" dirty="0"/>
              <a:t> </a:t>
            </a:r>
            <a:r>
              <a:rPr lang="fa-IR" dirty="0" smtClean="0"/>
              <a:t>و این زبان را طوری طراحی کرد که بتوان از برنامه نویسی با آن، لذت برد.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dirty="0" smtClean="0"/>
              <a:t>سعید محققی </a:t>
            </a:r>
            <a:r>
              <a:rPr lang="en-US" dirty="0" smtClean="0"/>
              <a:t>Daneshjoy.ir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46505" y="3657595"/>
            <a:ext cx="11029616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4438" y="1380899"/>
            <a:ext cx="2435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hlinkClick r:id="rId2"/>
              </a:rPr>
              <a:t>https://www.python.org/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0" y="4396592"/>
            <a:ext cx="3145827" cy="15189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38082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ویژگی های پایتون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731" y="1323975"/>
            <a:ext cx="8666537" cy="453548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9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روند کاربرد و محبوبیت پایتون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روند کاربرد زبان های برنامه نویسی در سایت </a:t>
            </a:r>
            <a:r>
              <a:rPr lang="en-US" dirty="0" smtClean="0"/>
              <a:t>Stack Overflow</a:t>
            </a:r>
          </a:p>
          <a:p>
            <a:r>
              <a:rPr lang="en-US" dirty="0" smtClean="0">
                <a:hlinkClick r:id="rId2"/>
              </a:rPr>
              <a:t>https://insights.stackoverflow.com/trends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21" y="1658983"/>
            <a:ext cx="6449923" cy="419981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52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اصلی پایتون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24122"/>
            <a:ext cx="11264444" cy="4534678"/>
          </a:xfrm>
        </p:spPr>
        <p:txBody>
          <a:bodyPr/>
          <a:lstStyle/>
          <a:p>
            <a:pPr lvl="1"/>
            <a:r>
              <a:rPr lang="fa-IR" dirty="0"/>
              <a:t>برنامه نویسی علمی و </a:t>
            </a:r>
            <a:r>
              <a:rPr lang="fa-IR" dirty="0" smtClean="0"/>
              <a:t>محاسباتی (</a:t>
            </a:r>
            <a:r>
              <a:rPr lang="en-US" dirty="0" smtClean="0"/>
              <a:t>Scientific and Numeric Programming</a:t>
            </a:r>
            <a:r>
              <a:rPr lang="fa-IR" dirty="0" smtClean="0"/>
              <a:t>)</a:t>
            </a:r>
            <a:endParaRPr lang="fa-IR" dirty="0"/>
          </a:p>
          <a:p>
            <a:pPr lvl="1"/>
            <a:r>
              <a:rPr lang="fa-IR" dirty="0"/>
              <a:t>علوم داده و هوش </a:t>
            </a:r>
            <a:r>
              <a:rPr lang="fa-IR" dirty="0" smtClean="0"/>
              <a:t>مصنوعی</a:t>
            </a:r>
            <a:r>
              <a:rPr lang="en-US" dirty="0" smtClean="0"/>
              <a:t> </a:t>
            </a:r>
            <a:r>
              <a:rPr lang="fa-IR" dirty="0"/>
              <a:t> </a:t>
            </a:r>
            <a:r>
              <a:rPr lang="en-US" dirty="0" smtClean="0"/>
              <a:t>	   </a:t>
            </a:r>
            <a:r>
              <a:rPr lang="fa-IR" dirty="0" smtClean="0"/>
              <a:t>(</a:t>
            </a:r>
            <a:r>
              <a:rPr lang="en-US" dirty="0" smtClean="0"/>
              <a:t>Data science / Artificial Intelligence</a:t>
            </a:r>
            <a:r>
              <a:rPr lang="fa-IR" dirty="0" smtClean="0"/>
              <a:t>)</a:t>
            </a:r>
            <a:endParaRPr lang="fa-IR" dirty="0"/>
          </a:p>
          <a:p>
            <a:pPr lvl="1"/>
            <a:r>
              <a:rPr lang="fa-IR" dirty="0"/>
              <a:t>برنامه نویسی وب و </a:t>
            </a:r>
            <a:r>
              <a:rPr lang="fa-IR" dirty="0" smtClean="0"/>
              <a:t>شبکه</a:t>
            </a:r>
            <a:r>
              <a:rPr lang="fa-IR" dirty="0"/>
              <a:t> </a:t>
            </a:r>
            <a:r>
              <a:rPr lang="en-US" dirty="0" smtClean="0"/>
              <a:t>	   </a:t>
            </a:r>
            <a:r>
              <a:rPr lang="fa-IR" dirty="0" smtClean="0"/>
              <a:t>(</a:t>
            </a:r>
            <a:r>
              <a:rPr lang="en-US" dirty="0" smtClean="0"/>
              <a:t>Web and Network Development</a:t>
            </a:r>
            <a:r>
              <a:rPr lang="fa-IR" dirty="0" smtClean="0"/>
              <a:t>)</a:t>
            </a:r>
            <a:endParaRPr lang="fa-IR" dirty="0"/>
          </a:p>
          <a:p>
            <a:pPr lvl="1"/>
            <a:r>
              <a:rPr lang="fa-IR" dirty="0"/>
              <a:t>بازی های رایانه </a:t>
            </a:r>
            <a:r>
              <a:rPr lang="fa-IR" dirty="0" smtClean="0"/>
              <a:t>ای </a:t>
            </a:r>
            <a:r>
              <a:rPr lang="en-US" dirty="0" smtClean="0"/>
              <a:t>		   </a:t>
            </a:r>
            <a:r>
              <a:rPr lang="fa-IR" dirty="0" smtClean="0"/>
              <a:t>(</a:t>
            </a:r>
            <a:r>
              <a:rPr lang="en-US" dirty="0" smtClean="0"/>
              <a:t>Games and 3D Graphics</a:t>
            </a:r>
            <a:r>
              <a:rPr lang="fa-IR" dirty="0" smtClean="0"/>
              <a:t>)</a:t>
            </a:r>
            <a:endParaRPr lang="fa-IR" dirty="0"/>
          </a:p>
          <a:p>
            <a:pPr lvl="1"/>
            <a:r>
              <a:rPr lang="fa-IR" dirty="0" smtClean="0"/>
              <a:t>نرم </a:t>
            </a:r>
            <a:r>
              <a:rPr lang="fa-IR" dirty="0"/>
              <a:t>افزارهای </a:t>
            </a:r>
            <a:r>
              <a:rPr lang="fa-IR" dirty="0" smtClean="0"/>
              <a:t>دسکتاپ</a:t>
            </a:r>
            <a:r>
              <a:rPr lang="fa-IR" dirty="0"/>
              <a:t> </a:t>
            </a:r>
            <a:r>
              <a:rPr lang="en-US" dirty="0" smtClean="0"/>
              <a:t>	   </a:t>
            </a:r>
            <a:r>
              <a:rPr lang="fa-IR" dirty="0" smtClean="0"/>
              <a:t>(</a:t>
            </a:r>
            <a:r>
              <a:rPr lang="en-US" dirty="0" smtClean="0"/>
              <a:t>Desktop GUI Applications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آموزش			</a:t>
            </a:r>
            <a:r>
              <a:rPr lang="en-US" dirty="0" smtClean="0"/>
              <a:t>   </a:t>
            </a:r>
            <a:r>
              <a:rPr lang="fa-IR" dirty="0" smtClean="0"/>
              <a:t>(</a:t>
            </a:r>
            <a:r>
              <a:rPr lang="en-US" dirty="0" smtClean="0"/>
              <a:t>Education</a:t>
            </a:r>
            <a:r>
              <a:rPr lang="fa-IR" dirty="0" smtClean="0"/>
              <a:t>)</a:t>
            </a:r>
            <a:endParaRPr lang="fa-IR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2" y="1324122"/>
            <a:ext cx="5838893" cy="370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81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fa-IR" sz="4000" dirty="0" smtClean="0"/>
              <a:t>کدنویسی پایتون در عمل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a-IR" sz="2000" dirty="0" smtClean="0"/>
              <a:t>	     راه اندازی محیط برنامه نویسی و شروع کدنویسی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fa-IR" sz="1400" dirty="0" smtClean="0"/>
              <a:t>سعید محققی </a:t>
            </a:r>
            <a:r>
              <a:rPr lang="en-US" sz="1400" cap="none" dirty="0" smtClean="0"/>
              <a:t>Daneshjoy.ir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3486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محیط برنامه نویسی پایتون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dirty="0" smtClean="0"/>
              <a:t>برای کدنویسی و اجرای کدهای پایتون به دو چیز نیاز خواهیم داشت:</a:t>
            </a:r>
          </a:p>
          <a:p>
            <a:pPr marL="666900" lvl="1" indent="-342900">
              <a:buFont typeface="+mj-lt"/>
              <a:buAutoNum type="arabicPeriod"/>
            </a:pPr>
            <a:r>
              <a:rPr lang="fa-IR" sz="1800" dirty="0" smtClean="0"/>
              <a:t>مفسر پایتون (</a:t>
            </a:r>
            <a:r>
              <a:rPr lang="en-US" sz="1800" dirty="0" smtClean="0"/>
              <a:t>Python Interpreter</a:t>
            </a:r>
            <a:r>
              <a:rPr lang="fa-IR" sz="1800" dirty="0" smtClean="0"/>
              <a:t>): 	مسئول تبدیل زبان پایتون به زبان ماشین</a:t>
            </a:r>
            <a:endParaRPr lang="en-US" sz="1800" dirty="0" smtClean="0"/>
          </a:p>
          <a:p>
            <a:pPr marL="666900" lvl="1" indent="-342900">
              <a:buFont typeface="+mj-lt"/>
              <a:buAutoNum type="arabicPeriod"/>
            </a:pPr>
            <a:r>
              <a:rPr lang="fa-IR" sz="1800" dirty="0" smtClean="0"/>
              <a:t>محیط کدنویسی پایتون (</a:t>
            </a:r>
            <a:r>
              <a:rPr lang="en-US" sz="1800" dirty="0" smtClean="0"/>
              <a:t>Python IDE</a:t>
            </a:r>
            <a:r>
              <a:rPr lang="fa-IR" sz="1800" dirty="0" smtClean="0"/>
              <a:t>): 	محیطی برای نوشتن کدهای پایتون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-77293" y="1151862"/>
            <a:ext cx="5354687" cy="2518801"/>
            <a:chOff x="-65317" y="1583560"/>
            <a:chExt cx="5354687" cy="2518801"/>
          </a:xfrm>
        </p:grpSpPr>
        <p:sp>
          <p:nvSpPr>
            <p:cNvPr id="6" name="TextBox 5"/>
            <p:cNvSpPr txBox="1"/>
            <p:nvPr/>
          </p:nvSpPr>
          <p:spPr>
            <a:xfrm>
              <a:off x="-65317" y="1583560"/>
              <a:ext cx="3618411" cy="1373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 rtl="1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fa-IR" dirty="0" smtClean="0">
                  <a:cs typeface="B Mitra" panose="00000400000000000000" pitchFamily="2" charset="-78"/>
                </a:rPr>
                <a:t>دانلود از سایت رسمی پایتون</a:t>
              </a:r>
            </a:p>
            <a:p>
              <a:pPr marL="285750" indent="-285750" algn="r" rtl="1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fa-IR" dirty="0" smtClean="0">
                  <a:cs typeface="B Mitra" panose="00000400000000000000" pitchFamily="2" charset="-78"/>
                </a:rPr>
                <a:t>استفاده از پکیج </a:t>
              </a:r>
              <a:r>
                <a:rPr lang="en-US" dirty="0" smtClean="0">
                  <a:cs typeface="B Mitra" panose="00000400000000000000" pitchFamily="2" charset="-78"/>
                </a:rPr>
                <a:t>Anacond</a:t>
              </a:r>
              <a:r>
                <a:rPr lang="en-US" dirty="0" smtClean="0"/>
                <a:t>a</a:t>
              </a:r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4760" y="1744048"/>
              <a:ext cx="636542" cy="63406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4760" y="2416506"/>
              <a:ext cx="636542" cy="633700"/>
            </a:xfrm>
            <a:prstGeom prst="rect">
              <a:avLst/>
            </a:prstGeom>
          </p:spPr>
        </p:pic>
        <p:sp>
          <p:nvSpPr>
            <p:cNvPr id="9" name="Right Bracket 8"/>
            <p:cNvSpPr/>
            <p:nvPr/>
          </p:nvSpPr>
          <p:spPr>
            <a:xfrm>
              <a:off x="3383277" y="1920239"/>
              <a:ext cx="169817" cy="96582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Curved Connector 10"/>
            <p:cNvCxnSpPr>
              <a:endCxn id="9" idx="2"/>
            </p:cNvCxnSpPr>
            <p:nvPr/>
          </p:nvCxnSpPr>
          <p:spPr>
            <a:xfrm rot="10800000">
              <a:off x="3553094" y="2403153"/>
              <a:ext cx="1736276" cy="1699208"/>
            </a:xfrm>
            <a:prstGeom prst="curvedConnector3">
              <a:avLst>
                <a:gd name="adj1" fmla="val 39436"/>
              </a:avLst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-86869" y="2698111"/>
            <a:ext cx="5682807" cy="3293209"/>
            <a:chOff x="-86869" y="2528292"/>
            <a:chExt cx="568280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-86869" y="2528292"/>
              <a:ext cx="3618411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 rtl="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dirty="0" smtClean="0">
                  <a:cs typeface="B Mitra" panose="00000400000000000000" pitchFamily="2" charset="-78"/>
                </a:rPr>
                <a:t>Shell / IDLE</a:t>
              </a:r>
            </a:p>
            <a:p>
              <a:pPr marL="285750" indent="-285750" algn="r" rtl="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dirty="0" err="1" smtClean="0">
                  <a:cs typeface="B Mitra" panose="00000400000000000000" pitchFamily="2" charset="-78"/>
                </a:rPr>
                <a:t>Jupyter</a:t>
              </a:r>
              <a:r>
                <a:rPr lang="en-US" sz="1600" dirty="0" smtClean="0">
                  <a:cs typeface="B Mitra" panose="00000400000000000000" pitchFamily="2" charset="-78"/>
                </a:rPr>
                <a:t> Notebook</a:t>
              </a:r>
            </a:p>
            <a:p>
              <a:pPr marL="285750" indent="-285750" algn="r" rtl="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dirty="0" err="1" smtClean="0">
                  <a:cs typeface="B Mitra" panose="00000400000000000000" pitchFamily="2" charset="-78"/>
                </a:rPr>
                <a:t>Spyder</a:t>
              </a:r>
              <a:endParaRPr lang="en-US" sz="1600" dirty="0" smtClean="0">
                <a:cs typeface="B Mitra" panose="00000400000000000000" pitchFamily="2" charset="-78"/>
              </a:endParaRPr>
            </a:p>
            <a:p>
              <a:pPr marL="285750" indent="-285750" algn="r" rtl="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dirty="0" smtClean="0">
                  <a:cs typeface="B Mitra" panose="00000400000000000000" pitchFamily="2" charset="-78"/>
                </a:rPr>
                <a:t>Visual Studio /VS Code</a:t>
              </a:r>
            </a:p>
            <a:p>
              <a:pPr marL="285750" indent="-285750" algn="r" rtl="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dirty="0" err="1" smtClean="0">
                  <a:cs typeface="B Mitra" panose="00000400000000000000" pitchFamily="2" charset="-78"/>
                </a:rPr>
                <a:t>PyCharm</a:t>
              </a:r>
              <a:endParaRPr lang="en-US" sz="1600" dirty="0" smtClean="0">
                <a:cs typeface="B Mitra" panose="00000400000000000000" pitchFamily="2" charset="-78"/>
              </a:endParaRPr>
            </a:p>
            <a:p>
              <a:pPr marL="285750" indent="-285750" algn="r" rtl="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dirty="0" smtClean="0">
                  <a:cs typeface="B Mitra" panose="00000400000000000000" pitchFamily="2" charset="-78"/>
                </a:rPr>
                <a:t>Atom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cs typeface="B Mitra" panose="00000400000000000000" pitchFamily="2" charset="-78"/>
                </a:rPr>
                <a:t>…</a:t>
              </a:r>
              <a:endParaRPr lang="fa-IR" sz="1600" dirty="0" smtClean="0">
                <a:cs typeface="B Mitra" panose="00000400000000000000" pitchFamily="2" charset="-78"/>
              </a:endParaRPr>
            </a:p>
          </p:txBody>
        </p:sp>
        <p:sp>
          <p:nvSpPr>
            <p:cNvPr id="39" name="Right Bracket 38"/>
            <p:cNvSpPr/>
            <p:nvPr/>
          </p:nvSpPr>
          <p:spPr>
            <a:xfrm>
              <a:off x="3377199" y="2688249"/>
              <a:ext cx="154343" cy="302556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>
              <a:endCxn id="39" idx="2"/>
            </p:cNvCxnSpPr>
            <p:nvPr/>
          </p:nvCxnSpPr>
          <p:spPr>
            <a:xfrm flipH="1">
              <a:off x="3531542" y="4068806"/>
              <a:ext cx="2064396" cy="132227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5270" y="4138785"/>
              <a:ext cx="360959" cy="36095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0601" y="5067200"/>
              <a:ext cx="407782" cy="407782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202" y="4596345"/>
              <a:ext cx="411648" cy="411648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5032" y="3118903"/>
              <a:ext cx="431968" cy="50108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9" cstate="email">
              <a:clrChange>
                <a:clrFrom>
                  <a:srgbClr val="CFCFCF"/>
                </a:clrFrom>
                <a:clrTo>
                  <a:srgbClr val="CFCFC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8852" y="3598310"/>
              <a:ext cx="514349" cy="5143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10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5109" y="2680275"/>
              <a:ext cx="431891" cy="3568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5749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505</TotalTime>
  <Words>612</Words>
  <Application>Microsoft Office PowerPoint</Application>
  <PresentationFormat>Widescreen</PresentationFormat>
  <Paragraphs>123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B Mitra</vt:lpstr>
      <vt:lpstr>Calibri</vt:lpstr>
      <vt:lpstr>Courier New</vt:lpstr>
      <vt:lpstr>Gill Sans MT</vt:lpstr>
      <vt:lpstr>Majalla UI</vt:lpstr>
      <vt:lpstr>Times New Roman</vt:lpstr>
      <vt:lpstr>Verdana</vt:lpstr>
      <vt:lpstr>Wingdings</vt:lpstr>
      <vt:lpstr>Wingdings 2</vt:lpstr>
      <vt:lpstr>Dividend</vt:lpstr>
      <vt:lpstr>برنامه نویسی با پایتون</vt:lpstr>
      <vt:lpstr>فهرست مطالب</vt:lpstr>
      <vt:lpstr>مقدمه و معرفی</vt:lpstr>
      <vt:lpstr>معرفی پایتون</vt:lpstr>
      <vt:lpstr>ویژگی های پایتون</vt:lpstr>
      <vt:lpstr>روند کاربرد و محبوبیت پایتون</vt:lpstr>
      <vt:lpstr>کاربردهای اصلی پایتون</vt:lpstr>
      <vt:lpstr>کدنویسی پایتون در عمل</vt:lpstr>
      <vt:lpstr>محیط برنامه نویسی پایتون</vt:lpstr>
      <vt:lpstr>کدام نسخه از پایتون؟</vt:lpstr>
      <vt:lpstr>شروع کدنویسی Hello World!</vt:lpstr>
      <vt:lpstr>ذخیره و اجرای کدها</vt:lpstr>
      <vt:lpstr>قوانین ساختاری کدنویسی</vt:lpstr>
      <vt:lpstr>متغیرها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 Mohaqeqi</dc:creator>
  <cp:lastModifiedBy>Saeed Mohaqeqi</cp:lastModifiedBy>
  <cp:revision>70</cp:revision>
  <dcterms:created xsi:type="dcterms:W3CDTF">2019-06-27T12:50:10Z</dcterms:created>
  <dcterms:modified xsi:type="dcterms:W3CDTF">2019-06-29T11:27:27Z</dcterms:modified>
</cp:coreProperties>
</file>