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57" r:id="rId5"/>
    <p:sldId id="262" r:id="rId6"/>
    <p:sldId id="259" r:id="rId7"/>
    <p:sldId id="258" r:id="rId8"/>
    <p:sldId id="263" r:id="rId9"/>
    <p:sldId id="261" r:id="rId10"/>
    <p:sldId id="265" r:id="rId11"/>
    <p:sldId id="271" r:id="rId12"/>
    <p:sldId id="270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DF96B-723F-4BCA-B0F2-6B2EC8DC2F6A}" type="datetimeFigureOut">
              <a:rPr lang="en-US" smtClean="0"/>
              <a:t>2019-06-29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write/read</a:t>
            </a:r>
          </a:p>
          <a:p>
            <a:r>
              <a:rPr lang="en-US" baseline="0" dirty="0" smtClean="0"/>
              <a:t>Expressive: </a:t>
            </a:r>
            <a:r>
              <a:rPr lang="fa-IR" baseline="0" dirty="0" smtClean="0"/>
              <a:t>قابلیت های بالا و تمرکز بر روی راه حل به جای تمرکز بر روی سینتکس و ساختار کد</a:t>
            </a:r>
          </a:p>
          <a:p>
            <a:r>
              <a:rPr lang="en-US" baseline="0" dirty="0" smtClean="0"/>
              <a:t>Portable: </a:t>
            </a:r>
            <a:r>
              <a:rPr lang="fa-IR" baseline="0" dirty="0" smtClean="0"/>
              <a:t>بین دستگاه ها و سیستم عامل ها</a:t>
            </a:r>
          </a:p>
          <a:p>
            <a:r>
              <a:rPr lang="en-US" baseline="0" dirty="0" smtClean="0"/>
              <a:t>Extensible:</a:t>
            </a:r>
            <a:r>
              <a:rPr lang="fa-IR" baseline="0" dirty="0" smtClean="0"/>
              <a:t> استفاده از سی++ در پایتون </a:t>
            </a:r>
          </a:p>
          <a:p>
            <a:r>
              <a:rPr lang="en-US" baseline="0" dirty="0" smtClean="0"/>
              <a:t>Embeddable: </a:t>
            </a:r>
            <a:r>
              <a:rPr lang="fa-IR" baseline="0" dirty="0" smtClean="0"/>
              <a:t>استفاده از پایتون در سی++</a:t>
            </a:r>
          </a:p>
          <a:p>
            <a:r>
              <a:rPr lang="en-US" baseline="0" dirty="0" smtClean="0"/>
              <a:t>Dynamically typed: </a:t>
            </a:r>
            <a:r>
              <a:rPr lang="fa-IR" baseline="0" dirty="0" smtClean="0"/>
              <a:t>نوع متغیر ها در حین اجرا تعیین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نصب پایتون از سایت رسمی، فقط محیط</a:t>
            </a:r>
            <a:r>
              <a:rPr lang="fa-IR" baseline="0" dirty="0" smtClean="0"/>
              <a:t> کدنویسی </a:t>
            </a:r>
            <a:r>
              <a:rPr lang="en-US" baseline="0" dirty="0" smtClean="0"/>
              <a:t>Shell</a:t>
            </a:r>
            <a:r>
              <a:rPr lang="fa-IR" baseline="0" dirty="0" smtClean="0"/>
              <a:t> و </a:t>
            </a:r>
            <a:r>
              <a:rPr lang="en-US" baseline="0" dirty="0" smtClean="0"/>
              <a:t>IDLE</a:t>
            </a:r>
            <a:r>
              <a:rPr lang="fa-IR" baseline="0" dirty="0" smtClean="0"/>
              <a:t> نصب خواهند 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 algn="r" rtl="1">
              <a:defRPr sz="1200" cap="none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1pPr>
            <a:lvl2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2pPr>
            <a:lvl3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3pPr>
            <a:lvl4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4pPr>
            <a:lvl5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fld id="{70289754-7F55-4018-AF54-0109F721C727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81192" y="5975797"/>
            <a:ext cx="11029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1">
              <a:defRPr sz="1200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2019-06-29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sights.stackoverflow.com/trends?tags=java,c%2B%2B,python,c#,matla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 smtClean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 smtClean="0"/>
              <a:t>دانشگاه شاهد / تابستان 1398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z="1600" b="1" smtClean="0"/>
              <a:t>سعید محققی </a:t>
            </a:r>
            <a:r>
              <a:rPr lang="en-US" sz="1600" b="1" smtClean="0"/>
              <a:t>Daneshjoy.ir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کدام نسخه از پایتون؟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حال حاضر پایتون دارای دو گروه نسخه اصلی است:</a:t>
            </a:r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2.x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پرکاربردترین نسخه ها در گذشته  پایان پشتیبانی تا ابتدای سال 2020</a:t>
            </a:r>
            <a:endParaRPr lang="fa-IR" dirty="0" smtClean="0"/>
          </a:p>
          <a:p>
            <a:pPr lvl="1"/>
            <a:r>
              <a:rPr lang="fa-IR" dirty="0" smtClean="0"/>
              <a:t>نسخه های </a:t>
            </a:r>
            <a:r>
              <a:rPr lang="en-US" dirty="0" smtClean="0"/>
              <a:t>3.x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نسخه اصلی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fa-IR" dirty="0" smtClean="0">
                <a:sym typeface="Wingdings" panose="05000000000000000000" pitchFamily="2" charset="2"/>
              </a:rPr>
              <a:t>و پیش فرض در </a:t>
            </a:r>
            <a:r>
              <a:rPr lang="fa-IR" dirty="0">
                <a:sym typeface="Wingdings" panose="05000000000000000000" pitchFamily="2" charset="2"/>
              </a:rPr>
              <a:t>نسخه های جدید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Anaconda</a:t>
            </a:r>
            <a:r>
              <a:rPr lang="fa-IR" dirty="0" smtClean="0">
                <a:sym typeface="Wingdings" panose="05000000000000000000" pitchFamily="2" charset="2"/>
              </a:rPr>
              <a:t> و لینوکس و سایر کتابخانه ها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a-IR" dirty="0">
              <a:sym typeface="Wingdings" panose="05000000000000000000" pitchFamily="2" charset="2"/>
            </a:endParaRPr>
          </a:p>
          <a:p>
            <a:r>
              <a:rPr lang="fa-IR" dirty="0" smtClean="0">
                <a:sym typeface="Wingdings" panose="05000000000000000000" pitchFamily="2" charset="2"/>
              </a:rPr>
              <a:t>پکیج </a:t>
            </a:r>
            <a:r>
              <a:rPr lang="en-US" dirty="0" smtClean="0">
                <a:sym typeface="Wingdings" panose="05000000000000000000" pitchFamily="2" charset="2"/>
              </a:rPr>
              <a:t>Anaconda</a:t>
            </a:r>
            <a:r>
              <a:rPr lang="fa-IR" dirty="0" smtClean="0">
                <a:sym typeface="Wingdings" panose="05000000000000000000" pitchFamily="2" charset="2"/>
              </a:rPr>
              <a:t> به صورت رایگان از سایت رسمی آن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fa-IR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>
                <a:hlinkClick r:id="rId2"/>
              </a:rPr>
              <a:t>www.anaconda.com</a:t>
            </a:r>
            <a:r>
              <a:rPr lang="en-US" dirty="0">
                <a:hlinkClick r:id="rId2"/>
              </a:rPr>
              <a:t>/</a:t>
            </a:r>
            <a:r>
              <a:rPr lang="fa-IR" dirty="0" smtClean="0">
                <a:sym typeface="Wingdings" panose="05000000000000000000" pitchFamily="2" charset="2"/>
              </a:rPr>
              <a:t>) قابل دانلود است.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3467428"/>
            <a:ext cx="4856813" cy="2391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6927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بهتر است هنگام نصب </a:t>
            </a:r>
            <a:r>
              <a:rPr lang="en-US" dirty="0" smtClean="0"/>
              <a:t>Anaconda</a:t>
            </a:r>
            <a:r>
              <a:rPr lang="fa-IR" dirty="0" smtClean="0"/>
              <a:t> این گزینه انتخاب شود: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78535"/>
            <a:ext cx="6001588" cy="4686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4262" y="2698230"/>
            <a:ext cx="4287187" cy="101883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5411449" y="3207650"/>
            <a:ext cx="1878351" cy="41436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مسیر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هنگام نصب </a:t>
            </a:r>
            <a:r>
              <a:rPr lang="en-US" dirty="0" smtClean="0"/>
              <a:t>Anaconda</a:t>
            </a:r>
            <a:r>
              <a:rPr lang="fa-IR" dirty="0" smtClean="0"/>
              <a:t> گزینه افزودن به مسیرهای ویندوز انتخاب شده باشد، مسیرهای پایتون درمتغیر </a:t>
            </a:r>
            <a:r>
              <a:rPr lang="en-US" dirty="0" smtClean="0"/>
              <a:t>path</a:t>
            </a:r>
            <a:r>
              <a:rPr lang="fa-IR" dirty="0" smtClean="0"/>
              <a:t> در پنجره </a:t>
            </a:r>
            <a:r>
              <a:rPr lang="en-US" dirty="0" smtClean="0"/>
              <a:t>Environment Variables</a:t>
            </a:r>
            <a:r>
              <a:rPr lang="fa-IR" dirty="0" smtClean="0"/>
              <a:t> ویندوز وجود خواهند داشت. و با دستور زیر در برنامه </a:t>
            </a:r>
            <a:r>
              <a:rPr lang="en-US" dirty="0" smtClean="0"/>
              <a:t>CMD</a:t>
            </a:r>
            <a:r>
              <a:rPr lang="fa-IR" dirty="0" smtClean="0"/>
              <a:t> می توان مسیر پایتون را نمایش داد:</a:t>
            </a:r>
          </a:p>
          <a:p>
            <a:pPr marL="0" indent="0" algn="l" rtl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where python</a:t>
            </a:r>
            <a:endParaRPr lang="fa-I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dirty="0" smtClean="0"/>
          </a:p>
          <a:p>
            <a:pPr algn="l" rtl="0"/>
            <a:endParaRPr lang="fa-IR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fa-IR" dirty="0" smtClean="0"/>
          </a:p>
          <a:p>
            <a:r>
              <a:rPr lang="fa-IR" dirty="0" smtClean="0"/>
              <a:t>در غیر این صورت، می توان این مسیرها را به صورت دستی،</a:t>
            </a:r>
            <a:r>
              <a:rPr lang="en-US" dirty="0" smtClean="0"/>
              <a:t> </a:t>
            </a:r>
            <a:r>
              <a:rPr lang="fa-IR" dirty="0" smtClean="0"/>
              <a:t>به متغیر </a:t>
            </a:r>
            <a:r>
              <a:rPr lang="en-US" dirty="0" smtClean="0"/>
              <a:t>path</a:t>
            </a:r>
            <a:r>
              <a:rPr lang="fa-IR" dirty="0" smtClean="0"/>
              <a:t> اضافه کرد</a:t>
            </a:r>
            <a:r>
              <a:rPr lang="en-US" dirty="0" smtClean="0"/>
              <a:t>.</a:t>
            </a:r>
            <a:r>
              <a:rPr lang="fa-IR" dirty="0" smtClean="0"/>
              <a:t>  		</a:t>
            </a:r>
            <a:r>
              <a:rPr lang="fa-IR" dirty="0" smtClean="0">
                <a:sym typeface="Wingdings" panose="05000000000000000000" pitchFamily="2" charset="2"/>
              </a:rPr>
              <a:t>  </a:t>
            </a:r>
            <a:r>
              <a:rPr lang="fa-IR" i="1" dirty="0" smtClean="0"/>
              <a:t>اعمال تغییرات بعد از راه اندازی مجدد ویندوز </a:t>
            </a:r>
            <a:r>
              <a:rPr lang="fa-IR" dirty="0" smtClean="0"/>
              <a:t>(</a:t>
            </a:r>
            <a:r>
              <a:rPr lang="en-US" i="1" dirty="0" smtClean="0"/>
              <a:t>restart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178" y="3033423"/>
            <a:ext cx="3557989" cy="1177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630"/>
          <a:stretch/>
        </p:blipFill>
        <p:spPr>
          <a:xfrm>
            <a:off x="5857447" y="3002872"/>
            <a:ext cx="5588468" cy="161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557009" y="3591461"/>
            <a:ext cx="1034321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2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شروع </a:t>
            </a:r>
            <a:r>
              <a:rPr lang="fa-IR" dirty="0" smtClean="0"/>
              <a:t>کدنویسی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399" y="1370896"/>
            <a:ext cx="3076409" cy="4534678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r" rtl="0">
              <a:buNone/>
            </a:pPr>
            <a:r>
              <a:rPr lang="fa-IR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دستور</a:t>
            </a:r>
            <a:r>
              <a:rPr lang="fa-IR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ها</a:t>
            </a:r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Hello World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</a:t>
            </a:r>
            <a: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sys.version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fa-IR" sz="1600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fa-IR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چاپ نسخه پایتون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08897" y="1370896"/>
            <a:ext cx="3005581" cy="453467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buNone/>
            </a:pPr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کامنت </a:t>
            </a:r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One line 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b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en-US" dirty="0" smtClean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Multiple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Line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endParaRPr lang="en-US" sz="1600" dirty="0" smtClean="0">
              <a:solidFill>
                <a:schemeClr val="accent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ذخیره و اجرای کدها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اجرای کدهای پایتون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 smtClean="0"/>
              <a:t>ذخیره </a:t>
            </a:r>
            <a:r>
              <a:rPr lang="fa-IR" dirty="0" smtClean="0"/>
              <a:t>کدها در فایل متنی با پسوند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fa-IR" dirty="0" smtClean="0"/>
              <a:t> (یا </a:t>
            </a:r>
            <a:r>
              <a:rPr lang="en-US" dirty="0" smtClean="0"/>
              <a:t>.</a:t>
            </a:r>
            <a:r>
              <a:rPr lang="en-US" dirty="0" err="1" smtClean="0"/>
              <a:t>pyw</a:t>
            </a:r>
            <a:r>
              <a:rPr lang="fa-IR" dirty="0" smtClean="0"/>
              <a:t>) و اجرای یک </a:t>
            </a:r>
            <a:r>
              <a:rPr lang="fa-IR" dirty="0" smtClean="0"/>
              <a:t>جا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اجرای خط به خط در کنسول پایتون (</a:t>
            </a:r>
            <a:r>
              <a:rPr lang="en-US" dirty="0"/>
              <a:t>Shell</a:t>
            </a:r>
            <a:r>
              <a:rPr lang="fa-IR" dirty="0"/>
              <a:t>، </a:t>
            </a:r>
            <a:r>
              <a:rPr lang="en-US" dirty="0"/>
              <a:t>IDLE</a:t>
            </a:r>
            <a:r>
              <a:rPr lang="fa-IR" dirty="0"/>
              <a:t> یا </a:t>
            </a:r>
            <a:r>
              <a:rPr lang="en-US" dirty="0" err="1"/>
              <a:t>IPython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80899"/>
            <a:ext cx="6160115" cy="424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5651292" y="3934991"/>
            <a:ext cx="1299879" cy="59203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52668" y="3417757"/>
            <a:ext cx="3488442" cy="249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77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قوانین ساختاری </a:t>
            </a:r>
            <a:r>
              <a:rPr lang="fa-IR" dirty="0" smtClean="0"/>
              <a:t>در کدنویسی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دستورها و </a:t>
            </a:r>
            <a:r>
              <a:rPr lang="fa-IR" dirty="0" smtClean="0"/>
              <a:t>نام توابع و متغیرها به حروف بزرگ و کوچک حساس </a:t>
            </a:r>
            <a:r>
              <a:rPr lang="fa-IR" u="sng" dirty="0" smtClean="0"/>
              <a:t>هستند</a:t>
            </a:r>
            <a:r>
              <a:rPr lang="fa-IR" dirty="0" smtClean="0"/>
              <a:t>. (</a:t>
            </a:r>
            <a:r>
              <a:rPr lang="en-US" dirty="0" smtClean="0"/>
              <a:t>Case Sensitive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تعداد فاصله و تب در ابتدای هر خط (</a:t>
            </a:r>
            <a:r>
              <a:rPr lang="en-US" dirty="0" err="1" smtClean="0"/>
              <a:t>Identation</a:t>
            </a:r>
            <a:r>
              <a:rPr lang="fa-IR" dirty="0" smtClean="0"/>
              <a:t>) </a:t>
            </a:r>
            <a:r>
              <a:rPr lang="fa-IR" u="sng" dirty="0" smtClean="0"/>
              <a:t>مهم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تعداد فاصله و تب در میانه و انتهای هر خط </a:t>
            </a:r>
            <a:r>
              <a:rPr lang="fa-IR" u="sng" dirty="0" smtClean="0"/>
              <a:t>مهم نیست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نام توابع و متغیرها فقط می تواند شامل حروف، اعداد و _ باشد و </a:t>
            </a:r>
            <a:r>
              <a:rPr lang="fa-IR" dirty="0" smtClean="0"/>
              <a:t>نباید با </a:t>
            </a:r>
            <a:r>
              <a:rPr lang="fa-IR" dirty="0" smtClean="0"/>
              <a:t>عدد </a:t>
            </a:r>
            <a:r>
              <a:rPr lang="fa-IR" dirty="0" smtClean="0"/>
              <a:t>شروع شود </a:t>
            </a:r>
            <a:r>
              <a:rPr lang="fa-IR" dirty="0" smtClean="0"/>
              <a:t>(از اسامی رزرو شده هم نباشد</a:t>
            </a:r>
            <a:r>
              <a:rPr lang="fa-IR" dirty="0" smtClean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 smtClean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CamelCase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snake_case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2varName,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var$name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invalid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</a:t>
            </a:r>
            <a:r>
              <a:rPr lang="fa-IR" dirty="0" smtClean="0"/>
              <a:t>متغیرها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True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3]		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2, 3)	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2, 3}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:1,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b':'c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{1:2, 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580" y="4635158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9580" y="5340633"/>
            <a:ext cx="22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dictionary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296340" y="4471147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99100" y="5172375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3053" y="1324122"/>
            <a:ext cx="49968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نوع متغیرها در حین اجرا با توجه به مقادیر آن ها تعیین می شود.</a:t>
            </a:r>
            <a:endParaRPr lang="en-US" dirty="0" smtClean="0"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تشخیص نوع متغیر با دستور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انواع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تبدیل به یکدیگر هستند.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آیتم های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تغییر ولی 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غیر قابل تغییر هستند.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err="1" smtClean="0">
                <a:latin typeface="Courier New" panose="02070309020205020404" pitchFamily="49" charset="0"/>
                <a:cs typeface="B Mitra" panose="00000400000000000000" pitchFamily="2" charset="-78"/>
              </a:rPr>
              <a:t>dict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آیتم تکراری وجود نخواهد داشت.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53440" y="2945571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953440" y="363524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680" y="3798254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80" y="3109319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82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مقدمه و معرفی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کدنویسی پایتون در عمل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a-IR" sz="4000" dirty="0" smtClean="0"/>
              <a:t>مقدمه و معرفی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ویژگی ها و کاربردهای پایتون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4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معرفی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3940209"/>
          </a:xfrm>
        </p:spPr>
        <p:txBody>
          <a:bodyPr/>
          <a:lstStyle/>
          <a:p>
            <a:r>
              <a:rPr lang="fa-IR" dirty="0" smtClean="0"/>
              <a:t>یک زبان برنامه نویسی </a:t>
            </a:r>
            <a:r>
              <a:rPr lang="fa-IR" u="sng" dirty="0" smtClean="0"/>
              <a:t>سطح بالا</a:t>
            </a:r>
            <a:r>
              <a:rPr lang="fa-IR" dirty="0" smtClean="0"/>
              <a:t> و بسیار </a:t>
            </a:r>
            <a:r>
              <a:rPr lang="fa-IR" u="sng" dirty="0" smtClean="0"/>
              <a:t>پرکاربرد</a:t>
            </a:r>
            <a:endParaRPr lang="fa-IR" dirty="0"/>
          </a:p>
          <a:p>
            <a:r>
              <a:rPr lang="fa-IR" dirty="0" smtClean="0"/>
              <a:t>با تاکید بر </a:t>
            </a:r>
            <a:r>
              <a:rPr lang="fa-IR" u="sng" dirty="0" smtClean="0"/>
              <a:t>سادگی و خوانایی</a:t>
            </a:r>
            <a:r>
              <a:rPr lang="fa-IR" dirty="0" smtClean="0"/>
              <a:t> کدها و درنتیجه: </a:t>
            </a:r>
            <a:r>
              <a:rPr lang="fa-IR" u="sng" dirty="0" smtClean="0"/>
              <a:t>پیاده سازی و توسعه سریع</a:t>
            </a:r>
            <a:r>
              <a:rPr lang="fa-IR" dirty="0" smtClean="0"/>
              <a:t> ایده ها نرم افزارها</a:t>
            </a:r>
            <a:endParaRPr lang="fa-IR" dirty="0"/>
          </a:p>
          <a:p>
            <a:r>
              <a:rPr lang="fa-IR" dirty="0" smtClean="0"/>
              <a:t>پایتون </a:t>
            </a:r>
            <a:r>
              <a:rPr lang="en-US" u="sng" dirty="0" smtClean="0"/>
              <a:t>cross-platform</a:t>
            </a:r>
            <a:r>
              <a:rPr lang="fa-IR" dirty="0" smtClean="0"/>
              <a:t> است: کدهای پایتون، در تمام سیستم عامل های مرسوم قابل اجرا هستند</a:t>
            </a:r>
            <a:r>
              <a:rPr lang="en-US" dirty="0" smtClean="0"/>
              <a:t>.</a:t>
            </a:r>
            <a:r>
              <a:rPr lang="fa-IR" dirty="0" smtClean="0"/>
              <a:t> (یکی از دلایل محبوبیت زیاد پایتون)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نام "پایتون" برگرفته از یک گروه نمایشی کمدی به نام </a:t>
            </a:r>
            <a:r>
              <a:rPr lang="en-US" dirty="0"/>
              <a:t>Monty </a:t>
            </a:r>
            <a:r>
              <a:rPr lang="en-US" dirty="0" smtClean="0"/>
              <a:t>Python</a:t>
            </a:r>
            <a:r>
              <a:rPr lang="fa-IR" dirty="0" smtClean="0"/>
              <a:t> بوده که سازنده پایتون (</a:t>
            </a:r>
            <a:r>
              <a:rPr lang="en-US" dirty="0"/>
              <a:t>Guido van Rossum</a:t>
            </a:r>
            <a:r>
              <a:rPr lang="fa-IR" dirty="0" smtClean="0"/>
              <a:t>) در حال ساخت این زبان از آن لذت می برده است!</a:t>
            </a:r>
            <a:r>
              <a:rPr lang="fa-IR" dirty="0"/>
              <a:t> </a:t>
            </a:r>
            <a:r>
              <a:rPr lang="fa-IR" dirty="0" smtClean="0"/>
              <a:t>و این زبان را طوری طراحی کرد که بتوان از برنامه نویسی با آن، لذت برد.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6505" y="3657595"/>
            <a:ext cx="1102961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438" y="13808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https://www.python.org/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" y="4396592"/>
            <a:ext cx="3145827" cy="1518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08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 های پایتون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1" y="1323975"/>
            <a:ext cx="8666537" cy="45354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روند کاربرد و محبوبیت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روند کاربرد زبان های برنامه نویسی در سایت </a:t>
            </a:r>
            <a:r>
              <a:rPr lang="en-US" dirty="0" smtClean="0"/>
              <a:t>Stack Overflow</a:t>
            </a:r>
          </a:p>
          <a:p>
            <a:r>
              <a:rPr lang="en-US" dirty="0" smtClean="0">
                <a:hlinkClick r:id="rId2"/>
              </a:rPr>
              <a:t>https://insights.stackoverflow.com/trends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1" y="1658983"/>
            <a:ext cx="6449923" cy="41998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5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اصلی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264444" cy="4534678"/>
          </a:xfrm>
        </p:spPr>
        <p:txBody>
          <a:bodyPr/>
          <a:lstStyle/>
          <a:p>
            <a:pPr lvl="1"/>
            <a:r>
              <a:rPr lang="fa-IR" dirty="0"/>
              <a:t>برنامه نویسی علمی و </a:t>
            </a:r>
            <a:r>
              <a:rPr lang="fa-IR" dirty="0" smtClean="0"/>
              <a:t>محاسباتی (</a:t>
            </a:r>
            <a:r>
              <a:rPr lang="en-US" dirty="0" smtClean="0"/>
              <a:t>Scientific and Numeric Programming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علوم داده و هوش </a:t>
            </a:r>
            <a:r>
              <a:rPr lang="fa-IR" dirty="0" smtClean="0"/>
              <a:t>مصنوعی</a:t>
            </a:r>
            <a:r>
              <a:rPr lang="en-US" dirty="0" smtClean="0"/>
              <a:t> 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Data science / Artificial Intelligence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برنامه نویسی وب و </a:t>
            </a:r>
            <a:r>
              <a:rPr lang="fa-IR" dirty="0" smtClean="0"/>
              <a:t>شبکه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Web and Network Development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بازی های رایانه </a:t>
            </a:r>
            <a:r>
              <a:rPr lang="fa-IR" dirty="0" smtClean="0"/>
              <a:t>ای </a:t>
            </a:r>
            <a:r>
              <a:rPr lang="en-US" dirty="0" smtClean="0"/>
              <a:t>		   </a:t>
            </a:r>
            <a:r>
              <a:rPr lang="fa-IR" dirty="0" smtClean="0"/>
              <a:t>(</a:t>
            </a:r>
            <a:r>
              <a:rPr lang="en-US" dirty="0" smtClean="0"/>
              <a:t>Games and 3D Graphics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 smtClean="0"/>
              <a:t>نرم </a:t>
            </a:r>
            <a:r>
              <a:rPr lang="fa-IR" dirty="0"/>
              <a:t>افزارهای </a:t>
            </a:r>
            <a:r>
              <a:rPr lang="fa-IR" dirty="0" smtClean="0"/>
              <a:t>دسکتاپ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Desktop GUI Applications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آموزش			</a:t>
            </a:r>
            <a:r>
              <a:rPr lang="en-US" dirty="0" smtClean="0"/>
              <a:t>   </a:t>
            </a:r>
            <a:r>
              <a:rPr lang="fa-IR" dirty="0" smtClean="0"/>
              <a:t>(</a:t>
            </a:r>
            <a:r>
              <a:rPr lang="en-US" dirty="0" smtClean="0"/>
              <a:t>Education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2" y="1324122"/>
            <a:ext cx="5838893" cy="3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1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a-IR" sz="4000" dirty="0" smtClean="0"/>
              <a:t>کدنویسی پایتون در عمل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 راه اندازی محیط برنامه نویسی و شروع کدنویسی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486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برنامه 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برای کدنویسی و اجرای کدهای پایتون به دو چیز نیاز خواهیم داشت</a:t>
            </a:r>
            <a:r>
              <a:rPr lang="fa-IR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مفسر </a:t>
            </a:r>
            <a:r>
              <a:rPr lang="fa-IR" sz="1800" dirty="0" smtClean="0"/>
              <a:t>پایتون (</a:t>
            </a:r>
            <a:r>
              <a:rPr lang="en-US" sz="1800" dirty="0" smtClean="0"/>
              <a:t>Python Interpreter</a:t>
            </a:r>
            <a:r>
              <a:rPr lang="fa-IR" sz="1800" dirty="0" smtClean="0"/>
              <a:t>): 	مسئول تبدیل زبان پایتون به زبان </a:t>
            </a:r>
            <a:r>
              <a:rPr lang="fa-IR" sz="1800" dirty="0" smtClean="0"/>
              <a:t>ماشین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محیط </a:t>
            </a:r>
            <a:r>
              <a:rPr lang="fa-IR" sz="1800" dirty="0" smtClean="0"/>
              <a:t>کدنویسی </a:t>
            </a:r>
            <a:r>
              <a:rPr lang="fa-IR" sz="1800" dirty="0" smtClean="0"/>
              <a:t>پایتون (</a:t>
            </a:r>
            <a:r>
              <a:rPr lang="en-US" sz="1800" dirty="0" smtClean="0"/>
              <a:t>Python IDE</a:t>
            </a:r>
            <a:r>
              <a:rPr lang="fa-IR" sz="1800" dirty="0" smtClean="0"/>
              <a:t>): 	محیطی برای نوشتن کدهای </a:t>
            </a:r>
            <a:r>
              <a:rPr lang="fa-IR" sz="1800" dirty="0" smtClean="0"/>
              <a:t>پایتون</a:t>
            </a: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 smtClean="0"/>
          </a:p>
          <a:p>
            <a:pPr marL="324000" lvl="1" indent="0">
              <a:buNone/>
            </a:pP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02871" y="2698111"/>
            <a:ext cx="5288456" cy="3293209"/>
            <a:chOff x="-86869" y="2528292"/>
            <a:chExt cx="5288456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-86869" y="2528292"/>
              <a:ext cx="361841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Shell / IDLE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Jupyter</a:t>
              </a:r>
              <a:r>
                <a:rPr lang="en-US" sz="1600" dirty="0" smtClean="0">
                  <a:cs typeface="B Mitra" panose="00000400000000000000" pitchFamily="2" charset="-78"/>
                </a:rPr>
                <a:t> Notebook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Spyder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Visual Studio /VS Code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PyCharm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Atom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…</a:t>
              </a:r>
              <a:endParaRPr lang="fa-IR" sz="1600" dirty="0" smtClean="0">
                <a:cs typeface="B Mitra" panose="00000400000000000000" pitchFamily="2" charset="-78"/>
              </a:endParaRPr>
            </a:p>
          </p:txBody>
        </p:sp>
        <p:sp>
          <p:nvSpPr>
            <p:cNvPr id="39" name="Right Bracket 38"/>
            <p:cNvSpPr/>
            <p:nvPr/>
          </p:nvSpPr>
          <p:spPr>
            <a:xfrm>
              <a:off x="3377199" y="2688249"/>
              <a:ext cx="154343" cy="302556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39" idx="2"/>
            </p:cNvCxnSpPr>
            <p:nvPr/>
          </p:nvCxnSpPr>
          <p:spPr>
            <a:xfrm flipH="1">
              <a:off x="3531542" y="3817565"/>
              <a:ext cx="1670045" cy="38346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70" y="4138785"/>
              <a:ext cx="360959" cy="36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601" y="5067200"/>
              <a:ext cx="407782" cy="4077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" y="4596345"/>
              <a:ext cx="411648" cy="411648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032" y="3118903"/>
              <a:ext cx="431968" cy="5010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CFCFCF"/>
                </a:clrFrom>
                <a:clrTo>
                  <a:srgbClr val="CFCFC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852" y="3598310"/>
              <a:ext cx="514349" cy="5143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5109" y="2680275"/>
              <a:ext cx="431891" cy="35683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12447" y="1151862"/>
            <a:ext cx="4889140" cy="1831181"/>
            <a:chOff x="-77293" y="1151862"/>
            <a:chExt cx="4889140" cy="1831181"/>
          </a:xfrm>
        </p:grpSpPr>
        <p:sp>
          <p:nvSpPr>
            <p:cNvPr id="6" name="TextBox 5"/>
            <p:cNvSpPr txBox="1"/>
            <p:nvPr/>
          </p:nvSpPr>
          <p:spPr>
            <a:xfrm>
              <a:off x="-77293" y="1151862"/>
              <a:ext cx="3618411" cy="137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دانلود از سایت رسمی پایتون</a:t>
              </a:r>
            </a:p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استفاده از پکیج </a:t>
              </a:r>
              <a:r>
                <a:rPr lang="en-US" dirty="0" smtClean="0">
                  <a:cs typeface="B Mitra" panose="00000400000000000000" pitchFamily="2" charset="-78"/>
                </a:rPr>
                <a:t>Anacond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784" y="1312350"/>
              <a:ext cx="636542" cy="634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784" y="1984808"/>
              <a:ext cx="636542" cy="633700"/>
            </a:xfrm>
            <a:prstGeom prst="rect">
              <a:avLst/>
            </a:prstGeom>
          </p:spPr>
        </p:pic>
        <p:sp>
          <p:nvSpPr>
            <p:cNvPr id="9" name="Right Bracket 8"/>
            <p:cNvSpPr/>
            <p:nvPr/>
          </p:nvSpPr>
          <p:spPr>
            <a:xfrm>
              <a:off x="3371301" y="1488541"/>
              <a:ext cx="169817" cy="96582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 flipH="1" flipV="1">
              <a:off x="3541118" y="1971455"/>
              <a:ext cx="1270729" cy="101158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Left Brace 21"/>
          <p:cNvSpPr/>
          <p:nvPr/>
        </p:nvSpPr>
        <p:spPr>
          <a:xfrm>
            <a:off x="705658" y="2835104"/>
            <a:ext cx="326786" cy="1811495"/>
          </a:xfrm>
          <a:prstGeom prst="leftBrace">
            <a:avLst>
              <a:gd name="adj1" fmla="val 79166"/>
              <a:gd name="adj2" fmla="val 50000"/>
            </a:avLst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20374" y="2323476"/>
            <a:ext cx="510977" cy="1409075"/>
          </a:xfrm>
          <a:custGeom>
            <a:avLst/>
            <a:gdLst>
              <a:gd name="connsiteX0" fmla="*/ 429908 w 429908"/>
              <a:gd name="connsiteY0" fmla="*/ 0 h 1499016"/>
              <a:gd name="connsiteX1" fmla="*/ 55153 w 429908"/>
              <a:gd name="connsiteY1" fmla="*/ 464695 h 1499016"/>
              <a:gd name="connsiteX2" fmla="*/ 25173 w 429908"/>
              <a:gd name="connsiteY2" fmla="*/ 1064301 h 1499016"/>
              <a:gd name="connsiteX3" fmla="*/ 280006 w 429908"/>
              <a:gd name="connsiteY3" fmla="*/ 1499016 h 1499016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41" h="1409075">
                <a:moveTo>
                  <a:pt x="417041" y="0"/>
                </a:moveTo>
                <a:cubicBezTo>
                  <a:pt x="238922" y="98686"/>
                  <a:pt x="119938" y="212361"/>
                  <a:pt x="54521" y="374754"/>
                </a:cubicBezTo>
                <a:cubicBezTo>
                  <a:pt x="-10896" y="537147"/>
                  <a:pt x="-12935" y="801973"/>
                  <a:pt x="24541" y="974360"/>
                </a:cubicBezTo>
                <a:cubicBezTo>
                  <a:pt x="62016" y="1146747"/>
                  <a:pt x="170695" y="1277911"/>
                  <a:pt x="279374" y="140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639</TotalTime>
  <Words>717</Words>
  <Application>Microsoft Office PowerPoint</Application>
  <PresentationFormat>Widescreen</PresentationFormat>
  <Paragraphs>148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 Mitra</vt:lpstr>
      <vt:lpstr>Calibri</vt:lpstr>
      <vt:lpstr>Courier New</vt:lpstr>
      <vt:lpstr>Gill Sans MT</vt:lpstr>
      <vt:lpstr>Majalla UI</vt:lpstr>
      <vt:lpstr>Times New Roman</vt:lpstr>
      <vt:lpstr>Verdana</vt:lpstr>
      <vt:lpstr>Wingdings</vt:lpstr>
      <vt:lpstr>Wingdings 2</vt:lpstr>
      <vt:lpstr>Dividend</vt:lpstr>
      <vt:lpstr>برنامه نویسی با پایتون</vt:lpstr>
      <vt:lpstr>فهرست مطالب</vt:lpstr>
      <vt:lpstr>مقدمه و معرفی</vt:lpstr>
      <vt:lpstr>معرفی پایتون</vt:lpstr>
      <vt:lpstr>ویژگی های پایتون</vt:lpstr>
      <vt:lpstr>روند کاربرد و محبوبیت پایتون</vt:lpstr>
      <vt:lpstr>کاربردهای اصلی پایتون</vt:lpstr>
      <vt:lpstr>کدنویسی پایتون در عمل</vt:lpstr>
      <vt:lpstr>محیط برنامه نویسی پایتون</vt:lpstr>
      <vt:lpstr>کدام نسخه از پایتون؟</vt:lpstr>
      <vt:lpstr>افزودن پایتون به مسیرهای ویندوز</vt:lpstr>
      <vt:lpstr>مسیر پایتون</vt:lpstr>
      <vt:lpstr>شروع کدنویسی</vt:lpstr>
      <vt:lpstr>ذخیره و اجرای کدها</vt:lpstr>
      <vt:lpstr>قوانین ساختاری در کدنویسی پایتون</vt:lpstr>
      <vt:lpstr>انواع متغیرها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Mohaqeqi</cp:lastModifiedBy>
  <cp:revision>89</cp:revision>
  <dcterms:created xsi:type="dcterms:W3CDTF">2019-06-27T12:50:10Z</dcterms:created>
  <dcterms:modified xsi:type="dcterms:W3CDTF">2019-06-29T16:14:18Z</dcterms:modified>
</cp:coreProperties>
</file>