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4" r:id="rId4"/>
    <p:sldId id="257" r:id="rId5"/>
    <p:sldId id="262" r:id="rId6"/>
    <p:sldId id="259" r:id="rId7"/>
    <p:sldId id="258" r:id="rId8"/>
    <p:sldId id="263" r:id="rId9"/>
    <p:sldId id="261" r:id="rId10"/>
    <p:sldId id="265" r:id="rId11"/>
    <p:sldId id="271" r:id="rId12"/>
    <p:sldId id="270" r:id="rId13"/>
    <p:sldId id="266" r:id="rId14"/>
    <p:sldId id="267" r:id="rId15"/>
    <p:sldId id="268" r:id="rId16"/>
    <p:sldId id="269" r:id="rId17"/>
    <p:sldId id="272" r:id="rId18"/>
    <p:sldId id="275" r:id="rId19"/>
    <p:sldId id="276" r:id="rId20"/>
    <p:sldId id="277" r:id="rId21"/>
    <p:sldId id="274" r:id="rId22"/>
    <p:sldId id="278" r:id="rId23"/>
    <p:sldId id="273" r:id="rId24"/>
    <p:sldId id="284" r:id="rId25"/>
    <p:sldId id="279" r:id="rId26"/>
    <p:sldId id="281" r:id="rId27"/>
    <p:sldId id="283" r:id="rId28"/>
    <p:sldId id="282" r:id="rId29"/>
    <p:sldId id="280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7591" autoAdjust="0"/>
  </p:normalViewPr>
  <p:slideViewPr>
    <p:cSldViewPr snapToGrid="0">
      <p:cViewPr varScale="1">
        <p:scale>
          <a:sx n="64" d="100"/>
          <a:sy n="64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DF96B-723F-4BCA-B0F2-6B2EC8DC2F6A}" type="datetimeFigureOut">
              <a:rPr lang="en-US" smtClean="0"/>
              <a:t>2019-06-30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47F32-E357-4BAC-9105-03C47BA3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سادگی</a:t>
            </a:r>
            <a:r>
              <a:rPr lang="fa-IR" baseline="0" dirty="0" smtClean="0"/>
              <a:t> متلب ولی رایگان و سبک</a:t>
            </a:r>
          </a:p>
          <a:p>
            <a:pPr algn="r" rtl="1"/>
            <a:r>
              <a:rPr lang="fa-IR" baseline="0" dirty="0" smtClean="0"/>
              <a:t>قدرت </a:t>
            </a:r>
            <a:r>
              <a:rPr lang="en-US" baseline="0" dirty="0" smtClean="0"/>
              <a:t>C++</a:t>
            </a:r>
            <a:r>
              <a:rPr lang="fa-IR" baseline="0" dirty="0" smtClean="0"/>
              <a:t> ولی ساده تر و با دردسر کمتر و بدون نیاز به کامپایلر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r>
              <a:rPr lang="en-US" baseline="0" dirty="0" smtClean="0"/>
              <a:t> to write/read</a:t>
            </a:r>
          </a:p>
          <a:p>
            <a:r>
              <a:rPr lang="en-US" baseline="0" dirty="0" smtClean="0"/>
              <a:t>Expressive: </a:t>
            </a:r>
            <a:r>
              <a:rPr lang="fa-IR" baseline="0" dirty="0" smtClean="0"/>
              <a:t>قابلیت های بالا و تمرکز بر روی راه حل به جای تمرکز بر روی سینتکس و ساختار کد</a:t>
            </a:r>
          </a:p>
          <a:p>
            <a:r>
              <a:rPr lang="en-US" baseline="0" dirty="0" smtClean="0"/>
              <a:t>Portable: </a:t>
            </a:r>
            <a:r>
              <a:rPr lang="fa-IR" baseline="0" dirty="0" smtClean="0"/>
              <a:t>بین دستگاه ها و سیستم عامل ها</a:t>
            </a:r>
          </a:p>
          <a:p>
            <a:r>
              <a:rPr lang="en-US" baseline="0" dirty="0" smtClean="0"/>
              <a:t>Extensible:</a:t>
            </a:r>
            <a:r>
              <a:rPr lang="fa-IR" baseline="0" dirty="0" smtClean="0"/>
              <a:t> استفاده از سی++ در پایتون </a:t>
            </a:r>
          </a:p>
          <a:p>
            <a:r>
              <a:rPr lang="en-US" baseline="0" dirty="0" smtClean="0"/>
              <a:t>Embeddable: </a:t>
            </a:r>
            <a:r>
              <a:rPr lang="fa-IR" baseline="0" dirty="0" smtClean="0"/>
              <a:t>استفاده از پایتون در سی++</a:t>
            </a:r>
          </a:p>
          <a:p>
            <a:r>
              <a:rPr lang="en-US" baseline="0" dirty="0" smtClean="0"/>
              <a:t>Dynamically typed: </a:t>
            </a:r>
            <a:r>
              <a:rPr lang="fa-IR" baseline="0" dirty="0" smtClean="0"/>
              <a:t>نوع متغیر ها در حین اجرا تعیین می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در ایران عقب</a:t>
            </a:r>
            <a:r>
              <a:rPr lang="fa-IR" baseline="0" dirty="0" smtClean="0"/>
              <a:t> تر هستیم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با نصب پایتون از سایت رسمی، فقط محیط</a:t>
            </a:r>
            <a:r>
              <a:rPr lang="fa-IR" baseline="0" dirty="0" smtClean="0"/>
              <a:t> کدنویسی </a:t>
            </a:r>
            <a:r>
              <a:rPr lang="en-US" baseline="0" dirty="0" smtClean="0"/>
              <a:t>Shell</a:t>
            </a:r>
            <a:r>
              <a:rPr lang="fa-IR" baseline="0" dirty="0" smtClean="0"/>
              <a:t> و </a:t>
            </a:r>
            <a:r>
              <a:rPr lang="en-US" baseline="0" dirty="0" smtClean="0"/>
              <a:t>IDLE</a:t>
            </a:r>
            <a:r>
              <a:rPr lang="fa-IR" baseline="0" dirty="0" smtClean="0"/>
              <a:t> نصب خواهند شد.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کاراکترهای</a:t>
            </a:r>
            <a:r>
              <a:rPr lang="fa-IR" baseline="0" dirty="0" smtClean="0"/>
              <a:t> خاص با " </a:t>
            </a:r>
            <a:r>
              <a:rPr lang="en-US" baseline="0" dirty="0" smtClean="0"/>
              <a:t>\</a:t>
            </a:r>
            <a:r>
              <a:rPr lang="fa-IR" baseline="0" dirty="0" smtClean="0"/>
              <a:t> " نمایش داده می شوند.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520485"/>
            <a:ext cx="11262866" cy="187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89" y="2218166"/>
            <a:ext cx="10993549" cy="1475013"/>
          </a:xfrm>
          <a:effectLst/>
        </p:spPr>
        <p:txBody>
          <a:bodyPr anchor="b">
            <a:normAutofit/>
          </a:bodyPr>
          <a:lstStyle>
            <a:lvl1pPr algn="r" rtl="1">
              <a:defRPr sz="3600">
                <a:solidFill>
                  <a:schemeClr val="accent1"/>
                </a:solidFill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693180"/>
            <a:ext cx="10993546" cy="75367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2"/>
                </a:solidFill>
                <a:cs typeface="B Mitra" panose="00000400000000000000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1FCE95B-7AAC-4A3D-BD94-B71579557752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 algn="r" rtl="1">
              <a:defRPr sz="1200" cap="none">
                <a:solidFill>
                  <a:schemeClr val="bg1"/>
                </a:solidFill>
                <a:cs typeface="B Mitra" panose="00000400000000000000" pitchFamily="2" charset="-78"/>
              </a:defRPr>
            </a:lvl1pPr>
          </a:lstStyle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AD58-C445-4F69-8CF1-C601F90A31E0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A6809-F529-4CE6-A268-DEC3B5C99C9F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26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216"/>
          </a:xfrm>
        </p:spPr>
        <p:txBody>
          <a:bodyPr/>
          <a:lstStyle>
            <a:lvl1pPr algn="r" rtl="1">
              <a:defRPr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4534678"/>
          </a:xfrm>
        </p:spPr>
        <p:txBody>
          <a:bodyPr/>
          <a:lstStyle>
            <a:lvl1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1pPr>
            <a:lvl2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2pPr>
            <a:lvl3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3pPr>
            <a:lvl4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4pPr>
            <a:lvl5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007653"/>
            <a:ext cx="2844799" cy="365125"/>
          </a:xfrm>
        </p:spPr>
        <p:txBody>
          <a:bodyPr/>
          <a:lstStyle>
            <a:lvl1pPr>
              <a:defRPr sz="1200" b="0"/>
            </a:lvl1pPr>
          </a:lstStyle>
          <a:p>
            <a:fld id="{70289754-7F55-4018-AF54-0109F721C727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003327"/>
            <a:ext cx="6917210" cy="365125"/>
          </a:xfrm>
        </p:spPr>
        <p:txBody>
          <a:bodyPr/>
          <a:lstStyle>
            <a:lvl1pPr algn="r" rtl="1">
              <a:defRPr sz="1200" b="0" cap="none">
                <a:cs typeface="B Mitra" panose="00000400000000000000" pitchFamily="2" charset="-78"/>
              </a:defRPr>
            </a:lvl1pPr>
          </a:lstStyle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007653"/>
            <a:ext cx="1052508" cy="365125"/>
          </a:xfrm>
        </p:spPr>
        <p:txBody>
          <a:bodyPr/>
          <a:lstStyle>
            <a:lvl1pPr>
              <a:defRPr sz="1200" b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81192" y="5975797"/>
            <a:ext cx="11029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r" rtl="1">
              <a:defRPr sz="3600" b="0" cap="all">
                <a:solidFill>
                  <a:schemeClr val="accent1"/>
                </a:solidFill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2"/>
                </a:solidFill>
                <a:cs typeface="B Mitra" panose="00000400000000000000" pitchFamily="2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F20C725-9F7E-4BBC-86DD-F7DACE2A4C24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1">
              <a:defRPr sz="1200">
                <a:solidFill>
                  <a:schemeClr val="bg1"/>
                </a:solidFill>
                <a:cs typeface="B Mitra" panose="00000400000000000000" pitchFamily="2" charset="-78"/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960-853D-41DD-8CE8-4313B63BA6BF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6E5-86D1-40E9-B0A7-9CB1B96D4E82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8D51-3BF8-4D87-BDA4-916FF9B8B93C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B98B-6B00-4948-B102-3726270D0723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5D569-5D27-4AA2-81DE-64B2C0B7ACF3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CD7B-4601-41D7-93C8-6AA9FD8A5880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D575CC-05D2-439A-A799-FC49C3693000}" type="datetime1">
              <a:rPr lang="en-US" smtClean="0"/>
              <a:t>2019-06-30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rojecteuler.net/problem=1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rojecteuler.net/problem=2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rojecteuler.net/problem=16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rojecteuler.net/problem=19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projecteuler.net/problem=20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projecteuler.net/problem=6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java,c%2B%2B,python,c#,matl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000" b="1" dirty="0" smtClean="0"/>
              <a:t>برنامه نویسی با پایتون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840480"/>
            <a:ext cx="10993546" cy="606376"/>
          </a:xfrm>
        </p:spPr>
        <p:txBody>
          <a:bodyPr>
            <a:normAutofit/>
          </a:bodyPr>
          <a:lstStyle/>
          <a:p>
            <a:r>
              <a:rPr lang="fa-IR" sz="1800" b="1" dirty="0" smtClean="0"/>
              <a:t>سعید محققی </a:t>
            </a:r>
            <a:r>
              <a:rPr lang="fa-IR" sz="1800" b="1" dirty="0" smtClean="0"/>
              <a:t>/ </a:t>
            </a:r>
            <a:r>
              <a:rPr lang="fa-IR" sz="1800" b="1" dirty="0" smtClean="0"/>
              <a:t>تابستان 1398</a:t>
            </a:r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272" y="5966801"/>
            <a:ext cx="6917210" cy="365125"/>
          </a:xfrm>
        </p:spPr>
        <p:txBody>
          <a:bodyPr/>
          <a:lstStyle/>
          <a:p>
            <a:pPr algn="l"/>
            <a:r>
              <a:rPr lang="en-US" sz="1800" spc="1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Daneshjoy.ir</a:t>
            </a:r>
            <a:endParaRPr lang="en-US" sz="1800" spc="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0" y="713211"/>
            <a:ext cx="2082327" cy="6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11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کدام نسخه از پایتون؟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در حال حاضر پایتون دارای دو گروه نسخه اصلی است:</a:t>
            </a:r>
          </a:p>
          <a:p>
            <a:pPr lvl="1"/>
            <a:r>
              <a:rPr lang="fa-IR" dirty="0" smtClean="0"/>
              <a:t>نسخه های </a:t>
            </a:r>
            <a:r>
              <a:rPr lang="en-US" dirty="0" smtClean="0"/>
              <a:t>2.x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پرکاربردترین نسخه ها در گذشته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fa-IR" dirty="0" smtClean="0">
                <a:sym typeface="Wingdings" panose="05000000000000000000" pitchFamily="2" charset="2"/>
              </a:rPr>
              <a:t>پایان پشتیبانی تا ابتدای سال 2020</a:t>
            </a:r>
            <a:endParaRPr lang="fa-IR" dirty="0" smtClean="0"/>
          </a:p>
          <a:p>
            <a:pPr lvl="1"/>
            <a:r>
              <a:rPr lang="fa-IR" dirty="0" smtClean="0"/>
              <a:t>نسخه های </a:t>
            </a:r>
            <a:r>
              <a:rPr lang="en-US" dirty="0" smtClean="0"/>
              <a:t>3.x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نسخه اصلی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fa-IR" dirty="0" smtClean="0">
                <a:sym typeface="Wingdings" panose="05000000000000000000" pitchFamily="2" charset="2"/>
              </a:rPr>
              <a:t>و پیش فرض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fa-IR" dirty="0" smtClean="0">
                <a:sym typeface="Wingdings" panose="05000000000000000000" pitchFamily="2" charset="2"/>
              </a:rPr>
              <a:t>در </a:t>
            </a:r>
            <a:r>
              <a:rPr lang="fa-IR" dirty="0">
                <a:sym typeface="Wingdings" panose="05000000000000000000" pitchFamily="2" charset="2"/>
              </a:rPr>
              <a:t>نسخه های جدید</a:t>
            </a:r>
            <a:r>
              <a:rPr lang="fa-IR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Anaconda</a:t>
            </a:r>
            <a:r>
              <a:rPr lang="fa-IR" dirty="0" smtClean="0">
                <a:sym typeface="Wingdings" panose="05000000000000000000" pitchFamily="2" charset="2"/>
              </a:rPr>
              <a:t> و لینوکس و سایر کتابخانه ها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fa-IR" dirty="0" smtClean="0">
                <a:sym typeface="Wingdings" panose="05000000000000000000" pitchFamily="2" charset="2"/>
              </a:rPr>
              <a:t>مفسر پایتون به صورت رایگان، برای هر دو نسخه و سیستم عامل های مختلف</a:t>
            </a:r>
            <a:br>
              <a:rPr lang="fa-IR" dirty="0" smtClean="0">
                <a:sym typeface="Wingdings" panose="05000000000000000000" pitchFamily="2" charset="2"/>
              </a:rPr>
            </a:br>
            <a:r>
              <a:rPr lang="fa-IR" dirty="0" smtClean="0">
                <a:sym typeface="Wingdings" panose="05000000000000000000" pitchFamily="2" charset="2"/>
              </a:rPr>
              <a:t>از سایت رسمی پایتون (</a:t>
            </a:r>
            <a:r>
              <a:rPr lang="en-US" dirty="0" smtClean="0">
                <a:hlinkClick r:id="rId2"/>
              </a:rPr>
              <a:t>www.python.org</a:t>
            </a:r>
            <a:r>
              <a:rPr lang="fa-IR" dirty="0" smtClean="0">
                <a:sym typeface="Wingdings" panose="05000000000000000000" pitchFamily="2" charset="2"/>
              </a:rPr>
              <a:t>) </a:t>
            </a:r>
            <a:r>
              <a:rPr lang="fa-IR" dirty="0">
                <a:sym typeface="Wingdings" panose="05000000000000000000" pitchFamily="2" charset="2"/>
              </a:rPr>
              <a:t>قابل دانلود است</a:t>
            </a:r>
            <a:r>
              <a:rPr lang="fa-IR" dirty="0" smtClean="0">
                <a:sym typeface="Wingdings" panose="05000000000000000000" pitchFamily="2" charset="2"/>
              </a:rPr>
              <a:t>.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~25 MB</a:t>
            </a:r>
            <a:r>
              <a:rPr lang="fa-IR" dirty="0" smtClean="0">
                <a:sym typeface="Wingdings" panose="05000000000000000000" pitchFamily="2" charset="2"/>
              </a:rPr>
              <a:t>)</a:t>
            </a:r>
            <a:endParaRPr lang="fa-IR" dirty="0">
              <a:sym typeface="Wingdings" panose="05000000000000000000" pitchFamily="2" charset="2"/>
            </a:endParaRPr>
          </a:p>
          <a:p>
            <a:r>
              <a:rPr lang="fa-IR" dirty="0" smtClean="0">
                <a:sym typeface="Wingdings" panose="05000000000000000000" pitchFamily="2" charset="2"/>
              </a:rPr>
              <a:t>پکیج </a:t>
            </a:r>
            <a:r>
              <a:rPr lang="en-US" dirty="0" smtClean="0">
                <a:sym typeface="Wingdings" panose="05000000000000000000" pitchFamily="2" charset="2"/>
              </a:rPr>
              <a:t>Anaconda</a:t>
            </a:r>
            <a:r>
              <a:rPr lang="fa-IR" dirty="0" smtClean="0">
                <a:sym typeface="Wingdings" panose="05000000000000000000" pitchFamily="2" charset="2"/>
              </a:rPr>
              <a:t> به صورت رایگان، برای هر دو نسخه و سه سیستم عامل</a:t>
            </a:r>
            <a:br>
              <a:rPr lang="fa-IR" dirty="0" smtClean="0">
                <a:sym typeface="Wingdings" panose="05000000000000000000" pitchFamily="2" charset="2"/>
              </a:rPr>
            </a:br>
            <a:r>
              <a:rPr lang="fa-IR" dirty="0" smtClean="0">
                <a:sym typeface="Wingdings" panose="05000000000000000000" pitchFamily="2" charset="2"/>
              </a:rPr>
              <a:t> از سایت رسمی آن (</a:t>
            </a:r>
            <a:r>
              <a:rPr lang="en-US" dirty="0" smtClean="0">
                <a:hlinkClick r:id="rId3"/>
              </a:rPr>
              <a:t>www.anaconda.com</a:t>
            </a:r>
            <a:r>
              <a:rPr lang="fa-IR" dirty="0" smtClean="0">
                <a:sym typeface="Wingdings" panose="05000000000000000000" pitchFamily="2" charset="2"/>
              </a:rPr>
              <a:t>) قابل دانلود است.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fa-IR" dirty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~600 </a:t>
            </a:r>
            <a:r>
              <a:rPr lang="en-US" dirty="0">
                <a:sym typeface="Wingdings" panose="05000000000000000000" pitchFamily="2" charset="2"/>
              </a:rPr>
              <a:t>MB</a:t>
            </a:r>
            <a:r>
              <a:rPr lang="fa-IR" dirty="0" smtClean="0">
                <a:sym typeface="Wingdings" panose="05000000000000000000" pitchFamily="2" charset="2"/>
              </a:rPr>
              <a:t>)</a:t>
            </a:r>
            <a:endParaRPr lang="fa-IR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3467428"/>
            <a:ext cx="4891016" cy="239137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988" y="1322674"/>
            <a:ext cx="4925220" cy="205700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 flipV="1">
            <a:off x="5472208" y="2351176"/>
            <a:ext cx="658769" cy="171115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3"/>
          </p:cNvCxnSpPr>
          <p:nvPr/>
        </p:nvCxnSpPr>
        <p:spPr>
          <a:xfrm flipH="1" flipV="1">
            <a:off x="5472208" y="4663114"/>
            <a:ext cx="793681" cy="38857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77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افزودن پایتون به مسیرهای ویندوز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بهتر است هنگام نصب </a:t>
            </a:r>
            <a:r>
              <a:rPr lang="en-US" dirty="0" smtClean="0"/>
              <a:t>Anaconda</a:t>
            </a:r>
            <a:r>
              <a:rPr lang="fa-IR" dirty="0" smtClean="0"/>
              <a:t> این گزینه انتخاب شود: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78535"/>
            <a:ext cx="6001588" cy="46869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24262" y="2698230"/>
            <a:ext cx="4287187" cy="101883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 flipV="1">
            <a:off x="5411449" y="3207650"/>
            <a:ext cx="1878351" cy="41436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5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افزودن پایتون به مسیرهای ویندوز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اگر هنگام نصب </a:t>
            </a:r>
            <a:r>
              <a:rPr lang="en-US" dirty="0" smtClean="0"/>
              <a:t>Anaconda</a:t>
            </a:r>
            <a:r>
              <a:rPr lang="fa-IR" dirty="0" smtClean="0"/>
              <a:t> گزینه افزودن به مسیرهای ویندوز انتخاب شده باشد، مسیرهای پایتون درمتغیر </a:t>
            </a:r>
            <a:r>
              <a:rPr lang="en-US" dirty="0" smtClean="0"/>
              <a:t>path</a:t>
            </a:r>
            <a:r>
              <a:rPr lang="fa-IR" dirty="0" smtClean="0"/>
              <a:t> در پنجره </a:t>
            </a:r>
            <a:r>
              <a:rPr lang="en-US" dirty="0" smtClean="0"/>
              <a:t>Environment Variables</a:t>
            </a:r>
            <a:r>
              <a:rPr lang="fa-IR" dirty="0" smtClean="0"/>
              <a:t> ویندوز وجود خواهند داشت. و با دستور زیر در برنامه </a:t>
            </a:r>
            <a:r>
              <a:rPr lang="en-US" dirty="0" smtClean="0"/>
              <a:t>CMD</a:t>
            </a:r>
            <a:r>
              <a:rPr lang="fa-IR" dirty="0" smtClean="0"/>
              <a:t> می توان مسیر پایتون را نمایش داد:</a:t>
            </a:r>
          </a:p>
          <a:p>
            <a:pPr marL="0" indent="0" algn="l" rtl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where python</a:t>
            </a:r>
            <a:endParaRPr lang="fa-I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dirty="0" smtClean="0"/>
          </a:p>
          <a:p>
            <a:pPr algn="l" rtl="0"/>
            <a:endParaRPr lang="fa-IR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fa-IR" dirty="0" smtClean="0"/>
          </a:p>
          <a:p>
            <a:r>
              <a:rPr lang="fa-IR" dirty="0" smtClean="0"/>
              <a:t>در غیر این صورت، می توان این مسیرها را به صورت دستی،</a:t>
            </a:r>
            <a:r>
              <a:rPr lang="en-US" dirty="0" smtClean="0"/>
              <a:t> </a:t>
            </a:r>
            <a:r>
              <a:rPr lang="fa-IR" dirty="0" smtClean="0"/>
              <a:t>به متغیر </a:t>
            </a:r>
            <a:r>
              <a:rPr lang="en-US" dirty="0" smtClean="0"/>
              <a:t>path</a:t>
            </a:r>
            <a:r>
              <a:rPr lang="fa-IR" dirty="0" smtClean="0"/>
              <a:t> اضافه کرد</a:t>
            </a:r>
            <a:r>
              <a:rPr lang="en-US" dirty="0" smtClean="0"/>
              <a:t>.</a:t>
            </a:r>
            <a:r>
              <a:rPr lang="fa-IR" dirty="0" smtClean="0"/>
              <a:t>  		</a:t>
            </a:r>
            <a:r>
              <a:rPr lang="fa-IR" dirty="0" smtClean="0">
                <a:sym typeface="Wingdings" panose="05000000000000000000" pitchFamily="2" charset="2"/>
              </a:rPr>
              <a:t>  </a:t>
            </a:r>
            <a:r>
              <a:rPr lang="fa-IR" i="1" dirty="0" smtClean="0"/>
              <a:t>اعمال تغییرات بعد از راه اندازی مجدد ویندوز </a:t>
            </a:r>
            <a:r>
              <a:rPr lang="fa-IR" dirty="0" smtClean="0"/>
              <a:t>(</a:t>
            </a:r>
            <a:r>
              <a:rPr lang="en-US" i="1" dirty="0" smtClean="0"/>
              <a:t>restart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178" y="3033423"/>
            <a:ext cx="3557989" cy="1177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630"/>
          <a:stretch/>
        </p:blipFill>
        <p:spPr>
          <a:xfrm>
            <a:off x="5857447" y="3002872"/>
            <a:ext cx="5588468" cy="1619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4557009" y="3591461"/>
            <a:ext cx="1034321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29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شروع کدنویسی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4675" y="1370896"/>
            <a:ext cx="3496133" cy="453467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a-IR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دستورها</a:t>
            </a:r>
            <a:endParaRPr lang="en-US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Hello World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lang="en-U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sz="16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16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</a:t>
            </a:r>
            <a:r>
              <a:rPr lang="en-U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sys.version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endParaRPr lang="fa-IR" sz="1600" dirty="0" smtClean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fa-I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چاپ نسخه پایتون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	  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1901" y="1352510"/>
            <a:ext cx="328284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کامنت </a:t>
            </a:r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ها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One line 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comment</a:t>
            </a:r>
            <a:b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endParaRPr lang="en-US" dirty="0" smtClean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'''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Multiple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Line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endParaRPr lang="en-US" sz="1600" dirty="0" smtClean="0">
              <a:solidFill>
                <a:schemeClr val="accent6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3" y="1352510"/>
            <a:ext cx="402078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متغیرها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x = 10</a:t>
            </a: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name, age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Ali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12</a:t>
            </a: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 name 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name)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US" sz="1600" dirty="0" smtClean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80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6" grpId="0" build="allAtOnce" animBg="1"/>
      <p:bldP spid="7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های اجرای کد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روش های اجرای کدهای پایتون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 smtClean="0"/>
              <a:t>ذخیره کدها در فایل متنی با پسوند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fa-IR" dirty="0" smtClean="0"/>
              <a:t> (یا </a:t>
            </a:r>
            <a:r>
              <a:rPr lang="en-US" dirty="0" smtClean="0"/>
              <a:t>.</a:t>
            </a:r>
            <a:r>
              <a:rPr lang="en-US" dirty="0" err="1" smtClean="0"/>
              <a:t>pyw</a:t>
            </a:r>
            <a:r>
              <a:rPr lang="fa-IR" dirty="0" smtClean="0"/>
              <a:t>) و اجرای یک جا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اجرای خط به خط در کنسول پایتون (</a:t>
            </a:r>
            <a:r>
              <a:rPr lang="en-US" dirty="0"/>
              <a:t>Shell</a:t>
            </a:r>
            <a:r>
              <a:rPr lang="fa-IR" dirty="0"/>
              <a:t>، </a:t>
            </a:r>
            <a:r>
              <a:rPr lang="en-US" dirty="0"/>
              <a:t>IDLE</a:t>
            </a:r>
            <a:r>
              <a:rPr lang="fa-IR" dirty="0"/>
              <a:t> یا </a:t>
            </a:r>
            <a:r>
              <a:rPr lang="en-US" dirty="0" err="1"/>
              <a:t>IPython</a:t>
            </a:r>
            <a:r>
              <a:rPr lang="fa-IR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380899"/>
            <a:ext cx="6160115" cy="424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5651292" y="3934991"/>
            <a:ext cx="1299879" cy="592039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52668" y="3417757"/>
            <a:ext cx="3488442" cy="2499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77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قوانین ساختاری در کدنویسی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دستورها و نام توابع و متغیرها به حروف بزرگ و کوچک حساس </a:t>
            </a:r>
            <a:r>
              <a:rPr lang="fa-IR" u="sng" dirty="0" smtClean="0"/>
              <a:t>هستند</a:t>
            </a:r>
            <a:r>
              <a:rPr lang="fa-IR" dirty="0" smtClean="0"/>
              <a:t>. (</a:t>
            </a:r>
            <a:r>
              <a:rPr lang="en-US" dirty="0" smtClean="0"/>
              <a:t>Case Sensitive</a:t>
            </a:r>
            <a:r>
              <a:rPr lang="fa-IR" dirty="0" smtClean="0"/>
              <a:t>)</a:t>
            </a:r>
          </a:p>
          <a:p>
            <a:r>
              <a:rPr lang="fa-IR" dirty="0" smtClean="0"/>
              <a:t>تعداد فاصله و تب در ابتدای هر خط (</a:t>
            </a:r>
            <a:r>
              <a:rPr lang="en-US" dirty="0" err="1" smtClean="0"/>
              <a:t>Identation</a:t>
            </a:r>
            <a:r>
              <a:rPr lang="fa-IR" dirty="0" smtClean="0"/>
              <a:t>) </a:t>
            </a:r>
            <a:r>
              <a:rPr lang="fa-IR" u="sng" dirty="0" smtClean="0"/>
              <a:t>مهم 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نام توابع و متغیرها فقط می تواند شامل حروف، اعداد و _ باشد و نباید با عدد شروع شود (از اسامی رزرو شده هم نباشد).</a:t>
            </a:r>
            <a:r>
              <a:rPr lang="en-US" dirty="0" smtClean="0"/>
              <a:t/>
            </a:r>
            <a:br>
              <a:rPr lang="en-US" dirty="0" smtClean="0"/>
            </a:br>
            <a:endParaRPr lang="fa-IR" dirty="0" smtClean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_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CamelCase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_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snake_case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2varName,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var$name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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invalid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endParaRPr lang="en-US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4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متغیرها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3.14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string</a:t>
            </a:r>
            <a:endParaRPr lang="fa-IR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True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[1, 2, 3]		</a:t>
            </a:r>
            <a:endParaRPr lang="fa-IR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1,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(1, 2, 3)		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 2, 3}	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'a'}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:1,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b':'c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'}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{1:2, 3: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'}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580" y="4635158"/>
            <a:ext cx="116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9580" y="5340633"/>
            <a:ext cx="22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dictionary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296340" y="4471147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299100" y="5172375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73053" y="1324122"/>
            <a:ext cx="49968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cs typeface="B Mitra" panose="00000400000000000000" pitchFamily="2" charset="-78"/>
              </a:rPr>
              <a:t>نوع متغیرها در حین اجرا با توجه به مقادیر آن ها تعیین می شود.</a:t>
            </a:r>
            <a:endParaRPr lang="en-US" dirty="0" smtClean="0">
              <a:cs typeface="B Mitra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cs typeface="B Mitra" panose="00000400000000000000" pitchFamily="2" charset="-78"/>
              </a:rPr>
              <a:t>تشخیص نوع متغیر با دستور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انواع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،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و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قابل تبدیل به یکدیگر هستند.</a:t>
            </a:r>
            <a:endParaRPr lang="en-US" dirty="0" smtClean="0">
              <a:latin typeface="Courier New" panose="02070309020205020404" pitchFamily="49" charset="0"/>
              <a:cs typeface="B Mitra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آیتم های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قابل تغییر ولی در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غیر قابل تغییر هستند.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در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و </a:t>
            </a:r>
            <a:r>
              <a:rPr lang="en-US" dirty="0" err="1" smtClean="0">
                <a:latin typeface="Courier New" panose="02070309020205020404" pitchFamily="49" charset="0"/>
                <a:cs typeface="B Mitra" panose="00000400000000000000" pitchFamily="2" charset="-78"/>
              </a:rPr>
              <a:t>dict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، آیتم تکراری وجود نخواهد داشت.</a:t>
            </a:r>
            <a:endParaRPr lang="en-US" dirty="0" smtClean="0">
              <a:latin typeface="Courier New" panose="02070309020205020404" pitchFamily="49" charset="0"/>
              <a:cs typeface="B Mitra" panose="00000400000000000000" pitchFamily="2" charset="-78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953440" y="2945571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2953440" y="3635249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6680" y="3798254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tuple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80" y="3109319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682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اپراتورهای ریاضی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3062" y="2608281"/>
            <a:ext cx="2458387" cy="3069053"/>
          </a:xfrm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x//2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x==3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x!=3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x&gt;5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x&lt;=5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EFF7FA"/>
              </a:clrFrom>
              <a:clrTo>
                <a:srgbClr val="EFF7F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192" y="2199862"/>
            <a:ext cx="5741960" cy="352244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921449" y="2608281"/>
            <a:ext cx="2458387" cy="306905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Floor division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Equal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Not equal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Greater than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Less than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192" y="150535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X=5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0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دستورهای شرطی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a-IR" dirty="0" smtClean="0"/>
              <a:t>دستور </a:t>
            </a:r>
            <a:r>
              <a:rPr lang="en-US" dirty="0" smtClean="0"/>
              <a:t>if</a:t>
            </a:r>
            <a:r>
              <a:rPr lang="fa-IR" dirty="0" smtClean="0"/>
              <a:t> می تواند با چند دستور </a:t>
            </a:r>
            <a:r>
              <a:rPr lang="en-US" dirty="0" err="1" smtClean="0"/>
              <a:t>elif</a:t>
            </a:r>
            <a:r>
              <a:rPr lang="fa-IR" dirty="0" smtClean="0"/>
              <a:t> و تنها یک دستور </a:t>
            </a:r>
            <a:r>
              <a:rPr lang="en-US" dirty="0" smtClean="0"/>
              <a:t>else</a:t>
            </a:r>
            <a:r>
              <a:rPr lang="fa-IR" dirty="0" smtClean="0"/>
              <a:t> در انتها، همراه شود.</a:t>
            </a:r>
          </a:p>
          <a:p>
            <a:r>
              <a:rPr lang="fa-IR" dirty="0" smtClean="0"/>
              <a:t>دستورهای درون شرط </a:t>
            </a:r>
            <a:r>
              <a:rPr lang="en-US" dirty="0" smtClean="0"/>
              <a:t>if</a:t>
            </a:r>
            <a:r>
              <a:rPr lang="fa-IR" dirty="0" smtClean="0"/>
              <a:t>، </a:t>
            </a:r>
            <a:r>
              <a:rPr lang="en-US" dirty="0" err="1" smtClean="0"/>
              <a:t>elif</a:t>
            </a:r>
            <a:r>
              <a:rPr lang="fa-IR" dirty="0" smtClean="0"/>
              <a:t> و </a:t>
            </a:r>
            <a:r>
              <a:rPr lang="en-US" dirty="0" smtClean="0"/>
              <a:t>else</a:t>
            </a:r>
            <a:r>
              <a:rPr lang="fa-IR" dirty="0" smtClean="0"/>
              <a:t> باید به اندازه یک </a:t>
            </a:r>
            <a:r>
              <a:rPr lang="en-US" dirty="0" smtClean="0"/>
              <a:t>Tab</a:t>
            </a:r>
            <a:r>
              <a:rPr lang="fa-IR" dirty="0" smtClean="0"/>
              <a:t> یا 4 فاصله، جلوتر باشند</a:t>
            </a:r>
            <a:r>
              <a:rPr lang="fa-IR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5" y="1504101"/>
            <a:ext cx="3315163" cy="971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778081"/>
            <a:ext cx="2400635" cy="1533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5188010"/>
            <a:ext cx="424874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حلقه </a:t>
            </a:r>
            <a:r>
              <a:rPr lang="fa-IR" cap="none" dirty="0"/>
              <a:t>ها در </a:t>
            </a:r>
            <a:r>
              <a:rPr lang="fa-IR" cap="none" dirty="0" smtClean="0"/>
              <a:t>پایتون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9482" y="1370896"/>
            <a:ext cx="3201326" cy="407053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Generator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(5):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0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51882" y="1370896"/>
            <a:ext cx="3537679" cy="40705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Iterator</a:t>
            </a:r>
            <a:b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[1, 2, 3, 4]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1193" y="1352510"/>
            <a:ext cx="4050768" cy="40705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600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Enumerate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words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['a',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b', 'c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', 'd']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i,word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enumerate(words):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(i+1,word)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 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</a:t>
            </a:r>
            <a:b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 b</a:t>
            </a:r>
            <a:b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 c</a:t>
            </a:r>
            <a:b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 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endParaRPr lang="pt-B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192" y="5511912"/>
            <a:ext cx="11128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این دستورها را امتحان کنید:	 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[n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for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in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range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(1,21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)]</a:t>
            </a:r>
            <a:r>
              <a:rPr lang="fa-I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	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[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n</a:t>
            </a:r>
            <a:r>
              <a:rPr lang="en-US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/2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for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in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range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(1,21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)]</a:t>
            </a:r>
            <a:endParaRPr lang="en-US" dirty="0">
              <a:latin typeface="Courier New" panose="02070309020205020404" pitchFamily="49" charset="0"/>
              <a:ea typeface="Verdana" panose="020B0604030504040204" pitchFamily="34" charset="0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4581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a-IR" sz="2400" dirty="0" smtClean="0"/>
              <a:t>مقدمه و معرفی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2400" dirty="0" smtClean="0"/>
              <a:t>کدنویسی پایتون در عمل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41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حلقه </a:t>
            </a:r>
            <a:r>
              <a:rPr lang="fa-IR" cap="none" dirty="0" smtClean="0"/>
              <a:t>ها در پایتون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6283" y="1370896"/>
            <a:ext cx="3334525" cy="453467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حلقه مشروط</a:t>
            </a:r>
            <a:b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= 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 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&lt; 5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b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print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(i)</a:t>
            </a: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+= 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7069" y="1370896"/>
            <a:ext cx="367087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  <a:b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4:</a:t>
            </a:r>
            <a: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break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+= 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1192" y="1352510"/>
            <a:ext cx="3747540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600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Continue</a:t>
            </a:r>
            <a:b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1</a:t>
            </a:r>
            <a: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&lt;10:</a:t>
            </a:r>
            <a:r>
              <a:rPr lang="fa-IR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+= 1</a:t>
            </a:r>
            <a: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i%2 == 0:</a:t>
            </a:r>
            <a: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continue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9</a:t>
            </a:r>
            <a:endParaRPr lang="pt-B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47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اول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https://projecteuler.net/problem=1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411501"/>
            <a:ext cx="11031704" cy="19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دوم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https://projecteuler.net/problem=2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329222"/>
            <a:ext cx="11099705" cy="29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4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بر روی رشته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4272197"/>
            <a:ext cx="11029615" cy="620935"/>
          </a:xfrm>
        </p:spPr>
        <p:txBody>
          <a:bodyPr>
            <a:normAutofit/>
          </a:bodyPr>
          <a:lstStyle/>
          <a:p>
            <a:r>
              <a:rPr lang="fa-IR" dirty="0" smtClean="0"/>
              <a:t>ترکیب رشته ها و متغیرها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8FCFC"/>
              </a:clrFrom>
              <a:clrTo>
                <a:srgbClr val="F8FC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2" y="1380899"/>
            <a:ext cx="11324913" cy="308699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1192" y="4901784"/>
            <a:ext cx="5100080" cy="96134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S='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are %d, %f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%(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are {:d},{:f}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'.format(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81272" y="4901784"/>
            <a:ext cx="5929535" cy="96134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{:d}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%s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{:s}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{:f}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%.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2f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4.2f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{:.2f}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{:4.2f}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limit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2970731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شانزدهم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https://projecteuler.net/problem=16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670537"/>
            <a:ext cx="11263330" cy="22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3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ماژول های </a:t>
            </a:r>
            <a:r>
              <a:rPr lang="en-US" cap="none" dirty="0" smtClean="0"/>
              <a:t>time</a:t>
            </a:r>
            <a:r>
              <a:rPr lang="fa-IR" dirty="0" smtClean="0"/>
              <a:t> و </a:t>
            </a:r>
            <a:r>
              <a:rPr lang="en-US" cap="none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82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نوزدهم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https://projecteuler.net/problem=19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1827547"/>
            <a:ext cx="11156106" cy="41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28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در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03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بیستم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https://projecteuler.net/problem=20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408564"/>
            <a:ext cx="11224798" cy="28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6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کتابخانه </a:t>
            </a:r>
            <a:r>
              <a:rPr lang="en-US" cap="none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a-IR" sz="4000" dirty="0" smtClean="0"/>
              <a:t>مقدمه و معرفی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	    ویژگی ها و کاربردهای پایتون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z="1400" dirty="0" smtClean="0"/>
              <a:t>سعید محققی </a:t>
            </a:r>
            <a:r>
              <a:rPr lang="en-US" sz="1400" cap="none" dirty="0" smtClean="0"/>
              <a:t>Daneshjoy.ir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6040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ششم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https://projecteuler.net/problem=6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161" y="1932389"/>
            <a:ext cx="11029615" cy="41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9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معرفی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3940209"/>
          </a:xfrm>
        </p:spPr>
        <p:txBody>
          <a:bodyPr/>
          <a:lstStyle/>
          <a:p>
            <a:r>
              <a:rPr lang="fa-IR" dirty="0" smtClean="0"/>
              <a:t>یک زبان برنامه نویسی </a:t>
            </a:r>
            <a:r>
              <a:rPr lang="fa-IR" u="sng" dirty="0" smtClean="0"/>
              <a:t>سطح بالا</a:t>
            </a:r>
            <a:r>
              <a:rPr lang="fa-IR" dirty="0" smtClean="0"/>
              <a:t> و بسیار </a:t>
            </a:r>
            <a:r>
              <a:rPr lang="fa-IR" u="sng" dirty="0" smtClean="0"/>
              <a:t>پرکاربرد</a:t>
            </a:r>
            <a:endParaRPr lang="fa-IR" dirty="0"/>
          </a:p>
          <a:p>
            <a:r>
              <a:rPr lang="fa-IR" dirty="0" smtClean="0"/>
              <a:t>با تاکید بر </a:t>
            </a:r>
            <a:r>
              <a:rPr lang="fa-IR" u="sng" dirty="0" smtClean="0"/>
              <a:t>سادگی و خوانایی</a:t>
            </a:r>
            <a:r>
              <a:rPr lang="fa-IR" dirty="0" smtClean="0"/>
              <a:t> کدها و درنتیجه: </a:t>
            </a:r>
            <a:r>
              <a:rPr lang="fa-IR" u="sng" dirty="0" smtClean="0"/>
              <a:t>پیاده سازی و توسعه سریع</a:t>
            </a:r>
            <a:r>
              <a:rPr lang="fa-IR" dirty="0" smtClean="0"/>
              <a:t> ایده ها 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u="sng" dirty="0" smtClean="0">
                <a:sym typeface="Wingdings" panose="05000000000000000000" pitchFamily="2" charset="2"/>
              </a:rPr>
              <a:t>مناسب برای کاربردهای آکادمیک</a:t>
            </a:r>
            <a:endParaRPr lang="fa-IR" u="sng" dirty="0" smtClean="0"/>
          </a:p>
          <a:p>
            <a:r>
              <a:rPr lang="fa-IR" dirty="0" smtClean="0"/>
              <a:t>پایتون </a:t>
            </a:r>
            <a:r>
              <a:rPr lang="en-US" u="sng" dirty="0" smtClean="0"/>
              <a:t>cross-platform</a:t>
            </a:r>
            <a:r>
              <a:rPr lang="fa-IR" dirty="0" smtClean="0"/>
              <a:t> است: کدهای پایتون، در تمام سیستم عامل های مرسوم قابل اجرا هستند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 smtClean="0"/>
              <a:t>یکی از دلایل محبوبیت زیاد پایتون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نام "پایتون" برگرفته از یک گروه نمایشی کمدی به نام </a:t>
            </a:r>
            <a:r>
              <a:rPr lang="en-US" dirty="0"/>
              <a:t>Monty </a:t>
            </a:r>
            <a:r>
              <a:rPr lang="en-US" dirty="0" smtClean="0"/>
              <a:t>Python</a:t>
            </a:r>
            <a:r>
              <a:rPr lang="fa-IR" dirty="0" smtClean="0"/>
              <a:t> بوده که سازنده پایتون (</a:t>
            </a:r>
            <a:r>
              <a:rPr lang="en-US" dirty="0"/>
              <a:t>Guido van Rossum</a:t>
            </a:r>
            <a:r>
              <a:rPr lang="fa-IR" dirty="0" smtClean="0"/>
              <a:t>) در حال ساخت این زبان از آن لذت می برده است!</a:t>
            </a:r>
            <a:r>
              <a:rPr lang="fa-IR" dirty="0"/>
              <a:t> </a:t>
            </a:r>
            <a:r>
              <a:rPr lang="fa-IR" dirty="0" smtClean="0"/>
              <a:t>و این زبان را طوری طراحی کرد که بتوان از برنامه نویسی با آن، لذت برد.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6505" y="3657595"/>
            <a:ext cx="110296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438" y="1380899"/>
            <a:ext cx="243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https://www.python.org/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5" y="4396592"/>
            <a:ext cx="3145827" cy="1518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8082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 های پایتون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31" y="1323975"/>
            <a:ext cx="8666537" cy="45354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روند کاربرد و محبوبیت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روند کاربرد زبان های برنامه نویسی در سایت </a:t>
            </a:r>
            <a:r>
              <a:rPr lang="en-US" dirty="0" smtClean="0"/>
              <a:t>Stack Overflow</a:t>
            </a:r>
          </a:p>
          <a:p>
            <a:r>
              <a:rPr lang="en-US" dirty="0" smtClean="0">
                <a:hlinkClick r:id="rId3"/>
              </a:rPr>
              <a:t>https://insights.stackoverflow.com/trends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1" y="1658983"/>
            <a:ext cx="6449923" cy="41998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52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اصلی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264444" cy="4534678"/>
          </a:xfrm>
        </p:spPr>
        <p:txBody>
          <a:bodyPr/>
          <a:lstStyle/>
          <a:p>
            <a:pPr lvl="1"/>
            <a:r>
              <a:rPr lang="fa-IR" dirty="0"/>
              <a:t>برنامه نویسی علمی و </a:t>
            </a:r>
            <a:r>
              <a:rPr lang="fa-IR" dirty="0" smtClean="0"/>
              <a:t>محاسباتی (</a:t>
            </a:r>
            <a:r>
              <a:rPr lang="en-US" dirty="0" smtClean="0"/>
              <a:t>Scientific and Numeric Programming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علوم داده و هوش </a:t>
            </a:r>
            <a:r>
              <a:rPr lang="fa-IR" dirty="0" smtClean="0"/>
              <a:t>مصنوعی</a:t>
            </a:r>
            <a:r>
              <a:rPr lang="en-US" dirty="0" smtClean="0"/>
              <a:t> 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Data science / Artificial Intelligence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برنامه نویسی وب و </a:t>
            </a:r>
            <a:r>
              <a:rPr lang="fa-IR" dirty="0" smtClean="0"/>
              <a:t>شبکه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Web and Network Development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بازی های رایانه </a:t>
            </a:r>
            <a:r>
              <a:rPr lang="fa-IR" dirty="0" smtClean="0"/>
              <a:t>ای </a:t>
            </a:r>
            <a:r>
              <a:rPr lang="en-US" dirty="0" smtClean="0"/>
              <a:t>		   </a:t>
            </a:r>
            <a:r>
              <a:rPr lang="fa-IR" dirty="0" smtClean="0"/>
              <a:t>(</a:t>
            </a:r>
            <a:r>
              <a:rPr lang="en-US" dirty="0" smtClean="0"/>
              <a:t>Games and 3D Graphics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 smtClean="0"/>
              <a:t>نرم </a:t>
            </a:r>
            <a:r>
              <a:rPr lang="fa-IR" dirty="0"/>
              <a:t>افزارهای </a:t>
            </a:r>
            <a:r>
              <a:rPr lang="fa-IR" dirty="0" smtClean="0"/>
              <a:t>دسکتاپ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Desktop GUI Applications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آموزش			</a:t>
            </a:r>
            <a:r>
              <a:rPr lang="en-US" dirty="0" smtClean="0"/>
              <a:t>   </a:t>
            </a:r>
            <a:r>
              <a:rPr lang="fa-IR" dirty="0" smtClean="0"/>
              <a:t>(</a:t>
            </a:r>
            <a:r>
              <a:rPr lang="en-US" dirty="0" smtClean="0"/>
              <a:t>Education</a:t>
            </a:r>
            <a:r>
              <a:rPr lang="fa-IR" dirty="0" smtClean="0"/>
              <a:t>)</a:t>
            </a:r>
            <a:endParaRPr lang="fa-I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2" y="1324122"/>
            <a:ext cx="5838893" cy="37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1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a-IR" sz="4000" dirty="0" smtClean="0"/>
              <a:t>کدنویسی پایتون در عمل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	     راه اندازی محیط برنامه نویسی و شروع کدنویسی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z="1400" dirty="0" smtClean="0"/>
              <a:t>سعید محققی </a:t>
            </a:r>
            <a:r>
              <a:rPr lang="en-US" sz="1400" cap="none" dirty="0" smtClean="0"/>
              <a:t>Daneshjoy.ir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3486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برنامه نویسی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برای کدنویسی و اجرای کدهای پایتون به دو چیز نیاز خواهیم داشت: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666900" lvl="1" indent="-342900">
              <a:buFont typeface="+mj-lt"/>
              <a:buAutoNum type="arabicPeriod"/>
            </a:pPr>
            <a:r>
              <a:rPr lang="fa-IR" sz="1800" dirty="0" smtClean="0"/>
              <a:t>مفسر پایتون (</a:t>
            </a:r>
            <a:r>
              <a:rPr lang="en-US" sz="1800" dirty="0" smtClean="0"/>
              <a:t>Python Interpreter</a:t>
            </a:r>
            <a:r>
              <a:rPr lang="fa-IR" sz="1800" dirty="0" smtClean="0"/>
              <a:t>): 	مسئول تبدیل زبان پایتون به زبان ماشین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r>
              <a:rPr lang="fa-IR" sz="1800" dirty="0" smtClean="0"/>
              <a:t>محیط کدنویسی پایتون (</a:t>
            </a:r>
            <a:r>
              <a:rPr lang="en-US" sz="1800" dirty="0" smtClean="0"/>
              <a:t>Python IDE</a:t>
            </a:r>
            <a:r>
              <a:rPr lang="fa-IR" sz="1800" dirty="0" smtClean="0"/>
              <a:t>): 	محیطی برای نوشتن کدهای پایتون</a:t>
            </a: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endParaRPr lang="en-US" sz="1800" dirty="0" smtClean="0"/>
          </a:p>
          <a:p>
            <a:pPr marL="324000" lvl="1" indent="0">
              <a:buNone/>
            </a:pP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302871" y="2698111"/>
            <a:ext cx="5288456" cy="3293209"/>
            <a:chOff x="-86869" y="2528292"/>
            <a:chExt cx="5288456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-86869" y="2528292"/>
              <a:ext cx="361841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Shell / IDLE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Jupyter</a:t>
              </a:r>
              <a:r>
                <a:rPr lang="en-US" sz="1600" dirty="0" smtClean="0">
                  <a:cs typeface="B Mitra" panose="00000400000000000000" pitchFamily="2" charset="-78"/>
                </a:rPr>
                <a:t> Notebook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Spyder</a:t>
              </a:r>
              <a:endParaRPr lang="en-US" sz="1600" dirty="0" smtClean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Visual Studio /VS Code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PyCharm</a:t>
              </a:r>
              <a:endParaRPr lang="en-US" sz="1600" dirty="0" smtClean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Atom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…</a:t>
              </a:r>
              <a:endParaRPr lang="fa-IR" sz="1600" dirty="0" smtClean="0">
                <a:cs typeface="B Mitra" panose="00000400000000000000" pitchFamily="2" charset="-78"/>
              </a:endParaRPr>
            </a:p>
          </p:txBody>
        </p:sp>
        <p:sp>
          <p:nvSpPr>
            <p:cNvPr id="39" name="Right Bracket 38"/>
            <p:cNvSpPr/>
            <p:nvPr/>
          </p:nvSpPr>
          <p:spPr>
            <a:xfrm>
              <a:off x="3377199" y="2688249"/>
              <a:ext cx="154343" cy="302556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39" idx="2"/>
            </p:cNvCxnSpPr>
            <p:nvPr/>
          </p:nvCxnSpPr>
          <p:spPr>
            <a:xfrm flipH="1">
              <a:off x="3531542" y="3817565"/>
              <a:ext cx="1670045" cy="38346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270" y="4138785"/>
              <a:ext cx="360959" cy="36095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601" y="5067200"/>
              <a:ext cx="407782" cy="4077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" y="4596345"/>
              <a:ext cx="411648" cy="411648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032" y="3118903"/>
              <a:ext cx="431968" cy="50108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email">
              <a:clrChange>
                <a:clrFrom>
                  <a:srgbClr val="CFCFCF"/>
                </a:clrFrom>
                <a:clrTo>
                  <a:srgbClr val="CFCFC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852" y="3598310"/>
              <a:ext cx="514349" cy="5143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5109" y="2680275"/>
              <a:ext cx="431891" cy="35683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12447" y="1151862"/>
            <a:ext cx="4889140" cy="1831181"/>
            <a:chOff x="-77293" y="1151862"/>
            <a:chExt cx="4889140" cy="1831181"/>
          </a:xfrm>
        </p:grpSpPr>
        <p:sp>
          <p:nvSpPr>
            <p:cNvPr id="6" name="TextBox 5"/>
            <p:cNvSpPr txBox="1"/>
            <p:nvPr/>
          </p:nvSpPr>
          <p:spPr>
            <a:xfrm>
              <a:off x="-77293" y="1151862"/>
              <a:ext cx="3618411" cy="137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fa-IR" dirty="0" smtClean="0">
                  <a:cs typeface="B Mitra" panose="00000400000000000000" pitchFamily="2" charset="-78"/>
                </a:rPr>
                <a:t>دانلود از سایت رسمی پایتون</a:t>
              </a:r>
            </a:p>
            <a:p>
              <a:pPr marL="285750" indent="-285750" algn="r" rtl="1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fa-IR" dirty="0" smtClean="0">
                  <a:cs typeface="B Mitra" panose="00000400000000000000" pitchFamily="2" charset="-78"/>
                </a:rPr>
                <a:t>استفاده از پکیج </a:t>
              </a:r>
              <a:r>
                <a:rPr lang="en-US" dirty="0" smtClean="0">
                  <a:cs typeface="B Mitra" panose="00000400000000000000" pitchFamily="2" charset="-78"/>
                </a:rPr>
                <a:t>Anacond</a:t>
              </a:r>
              <a:r>
                <a:rPr lang="en-US" dirty="0" smtClean="0"/>
                <a:t>a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784" y="1312350"/>
              <a:ext cx="636542" cy="6340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784" y="1984808"/>
              <a:ext cx="636542" cy="633700"/>
            </a:xfrm>
            <a:prstGeom prst="rect">
              <a:avLst/>
            </a:prstGeom>
          </p:spPr>
        </p:pic>
        <p:sp>
          <p:nvSpPr>
            <p:cNvPr id="9" name="Right Bracket 8"/>
            <p:cNvSpPr/>
            <p:nvPr/>
          </p:nvSpPr>
          <p:spPr>
            <a:xfrm>
              <a:off x="3371301" y="1488541"/>
              <a:ext cx="169817" cy="96582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9" idx="2"/>
            </p:cNvCxnSpPr>
            <p:nvPr/>
          </p:nvCxnSpPr>
          <p:spPr>
            <a:xfrm flipH="1" flipV="1">
              <a:off x="3541118" y="1971455"/>
              <a:ext cx="1270729" cy="101158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Left Brace 21"/>
          <p:cNvSpPr/>
          <p:nvPr/>
        </p:nvSpPr>
        <p:spPr>
          <a:xfrm>
            <a:off x="705658" y="2835104"/>
            <a:ext cx="326786" cy="1811495"/>
          </a:xfrm>
          <a:prstGeom prst="leftBrace">
            <a:avLst>
              <a:gd name="adj1" fmla="val 79166"/>
              <a:gd name="adj2" fmla="val 50000"/>
            </a:avLst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20374" y="2323476"/>
            <a:ext cx="510977" cy="1409075"/>
          </a:xfrm>
          <a:custGeom>
            <a:avLst/>
            <a:gdLst>
              <a:gd name="connsiteX0" fmla="*/ 429908 w 429908"/>
              <a:gd name="connsiteY0" fmla="*/ 0 h 1499016"/>
              <a:gd name="connsiteX1" fmla="*/ 55153 w 429908"/>
              <a:gd name="connsiteY1" fmla="*/ 464695 h 1499016"/>
              <a:gd name="connsiteX2" fmla="*/ 25173 w 429908"/>
              <a:gd name="connsiteY2" fmla="*/ 1064301 h 1499016"/>
              <a:gd name="connsiteX3" fmla="*/ 280006 w 429908"/>
              <a:gd name="connsiteY3" fmla="*/ 1499016 h 1499016"/>
              <a:gd name="connsiteX0" fmla="*/ 417041 w 417041"/>
              <a:gd name="connsiteY0" fmla="*/ 0 h 1409075"/>
              <a:gd name="connsiteX1" fmla="*/ 54521 w 417041"/>
              <a:gd name="connsiteY1" fmla="*/ 374754 h 1409075"/>
              <a:gd name="connsiteX2" fmla="*/ 24541 w 417041"/>
              <a:gd name="connsiteY2" fmla="*/ 974360 h 1409075"/>
              <a:gd name="connsiteX3" fmla="*/ 279374 w 417041"/>
              <a:gd name="connsiteY3" fmla="*/ 1409075 h 1409075"/>
              <a:gd name="connsiteX0" fmla="*/ 417041 w 417041"/>
              <a:gd name="connsiteY0" fmla="*/ 0 h 1409075"/>
              <a:gd name="connsiteX1" fmla="*/ 54521 w 417041"/>
              <a:gd name="connsiteY1" fmla="*/ 374754 h 1409075"/>
              <a:gd name="connsiteX2" fmla="*/ 24541 w 417041"/>
              <a:gd name="connsiteY2" fmla="*/ 974360 h 1409075"/>
              <a:gd name="connsiteX3" fmla="*/ 279374 w 417041"/>
              <a:gd name="connsiteY3" fmla="*/ 1409075 h 14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41" h="1409075">
                <a:moveTo>
                  <a:pt x="417041" y="0"/>
                </a:moveTo>
                <a:cubicBezTo>
                  <a:pt x="238922" y="98686"/>
                  <a:pt x="119938" y="212361"/>
                  <a:pt x="54521" y="374754"/>
                </a:cubicBezTo>
                <a:cubicBezTo>
                  <a:pt x="-10896" y="537147"/>
                  <a:pt x="-12935" y="801973"/>
                  <a:pt x="24541" y="974360"/>
                </a:cubicBezTo>
                <a:cubicBezTo>
                  <a:pt x="62016" y="1146747"/>
                  <a:pt x="170695" y="1277911"/>
                  <a:pt x="279374" y="140907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49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879</TotalTime>
  <Words>976</Words>
  <Application>Microsoft Office PowerPoint</Application>
  <PresentationFormat>Widescreen</PresentationFormat>
  <Paragraphs>243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B Mitra</vt:lpstr>
      <vt:lpstr>Calibri</vt:lpstr>
      <vt:lpstr>Courier New</vt:lpstr>
      <vt:lpstr>Gill Sans MT</vt:lpstr>
      <vt:lpstr>Majalla UI</vt:lpstr>
      <vt:lpstr>Microsoft Sans Serif</vt:lpstr>
      <vt:lpstr>Times New Roman</vt:lpstr>
      <vt:lpstr>Verdana</vt:lpstr>
      <vt:lpstr>Wingdings</vt:lpstr>
      <vt:lpstr>Wingdings 2</vt:lpstr>
      <vt:lpstr>Dividend</vt:lpstr>
      <vt:lpstr>برنامه نویسی با پایتون</vt:lpstr>
      <vt:lpstr>فهرست مطالب</vt:lpstr>
      <vt:lpstr>مقدمه و معرفی</vt:lpstr>
      <vt:lpstr>معرفی پایتون</vt:lpstr>
      <vt:lpstr>ویژگی های پایتون</vt:lpstr>
      <vt:lpstr>روند کاربرد و محبوبیت پایتون</vt:lpstr>
      <vt:lpstr>کاربردهای اصلی پایتون</vt:lpstr>
      <vt:lpstr>کدنویسی پایتون در عمل</vt:lpstr>
      <vt:lpstr>محیط برنامه نویسی پایتون</vt:lpstr>
      <vt:lpstr>کدام نسخه از پایتون؟</vt:lpstr>
      <vt:lpstr>افزودن پایتون به مسیرهای ویندوز</vt:lpstr>
      <vt:lpstr>افزودن پایتون به مسیرهای ویندوز</vt:lpstr>
      <vt:lpstr>شروع کدنویسی</vt:lpstr>
      <vt:lpstr>روش های اجرای کد</vt:lpstr>
      <vt:lpstr>قوانین ساختاری در کدنویسی پایتون</vt:lpstr>
      <vt:lpstr>انواع متغیرها</vt:lpstr>
      <vt:lpstr>اپراتورهای ریاضی</vt:lpstr>
      <vt:lpstr>دستورهای شرطی</vt:lpstr>
      <vt:lpstr>حلقه ها در پایتون</vt:lpstr>
      <vt:lpstr>حلقه ها در پایتون</vt:lpstr>
      <vt:lpstr>مساله اول Projecteuler.net</vt:lpstr>
      <vt:lpstr>مساله دوم Projecteuler.net</vt:lpstr>
      <vt:lpstr>عملیات بر روی رشته ها</vt:lpstr>
      <vt:lpstr>مساله شانزدهم Projecteuler.net</vt:lpstr>
      <vt:lpstr>ماژول های time و date</vt:lpstr>
      <vt:lpstr>مساله نوزدهم Projecteuler.net</vt:lpstr>
      <vt:lpstr>توابع در پایتون</vt:lpstr>
      <vt:lpstr>مساله بیستم Projecteuler.net</vt:lpstr>
      <vt:lpstr>کتابخانه Numpy</vt:lpstr>
      <vt:lpstr>مساله ششم Projecteuler.net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Mohaqeqi</dc:creator>
  <cp:lastModifiedBy>Saeed Mohaqeqi</cp:lastModifiedBy>
  <cp:revision>121</cp:revision>
  <dcterms:created xsi:type="dcterms:W3CDTF">2019-06-27T12:50:10Z</dcterms:created>
  <dcterms:modified xsi:type="dcterms:W3CDTF">2019-06-30T15:37:52Z</dcterms:modified>
</cp:coreProperties>
</file>