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5" r:id="rId6"/>
    <p:sldId id="261" r:id="rId7"/>
    <p:sldId id="267" r:id="rId8"/>
    <p:sldId id="268" r:id="rId9"/>
    <p:sldId id="269" r:id="rId10"/>
    <p:sldId id="270" r:id="rId11"/>
    <p:sldId id="271" r:id="rId12"/>
    <p:sldId id="260" r:id="rId13"/>
    <p:sldId id="272" r:id="rId14"/>
    <p:sldId id="273" r:id="rId15"/>
    <p:sldId id="274" r:id="rId16"/>
    <p:sldId id="275" r:id="rId17"/>
    <p:sldId id="276" r:id="rId18"/>
    <p:sldId id="277" r:id="rId19"/>
    <p:sldId id="278" r:id="rId20"/>
    <p:sldId id="279" r:id="rId21"/>
    <p:sldId id="280" r:id="rId22"/>
    <p:sldId id="281" r:id="rId23"/>
    <p:sldId id="286" r:id="rId24"/>
    <p:sldId id="284" r:id="rId25"/>
    <p:sldId id="287"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68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B84733C-2172-4BF7-A582-D33A6BB0CF7A}"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344817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1515932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38702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2252113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22255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3253782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308980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154332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35345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4733C-2172-4BF7-A582-D33A6BB0CF7A}"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14377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84733C-2172-4BF7-A582-D33A6BB0CF7A}"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229449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84733C-2172-4BF7-A582-D33A6BB0CF7A}"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143556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84733C-2172-4BF7-A582-D33A6BB0CF7A}"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3550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4733C-2172-4BF7-A582-D33A6BB0CF7A}" type="datetimeFigureOut">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412828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84733C-2172-4BF7-A582-D33A6BB0CF7A}"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370022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84733C-2172-4BF7-A582-D33A6BB0CF7A}"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17FE0-8FEC-49F3-A954-B4A14EBAFE5B}" type="slidenum">
              <a:rPr lang="en-IN" smtClean="0"/>
              <a:t>‹#›</a:t>
            </a:fld>
            <a:endParaRPr lang="en-IN"/>
          </a:p>
        </p:txBody>
      </p:sp>
    </p:spTree>
    <p:extLst>
      <p:ext uri="{BB962C8B-B14F-4D97-AF65-F5344CB8AC3E}">
        <p14:creationId xmlns:p14="http://schemas.microsoft.com/office/powerpoint/2010/main" val="132839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B84733C-2172-4BF7-A582-D33A6BB0CF7A}" type="datetimeFigureOut">
              <a:rPr lang="en-IN" smtClean="0"/>
              <a:t>08-08-2023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C517FE0-8FEC-49F3-A954-B4A14EBAFE5B}" type="slidenum">
              <a:rPr lang="en-IN" smtClean="0"/>
              <a:t>‹#›</a:t>
            </a:fld>
            <a:endParaRPr lang="en-IN"/>
          </a:p>
        </p:txBody>
      </p:sp>
    </p:spTree>
    <p:extLst>
      <p:ext uri="{BB962C8B-B14F-4D97-AF65-F5344CB8AC3E}">
        <p14:creationId xmlns:p14="http://schemas.microsoft.com/office/powerpoint/2010/main" val="4110171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B34C-7486-42A5-8E67-286A2BBA061D}"/>
              </a:ext>
            </a:extLst>
          </p:cNvPr>
          <p:cNvSpPr>
            <a:spLocks noGrp="1"/>
          </p:cNvSpPr>
          <p:nvPr>
            <p:ph type="ctrTitle"/>
          </p:nvPr>
        </p:nvSpPr>
        <p:spPr>
          <a:xfrm>
            <a:off x="684212" y="685800"/>
            <a:ext cx="11174708" cy="1947334"/>
          </a:xfrm>
        </p:spPr>
        <p:txBody>
          <a:bodyPr>
            <a:normAutofit/>
          </a:bodyPr>
          <a:lstStyle/>
          <a:p>
            <a:r>
              <a:rPr lang="en-US" b="1" dirty="0"/>
              <a:t>CO2 Emissions Based on Car Engine Features</a:t>
            </a:r>
            <a:endParaRPr lang="en-IN" b="1" dirty="0"/>
          </a:p>
        </p:txBody>
      </p:sp>
      <p:sp>
        <p:nvSpPr>
          <p:cNvPr id="3" name="Subtitle 2">
            <a:extLst>
              <a:ext uri="{FF2B5EF4-FFF2-40B4-BE49-F238E27FC236}">
                <a16:creationId xmlns:a16="http://schemas.microsoft.com/office/drawing/2014/main" id="{7A00E0EB-7302-5749-5949-5A41A781EB8F}"/>
              </a:ext>
            </a:extLst>
          </p:cNvPr>
          <p:cNvSpPr>
            <a:spLocks noGrp="1"/>
          </p:cNvSpPr>
          <p:nvPr>
            <p:ph type="subTitle" idx="1"/>
          </p:nvPr>
        </p:nvSpPr>
        <p:spPr>
          <a:xfrm>
            <a:off x="684212" y="2799761"/>
            <a:ext cx="6400800" cy="2991440"/>
          </a:xfrm>
        </p:spPr>
        <p:txBody>
          <a:bodyPr>
            <a:normAutofit fontScale="92500" lnSpcReduction="20000"/>
          </a:bodyPr>
          <a:lstStyle/>
          <a:p>
            <a:r>
              <a:rPr lang="en-US" b="1" u="sng" dirty="0">
                <a:solidFill>
                  <a:schemeClr val="tx1"/>
                </a:solidFill>
                <a:effectLst/>
              </a:rPr>
              <a:t> GROUP 2</a:t>
            </a:r>
          </a:p>
          <a:p>
            <a:endParaRPr lang="en-US" b="1" u="sng" dirty="0">
              <a:solidFill>
                <a:schemeClr val="tx1"/>
              </a:solidFill>
              <a:effectLst/>
            </a:endParaRPr>
          </a:p>
          <a:p>
            <a:r>
              <a:rPr lang="en-IN" b="1" dirty="0">
                <a:solidFill>
                  <a:schemeClr val="tx1"/>
                </a:solidFill>
              </a:rPr>
              <a:t>Yash Mukesh Mishra</a:t>
            </a:r>
          </a:p>
          <a:p>
            <a:r>
              <a:rPr lang="en-IN" b="1" dirty="0">
                <a:solidFill>
                  <a:schemeClr val="tx1"/>
                </a:solidFill>
              </a:rPr>
              <a:t>Kaivalya </a:t>
            </a:r>
            <a:r>
              <a:rPr lang="en-IN" b="1" dirty="0" err="1">
                <a:solidFill>
                  <a:schemeClr val="tx1"/>
                </a:solidFill>
              </a:rPr>
              <a:t>suresh</a:t>
            </a:r>
            <a:r>
              <a:rPr lang="en-IN" b="1" dirty="0">
                <a:solidFill>
                  <a:schemeClr val="tx1"/>
                </a:solidFill>
              </a:rPr>
              <a:t> </a:t>
            </a:r>
            <a:r>
              <a:rPr lang="en-IN" b="1" dirty="0" err="1">
                <a:solidFill>
                  <a:schemeClr val="tx1"/>
                </a:solidFill>
              </a:rPr>
              <a:t>patil</a:t>
            </a:r>
            <a:endParaRPr lang="en-IN" b="1" dirty="0">
              <a:solidFill>
                <a:schemeClr val="tx1"/>
              </a:solidFill>
            </a:endParaRPr>
          </a:p>
          <a:p>
            <a:r>
              <a:rPr lang="en-IN" b="1" dirty="0">
                <a:solidFill>
                  <a:schemeClr val="tx1"/>
                </a:solidFill>
              </a:rPr>
              <a:t>S M Aanantha Priya</a:t>
            </a:r>
          </a:p>
          <a:p>
            <a:r>
              <a:rPr lang="en-IN" b="1" dirty="0" err="1">
                <a:solidFill>
                  <a:schemeClr val="tx1"/>
                </a:solidFill>
              </a:rPr>
              <a:t>Rugved</a:t>
            </a:r>
            <a:r>
              <a:rPr lang="en-IN" b="1" dirty="0">
                <a:solidFill>
                  <a:schemeClr val="tx1"/>
                </a:solidFill>
              </a:rPr>
              <a:t> Umesh </a:t>
            </a:r>
            <a:r>
              <a:rPr lang="en-IN" b="1" dirty="0" err="1">
                <a:solidFill>
                  <a:schemeClr val="tx1"/>
                </a:solidFill>
              </a:rPr>
              <a:t>Hirlekar</a:t>
            </a:r>
            <a:endParaRPr lang="en-IN" b="1" dirty="0">
              <a:solidFill>
                <a:schemeClr val="tx1"/>
              </a:solidFill>
            </a:endParaRPr>
          </a:p>
          <a:p>
            <a:r>
              <a:rPr lang="en-IN" b="1" dirty="0">
                <a:solidFill>
                  <a:schemeClr val="tx1"/>
                </a:solidFill>
              </a:rPr>
              <a:t>MRS.R.SAMATHA</a:t>
            </a:r>
          </a:p>
          <a:p>
            <a:r>
              <a:rPr lang="en-IN" b="1" dirty="0" err="1">
                <a:solidFill>
                  <a:schemeClr val="tx1"/>
                </a:solidFill>
              </a:rPr>
              <a:t>Daneti</a:t>
            </a:r>
            <a:r>
              <a:rPr lang="en-IN" b="1">
                <a:solidFill>
                  <a:schemeClr val="tx1"/>
                </a:solidFill>
              </a:rPr>
              <a:t> Devi Chandini</a:t>
            </a:r>
            <a:endParaRPr lang="en-IN" b="1" dirty="0">
              <a:solidFill>
                <a:schemeClr val="tx1"/>
              </a:solidFill>
            </a:endParaRPr>
          </a:p>
        </p:txBody>
      </p:sp>
      <p:pic>
        <p:nvPicPr>
          <p:cNvPr id="5" name="Picture 4">
            <a:extLst>
              <a:ext uri="{FF2B5EF4-FFF2-40B4-BE49-F238E27FC236}">
                <a16:creationId xmlns:a16="http://schemas.microsoft.com/office/drawing/2014/main" id="{5DC94A81-642E-B677-E0B5-6862FC7D9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046" y="1894482"/>
            <a:ext cx="5075547" cy="48692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4356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C64F-391E-9414-5BBF-926CFAAC0625}"/>
              </a:ext>
            </a:extLst>
          </p:cNvPr>
          <p:cNvSpPr>
            <a:spLocks noGrp="1"/>
          </p:cNvSpPr>
          <p:nvPr>
            <p:ph type="title"/>
          </p:nvPr>
        </p:nvSpPr>
        <p:spPr>
          <a:xfrm>
            <a:off x="732731" y="31495"/>
            <a:ext cx="8534400" cy="1507067"/>
          </a:xfrm>
        </p:spPr>
        <p:txBody>
          <a:bodyPr>
            <a:normAutofit/>
          </a:bodyPr>
          <a:lstStyle/>
          <a:p>
            <a:r>
              <a:rPr lang="en-IN" sz="2800" b="1" cap="none" dirty="0">
                <a:latin typeface="+mn-lt"/>
                <a:ea typeface="+mn-ea"/>
                <a:cs typeface="+mn-cs"/>
              </a:rPr>
              <a:t>4. Correlation Analysis</a:t>
            </a:r>
            <a:br>
              <a:rPr lang="en-IN" sz="2800" b="1" cap="none" dirty="0">
                <a:latin typeface="+mn-lt"/>
                <a:ea typeface="+mn-ea"/>
                <a:cs typeface="+mn-cs"/>
              </a:rPr>
            </a:br>
            <a:endParaRPr lang="en-IN" sz="2800" b="1" cap="none" dirty="0">
              <a:latin typeface="+mn-lt"/>
              <a:ea typeface="+mn-ea"/>
              <a:cs typeface="+mn-cs"/>
            </a:endParaRPr>
          </a:p>
        </p:txBody>
      </p:sp>
      <p:pic>
        <p:nvPicPr>
          <p:cNvPr id="7" name="Content Placeholder 6">
            <a:extLst>
              <a:ext uri="{FF2B5EF4-FFF2-40B4-BE49-F238E27FC236}">
                <a16:creationId xmlns:a16="http://schemas.microsoft.com/office/drawing/2014/main" id="{6E25690A-9942-81CB-855C-7ADB12E6D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481" y="1095981"/>
            <a:ext cx="3787468" cy="1653683"/>
          </a:xfrm>
        </p:spPr>
      </p:pic>
      <p:pic>
        <p:nvPicPr>
          <p:cNvPr id="9" name="Picture 8">
            <a:extLst>
              <a:ext uri="{FF2B5EF4-FFF2-40B4-BE49-F238E27FC236}">
                <a16:creationId xmlns:a16="http://schemas.microsoft.com/office/drawing/2014/main" id="{A6B7B038-4EE7-C627-B67B-9D725B6F7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949" y="1102219"/>
            <a:ext cx="4084674" cy="1615580"/>
          </a:xfrm>
          <a:prstGeom prst="rect">
            <a:avLst/>
          </a:prstGeom>
        </p:spPr>
      </p:pic>
      <p:pic>
        <p:nvPicPr>
          <p:cNvPr id="11" name="Picture 10">
            <a:extLst>
              <a:ext uri="{FF2B5EF4-FFF2-40B4-BE49-F238E27FC236}">
                <a16:creationId xmlns:a16="http://schemas.microsoft.com/office/drawing/2014/main" id="{41F4EE0D-7C44-5002-32F2-A4E842AD2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1623" y="1102133"/>
            <a:ext cx="851017" cy="1610587"/>
          </a:xfrm>
          <a:prstGeom prst="rect">
            <a:avLst/>
          </a:prstGeom>
        </p:spPr>
      </p:pic>
      <p:pic>
        <p:nvPicPr>
          <p:cNvPr id="13" name="Picture 12">
            <a:extLst>
              <a:ext uri="{FF2B5EF4-FFF2-40B4-BE49-F238E27FC236}">
                <a16:creationId xmlns:a16="http://schemas.microsoft.com/office/drawing/2014/main" id="{BC46CCD0-D9BB-AB73-8557-4852313EFD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481" y="3060616"/>
            <a:ext cx="5625639" cy="3473372"/>
          </a:xfrm>
          <a:prstGeom prst="rect">
            <a:avLst/>
          </a:prstGeom>
        </p:spPr>
      </p:pic>
      <p:pic>
        <p:nvPicPr>
          <p:cNvPr id="15" name="Picture 14">
            <a:extLst>
              <a:ext uri="{FF2B5EF4-FFF2-40B4-BE49-F238E27FC236}">
                <a16:creationId xmlns:a16="http://schemas.microsoft.com/office/drawing/2014/main" id="{6D387A26-B1C8-7915-629C-E3F36EB118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315" y="2840344"/>
            <a:ext cx="4830593" cy="3846054"/>
          </a:xfrm>
          <a:prstGeom prst="rect">
            <a:avLst/>
          </a:prstGeom>
        </p:spPr>
      </p:pic>
    </p:spTree>
    <p:extLst>
      <p:ext uri="{BB962C8B-B14F-4D97-AF65-F5344CB8AC3E}">
        <p14:creationId xmlns:p14="http://schemas.microsoft.com/office/powerpoint/2010/main" val="130528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A4DC-D004-4217-B124-50B0B22F6D7B}"/>
              </a:ext>
            </a:extLst>
          </p:cNvPr>
          <p:cNvSpPr>
            <a:spLocks noGrp="1"/>
          </p:cNvSpPr>
          <p:nvPr>
            <p:ph type="title"/>
          </p:nvPr>
        </p:nvSpPr>
        <p:spPr>
          <a:xfrm>
            <a:off x="684212" y="685800"/>
            <a:ext cx="9403080" cy="1507067"/>
          </a:xfrm>
        </p:spPr>
        <p:txBody>
          <a:bodyPr>
            <a:normAutofit/>
          </a:bodyPr>
          <a:lstStyle/>
          <a:p>
            <a:r>
              <a:rPr lang="en-IN" b="1" dirty="0">
                <a:solidFill>
                  <a:schemeClr val="tx1"/>
                </a:solidFill>
              </a:rPr>
              <a:t>Analysis of CATEGORICAL Variables</a:t>
            </a:r>
            <a:br>
              <a:rPr lang="en-IN" b="1" dirty="0">
                <a:solidFill>
                  <a:schemeClr val="tx1"/>
                </a:solidFill>
              </a:rPr>
            </a:br>
            <a:endParaRPr lang="en-IN" dirty="0"/>
          </a:p>
        </p:txBody>
      </p:sp>
      <p:sp>
        <p:nvSpPr>
          <p:cNvPr id="3" name="Content Placeholder 2">
            <a:extLst>
              <a:ext uri="{FF2B5EF4-FFF2-40B4-BE49-F238E27FC236}">
                <a16:creationId xmlns:a16="http://schemas.microsoft.com/office/drawing/2014/main" id="{F98E1A06-BBEA-7134-4EDB-08565920EBF9}"/>
              </a:ext>
            </a:extLst>
          </p:cNvPr>
          <p:cNvSpPr>
            <a:spLocks noGrp="1"/>
          </p:cNvSpPr>
          <p:nvPr>
            <p:ph idx="1"/>
          </p:nvPr>
        </p:nvSpPr>
        <p:spPr>
          <a:xfrm>
            <a:off x="1552892" y="1621366"/>
            <a:ext cx="8534400" cy="3615267"/>
          </a:xfrm>
        </p:spPr>
        <p:txBody>
          <a:bodyPr/>
          <a:lstStyle/>
          <a:p>
            <a:r>
              <a:rPr lang="en-US" sz="2800" b="1" dirty="0">
                <a:solidFill>
                  <a:schemeClr val="tx1"/>
                </a:solidFill>
              </a:rPr>
              <a:t>Frequency Distribution</a:t>
            </a:r>
          </a:p>
          <a:p>
            <a:r>
              <a:rPr lang="en-US" sz="2800" b="1" dirty="0">
                <a:solidFill>
                  <a:schemeClr val="tx1"/>
                </a:solidFill>
              </a:rPr>
              <a:t>Bar Charts</a:t>
            </a:r>
          </a:p>
          <a:p>
            <a:r>
              <a:rPr lang="en-US" sz="2800" b="1" dirty="0">
                <a:solidFill>
                  <a:schemeClr val="tx1"/>
                </a:solidFill>
              </a:rPr>
              <a:t>Cross-tabulation</a:t>
            </a:r>
          </a:p>
          <a:p>
            <a:r>
              <a:rPr lang="en-US" sz="2800" b="1" dirty="0">
                <a:solidFill>
                  <a:schemeClr val="tx1"/>
                </a:solidFill>
              </a:rPr>
              <a:t>Chi-Square Test</a:t>
            </a:r>
          </a:p>
          <a:p>
            <a:endParaRPr lang="en-IN" sz="2800" b="1" dirty="0">
              <a:solidFill>
                <a:schemeClr val="tx1"/>
              </a:solidFill>
            </a:endParaRPr>
          </a:p>
        </p:txBody>
      </p:sp>
    </p:spTree>
    <p:extLst>
      <p:ext uri="{BB962C8B-B14F-4D97-AF65-F5344CB8AC3E}">
        <p14:creationId xmlns:p14="http://schemas.microsoft.com/office/powerpoint/2010/main" val="6317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BFB1-7A60-E4E1-5BE2-D8EE36AA42B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A912293-B29E-752C-88EE-9715BABE50FA}"/>
              </a:ext>
            </a:extLst>
          </p:cNvPr>
          <p:cNvSpPr>
            <a:spLocks noGrp="1"/>
          </p:cNvSpPr>
          <p:nvPr>
            <p:ph idx="1"/>
          </p:nvPr>
        </p:nvSpPr>
        <p:spPr>
          <a:xfrm>
            <a:off x="684210" y="1159277"/>
            <a:ext cx="10232027" cy="5649012"/>
          </a:xfrm>
        </p:spPr>
        <p:txBody>
          <a:bodyPr>
            <a:normAutofit/>
          </a:bodyPr>
          <a:lstStyle/>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r>
              <a:rPr lang="en-US" dirty="0">
                <a:solidFill>
                  <a:schemeClr val="tx1"/>
                </a:solidFill>
              </a:rPr>
              <a:t>42 different companies = Ford company are holding high frequency</a:t>
            </a:r>
          </a:p>
          <a:p>
            <a:pPr algn="l">
              <a:buFont typeface="Arial" panose="020B0604020202020204" pitchFamily="34" charset="0"/>
              <a:buChar char="•"/>
            </a:pPr>
            <a:r>
              <a:rPr lang="en-US" dirty="0">
                <a:solidFill>
                  <a:schemeClr val="tx1"/>
                </a:solidFill>
              </a:rPr>
              <a:t>2053 unique models = F-150 FFV is holding high frequency</a:t>
            </a:r>
          </a:p>
          <a:p>
            <a:pPr algn="l">
              <a:buFont typeface="Arial" panose="020B0604020202020204" pitchFamily="34" charset="0"/>
              <a:buChar char="•"/>
            </a:pPr>
            <a:r>
              <a:rPr lang="en-US" dirty="0">
                <a:solidFill>
                  <a:schemeClr val="tx1"/>
                </a:solidFill>
              </a:rPr>
              <a:t>16 </a:t>
            </a:r>
            <a:r>
              <a:rPr lang="en-US" dirty="0" err="1">
                <a:solidFill>
                  <a:schemeClr val="tx1"/>
                </a:solidFill>
              </a:rPr>
              <a:t>vechile_class</a:t>
            </a:r>
            <a:r>
              <a:rPr lang="en-US" dirty="0">
                <a:solidFill>
                  <a:schemeClr val="tx1"/>
                </a:solidFill>
              </a:rPr>
              <a:t> with SUV-model = on the top of frequency</a:t>
            </a:r>
            <a:endParaRPr lang="en-US" sz="1700" dirty="0">
              <a:solidFill>
                <a:schemeClr val="tx1"/>
              </a:solidFill>
            </a:endParaRPr>
          </a:p>
          <a:p>
            <a:pPr>
              <a:buFont typeface="Arial" panose="020B0604020202020204" pitchFamily="34" charset="0"/>
              <a:buChar char="•"/>
            </a:pPr>
            <a:r>
              <a:rPr lang="en-US" dirty="0">
                <a:solidFill>
                  <a:schemeClr val="tx1"/>
                </a:solidFill>
              </a:rPr>
              <a:t>Most of the cars have AS[</a:t>
            </a:r>
            <a:r>
              <a:rPr lang="en-IN" sz="2000" dirty="0">
                <a:solidFill>
                  <a:schemeClr val="tx1"/>
                </a:solidFill>
              </a:rPr>
              <a:t>'Automatic with select shift]</a:t>
            </a:r>
            <a:r>
              <a:rPr lang="en-US" dirty="0">
                <a:solidFill>
                  <a:schemeClr val="tx1"/>
                </a:solidFill>
              </a:rPr>
              <a:t> transmission</a:t>
            </a:r>
          </a:p>
          <a:p>
            <a:pPr algn="l">
              <a:buFont typeface="Arial" panose="020B0604020202020204" pitchFamily="34" charset="0"/>
              <a:buChar char="•"/>
            </a:pPr>
            <a:r>
              <a:rPr lang="en-US" dirty="0">
                <a:solidFill>
                  <a:schemeClr val="tx1"/>
                </a:solidFill>
              </a:rPr>
              <a:t>Most of the cars have Regular gasoline type of fuel</a:t>
            </a:r>
          </a:p>
          <a:p>
            <a:endParaRPr lang="en-IN" dirty="0"/>
          </a:p>
        </p:txBody>
      </p:sp>
      <p:pic>
        <p:nvPicPr>
          <p:cNvPr id="5" name="Picture 4">
            <a:extLst>
              <a:ext uri="{FF2B5EF4-FFF2-40B4-BE49-F238E27FC236}">
                <a16:creationId xmlns:a16="http://schemas.microsoft.com/office/drawing/2014/main" id="{6C711A1A-E939-9F2F-5F79-DC89B73E0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46" y="1366025"/>
            <a:ext cx="6179542" cy="1992586"/>
          </a:xfrm>
          <a:prstGeom prst="rect">
            <a:avLst/>
          </a:prstGeom>
        </p:spPr>
      </p:pic>
      <p:sp>
        <p:nvSpPr>
          <p:cNvPr id="6" name="TextBox 5">
            <a:extLst>
              <a:ext uri="{FF2B5EF4-FFF2-40B4-BE49-F238E27FC236}">
                <a16:creationId xmlns:a16="http://schemas.microsoft.com/office/drawing/2014/main" id="{B5684D1D-94D5-FF0E-C16F-F95AC9E0C86E}"/>
              </a:ext>
            </a:extLst>
          </p:cNvPr>
          <p:cNvSpPr txBox="1"/>
          <p:nvPr/>
        </p:nvSpPr>
        <p:spPr>
          <a:xfrm>
            <a:off x="684210" y="343702"/>
            <a:ext cx="6984454" cy="584775"/>
          </a:xfrm>
          <a:prstGeom prst="rect">
            <a:avLst/>
          </a:prstGeom>
          <a:noFill/>
        </p:spPr>
        <p:txBody>
          <a:bodyPr wrap="square">
            <a:spAutoFit/>
          </a:bodyPr>
          <a:lstStyle/>
          <a:p>
            <a:pPr>
              <a:spcBef>
                <a:spcPct val="20000"/>
              </a:spcBef>
              <a:spcAft>
                <a:spcPts val="600"/>
              </a:spcAft>
              <a:buClr>
                <a:schemeClr val="tx1"/>
              </a:buClr>
              <a:buSzPct val="80000"/>
            </a:pPr>
            <a:r>
              <a:rPr lang="en-US" sz="3200" b="1" dirty="0">
                <a:ln w="3175" cmpd="sng">
                  <a:noFill/>
                </a:ln>
              </a:rPr>
              <a:t>1. Frequency Distribution</a:t>
            </a:r>
            <a:endParaRPr lang="en-IN" sz="3200" b="1" dirty="0">
              <a:ln w="3175" cmpd="sng">
                <a:noFill/>
              </a:ln>
            </a:endParaRPr>
          </a:p>
        </p:txBody>
      </p:sp>
    </p:spTree>
    <p:extLst>
      <p:ext uri="{BB962C8B-B14F-4D97-AF65-F5344CB8AC3E}">
        <p14:creationId xmlns:p14="http://schemas.microsoft.com/office/powerpoint/2010/main" val="248701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3D7C-BF0F-6807-4FCD-4170C5977CB0}"/>
              </a:ext>
            </a:extLst>
          </p:cNvPr>
          <p:cNvSpPr>
            <a:spLocks noGrp="1"/>
          </p:cNvSpPr>
          <p:nvPr>
            <p:ph type="title"/>
          </p:nvPr>
        </p:nvSpPr>
        <p:spPr>
          <a:xfrm>
            <a:off x="684212" y="357292"/>
            <a:ext cx="8534400" cy="1507067"/>
          </a:xfrm>
        </p:spPr>
        <p:txBody>
          <a:bodyPr/>
          <a:lstStyle/>
          <a:p>
            <a:pPr>
              <a:spcBef>
                <a:spcPct val="20000"/>
              </a:spcBef>
              <a:spcAft>
                <a:spcPts val="600"/>
              </a:spcAft>
              <a:buClr>
                <a:schemeClr val="tx1"/>
              </a:buClr>
              <a:buSzPct val="80000"/>
            </a:pPr>
            <a:r>
              <a:rPr lang="en-IN" sz="3200" b="1" cap="none" dirty="0">
                <a:latin typeface="+mn-lt"/>
                <a:ea typeface="+mn-ea"/>
                <a:cs typeface="+mn-cs"/>
              </a:rPr>
              <a:t>2. Bar Charts</a:t>
            </a:r>
            <a:br>
              <a:rPr lang="en-IN" sz="3200" b="1" cap="none" dirty="0">
                <a:latin typeface="+mn-lt"/>
                <a:ea typeface="+mn-ea"/>
                <a:cs typeface="+mn-cs"/>
              </a:rPr>
            </a:br>
            <a:endParaRPr lang="en-IN" sz="3200" b="1" cap="none" dirty="0">
              <a:latin typeface="+mn-lt"/>
              <a:ea typeface="+mn-ea"/>
              <a:cs typeface="+mn-cs"/>
            </a:endParaRPr>
          </a:p>
        </p:txBody>
      </p:sp>
      <p:pic>
        <p:nvPicPr>
          <p:cNvPr id="5" name="Content Placeholder 4">
            <a:extLst>
              <a:ext uri="{FF2B5EF4-FFF2-40B4-BE49-F238E27FC236}">
                <a16:creationId xmlns:a16="http://schemas.microsoft.com/office/drawing/2014/main" id="{573069ED-5B0E-3D40-7783-9D41FC446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75" y="1671506"/>
            <a:ext cx="1852195" cy="4683574"/>
          </a:xfrm>
        </p:spPr>
      </p:pic>
      <p:pic>
        <p:nvPicPr>
          <p:cNvPr id="7" name="Picture 6">
            <a:extLst>
              <a:ext uri="{FF2B5EF4-FFF2-40B4-BE49-F238E27FC236}">
                <a16:creationId xmlns:a16="http://schemas.microsoft.com/office/drawing/2014/main" id="{E467E131-A87C-7B8E-B505-6BADEBE6F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070" y="1671506"/>
            <a:ext cx="5866918" cy="4683574"/>
          </a:xfrm>
          <a:prstGeom prst="rect">
            <a:avLst/>
          </a:prstGeom>
        </p:spPr>
      </p:pic>
      <p:sp>
        <p:nvSpPr>
          <p:cNvPr id="9" name="Rectangle 8">
            <a:extLst>
              <a:ext uri="{FF2B5EF4-FFF2-40B4-BE49-F238E27FC236}">
                <a16:creationId xmlns:a16="http://schemas.microsoft.com/office/drawing/2014/main" id="{C7CE0F33-5B9A-4C0A-DA19-8A65D8FCB7FE}"/>
              </a:ext>
            </a:extLst>
          </p:cNvPr>
          <p:cNvSpPr/>
          <p:nvPr/>
        </p:nvSpPr>
        <p:spPr>
          <a:xfrm>
            <a:off x="8488680" y="1671506"/>
            <a:ext cx="3520440" cy="46835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lgn="l">
              <a:buFont typeface="Arial" panose="020B0604020202020204" pitchFamily="34" charset="0"/>
              <a:buChar char="•"/>
            </a:pPr>
            <a:r>
              <a:rPr lang="en-US" sz="2400" b="0" i="0" dirty="0">
                <a:solidFill>
                  <a:schemeClr val="tx1"/>
                </a:solidFill>
                <a:effectLst/>
                <a:latin typeface="Helvetica Neue"/>
              </a:rPr>
              <a:t>There are total 42 types of car brand.</a:t>
            </a:r>
          </a:p>
          <a:p>
            <a:pPr marL="285750" indent="-285750" algn="l">
              <a:buFont typeface="Arial" panose="020B0604020202020204" pitchFamily="34" charset="0"/>
              <a:buChar char="•"/>
            </a:pPr>
            <a:r>
              <a:rPr lang="en-US" sz="2400" b="0" i="0" dirty="0">
                <a:solidFill>
                  <a:schemeClr val="tx1"/>
                </a:solidFill>
                <a:effectLst/>
                <a:latin typeface="Helvetica Neue"/>
              </a:rPr>
              <a:t>Among them Ford has high frequency.</a:t>
            </a:r>
          </a:p>
          <a:p>
            <a:pPr marL="285750" indent="-285750" algn="l">
              <a:buFont typeface="Arial" panose="020B0604020202020204" pitchFamily="34" charset="0"/>
              <a:buChar char="•"/>
            </a:pPr>
            <a:r>
              <a:rPr lang="en-US" sz="2400" b="0" i="0" dirty="0">
                <a:solidFill>
                  <a:schemeClr val="tx1"/>
                </a:solidFill>
                <a:effectLst/>
                <a:latin typeface="Helvetica Neue"/>
              </a:rPr>
              <a:t>Bugatti and SRT are having low frequency.</a:t>
            </a:r>
          </a:p>
        </p:txBody>
      </p:sp>
    </p:spTree>
    <p:extLst>
      <p:ext uri="{BB962C8B-B14F-4D97-AF65-F5344CB8AC3E}">
        <p14:creationId xmlns:p14="http://schemas.microsoft.com/office/powerpoint/2010/main" val="268796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B8E8-28DB-136B-5AE2-0BC0205FF8C0}"/>
              </a:ext>
            </a:extLst>
          </p:cNvPr>
          <p:cNvSpPr>
            <a:spLocks noGrp="1"/>
          </p:cNvSpPr>
          <p:nvPr>
            <p:ph type="title"/>
          </p:nvPr>
        </p:nvSpPr>
        <p:spPr>
          <a:xfrm>
            <a:off x="562292" y="-67734"/>
            <a:ext cx="8534400" cy="1507067"/>
          </a:xfrm>
        </p:spPr>
        <p:txBody>
          <a:bodyPr/>
          <a:lstStyle/>
          <a:p>
            <a:r>
              <a:rPr lang="en-US" sz="3200" b="1" cap="none" dirty="0">
                <a:latin typeface="+mn-lt"/>
                <a:ea typeface="+mn-ea"/>
                <a:cs typeface="+mn-cs"/>
              </a:rPr>
              <a:t>Continue…</a:t>
            </a:r>
            <a:endParaRPr lang="en-IN" sz="3200" b="1" cap="none" dirty="0">
              <a:latin typeface="+mn-lt"/>
              <a:ea typeface="+mn-ea"/>
              <a:cs typeface="+mn-cs"/>
            </a:endParaRPr>
          </a:p>
        </p:txBody>
      </p:sp>
      <p:pic>
        <p:nvPicPr>
          <p:cNvPr id="5" name="Content Placeholder 4">
            <a:extLst>
              <a:ext uri="{FF2B5EF4-FFF2-40B4-BE49-F238E27FC236}">
                <a16:creationId xmlns:a16="http://schemas.microsoft.com/office/drawing/2014/main" id="{90853845-7755-40F3-F11C-F0AEC11F9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292" y="1439333"/>
            <a:ext cx="2318068" cy="4683573"/>
          </a:xfrm>
        </p:spPr>
      </p:pic>
      <p:pic>
        <p:nvPicPr>
          <p:cNvPr id="7" name="Picture 6">
            <a:extLst>
              <a:ext uri="{FF2B5EF4-FFF2-40B4-BE49-F238E27FC236}">
                <a16:creationId xmlns:a16="http://schemas.microsoft.com/office/drawing/2014/main" id="{40458BD3-738D-8E9B-8DF4-189253BD8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60" y="1439332"/>
            <a:ext cx="5314739" cy="4683574"/>
          </a:xfrm>
          <a:prstGeom prst="rect">
            <a:avLst/>
          </a:prstGeom>
        </p:spPr>
      </p:pic>
      <p:sp>
        <p:nvSpPr>
          <p:cNvPr id="8" name="Rectangle 7">
            <a:extLst>
              <a:ext uri="{FF2B5EF4-FFF2-40B4-BE49-F238E27FC236}">
                <a16:creationId xmlns:a16="http://schemas.microsoft.com/office/drawing/2014/main" id="{0EECE088-B25C-E2D2-150B-11BE049B1B12}"/>
              </a:ext>
            </a:extLst>
          </p:cNvPr>
          <p:cNvSpPr/>
          <p:nvPr/>
        </p:nvSpPr>
        <p:spPr>
          <a:xfrm>
            <a:off x="8488680" y="1439332"/>
            <a:ext cx="3520440" cy="46835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342900" indent="-342900" algn="l">
              <a:lnSpc>
                <a:spcPct val="150000"/>
              </a:lnSpc>
              <a:buFont typeface="Arial" panose="020B0604020202020204" pitchFamily="34" charset="0"/>
              <a:buChar char="•"/>
            </a:pPr>
            <a:r>
              <a:rPr lang="en-US" sz="2400" b="0" i="0" dirty="0">
                <a:solidFill>
                  <a:schemeClr val="tx1"/>
                </a:solidFill>
                <a:effectLst/>
                <a:latin typeface="Helvetica Neue"/>
              </a:rPr>
              <a:t>There are total 16 unique </a:t>
            </a:r>
            <a:r>
              <a:rPr lang="en-US" sz="2400" b="0" i="0" dirty="0" err="1">
                <a:solidFill>
                  <a:schemeClr val="tx1"/>
                </a:solidFill>
                <a:effectLst/>
                <a:latin typeface="Helvetica Neue"/>
              </a:rPr>
              <a:t>vehicle_class</a:t>
            </a:r>
            <a:r>
              <a:rPr lang="en-US" sz="2400" b="0" i="0" dirty="0">
                <a:solidFill>
                  <a:schemeClr val="tx1"/>
                </a:solidFill>
                <a:effectLst/>
                <a:latin typeface="Helvetica Neue"/>
              </a:rPr>
              <a:t>.</a:t>
            </a:r>
          </a:p>
          <a:p>
            <a:pPr marL="342900" indent="-342900">
              <a:lnSpc>
                <a:spcPct val="150000"/>
              </a:lnSpc>
              <a:buFont typeface="Arial" panose="020B0604020202020204" pitchFamily="34" charset="0"/>
              <a:buChar char="•"/>
            </a:pPr>
            <a:r>
              <a:rPr lang="en-US" sz="2400" b="0" i="0" dirty="0">
                <a:solidFill>
                  <a:schemeClr val="tx1"/>
                </a:solidFill>
                <a:effectLst/>
                <a:latin typeface="Helvetica Neue"/>
              </a:rPr>
              <a:t>SUV-Small(1004) and MID-Size(981) vehicles are the most frequently used car body type.</a:t>
            </a:r>
          </a:p>
          <a:p>
            <a:pPr marL="342900" indent="-342900" algn="l">
              <a:lnSpc>
                <a:spcPct val="150000"/>
              </a:lnSpc>
              <a:buFont typeface="Arial" panose="020B0604020202020204" pitchFamily="34" charset="0"/>
              <a:buChar char="•"/>
            </a:pPr>
            <a:endParaRPr lang="en-US" sz="2400" b="0" i="0" dirty="0">
              <a:solidFill>
                <a:schemeClr val="tx1"/>
              </a:solidFill>
              <a:effectLst/>
              <a:latin typeface="Helvetica Neue"/>
            </a:endParaRPr>
          </a:p>
        </p:txBody>
      </p:sp>
    </p:spTree>
    <p:extLst>
      <p:ext uri="{BB962C8B-B14F-4D97-AF65-F5344CB8AC3E}">
        <p14:creationId xmlns:p14="http://schemas.microsoft.com/office/powerpoint/2010/main" val="294407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295D-121C-2F67-C4B1-AEFEB4434266}"/>
              </a:ext>
            </a:extLst>
          </p:cNvPr>
          <p:cNvSpPr>
            <a:spLocks noGrp="1"/>
          </p:cNvSpPr>
          <p:nvPr>
            <p:ph type="title"/>
          </p:nvPr>
        </p:nvSpPr>
        <p:spPr/>
        <p:txBody>
          <a:bodyPr/>
          <a:lstStyle/>
          <a:p>
            <a:r>
              <a:rPr lang="en-US" dirty="0"/>
              <a:t> </a:t>
            </a:r>
            <a:endParaRPr lang="en-IN" dirty="0"/>
          </a:p>
        </p:txBody>
      </p:sp>
      <p:pic>
        <p:nvPicPr>
          <p:cNvPr id="6" name="Content Placeholder 5">
            <a:extLst>
              <a:ext uri="{FF2B5EF4-FFF2-40B4-BE49-F238E27FC236}">
                <a16:creationId xmlns:a16="http://schemas.microsoft.com/office/drawing/2014/main" id="{4B7B802F-4DAE-D64C-24F5-A58B55D32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728" y="1155964"/>
            <a:ext cx="5583489" cy="5031476"/>
          </a:xfrm>
        </p:spPr>
      </p:pic>
      <p:sp>
        <p:nvSpPr>
          <p:cNvPr id="4" name="Title 1">
            <a:extLst>
              <a:ext uri="{FF2B5EF4-FFF2-40B4-BE49-F238E27FC236}">
                <a16:creationId xmlns:a16="http://schemas.microsoft.com/office/drawing/2014/main" id="{DAC3045B-723F-9940-A43A-A3F18784D792}"/>
              </a:ext>
            </a:extLst>
          </p:cNvPr>
          <p:cNvSpPr txBox="1">
            <a:spLocks/>
          </p:cNvSpPr>
          <p:nvPr/>
        </p:nvSpPr>
        <p:spPr>
          <a:xfrm>
            <a:off x="562292"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a:latin typeface="+mn-lt"/>
                <a:ea typeface="+mn-ea"/>
                <a:cs typeface="+mn-cs"/>
              </a:rPr>
              <a:t>Continue…</a:t>
            </a:r>
            <a:endParaRPr lang="en-IN" sz="3200" b="1" cap="none" dirty="0">
              <a:latin typeface="+mn-lt"/>
              <a:ea typeface="+mn-ea"/>
              <a:cs typeface="+mn-cs"/>
            </a:endParaRPr>
          </a:p>
        </p:txBody>
      </p:sp>
      <p:sp>
        <p:nvSpPr>
          <p:cNvPr id="7" name="Rectangle 6">
            <a:extLst>
              <a:ext uri="{FF2B5EF4-FFF2-40B4-BE49-F238E27FC236}">
                <a16:creationId xmlns:a16="http://schemas.microsoft.com/office/drawing/2014/main" id="{B7E09846-C598-ABCD-C7A9-8F0F4B2613D8}"/>
              </a:ext>
            </a:extLst>
          </p:cNvPr>
          <p:cNvSpPr/>
          <p:nvPr/>
        </p:nvSpPr>
        <p:spPr>
          <a:xfrm>
            <a:off x="7025640" y="1155964"/>
            <a:ext cx="4922520" cy="50314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l">
              <a:lnSpc>
                <a:spcPct val="150000"/>
              </a:lnSpc>
              <a:buFont typeface="Arial" panose="020B0604020202020204" pitchFamily="34" charset="0"/>
              <a:buChar char="•"/>
            </a:pPr>
            <a:r>
              <a:rPr lang="en-US" sz="2000" b="0" i="0" dirty="0">
                <a:solidFill>
                  <a:schemeClr val="tx1"/>
                </a:solidFill>
                <a:effectLst/>
                <a:latin typeface="Helvetica Neue"/>
              </a:rPr>
              <a:t>There are 5 different types of transmission</a:t>
            </a:r>
          </a:p>
          <a:p>
            <a:pPr algn="l">
              <a:lnSpc>
                <a:spcPct val="150000"/>
              </a:lnSpc>
              <a:buFont typeface="Arial" panose="020B0604020202020204" pitchFamily="34" charset="0"/>
              <a:buChar char="•"/>
            </a:pPr>
            <a:r>
              <a:rPr lang="en-US" sz="2000" b="0" i="0" dirty="0">
                <a:solidFill>
                  <a:schemeClr val="tx1"/>
                </a:solidFill>
                <a:effectLst/>
                <a:latin typeface="Helvetica Neue"/>
              </a:rPr>
              <a:t>AS[Automatic with select shift] transmission type have high frequency of 2720 and AV have low transmission frequency of 458</a:t>
            </a:r>
          </a:p>
        </p:txBody>
      </p:sp>
    </p:spTree>
    <p:extLst>
      <p:ext uri="{BB962C8B-B14F-4D97-AF65-F5344CB8AC3E}">
        <p14:creationId xmlns:p14="http://schemas.microsoft.com/office/powerpoint/2010/main" val="334717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B23A-63C2-9ED0-48A1-7C910EBE11A0}"/>
              </a:ext>
            </a:extLst>
          </p:cNvPr>
          <p:cNvSpPr>
            <a:spLocks noGrp="1"/>
          </p:cNvSpPr>
          <p:nvPr>
            <p:ph type="title"/>
          </p:nvPr>
        </p:nvSpPr>
        <p:spPr/>
        <p:txBody>
          <a:bodyPr/>
          <a:lstStyle/>
          <a:p>
            <a:r>
              <a:rPr lang="en-US" dirty="0"/>
              <a:t> </a:t>
            </a:r>
            <a:endParaRPr lang="en-IN" dirty="0"/>
          </a:p>
        </p:txBody>
      </p:sp>
      <p:pic>
        <p:nvPicPr>
          <p:cNvPr id="6" name="Content Placeholder 5">
            <a:extLst>
              <a:ext uri="{FF2B5EF4-FFF2-40B4-BE49-F238E27FC236}">
                <a16:creationId xmlns:a16="http://schemas.microsoft.com/office/drawing/2014/main" id="{8B0506BC-726C-0472-F1F1-00E5CDE0B0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155963"/>
            <a:ext cx="5853748" cy="5227937"/>
          </a:xfrm>
        </p:spPr>
      </p:pic>
      <p:sp>
        <p:nvSpPr>
          <p:cNvPr id="4" name="Title 1">
            <a:extLst>
              <a:ext uri="{FF2B5EF4-FFF2-40B4-BE49-F238E27FC236}">
                <a16:creationId xmlns:a16="http://schemas.microsoft.com/office/drawing/2014/main" id="{212E022F-2A6B-7786-864C-547C8D6B6871}"/>
              </a:ext>
            </a:extLst>
          </p:cNvPr>
          <p:cNvSpPr txBox="1">
            <a:spLocks/>
          </p:cNvSpPr>
          <p:nvPr/>
        </p:nvSpPr>
        <p:spPr>
          <a:xfrm>
            <a:off x="562292"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a:latin typeface="+mn-lt"/>
                <a:ea typeface="+mn-ea"/>
                <a:cs typeface="+mn-cs"/>
              </a:rPr>
              <a:t>Continue…</a:t>
            </a:r>
            <a:endParaRPr lang="en-IN" sz="3200" b="1" cap="none" dirty="0">
              <a:latin typeface="+mn-lt"/>
              <a:ea typeface="+mn-ea"/>
              <a:cs typeface="+mn-cs"/>
            </a:endParaRPr>
          </a:p>
        </p:txBody>
      </p:sp>
      <p:sp>
        <p:nvSpPr>
          <p:cNvPr id="7" name="Rectangle 6">
            <a:extLst>
              <a:ext uri="{FF2B5EF4-FFF2-40B4-BE49-F238E27FC236}">
                <a16:creationId xmlns:a16="http://schemas.microsoft.com/office/drawing/2014/main" id="{D0D88A8F-CDE5-3B2E-942A-3B965D962363}"/>
              </a:ext>
            </a:extLst>
          </p:cNvPr>
          <p:cNvSpPr/>
          <p:nvPr/>
        </p:nvSpPr>
        <p:spPr>
          <a:xfrm>
            <a:off x="6537960" y="1155963"/>
            <a:ext cx="5471160" cy="53210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l">
              <a:lnSpc>
                <a:spcPct val="150000"/>
              </a:lnSpc>
              <a:buFont typeface="Arial" panose="020B0604020202020204" pitchFamily="34" charset="0"/>
              <a:buChar char="•"/>
            </a:pPr>
            <a:r>
              <a:rPr lang="en-US" sz="2400" b="0" i="0" dirty="0">
                <a:solidFill>
                  <a:schemeClr val="tx1"/>
                </a:solidFill>
                <a:effectLst/>
                <a:latin typeface="Helvetica Neue"/>
              </a:rPr>
              <a:t>There are 5 types of fuels</a:t>
            </a:r>
          </a:p>
          <a:p>
            <a:pPr algn="l">
              <a:lnSpc>
                <a:spcPct val="150000"/>
              </a:lnSpc>
              <a:buFont typeface="Arial" panose="020B0604020202020204" pitchFamily="34" charset="0"/>
              <a:buChar char="•"/>
            </a:pPr>
            <a:r>
              <a:rPr lang="en-US" sz="2400" b="0" i="0" dirty="0">
                <a:solidFill>
                  <a:schemeClr val="tx1"/>
                </a:solidFill>
                <a:effectLst/>
                <a:latin typeface="Helvetica Neue"/>
              </a:rPr>
              <a:t>"X" for 'Regular gasoline' has high frequency and very low frequency "N" for 'Natural gas.</a:t>
            </a:r>
          </a:p>
          <a:p>
            <a:pPr>
              <a:lnSpc>
                <a:spcPct val="150000"/>
              </a:lnSpc>
              <a:buFont typeface="Arial" panose="020B0604020202020204" pitchFamily="34" charset="0"/>
              <a:buChar char="•"/>
            </a:pPr>
            <a:r>
              <a:rPr lang="en-US" sz="2400" b="0" i="0" dirty="0">
                <a:solidFill>
                  <a:schemeClr val="tx1"/>
                </a:solidFill>
                <a:effectLst/>
                <a:latin typeface="Helvetica Neue"/>
              </a:rPr>
              <a:t>There are total 2053 unique car model. These neither can be converted into any dummy variable nor it can be used for analysis. So we can drop this column.</a:t>
            </a:r>
          </a:p>
          <a:p>
            <a:pPr algn="l">
              <a:lnSpc>
                <a:spcPct val="150000"/>
              </a:lnSpc>
              <a:buFont typeface="Arial" panose="020B0604020202020204" pitchFamily="34" charset="0"/>
              <a:buChar char="•"/>
            </a:pPr>
            <a:endParaRPr lang="en-US" sz="2400" b="0" i="0" dirty="0">
              <a:solidFill>
                <a:schemeClr val="tx1"/>
              </a:solidFill>
              <a:effectLst/>
              <a:latin typeface="Helvetica Neue"/>
            </a:endParaRPr>
          </a:p>
        </p:txBody>
      </p:sp>
    </p:spTree>
    <p:extLst>
      <p:ext uri="{BB962C8B-B14F-4D97-AF65-F5344CB8AC3E}">
        <p14:creationId xmlns:p14="http://schemas.microsoft.com/office/powerpoint/2010/main" val="99097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CAFD-F008-A931-B515-D07CE5D4C4D9}"/>
              </a:ext>
            </a:extLst>
          </p:cNvPr>
          <p:cNvSpPr>
            <a:spLocks noGrp="1"/>
          </p:cNvSpPr>
          <p:nvPr>
            <p:ph type="title"/>
          </p:nvPr>
        </p:nvSpPr>
        <p:spPr/>
        <p:txBody>
          <a:bodyPr/>
          <a:lstStyle/>
          <a:p>
            <a:r>
              <a:rPr lang="en-US" dirty="0"/>
              <a:t> </a:t>
            </a:r>
            <a:endParaRPr lang="en-IN" dirty="0"/>
          </a:p>
        </p:txBody>
      </p:sp>
      <p:pic>
        <p:nvPicPr>
          <p:cNvPr id="6" name="Content Placeholder 5">
            <a:extLst>
              <a:ext uri="{FF2B5EF4-FFF2-40B4-BE49-F238E27FC236}">
                <a16:creationId xmlns:a16="http://schemas.microsoft.com/office/drawing/2014/main" id="{47001C5E-EA36-AAFB-0EE5-41023DB95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94855"/>
            <a:ext cx="3704392" cy="1507067"/>
          </a:xfrm>
        </p:spPr>
      </p:pic>
      <p:sp>
        <p:nvSpPr>
          <p:cNvPr id="4" name="Title 1">
            <a:extLst>
              <a:ext uri="{FF2B5EF4-FFF2-40B4-BE49-F238E27FC236}">
                <a16:creationId xmlns:a16="http://schemas.microsoft.com/office/drawing/2014/main" id="{4E8FB5A6-6DD1-913C-A5F1-9F83E8ED1A10}"/>
              </a:ext>
            </a:extLst>
          </p:cNvPr>
          <p:cNvSpPr txBox="1">
            <a:spLocks/>
          </p:cNvSpPr>
          <p:nvPr/>
        </p:nvSpPr>
        <p:spPr>
          <a:xfrm>
            <a:off x="562292"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a:latin typeface="+mn-lt"/>
                <a:ea typeface="+mn-ea"/>
                <a:cs typeface="+mn-cs"/>
              </a:rPr>
              <a:t>Continue…</a:t>
            </a:r>
            <a:endParaRPr lang="en-IN" sz="3200" b="1" cap="none" dirty="0">
              <a:latin typeface="+mn-lt"/>
              <a:ea typeface="+mn-ea"/>
              <a:cs typeface="+mn-cs"/>
            </a:endParaRPr>
          </a:p>
        </p:txBody>
      </p:sp>
      <p:pic>
        <p:nvPicPr>
          <p:cNvPr id="8" name="Picture 7">
            <a:extLst>
              <a:ext uri="{FF2B5EF4-FFF2-40B4-BE49-F238E27FC236}">
                <a16:creationId xmlns:a16="http://schemas.microsoft.com/office/drawing/2014/main" id="{263A2278-E361-5805-5967-982341676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278" y="1216775"/>
            <a:ext cx="4732430" cy="5418290"/>
          </a:xfrm>
          <a:prstGeom prst="rect">
            <a:avLst/>
          </a:prstGeom>
        </p:spPr>
      </p:pic>
      <p:sp>
        <p:nvSpPr>
          <p:cNvPr id="9" name="Rectangle 8">
            <a:extLst>
              <a:ext uri="{FF2B5EF4-FFF2-40B4-BE49-F238E27FC236}">
                <a16:creationId xmlns:a16="http://schemas.microsoft.com/office/drawing/2014/main" id="{DE9AD5E6-B74D-1E50-B70E-E7576BE51693}"/>
              </a:ext>
            </a:extLst>
          </p:cNvPr>
          <p:cNvSpPr/>
          <p:nvPr/>
        </p:nvSpPr>
        <p:spPr>
          <a:xfrm>
            <a:off x="137160" y="2601922"/>
            <a:ext cx="6598920" cy="425607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342900" indent="-342900" algn="l">
              <a:lnSpc>
                <a:spcPct val="150000"/>
              </a:lnSpc>
              <a:buFont typeface="Arial" panose="020B0604020202020204" pitchFamily="34" charset="0"/>
              <a:buChar char="•"/>
            </a:pPr>
            <a:r>
              <a:rPr lang="en-US" sz="2000" b="0" i="0" dirty="0">
                <a:solidFill>
                  <a:schemeClr val="tx1"/>
                </a:solidFill>
                <a:effectLst/>
                <a:latin typeface="Helvetica Neue"/>
              </a:rPr>
              <a:t>"AS[Automatic with select shift]" has the highest count across all fuel types.</a:t>
            </a:r>
          </a:p>
          <a:p>
            <a:pPr marL="342900" indent="-342900" algn="l">
              <a:lnSpc>
                <a:spcPct val="150000"/>
              </a:lnSpc>
              <a:buFont typeface="Arial" panose="020B0604020202020204" pitchFamily="34" charset="0"/>
              <a:buChar char="•"/>
            </a:pPr>
            <a:r>
              <a:rPr lang="en-US" sz="2000" b="0" i="0" dirty="0">
                <a:solidFill>
                  <a:schemeClr val="tx1"/>
                </a:solidFill>
                <a:effectLst/>
                <a:latin typeface="Helvetica Neue"/>
              </a:rPr>
              <a:t>Fuel Type "N['Natural gas']" is not present in most transmission types.</a:t>
            </a:r>
          </a:p>
          <a:p>
            <a:pPr marL="342900" indent="-342900" algn="l">
              <a:lnSpc>
                <a:spcPct val="150000"/>
              </a:lnSpc>
              <a:buFont typeface="Arial" panose="020B0604020202020204" pitchFamily="34" charset="0"/>
              <a:buChar char="•"/>
            </a:pPr>
            <a:r>
              <a:rPr lang="en-US" sz="2000" b="0" i="0" dirty="0">
                <a:solidFill>
                  <a:schemeClr val="tx1"/>
                </a:solidFill>
                <a:effectLst/>
                <a:latin typeface="Helvetica Neue"/>
              </a:rPr>
              <a:t>The fuel type "Z[Premium gasoline]" appears to have a more balanced distribution among different transmission types, with counts ranging from 398 to 1376. This suggests that multiple transmission types use fuel type "Z."</a:t>
            </a:r>
          </a:p>
        </p:txBody>
      </p:sp>
    </p:spTree>
    <p:extLst>
      <p:ext uri="{BB962C8B-B14F-4D97-AF65-F5344CB8AC3E}">
        <p14:creationId xmlns:p14="http://schemas.microsoft.com/office/powerpoint/2010/main" val="401854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FCE8-A156-12E4-1CBD-AB6F0541FA2F}"/>
              </a:ext>
            </a:extLst>
          </p:cNvPr>
          <p:cNvSpPr>
            <a:spLocks noGrp="1"/>
          </p:cNvSpPr>
          <p:nvPr>
            <p:ph type="title"/>
          </p:nvPr>
        </p:nvSpPr>
        <p:spPr>
          <a:xfrm>
            <a:off x="684212" y="311572"/>
            <a:ext cx="10608628" cy="1507067"/>
          </a:xfrm>
        </p:spPr>
        <p:txBody>
          <a:bodyPr>
            <a:normAutofit fontScale="90000"/>
          </a:bodyPr>
          <a:lstStyle/>
          <a:p>
            <a:r>
              <a:rPr lang="en-US" b="1" i="0" dirty="0">
                <a:effectLst/>
                <a:latin typeface="Helvetica Neue"/>
              </a:rPr>
              <a:t>Comparing Variation in CO2 emissions with other variables</a:t>
            </a:r>
            <a:br>
              <a:rPr lang="en-US" b="1" i="0" dirty="0">
                <a:effectLst/>
                <a:latin typeface="Helvetica Neue"/>
              </a:rPr>
            </a:br>
            <a:endParaRPr lang="en-IN" dirty="0"/>
          </a:p>
        </p:txBody>
      </p:sp>
      <p:pic>
        <p:nvPicPr>
          <p:cNvPr id="5" name="Content Placeholder 4">
            <a:extLst>
              <a:ext uri="{FF2B5EF4-FFF2-40B4-BE49-F238E27FC236}">
                <a16:creationId xmlns:a16="http://schemas.microsoft.com/office/drawing/2014/main" id="{768D5E2E-4857-1998-864F-69BC53869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760" y="1729977"/>
            <a:ext cx="8214360" cy="4682832"/>
          </a:xfrm>
        </p:spPr>
      </p:pic>
      <p:sp>
        <p:nvSpPr>
          <p:cNvPr id="10" name="Rectangle 9">
            <a:extLst>
              <a:ext uri="{FF2B5EF4-FFF2-40B4-BE49-F238E27FC236}">
                <a16:creationId xmlns:a16="http://schemas.microsoft.com/office/drawing/2014/main" id="{DF7997D9-1835-9FBE-3D04-38DF6E5BDF77}"/>
              </a:ext>
            </a:extLst>
          </p:cNvPr>
          <p:cNvSpPr/>
          <p:nvPr/>
        </p:nvSpPr>
        <p:spPr>
          <a:xfrm>
            <a:off x="4037806" y="1729977"/>
            <a:ext cx="5304314" cy="11125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CO2 Variation with brands</a:t>
            </a:r>
            <a:endParaRPr lang="en-IN" b="1" dirty="0"/>
          </a:p>
        </p:txBody>
      </p:sp>
    </p:spTree>
    <p:extLst>
      <p:ext uri="{BB962C8B-B14F-4D97-AF65-F5344CB8AC3E}">
        <p14:creationId xmlns:p14="http://schemas.microsoft.com/office/powerpoint/2010/main" val="107893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5736-ED6B-D825-81F8-62E440AA707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6BAD643-E324-3048-89F8-6A3EEC7CD638}"/>
              </a:ext>
            </a:extLst>
          </p:cNvPr>
          <p:cNvSpPr>
            <a:spLocks noGrp="1"/>
          </p:cNvSpPr>
          <p:nvPr>
            <p:ph idx="1"/>
          </p:nvPr>
        </p:nvSpPr>
        <p:spPr/>
        <p:txBody>
          <a:bodyPr/>
          <a:lstStyle/>
          <a:p>
            <a:r>
              <a:rPr lang="en-US" dirty="0"/>
              <a:t> </a:t>
            </a:r>
            <a:endParaRPr lang="en-IN" dirty="0"/>
          </a:p>
        </p:txBody>
      </p:sp>
      <p:sp>
        <p:nvSpPr>
          <p:cNvPr id="6" name="Title 1">
            <a:extLst>
              <a:ext uri="{FF2B5EF4-FFF2-40B4-BE49-F238E27FC236}">
                <a16:creationId xmlns:a16="http://schemas.microsoft.com/office/drawing/2014/main" id="{487FD9E9-3DA9-64DF-8EDE-93A866241430}"/>
              </a:ext>
            </a:extLst>
          </p:cNvPr>
          <p:cNvSpPr txBox="1">
            <a:spLocks/>
          </p:cNvSpPr>
          <p:nvPr/>
        </p:nvSpPr>
        <p:spPr>
          <a:xfrm>
            <a:off x="562292"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a:latin typeface="+mn-lt"/>
                <a:ea typeface="+mn-ea"/>
                <a:cs typeface="+mn-cs"/>
              </a:rPr>
              <a:t>Continue…</a:t>
            </a:r>
            <a:endParaRPr lang="en-IN" sz="3200" b="1" cap="none" dirty="0">
              <a:latin typeface="+mn-lt"/>
              <a:ea typeface="+mn-ea"/>
              <a:cs typeface="+mn-cs"/>
            </a:endParaRPr>
          </a:p>
        </p:txBody>
      </p:sp>
      <p:pic>
        <p:nvPicPr>
          <p:cNvPr id="7" name="Picture 6">
            <a:extLst>
              <a:ext uri="{FF2B5EF4-FFF2-40B4-BE49-F238E27FC236}">
                <a16:creationId xmlns:a16="http://schemas.microsoft.com/office/drawing/2014/main" id="{05555D2A-3662-8541-EE13-23DA35000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340736"/>
            <a:ext cx="9008428" cy="5207996"/>
          </a:xfrm>
          <a:prstGeom prst="rect">
            <a:avLst/>
          </a:prstGeom>
        </p:spPr>
      </p:pic>
      <p:sp>
        <p:nvSpPr>
          <p:cNvPr id="8" name="Rectangle 7">
            <a:extLst>
              <a:ext uri="{FF2B5EF4-FFF2-40B4-BE49-F238E27FC236}">
                <a16:creationId xmlns:a16="http://schemas.microsoft.com/office/drawing/2014/main" id="{184E95C7-FB35-6F28-2768-68814E933F1C}"/>
              </a:ext>
            </a:extLst>
          </p:cNvPr>
          <p:cNvSpPr/>
          <p:nvPr/>
        </p:nvSpPr>
        <p:spPr>
          <a:xfrm>
            <a:off x="3916680" y="1331885"/>
            <a:ext cx="5775960" cy="11125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CO2 Variation with </a:t>
            </a:r>
            <a:r>
              <a:rPr lang="en-US" b="1" dirty="0" err="1"/>
              <a:t>vehicle_class</a:t>
            </a:r>
            <a:endParaRPr lang="en-IN" b="1" dirty="0"/>
          </a:p>
        </p:txBody>
      </p:sp>
    </p:spTree>
    <p:extLst>
      <p:ext uri="{BB962C8B-B14F-4D97-AF65-F5344CB8AC3E}">
        <p14:creationId xmlns:p14="http://schemas.microsoft.com/office/powerpoint/2010/main" val="70894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E44F-27AC-BBE4-942D-C88800C8CCF9}"/>
              </a:ext>
            </a:extLst>
          </p:cNvPr>
          <p:cNvSpPr>
            <a:spLocks noGrp="1"/>
          </p:cNvSpPr>
          <p:nvPr>
            <p:ph type="title"/>
          </p:nvPr>
        </p:nvSpPr>
        <p:spPr>
          <a:xfrm>
            <a:off x="684212" y="188709"/>
            <a:ext cx="10759928" cy="1507067"/>
          </a:xfrm>
        </p:spPr>
        <p:txBody>
          <a:bodyPr>
            <a:normAutofit/>
          </a:bodyPr>
          <a:lstStyle/>
          <a:p>
            <a:pPr algn="ctr"/>
            <a:r>
              <a:rPr lang="en-US" sz="6000" b="1" dirty="0"/>
              <a:t>  INDEX</a:t>
            </a:r>
            <a:endParaRPr lang="en-IN" sz="6000" b="1" dirty="0"/>
          </a:p>
        </p:txBody>
      </p:sp>
      <p:sp>
        <p:nvSpPr>
          <p:cNvPr id="3" name="Content Placeholder 2">
            <a:extLst>
              <a:ext uri="{FF2B5EF4-FFF2-40B4-BE49-F238E27FC236}">
                <a16:creationId xmlns:a16="http://schemas.microsoft.com/office/drawing/2014/main" id="{9EB0B4A4-6832-E48B-E74A-8AF31B654CA5}"/>
              </a:ext>
            </a:extLst>
          </p:cNvPr>
          <p:cNvSpPr>
            <a:spLocks noGrp="1"/>
          </p:cNvSpPr>
          <p:nvPr>
            <p:ph idx="1"/>
          </p:nvPr>
        </p:nvSpPr>
        <p:spPr>
          <a:xfrm>
            <a:off x="3156015" y="2728767"/>
            <a:ext cx="8534400" cy="3615267"/>
          </a:xfrm>
        </p:spPr>
        <p:txBody>
          <a:bodyPr/>
          <a:lstStyle/>
          <a:p>
            <a:r>
              <a:rPr lang="en-US" b="1" dirty="0">
                <a:solidFill>
                  <a:schemeClr val="tx1"/>
                </a:solidFill>
                <a:effectLst/>
              </a:rPr>
              <a:t>Business Objective: Reducing CO2 Emissions with Engine Features</a:t>
            </a:r>
            <a:endParaRPr lang="en-US" b="1" dirty="0">
              <a:solidFill>
                <a:schemeClr val="tx1"/>
              </a:solidFill>
            </a:endParaRPr>
          </a:p>
          <a:p>
            <a:r>
              <a:rPr lang="en-US" b="1" dirty="0">
                <a:solidFill>
                  <a:schemeClr val="tx1"/>
                </a:solidFill>
                <a:effectLst/>
              </a:rPr>
              <a:t>Data Set Details</a:t>
            </a:r>
          </a:p>
          <a:p>
            <a:r>
              <a:rPr lang="en-IN" b="1" dirty="0">
                <a:solidFill>
                  <a:schemeClr val="tx1"/>
                </a:solidFill>
              </a:rPr>
              <a:t>Analysis of Numeric Variables</a:t>
            </a:r>
          </a:p>
          <a:p>
            <a:r>
              <a:rPr lang="en-IN" b="1" dirty="0">
                <a:solidFill>
                  <a:schemeClr val="tx1"/>
                </a:solidFill>
              </a:rPr>
              <a:t>Analysis of Categorical Variables</a:t>
            </a:r>
          </a:p>
          <a:p>
            <a:r>
              <a:rPr lang="en-IN" b="1" dirty="0">
                <a:solidFill>
                  <a:schemeClr val="tx1"/>
                </a:solidFill>
              </a:rPr>
              <a:t>Encoding Categorical features</a:t>
            </a:r>
          </a:p>
          <a:p>
            <a:r>
              <a:rPr lang="en-IN" b="1" dirty="0">
                <a:solidFill>
                  <a:schemeClr val="tx1"/>
                </a:solidFill>
              </a:rPr>
              <a:t>Model building</a:t>
            </a:r>
          </a:p>
          <a:p>
            <a:pPr algn="l"/>
            <a:r>
              <a:rPr lang="en-IN" b="1" dirty="0">
                <a:solidFill>
                  <a:schemeClr val="tx1"/>
                </a:solidFill>
              </a:rPr>
              <a:t>List of regression algorithms</a:t>
            </a:r>
          </a:p>
          <a:p>
            <a:pPr algn="l"/>
            <a:r>
              <a:rPr lang="en-IN" b="1" dirty="0">
                <a:solidFill>
                  <a:schemeClr val="tx1"/>
                </a:solidFill>
              </a:rPr>
              <a:t>Deployment</a:t>
            </a:r>
          </a:p>
          <a:p>
            <a:pPr marL="0" indent="0">
              <a:buNone/>
            </a:pPr>
            <a:endParaRPr lang="en-IN" b="1" dirty="0">
              <a:solidFill>
                <a:schemeClr val="tx1"/>
              </a:solidFill>
            </a:endParaRPr>
          </a:p>
          <a:p>
            <a:endParaRPr lang="en-IN" b="1" dirty="0">
              <a:solidFill>
                <a:schemeClr val="tx1"/>
              </a:solidFill>
            </a:endParaRPr>
          </a:p>
          <a:p>
            <a:endParaRPr lang="en-US" b="1" dirty="0">
              <a:solidFill>
                <a:schemeClr val="tx1"/>
              </a:solidFill>
            </a:endParaRPr>
          </a:p>
          <a:p>
            <a:endParaRPr lang="en-IN" dirty="0"/>
          </a:p>
        </p:txBody>
      </p:sp>
      <p:pic>
        <p:nvPicPr>
          <p:cNvPr id="4" name="Picture 2" descr="Premium Vector | Co2 emissions icon carbon dioxide car co2 cloud">
            <a:extLst>
              <a:ext uri="{FF2B5EF4-FFF2-40B4-BE49-F238E27FC236}">
                <a16:creationId xmlns:a16="http://schemas.microsoft.com/office/drawing/2014/main" id="{10C33118-547A-F818-DC8B-312C52EBEDB2}"/>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0" y="2090394"/>
            <a:ext cx="3282884" cy="32828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18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6264-99F7-351E-995E-BC85DCA7954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144C9EE-E8EC-E0B9-DAD2-E15603EB1441}"/>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D6A112A7-5E17-B476-5050-FAF481FEEB0A}"/>
              </a:ext>
            </a:extLst>
          </p:cNvPr>
          <p:cNvPicPr>
            <a:picLocks noChangeAspect="1"/>
          </p:cNvPicPr>
          <p:nvPr/>
        </p:nvPicPr>
        <p:blipFill>
          <a:blip r:embed="rId2"/>
          <a:stretch>
            <a:fillRect/>
          </a:stretch>
        </p:blipFill>
        <p:spPr>
          <a:xfrm>
            <a:off x="1720994" y="1279327"/>
            <a:ext cx="7149942" cy="4789112"/>
          </a:xfrm>
          <a:prstGeom prst="rect">
            <a:avLst/>
          </a:prstGeom>
        </p:spPr>
      </p:pic>
      <p:sp>
        <p:nvSpPr>
          <p:cNvPr id="5" name="Title 1">
            <a:extLst>
              <a:ext uri="{FF2B5EF4-FFF2-40B4-BE49-F238E27FC236}">
                <a16:creationId xmlns:a16="http://schemas.microsoft.com/office/drawing/2014/main" id="{92788409-0D41-77AB-108F-07806ABD5087}"/>
              </a:ext>
            </a:extLst>
          </p:cNvPr>
          <p:cNvSpPr txBox="1">
            <a:spLocks/>
          </p:cNvSpPr>
          <p:nvPr/>
        </p:nvSpPr>
        <p:spPr>
          <a:xfrm>
            <a:off x="562292"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a:latin typeface="+mn-lt"/>
                <a:ea typeface="+mn-ea"/>
                <a:cs typeface="+mn-cs"/>
              </a:rPr>
              <a:t>Continue…</a:t>
            </a:r>
            <a:endParaRPr lang="en-IN" sz="3200" b="1" cap="none" dirty="0">
              <a:latin typeface="+mn-lt"/>
              <a:ea typeface="+mn-ea"/>
              <a:cs typeface="+mn-cs"/>
            </a:endParaRPr>
          </a:p>
        </p:txBody>
      </p:sp>
    </p:spTree>
    <p:extLst>
      <p:ext uri="{BB962C8B-B14F-4D97-AF65-F5344CB8AC3E}">
        <p14:creationId xmlns:p14="http://schemas.microsoft.com/office/powerpoint/2010/main" val="124573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1EC3-1E05-EC85-9C02-2ED515D9B83D}"/>
              </a:ext>
            </a:extLst>
          </p:cNvPr>
          <p:cNvSpPr>
            <a:spLocks noGrp="1"/>
          </p:cNvSpPr>
          <p:nvPr>
            <p:ph type="title"/>
          </p:nvPr>
        </p:nvSpPr>
        <p:spPr>
          <a:xfrm>
            <a:off x="486092" y="326812"/>
            <a:ext cx="8534400" cy="1507067"/>
          </a:xfrm>
        </p:spPr>
        <p:txBody>
          <a:bodyPr/>
          <a:lstStyle/>
          <a:p>
            <a:r>
              <a:rPr lang="en-US" b="1" dirty="0"/>
              <a:t>encoding</a:t>
            </a:r>
            <a:endParaRPr lang="en-IN" b="1" dirty="0"/>
          </a:p>
        </p:txBody>
      </p:sp>
      <p:sp>
        <p:nvSpPr>
          <p:cNvPr id="3" name="Content Placeholder 2">
            <a:extLst>
              <a:ext uri="{FF2B5EF4-FFF2-40B4-BE49-F238E27FC236}">
                <a16:creationId xmlns:a16="http://schemas.microsoft.com/office/drawing/2014/main" id="{BA2C9077-94D9-5921-FE2F-D0523D935598}"/>
              </a:ext>
            </a:extLst>
          </p:cNvPr>
          <p:cNvSpPr>
            <a:spLocks noGrp="1"/>
          </p:cNvSpPr>
          <p:nvPr>
            <p:ph idx="1"/>
          </p:nvPr>
        </p:nvSpPr>
        <p:spPr>
          <a:xfrm>
            <a:off x="714692" y="736599"/>
            <a:ext cx="10242868" cy="4697309"/>
          </a:xfrm>
        </p:spPr>
        <p:txBody>
          <a:bodyPr>
            <a:normAutofit/>
          </a:bodyPr>
          <a:lstStyle/>
          <a:p>
            <a:pPr>
              <a:buFont typeface="Arial" panose="020B0604020202020204" pitchFamily="34" charset="0"/>
              <a:buChar char="•"/>
            </a:pPr>
            <a:r>
              <a:rPr lang="en-US" sz="2400" dirty="0">
                <a:solidFill>
                  <a:schemeClr val="tx1"/>
                </a:solidFill>
                <a:latin typeface="Helvetica Neue"/>
              </a:rPr>
              <a:t>After proceeding with encoding for '</a:t>
            </a:r>
            <a:r>
              <a:rPr lang="en-US" sz="2400" dirty="0" err="1">
                <a:solidFill>
                  <a:schemeClr val="tx1"/>
                </a:solidFill>
                <a:latin typeface="Helvetica Neue"/>
              </a:rPr>
              <a:t>make','model</a:t>
            </a:r>
            <a:r>
              <a:rPr lang="en-US" sz="2400" dirty="0">
                <a:solidFill>
                  <a:schemeClr val="tx1"/>
                </a:solidFill>
                <a:latin typeface="Helvetica Neue"/>
              </a:rPr>
              <a:t>', '</a:t>
            </a:r>
            <a:r>
              <a:rPr lang="en-US" sz="2400" dirty="0" err="1">
                <a:solidFill>
                  <a:schemeClr val="tx1"/>
                </a:solidFill>
                <a:latin typeface="Helvetica Neue"/>
              </a:rPr>
              <a:t>vehicle_class</a:t>
            </a:r>
            <a:r>
              <a:rPr lang="en-US" sz="2400" dirty="0">
                <a:solidFill>
                  <a:schemeClr val="tx1"/>
                </a:solidFill>
                <a:latin typeface="Helvetica Neue"/>
              </a:rPr>
              <a:t>', 'transmission', '</a:t>
            </a:r>
            <a:r>
              <a:rPr lang="en-US" sz="2400" dirty="0" err="1">
                <a:solidFill>
                  <a:schemeClr val="tx1"/>
                </a:solidFill>
                <a:latin typeface="Helvetica Neue"/>
              </a:rPr>
              <a:t>fuel_type</a:t>
            </a:r>
            <a:r>
              <a:rPr lang="en-US" sz="2400" dirty="0">
                <a:solidFill>
                  <a:schemeClr val="tx1"/>
                </a:solidFill>
                <a:latin typeface="Helvetica Neue"/>
              </a:rPr>
              <a:t>', our data contains </a:t>
            </a:r>
            <a:r>
              <a:rPr lang="en-US" sz="2400" dirty="0">
                <a:solidFill>
                  <a:schemeClr val="tx1"/>
                </a:solidFill>
              </a:rPr>
              <a:t>6273 records and 12 features .</a:t>
            </a:r>
          </a:p>
          <a:p>
            <a:pPr marL="0" indent="0">
              <a:buNone/>
            </a:pPr>
            <a:endParaRPr lang="en-US" sz="2400" dirty="0">
              <a:solidFill>
                <a:schemeClr val="tx1"/>
              </a:solidFill>
              <a:latin typeface="Helvetica Neue"/>
            </a:endParaRPr>
          </a:p>
          <a:p>
            <a:endParaRPr lang="en-IN" sz="2400" dirty="0">
              <a:solidFill>
                <a:schemeClr val="tx1"/>
              </a:solidFill>
              <a:latin typeface="Helvetica Neue"/>
            </a:endParaRPr>
          </a:p>
        </p:txBody>
      </p:sp>
      <p:pic>
        <p:nvPicPr>
          <p:cNvPr id="7" name="Picture 6">
            <a:extLst>
              <a:ext uri="{FF2B5EF4-FFF2-40B4-BE49-F238E27FC236}">
                <a16:creationId xmlns:a16="http://schemas.microsoft.com/office/drawing/2014/main" id="{9C247C05-7513-EE87-154D-B19163C00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59" y="3236494"/>
            <a:ext cx="4583681" cy="3102188"/>
          </a:xfrm>
          <a:prstGeom prst="rect">
            <a:avLst/>
          </a:prstGeom>
        </p:spPr>
      </p:pic>
    </p:spTree>
    <p:extLst>
      <p:ext uri="{BB962C8B-B14F-4D97-AF65-F5344CB8AC3E}">
        <p14:creationId xmlns:p14="http://schemas.microsoft.com/office/powerpoint/2010/main" val="51367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6A6F-412C-BC11-5749-2417FA445788}"/>
              </a:ext>
            </a:extLst>
          </p:cNvPr>
          <p:cNvSpPr>
            <a:spLocks noGrp="1"/>
          </p:cNvSpPr>
          <p:nvPr>
            <p:ph type="title"/>
          </p:nvPr>
        </p:nvSpPr>
        <p:spPr>
          <a:xfrm>
            <a:off x="571917" y="159106"/>
            <a:ext cx="8534400" cy="1507067"/>
          </a:xfrm>
        </p:spPr>
        <p:txBody>
          <a:bodyPr/>
          <a:lstStyle/>
          <a:p>
            <a:r>
              <a:rPr lang="en-US" b="1" dirty="0"/>
              <a:t>Model building</a:t>
            </a:r>
            <a:endParaRPr lang="en-IN" b="1" dirty="0"/>
          </a:p>
        </p:txBody>
      </p:sp>
      <p:sp>
        <p:nvSpPr>
          <p:cNvPr id="3" name="Content Placeholder 2">
            <a:extLst>
              <a:ext uri="{FF2B5EF4-FFF2-40B4-BE49-F238E27FC236}">
                <a16:creationId xmlns:a16="http://schemas.microsoft.com/office/drawing/2014/main" id="{01E78434-BBFE-18B6-E3F8-00615893CB74}"/>
              </a:ext>
            </a:extLst>
          </p:cNvPr>
          <p:cNvSpPr>
            <a:spLocks noGrp="1"/>
          </p:cNvSpPr>
          <p:nvPr>
            <p:ph idx="1"/>
          </p:nvPr>
        </p:nvSpPr>
        <p:spPr>
          <a:xfrm>
            <a:off x="940885" y="1666173"/>
            <a:ext cx="10679198" cy="4141961"/>
          </a:xfrm>
        </p:spPr>
        <p:txBody>
          <a:bodyPr/>
          <a:lstStyle/>
          <a:p>
            <a:r>
              <a:rPr lang="en-US" dirty="0">
                <a:solidFill>
                  <a:schemeClr val="tx1">
                    <a:lumMod val="95000"/>
                  </a:schemeClr>
                </a:solidFill>
              </a:rPr>
              <a:t> Here we used 20% of the data for testing, and 80%  used for training</a:t>
            </a:r>
          </a:p>
          <a:p>
            <a:r>
              <a:rPr lang="en-US" dirty="0">
                <a:solidFill>
                  <a:schemeClr val="tx1">
                    <a:lumMod val="95000"/>
                  </a:schemeClr>
                </a:solidFill>
              </a:rPr>
              <a:t>That is we have 5007 samples (rows) and 11 features (columns) in the training set.</a:t>
            </a:r>
          </a:p>
          <a:p>
            <a:r>
              <a:rPr lang="en-US" dirty="0">
                <a:solidFill>
                  <a:schemeClr val="tx1">
                    <a:lumMod val="95000"/>
                  </a:schemeClr>
                </a:solidFill>
              </a:rPr>
              <a:t>There are 1252 samples (rows) and 11 features (columns) in the testing set.</a:t>
            </a:r>
          </a:p>
          <a:p>
            <a:r>
              <a:rPr lang="en-US" dirty="0">
                <a:solidFill>
                  <a:schemeClr val="tx1">
                    <a:lumMod val="95000"/>
                  </a:schemeClr>
                </a:solidFill>
              </a:rPr>
              <a:t>There are 5018 target values (elements) in the training set and there are 1255 target values (elements) in the testing set</a:t>
            </a:r>
          </a:p>
        </p:txBody>
      </p:sp>
    </p:spTree>
    <p:extLst>
      <p:ext uri="{BB962C8B-B14F-4D97-AF65-F5344CB8AC3E}">
        <p14:creationId xmlns:p14="http://schemas.microsoft.com/office/powerpoint/2010/main" val="3357806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BF28-2C43-B0CD-6C29-C82C2B2646F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95131AEE-2B44-5608-179B-04D5F9538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39167"/>
            <a:ext cx="4914483" cy="5355232"/>
          </a:xfrm>
        </p:spPr>
      </p:pic>
      <p:sp>
        <p:nvSpPr>
          <p:cNvPr id="7" name="TextBox 6">
            <a:extLst>
              <a:ext uri="{FF2B5EF4-FFF2-40B4-BE49-F238E27FC236}">
                <a16:creationId xmlns:a16="http://schemas.microsoft.com/office/drawing/2014/main" id="{0485089D-D9BA-1B13-75B3-3FE6E2D737D2}"/>
              </a:ext>
            </a:extLst>
          </p:cNvPr>
          <p:cNvSpPr txBox="1"/>
          <p:nvPr/>
        </p:nvSpPr>
        <p:spPr>
          <a:xfrm>
            <a:off x="6593306" y="639167"/>
            <a:ext cx="4748461" cy="5324535"/>
          </a:xfrm>
          <a:prstGeom prst="rect">
            <a:avLst/>
          </a:prstGeom>
          <a:noFill/>
        </p:spPr>
        <p:txBody>
          <a:bodyPr wrap="square">
            <a:spAutoFit/>
          </a:bodyPr>
          <a:lstStyle/>
          <a:p>
            <a:pPr marL="285750" indent="-285750">
              <a:buFont typeface="Arial" panose="020B0604020202020204" pitchFamily="34" charset="0"/>
              <a:buChar char="•"/>
            </a:pPr>
            <a:r>
              <a:rPr lang="en-IN" sz="2000" dirty="0"/>
              <a:t>The Random Forest Regression model seems to be the best choice. </a:t>
            </a:r>
          </a:p>
          <a:p>
            <a:pPr marL="285750" indent="-285750">
              <a:buFont typeface="Arial" panose="020B0604020202020204" pitchFamily="34" charset="0"/>
              <a:buChar char="•"/>
            </a:pPr>
            <a:r>
              <a:rPr lang="en-IN" sz="2000" dirty="0"/>
              <a:t>It exhibits high R-squared values and low RMSE on both training and testing data, suggesting accurate predictions and strong generalization. </a:t>
            </a:r>
          </a:p>
          <a:p>
            <a:pPr marL="285750" indent="-285750">
              <a:buFont typeface="Arial" panose="020B0604020202020204" pitchFamily="34" charset="0"/>
              <a:buChar char="•"/>
            </a:pPr>
            <a:r>
              <a:rPr lang="en-IN" sz="2000" dirty="0"/>
              <a:t>Despite its complexity, it captures intricate patterns and interactions in the data. </a:t>
            </a:r>
          </a:p>
          <a:p>
            <a:pPr marL="285750" indent="-285750">
              <a:buFont typeface="Arial" panose="020B0604020202020204" pitchFamily="34" charset="0"/>
              <a:buChar char="•"/>
            </a:pPr>
            <a:r>
              <a:rPr lang="en-IN" sz="2000" dirty="0"/>
              <a:t>While linear models are simpler and interpretable, Random Forest strikes a balance between complexity and performance, making it a versatile option for predictive tasks.</a:t>
            </a:r>
          </a:p>
        </p:txBody>
      </p:sp>
    </p:spTree>
    <p:extLst>
      <p:ext uri="{BB962C8B-B14F-4D97-AF65-F5344CB8AC3E}">
        <p14:creationId xmlns:p14="http://schemas.microsoft.com/office/powerpoint/2010/main" val="145642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9C91-B18C-96D9-DD0E-2B11F23EC1FC}"/>
              </a:ext>
            </a:extLst>
          </p:cNvPr>
          <p:cNvSpPr>
            <a:spLocks noGrp="1"/>
          </p:cNvSpPr>
          <p:nvPr>
            <p:ph type="title"/>
          </p:nvPr>
        </p:nvSpPr>
        <p:spPr>
          <a:xfrm>
            <a:off x="580517" y="151002"/>
            <a:ext cx="8534400" cy="1507067"/>
          </a:xfrm>
        </p:spPr>
        <p:txBody>
          <a:bodyPr/>
          <a:lstStyle/>
          <a:p>
            <a:r>
              <a:rPr lang="en-US" dirty="0"/>
              <a:t>Deployment(</a:t>
            </a:r>
            <a:r>
              <a:rPr lang="en-US" dirty="0" err="1"/>
              <a:t>sTeamlit</a:t>
            </a:r>
            <a:r>
              <a:rPr lang="en-US" dirty="0"/>
              <a:t>)</a:t>
            </a:r>
            <a:endParaRPr lang="en-IN" dirty="0"/>
          </a:p>
        </p:txBody>
      </p:sp>
      <p:pic>
        <p:nvPicPr>
          <p:cNvPr id="7" name="Content Placeholder 6">
            <a:extLst>
              <a:ext uri="{FF2B5EF4-FFF2-40B4-BE49-F238E27FC236}">
                <a16:creationId xmlns:a16="http://schemas.microsoft.com/office/drawing/2014/main" id="{D37C3E4D-D50D-347C-71B3-732BA1195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240" y="1621631"/>
            <a:ext cx="5035199" cy="4650832"/>
          </a:xfrm>
        </p:spPr>
      </p:pic>
      <p:pic>
        <p:nvPicPr>
          <p:cNvPr id="9" name="Picture 8">
            <a:extLst>
              <a:ext uri="{FF2B5EF4-FFF2-40B4-BE49-F238E27FC236}">
                <a16:creationId xmlns:a16="http://schemas.microsoft.com/office/drawing/2014/main" id="{7F5AE937-3D57-90BB-51AF-E14C886B2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563" y="1606076"/>
            <a:ext cx="5550079" cy="4650832"/>
          </a:xfrm>
          <a:prstGeom prst="rect">
            <a:avLst/>
          </a:prstGeom>
        </p:spPr>
      </p:pic>
    </p:spTree>
    <p:extLst>
      <p:ext uri="{BB962C8B-B14F-4D97-AF65-F5344CB8AC3E}">
        <p14:creationId xmlns:p14="http://schemas.microsoft.com/office/powerpoint/2010/main" val="333398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97AE-AA75-A276-2013-86C800C95764}"/>
              </a:ext>
            </a:extLst>
          </p:cNvPr>
          <p:cNvSpPr>
            <a:spLocks noGrp="1"/>
          </p:cNvSpPr>
          <p:nvPr>
            <p:ph type="title"/>
          </p:nvPr>
        </p:nvSpPr>
        <p:spPr>
          <a:xfrm>
            <a:off x="684212" y="366454"/>
            <a:ext cx="8534400" cy="150706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26FABDE-7029-E8EF-E4C9-A1F8ABF1E006}"/>
              </a:ext>
            </a:extLst>
          </p:cNvPr>
          <p:cNvSpPr>
            <a:spLocks noGrp="1"/>
          </p:cNvSpPr>
          <p:nvPr>
            <p:ph idx="1"/>
          </p:nvPr>
        </p:nvSpPr>
        <p:spPr>
          <a:xfrm>
            <a:off x="627651" y="2476892"/>
            <a:ext cx="10335722" cy="3615267"/>
          </a:xfrm>
        </p:spPr>
        <p:txBody>
          <a:bodyPr/>
          <a:lstStyle/>
          <a:p>
            <a:r>
              <a:rPr lang="en-IN" dirty="0">
                <a:solidFill>
                  <a:schemeClr val="tx1"/>
                </a:solidFill>
              </a:rPr>
              <a:t>Reducing carbon footprint in the automotive industry is crucial for mitigating climate change. The advancements in CO2 emission control, including electric vehicles, hybrid systems, and innovative technologies, present promising solutions for a greener future. By embracing these advancements, we can work towards a sustainable transportation system that ensures a cleaner and healthier environment for future</a:t>
            </a:r>
          </a:p>
          <a:p>
            <a:endParaRPr lang="en-IN" dirty="0">
              <a:solidFill>
                <a:schemeClr val="tx1"/>
              </a:solidFill>
            </a:endParaRPr>
          </a:p>
        </p:txBody>
      </p:sp>
    </p:spTree>
    <p:extLst>
      <p:ext uri="{BB962C8B-B14F-4D97-AF65-F5344CB8AC3E}">
        <p14:creationId xmlns:p14="http://schemas.microsoft.com/office/powerpoint/2010/main" val="374606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6A6F-412C-BC11-5749-2417FA445788}"/>
              </a:ext>
            </a:extLst>
          </p:cNvPr>
          <p:cNvSpPr>
            <a:spLocks noGrp="1"/>
          </p:cNvSpPr>
          <p:nvPr>
            <p:ph type="title"/>
          </p:nvPr>
        </p:nvSpPr>
        <p:spPr>
          <a:xfrm>
            <a:off x="684212" y="2356874"/>
            <a:ext cx="8534400" cy="1507067"/>
          </a:xfrm>
        </p:spPr>
        <p:txBody>
          <a:bodyPr/>
          <a:lstStyle/>
          <a:p>
            <a:r>
              <a:rPr lang="en-US" b="1" dirty="0"/>
              <a:t>THANK YOU</a:t>
            </a:r>
            <a:endParaRPr lang="en-IN" b="1" dirty="0"/>
          </a:p>
        </p:txBody>
      </p:sp>
      <p:sp>
        <p:nvSpPr>
          <p:cNvPr id="3" name="Content Placeholder 2">
            <a:extLst>
              <a:ext uri="{FF2B5EF4-FFF2-40B4-BE49-F238E27FC236}">
                <a16:creationId xmlns:a16="http://schemas.microsoft.com/office/drawing/2014/main" id="{01E78434-BBFE-18B6-E3F8-00615893CB74}"/>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100192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01B9-970D-EBBF-CDE5-9D248834D4BA}"/>
              </a:ext>
            </a:extLst>
          </p:cNvPr>
          <p:cNvSpPr>
            <a:spLocks noGrp="1"/>
          </p:cNvSpPr>
          <p:nvPr>
            <p:ph type="title"/>
          </p:nvPr>
        </p:nvSpPr>
        <p:spPr>
          <a:xfrm>
            <a:off x="684211" y="273550"/>
            <a:ext cx="8534400" cy="1507067"/>
          </a:xfrm>
        </p:spPr>
        <p:txBody>
          <a:bodyPr/>
          <a:lstStyle/>
          <a:p>
            <a:r>
              <a:rPr lang="en-US" b="1" dirty="0"/>
              <a:t>Business Objective: Reducing CO2 Emissions with Engine Features</a:t>
            </a:r>
            <a:endParaRPr lang="en-IN" b="1" dirty="0"/>
          </a:p>
        </p:txBody>
      </p:sp>
      <p:sp>
        <p:nvSpPr>
          <p:cNvPr id="3" name="Content Placeholder 2">
            <a:extLst>
              <a:ext uri="{FF2B5EF4-FFF2-40B4-BE49-F238E27FC236}">
                <a16:creationId xmlns:a16="http://schemas.microsoft.com/office/drawing/2014/main" id="{5A14314C-28F3-69EB-F898-DF6B32E7C0B3}"/>
              </a:ext>
            </a:extLst>
          </p:cNvPr>
          <p:cNvSpPr>
            <a:spLocks noGrp="1"/>
          </p:cNvSpPr>
          <p:nvPr>
            <p:ph idx="1"/>
          </p:nvPr>
        </p:nvSpPr>
        <p:spPr>
          <a:xfrm>
            <a:off x="684211" y="2184661"/>
            <a:ext cx="10750501" cy="3615267"/>
          </a:xfrm>
        </p:spPr>
        <p:txBody>
          <a:bodyPr>
            <a:normAutofit fontScale="92500"/>
          </a:bodyPr>
          <a:lstStyle/>
          <a:p>
            <a:pPr marL="0" indent="0">
              <a:buNone/>
            </a:pPr>
            <a:r>
              <a:rPr lang="en-US" dirty="0">
                <a:solidFill>
                  <a:schemeClr val="tx1"/>
                </a:solidFill>
                <a:effectLst/>
                <a:latin typeface="Arial" panose="020B0604020202020204" pitchFamily="34" charset="0"/>
                <a:cs typeface="Arial" panose="020B0604020202020204" pitchFamily="34" charset="0"/>
              </a:rPr>
              <a:t>As the world becomes increasingly aware of the impact of climate change, it is critical for businesses to take action to reduce their carbon footprint. Our goal is to model CO2 emissions as a function of car engine features, with the ultimate objective of building mode by analyzing these emissions and data improvements in engine design.</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effectLst/>
                <a:latin typeface="Arial" panose="020B0604020202020204" pitchFamily="34" charset="0"/>
                <a:cs typeface="Arial" panose="020B0604020202020204" pitchFamily="34" charset="0"/>
              </a:rPr>
              <a:t>By analyzing data on engine features such as make(</a:t>
            </a:r>
            <a:r>
              <a:rPr lang="en-IN" sz="2100" dirty="0">
                <a:solidFill>
                  <a:schemeClr val="tx1"/>
                </a:solidFill>
                <a:latin typeface="Arial" panose="020B0604020202020204" pitchFamily="34" charset="0"/>
                <a:cs typeface="Arial" panose="020B0604020202020204" pitchFamily="34" charset="0"/>
              </a:rPr>
              <a:t>car brand</a:t>
            </a:r>
            <a:r>
              <a:rPr lang="en-US" dirty="0">
                <a:solidFill>
                  <a:schemeClr val="tx1"/>
                </a:solidFill>
                <a:effectLst/>
                <a:latin typeface="Arial" panose="020B0604020202020204" pitchFamily="34" charset="0"/>
                <a:cs typeface="Arial" panose="020B0604020202020204" pitchFamily="34" charset="0"/>
              </a:rPr>
              <a:t>), model, vehicle class, engine size, cylinders, transmission, and fuel type, we can identify which features have the greatest impact on CO2 emissions. This information will enable us to develop more efficient engines that produce fewer emissions, helping to mitigate the impact of climate change.</a:t>
            </a:r>
          </a:p>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lnSpc>
                <a:spcPct val="115000"/>
              </a:lnSpc>
              <a:buNone/>
            </a:pPr>
            <a:r>
              <a:rPr lang="en-IN" sz="1800" b="1" i="1" dirty="0">
                <a:solidFill>
                  <a:schemeClr val="tx1"/>
                </a:solidFill>
                <a:effectLst/>
                <a:latin typeface="Arial" panose="020B0604020202020204" pitchFamily="34" charset="0"/>
                <a:ea typeface="Arial" panose="020B0604020202020204" pitchFamily="34" charset="0"/>
              </a:rPr>
              <a:t>The fundamental goal is to model the CO2 emissions as a function of several car engine features.</a:t>
            </a:r>
          </a:p>
          <a:p>
            <a:pPr marL="0" indent="0">
              <a:buNone/>
            </a:pPr>
            <a:endParaRPr lang="en-US"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3949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256B-8E1C-DED0-2E3C-83C7AB040AB8}"/>
              </a:ext>
            </a:extLst>
          </p:cNvPr>
          <p:cNvSpPr>
            <a:spLocks noGrp="1"/>
          </p:cNvSpPr>
          <p:nvPr>
            <p:ph type="title"/>
          </p:nvPr>
        </p:nvSpPr>
        <p:spPr>
          <a:xfrm>
            <a:off x="684211" y="0"/>
            <a:ext cx="8534400" cy="1507067"/>
          </a:xfrm>
        </p:spPr>
        <p:txBody>
          <a:bodyPr/>
          <a:lstStyle/>
          <a:p>
            <a:r>
              <a:rPr lang="en-US" b="1" dirty="0"/>
              <a:t>DATA SET DETAILS</a:t>
            </a:r>
            <a:endParaRPr lang="en-IN" b="1" dirty="0"/>
          </a:p>
        </p:txBody>
      </p:sp>
      <p:sp>
        <p:nvSpPr>
          <p:cNvPr id="3" name="Content Placeholder 2">
            <a:extLst>
              <a:ext uri="{FF2B5EF4-FFF2-40B4-BE49-F238E27FC236}">
                <a16:creationId xmlns:a16="http://schemas.microsoft.com/office/drawing/2014/main" id="{6CF7C8A9-1464-F4BC-067B-10D5A6EDBE6C}"/>
              </a:ext>
            </a:extLst>
          </p:cNvPr>
          <p:cNvSpPr>
            <a:spLocks noGrp="1"/>
          </p:cNvSpPr>
          <p:nvPr>
            <p:ph idx="1"/>
          </p:nvPr>
        </p:nvSpPr>
        <p:spPr>
          <a:xfrm>
            <a:off x="497306" y="753533"/>
            <a:ext cx="11010483" cy="5260157"/>
          </a:xfrm>
        </p:spPr>
        <p:txBody>
          <a:bodyPr>
            <a:normAutofit/>
          </a:bodyPr>
          <a:lstStyle/>
          <a:p>
            <a:pPr>
              <a:buFont typeface="Arial" panose="020B0604020202020204" pitchFamily="34" charset="0"/>
              <a:buChar char="•"/>
            </a:pPr>
            <a:r>
              <a:rPr lang="en-US" dirty="0">
                <a:solidFill>
                  <a:schemeClr val="tx1"/>
                </a:solidFill>
              </a:rPr>
              <a:t>We have totally 7385 rows and 12 columns.</a:t>
            </a:r>
          </a:p>
          <a:p>
            <a:pPr>
              <a:buFont typeface="Arial" panose="020B0604020202020204" pitchFamily="34" charset="0"/>
              <a:buChar char="•"/>
            </a:pPr>
            <a:r>
              <a:rPr lang="en-US" dirty="0">
                <a:solidFill>
                  <a:schemeClr val="tx1"/>
                </a:solidFill>
              </a:rPr>
              <a:t>After removing duplicated rows </a:t>
            </a:r>
            <a:r>
              <a:rPr lang="en-US" dirty="0" err="1">
                <a:solidFill>
                  <a:schemeClr val="tx1"/>
                </a:solidFill>
              </a:rPr>
              <a:t>ie</a:t>
            </a:r>
            <a:r>
              <a:rPr lang="en-US" dirty="0">
                <a:solidFill>
                  <a:schemeClr val="tx1"/>
                </a:solidFill>
              </a:rPr>
              <a:t>. 1112 rows we have </a:t>
            </a:r>
            <a:r>
              <a:rPr lang="en-US" b="1" i="0" dirty="0">
                <a:solidFill>
                  <a:srgbClr val="000000"/>
                </a:solidFill>
                <a:effectLst/>
                <a:latin typeface="Helvetica Neue"/>
              </a:rPr>
              <a:t> </a:t>
            </a:r>
            <a:r>
              <a:rPr lang="en-US" sz="2100" dirty="0">
                <a:solidFill>
                  <a:schemeClr val="tx1"/>
                </a:solidFill>
              </a:rPr>
              <a:t>6281 records and 12 features .</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pic>
        <p:nvPicPr>
          <p:cNvPr id="10" name="Picture 9">
            <a:extLst>
              <a:ext uri="{FF2B5EF4-FFF2-40B4-BE49-F238E27FC236}">
                <a16:creationId xmlns:a16="http://schemas.microsoft.com/office/drawing/2014/main" id="{155A3082-E21E-818E-B566-88E8DBA60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06" y="2520956"/>
            <a:ext cx="7094835" cy="4246267"/>
          </a:xfrm>
          <a:prstGeom prst="rect">
            <a:avLst/>
          </a:prstGeom>
        </p:spPr>
      </p:pic>
      <p:pic>
        <p:nvPicPr>
          <p:cNvPr id="4" name="Content Placeholder 3">
            <a:extLst>
              <a:ext uri="{FF2B5EF4-FFF2-40B4-BE49-F238E27FC236}">
                <a16:creationId xmlns:a16="http://schemas.microsoft.com/office/drawing/2014/main" id="{1F030C72-D14D-6DB1-D3AC-A7C419A97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264" y="2260600"/>
            <a:ext cx="3958185" cy="2927652"/>
          </a:xfrm>
          <a:prstGeom prst="rect">
            <a:avLst/>
          </a:prstGeom>
        </p:spPr>
      </p:pic>
      <p:sp>
        <p:nvSpPr>
          <p:cNvPr id="5" name="TextBox 4">
            <a:extLst>
              <a:ext uri="{FF2B5EF4-FFF2-40B4-BE49-F238E27FC236}">
                <a16:creationId xmlns:a16="http://schemas.microsoft.com/office/drawing/2014/main" id="{9D8452E1-7573-9044-E69B-9D942D31DB54}"/>
              </a:ext>
            </a:extLst>
          </p:cNvPr>
          <p:cNvSpPr txBox="1"/>
          <p:nvPr/>
        </p:nvSpPr>
        <p:spPr>
          <a:xfrm>
            <a:off x="8430770" y="5383707"/>
            <a:ext cx="2557270" cy="646331"/>
          </a:xfrm>
          <a:prstGeom prst="rect">
            <a:avLst/>
          </a:prstGeom>
          <a:noFill/>
        </p:spPr>
        <p:txBody>
          <a:bodyPr wrap="square">
            <a:spAutoFit/>
          </a:bodyPr>
          <a:lstStyle/>
          <a:p>
            <a:r>
              <a:rPr lang="en-US" dirty="0">
                <a:solidFill>
                  <a:schemeClr val="tx1"/>
                </a:solidFill>
              </a:rPr>
              <a:t>No null values found in data set.</a:t>
            </a:r>
          </a:p>
        </p:txBody>
      </p:sp>
    </p:spTree>
    <p:extLst>
      <p:ext uri="{BB962C8B-B14F-4D97-AF65-F5344CB8AC3E}">
        <p14:creationId xmlns:p14="http://schemas.microsoft.com/office/powerpoint/2010/main" val="421693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A4DC-D004-4217-B124-50B0B22F6D7B}"/>
              </a:ext>
            </a:extLst>
          </p:cNvPr>
          <p:cNvSpPr>
            <a:spLocks noGrp="1"/>
          </p:cNvSpPr>
          <p:nvPr>
            <p:ph type="title"/>
          </p:nvPr>
        </p:nvSpPr>
        <p:spPr>
          <a:xfrm>
            <a:off x="459622" y="964530"/>
            <a:ext cx="8534400" cy="1507067"/>
          </a:xfrm>
        </p:spPr>
        <p:txBody>
          <a:bodyPr/>
          <a:lstStyle/>
          <a:p>
            <a:r>
              <a:rPr lang="en-IN" b="1" dirty="0">
                <a:solidFill>
                  <a:schemeClr val="tx1"/>
                </a:solidFill>
              </a:rPr>
              <a:t>Analysis of Numeric Variables</a:t>
            </a:r>
            <a:br>
              <a:rPr lang="en-IN" b="1" dirty="0">
                <a:solidFill>
                  <a:schemeClr val="tx1"/>
                </a:solidFill>
              </a:rPr>
            </a:br>
            <a:endParaRPr lang="en-IN" dirty="0"/>
          </a:p>
        </p:txBody>
      </p:sp>
      <p:sp>
        <p:nvSpPr>
          <p:cNvPr id="3" name="Content Placeholder 2">
            <a:extLst>
              <a:ext uri="{FF2B5EF4-FFF2-40B4-BE49-F238E27FC236}">
                <a16:creationId xmlns:a16="http://schemas.microsoft.com/office/drawing/2014/main" id="{F98E1A06-BBEA-7134-4EDB-08565920EBF9}"/>
              </a:ext>
            </a:extLst>
          </p:cNvPr>
          <p:cNvSpPr>
            <a:spLocks noGrp="1"/>
          </p:cNvSpPr>
          <p:nvPr>
            <p:ph idx="1"/>
          </p:nvPr>
        </p:nvSpPr>
        <p:spPr>
          <a:xfrm>
            <a:off x="459622" y="2471597"/>
            <a:ext cx="8534400" cy="3615267"/>
          </a:xfrm>
        </p:spPr>
        <p:txBody>
          <a:bodyPr>
            <a:normAutofit/>
          </a:bodyPr>
          <a:lstStyle/>
          <a:p>
            <a:pPr>
              <a:spcBef>
                <a:spcPct val="20000"/>
              </a:spcBef>
              <a:spcAft>
                <a:spcPts val="600"/>
              </a:spcAft>
              <a:buClr>
                <a:schemeClr val="tx1"/>
              </a:buClr>
              <a:buSzPct val="80000"/>
            </a:pPr>
            <a:r>
              <a:rPr lang="en-US" sz="2800" b="1" dirty="0">
                <a:solidFill>
                  <a:schemeClr val="tx1"/>
                </a:solidFill>
              </a:rPr>
              <a:t> </a:t>
            </a:r>
            <a:r>
              <a:rPr lang="en-IN" sz="2800" b="1" cap="none" dirty="0">
                <a:solidFill>
                  <a:schemeClr val="tx1"/>
                </a:solidFill>
                <a:latin typeface="+mn-lt"/>
                <a:ea typeface="+mn-ea"/>
                <a:cs typeface="+mn-cs"/>
              </a:rPr>
              <a:t>Descriptive Statistics Analysis</a:t>
            </a:r>
          </a:p>
          <a:p>
            <a:pPr>
              <a:spcBef>
                <a:spcPct val="20000"/>
              </a:spcBef>
              <a:spcAft>
                <a:spcPts val="600"/>
              </a:spcAft>
              <a:buClr>
                <a:schemeClr val="tx1"/>
              </a:buClr>
              <a:buSzPct val="80000"/>
            </a:pPr>
            <a:r>
              <a:rPr lang="en-IN" sz="2800" b="1" cap="none" dirty="0">
                <a:latin typeface="+mn-lt"/>
                <a:ea typeface="+mn-ea"/>
                <a:cs typeface="+mn-cs"/>
              </a:rPr>
              <a:t> </a:t>
            </a:r>
            <a:r>
              <a:rPr lang="en-IN" sz="2800" b="1" dirty="0">
                <a:solidFill>
                  <a:schemeClr val="tx1"/>
                </a:solidFill>
              </a:rPr>
              <a:t>Data Visualization- Pair plot</a:t>
            </a:r>
          </a:p>
          <a:p>
            <a:r>
              <a:rPr lang="en-IN" sz="2800" b="1" dirty="0">
                <a:solidFill>
                  <a:schemeClr val="tx1"/>
                </a:solidFill>
              </a:rPr>
              <a:t> Data Visualization- Histogram</a:t>
            </a:r>
          </a:p>
          <a:p>
            <a:r>
              <a:rPr lang="en-IN" sz="2800" b="1" dirty="0">
                <a:solidFill>
                  <a:schemeClr val="tx1"/>
                </a:solidFill>
              </a:rPr>
              <a:t> Correlation Analysis</a:t>
            </a:r>
            <a:endParaRPr lang="en-IN" sz="2800" b="1" cap="none" dirty="0">
              <a:solidFill>
                <a:schemeClr val="tx1"/>
              </a:solidFill>
              <a:latin typeface="+mn-lt"/>
              <a:ea typeface="+mn-ea"/>
              <a:cs typeface="+mn-cs"/>
            </a:endParaRPr>
          </a:p>
          <a:p>
            <a:pPr marL="285750" indent="-285750">
              <a:spcBef>
                <a:spcPct val="20000"/>
              </a:spcBef>
              <a:spcAft>
                <a:spcPts val="600"/>
              </a:spcAft>
              <a:buClr>
                <a:schemeClr val="tx1"/>
              </a:buClr>
              <a:buSzPct val="80000"/>
              <a:buFont typeface="Wingdings 3" panose="05040102010807070707" pitchFamily="18" charset="2"/>
              <a:buChar char=""/>
            </a:pPr>
            <a:endParaRPr lang="en-IN" sz="2000" b="1" cap="none" dirty="0">
              <a:solidFill>
                <a:schemeClr val="tx1"/>
              </a:solidFill>
              <a:latin typeface="+mn-lt"/>
              <a:ea typeface="+mn-ea"/>
              <a:cs typeface="+mn-cs"/>
            </a:endParaRPr>
          </a:p>
          <a:p>
            <a:pPr marL="0" indent="0">
              <a:buNone/>
            </a:pPr>
            <a:endParaRPr lang="en-IN" dirty="0">
              <a:solidFill>
                <a:schemeClr val="tx1"/>
              </a:solidFill>
            </a:endParaRPr>
          </a:p>
        </p:txBody>
      </p:sp>
    </p:spTree>
    <p:extLst>
      <p:ext uri="{BB962C8B-B14F-4D97-AF65-F5344CB8AC3E}">
        <p14:creationId xmlns:p14="http://schemas.microsoft.com/office/powerpoint/2010/main" val="93324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350F-1A2F-3186-680D-8549CB528D7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74207F6-0034-7E49-9DB4-8D9F348670B2}"/>
              </a:ext>
            </a:extLst>
          </p:cNvPr>
          <p:cNvSpPr>
            <a:spLocks noGrp="1"/>
          </p:cNvSpPr>
          <p:nvPr>
            <p:ph idx="1"/>
          </p:nvPr>
        </p:nvSpPr>
        <p:spPr>
          <a:xfrm>
            <a:off x="647055" y="1120203"/>
            <a:ext cx="10641515" cy="5650832"/>
          </a:xfrm>
        </p:spPr>
        <p:txBody>
          <a:bodyPr/>
          <a:lstStyle/>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lgn="l">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Most of the cars are having engine size is 3</a:t>
            </a:r>
          </a:p>
          <a:p>
            <a:pPr>
              <a:buFont typeface="Arial" panose="020B0604020202020204" pitchFamily="34" charset="0"/>
              <a:buChar char="•"/>
            </a:pPr>
            <a:r>
              <a:rPr lang="en-US" dirty="0">
                <a:solidFill>
                  <a:schemeClr val="tx1"/>
                </a:solidFill>
              </a:rPr>
              <a:t>Most of the cars are having nearly 6 cylinder.</a:t>
            </a:r>
          </a:p>
          <a:p>
            <a:pPr algn="l">
              <a:buFont typeface="Arial" panose="020B0604020202020204" pitchFamily="34" charset="0"/>
              <a:buChar char="•"/>
            </a:pPr>
            <a:r>
              <a:rPr lang="en-US" dirty="0">
                <a:solidFill>
                  <a:schemeClr val="tx1"/>
                </a:solidFill>
              </a:rPr>
              <a:t>The amount of fuel consumed by cars on city roads is comparatively greater than that of highway (12.61&gt;9.07)</a:t>
            </a:r>
          </a:p>
          <a:p>
            <a:pPr algn="l">
              <a:buFont typeface="Arial" panose="020B0604020202020204" pitchFamily="34" charset="0"/>
              <a:buChar char="•"/>
            </a:pPr>
            <a:r>
              <a:rPr lang="en-US" dirty="0">
                <a:solidFill>
                  <a:schemeClr val="tx1"/>
                </a:solidFill>
              </a:rPr>
              <a:t>The average amount of CO2 emitted from cars is 251 g/km</a:t>
            </a:r>
          </a:p>
        </p:txBody>
      </p:sp>
      <p:pic>
        <p:nvPicPr>
          <p:cNvPr id="4" name="Picture 3">
            <a:extLst>
              <a:ext uri="{FF2B5EF4-FFF2-40B4-BE49-F238E27FC236}">
                <a16:creationId xmlns:a16="http://schemas.microsoft.com/office/drawing/2014/main" id="{573E6B5B-6F3F-BE81-439E-979FB4C7C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55" y="1194537"/>
            <a:ext cx="10897890" cy="2562503"/>
          </a:xfrm>
          <a:prstGeom prst="rect">
            <a:avLst/>
          </a:prstGeom>
        </p:spPr>
      </p:pic>
      <p:sp>
        <p:nvSpPr>
          <p:cNvPr id="5" name="Title 1">
            <a:extLst>
              <a:ext uri="{FF2B5EF4-FFF2-40B4-BE49-F238E27FC236}">
                <a16:creationId xmlns:a16="http://schemas.microsoft.com/office/drawing/2014/main" id="{2D301BCF-785D-E7D2-FBB4-A09B7DB91BB7}"/>
              </a:ext>
            </a:extLst>
          </p:cNvPr>
          <p:cNvSpPr txBox="1">
            <a:spLocks/>
          </p:cNvSpPr>
          <p:nvPr/>
        </p:nvSpPr>
        <p:spPr>
          <a:xfrm>
            <a:off x="684212" y="86965"/>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tx1"/>
              </a:buClr>
              <a:buSzPct val="80000"/>
            </a:pPr>
            <a:r>
              <a:rPr lang="en-US" sz="3200" b="1" cap="none" dirty="0">
                <a:latin typeface="+mn-lt"/>
                <a:ea typeface="+mn-ea"/>
                <a:cs typeface="+mn-cs"/>
              </a:rPr>
              <a:t>1. </a:t>
            </a:r>
            <a:r>
              <a:rPr lang="en-IN" sz="3200" b="1" cap="none" dirty="0">
                <a:latin typeface="+mn-lt"/>
                <a:ea typeface="+mn-ea"/>
                <a:cs typeface="+mn-cs"/>
              </a:rPr>
              <a:t> Descriptive Statistics Analysis</a:t>
            </a:r>
          </a:p>
          <a:p>
            <a:pPr marL="285750" indent="-285750">
              <a:spcBef>
                <a:spcPct val="20000"/>
              </a:spcBef>
              <a:spcAft>
                <a:spcPts val="600"/>
              </a:spcAft>
              <a:buClr>
                <a:schemeClr val="tx1"/>
              </a:buClr>
              <a:buSzPct val="80000"/>
              <a:buFont typeface="Wingdings 3" panose="05040102010807070707" pitchFamily="18" charset="2"/>
              <a:buChar char=""/>
            </a:pPr>
            <a:endParaRPr lang="en-IN" sz="3200" b="1" cap="none" dirty="0">
              <a:latin typeface="+mn-lt"/>
              <a:ea typeface="+mn-ea"/>
              <a:cs typeface="+mn-cs"/>
            </a:endParaRPr>
          </a:p>
        </p:txBody>
      </p:sp>
    </p:spTree>
    <p:extLst>
      <p:ext uri="{BB962C8B-B14F-4D97-AF65-F5344CB8AC3E}">
        <p14:creationId xmlns:p14="http://schemas.microsoft.com/office/powerpoint/2010/main" val="204657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EF9A-1C73-2EBA-0D40-D5DC24C1A775}"/>
              </a:ext>
            </a:extLst>
          </p:cNvPr>
          <p:cNvSpPr>
            <a:spLocks noGrp="1"/>
          </p:cNvSpPr>
          <p:nvPr>
            <p:ph type="title"/>
          </p:nvPr>
        </p:nvSpPr>
        <p:spPr>
          <a:xfrm>
            <a:off x="684212" y="296332"/>
            <a:ext cx="8534400" cy="1507067"/>
          </a:xfrm>
        </p:spPr>
        <p:txBody>
          <a:bodyPr>
            <a:normAutofit/>
          </a:bodyPr>
          <a:lstStyle/>
          <a:p>
            <a:pPr>
              <a:spcBef>
                <a:spcPct val="20000"/>
              </a:spcBef>
              <a:spcAft>
                <a:spcPts val="600"/>
              </a:spcAft>
              <a:buClr>
                <a:schemeClr val="tx1"/>
              </a:buClr>
              <a:buSzPct val="80000"/>
            </a:pPr>
            <a:r>
              <a:rPr lang="en-IN" sz="3200" b="1" cap="none" dirty="0">
                <a:latin typeface="+mn-lt"/>
                <a:ea typeface="+mn-ea"/>
                <a:cs typeface="+mn-cs"/>
              </a:rPr>
              <a:t>2. Data Visualization- Pair plot</a:t>
            </a:r>
            <a:br>
              <a:rPr lang="en-IN" sz="3200" b="1" cap="none" dirty="0">
                <a:latin typeface="+mn-lt"/>
                <a:ea typeface="+mn-ea"/>
                <a:cs typeface="+mn-cs"/>
              </a:rPr>
            </a:br>
            <a:endParaRPr lang="en-IN" sz="3200" b="1" cap="none" dirty="0">
              <a:latin typeface="+mn-lt"/>
              <a:ea typeface="+mn-ea"/>
              <a:cs typeface="+mn-cs"/>
            </a:endParaRPr>
          </a:p>
        </p:txBody>
      </p:sp>
      <p:pic>
        <p:nvPicPr>
          <p:cNvPr id="5" name="Content Placeholder 4">
            <a:extLst>
              <a:ext uri="{FF2B5EF4-FFF2-40B4-BE49-F238E27FC236}">
                <a16:creationId xmlns:a16="http://schemas.microsoft.com/office/drawing/2014/main" id="{1F7495DE-BD44-D862-908B-B6834A168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198837"/>
            <a:ext cx="5579051" cy="5552484"/>
          </a:xfrm>
        </p:spPr>
      </p:pic>
      <p:sp>
        <p:nvSpPr>
          <p:cNvPr id="6" name="Rectangle 5">
            <a:extLst>
              <a:ext uri="{FF2B5EF4-FFF2-40B4-BE49-F238E27FC236}">
                <a16:creationId xmlns:a16="http://schemas.microsoft.com/office/drawing/2014/main" id="{E4175607-FEDC-3550-AC4E-F3D4E9C1087B}"/>
              </a:ext>
            </a:extLst>
          </p:cNvPr>
          <p:cNvSpPr/>
          <p:nvPr/>
        </p:nvSpPr>
        <p:spPr>
          <a:xfrm>
            <a:off x="6503850" y="1198837"/>
            <a:ext cx="4763351" cy="536283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l">
              <a:lnSpc>
                <a:spcPct val="150000"/>
              </a:lnSpc>
              <a:buFont typeface="Arial" panose="020B0604020202020204" pitchFamily="34" charset="0"/>
              <a:buChar char="•"/>
            </a:pPr>
            <a:r>
              <a:rPr lang="en-US" sz="1600" b="0" i="0" dirty="0">
                <a:solidFill>
                  <a:schemeClr val="tx1"/>
                </a:solidFill>
                <a:effectLst/>
                <a:latin typeface="Helvetica Neue"/>
              </a:rPr>
              <a:t> CO2 Emissions generally increase when </a:t>
            </a:r>
            <a:r>
              <a:rPr lang="en-US" sz="1600" b="0" i="0" dirty="0" err="1">
                <a:solidFill>
                  <a:schemeClr val="tx1"/>
                </a:solidFill>
                <a:effectLst/>
                <a:latin typeface="Helvetica Neue"/>
              </a:rPr>
              <a:t>engine_size,cylinders</a:t>
            </a:r>
            <a:r>
              <a:rPr lang="en-US" sz="1600" b="0" i="0" dirty="0">
                <a:solidFill>
                  <a:schemeClr val="tx1"/>
                </a:solidFill>
                <a:effectLst/>
                <a:latin typeface="Helvetica Neue"/>
              </a:rPr>
              <a:t>, </a:t>
            </a:r>
            <a:r>
              <a:rPr lang="en-US" sz="1600" b="0" i="0" dirty="0" err="1">
                <a:solidFill>
                  <a:schemeClr val="tx1"/>
                </a:solidFill>
                <a:effectLst/>
                <a:latin typeface="Helvetica Neue"/>
              </a:rPr>
              <a:t>fuel_consumption_city,fuel_consumption_hwy</a:t>
            </a:r>
            <a:r>
              <a:rPr lang="en-US" sz="1600" b="0" i="0" dirty="0">
                <a:solidFill>
                  <a:schemeClr val="tx1"/>
                </a:solidFill>
                <a:effectLst/>
                <a:latin typeface="Helvetica Neue"/>
              </a:rPr>
              <a:t>, </a:t>
            </a:r>
            <a:r>
              <a:rPr lang="en-US" sz="1600" b="0" i="0" dirty="0" err="1">
                <a:solidFill>
                  <a:schemeClr val="tx1"/>
                </a:solidFill>
                <a:effectLst/>
                <a:latin typeface="Helvetica Neue"/>
              </a:rPr>
              <a:t>fuel_consumption_comb</a:t>
            </a:r>
            <a:r>
              <a:rPr lang="en-US" sz="1600" b="0" i="0" dirty="0">
                <a:solidFill>
                  <a:schemeClr val="tx1"/>
                </a:solidFill>
                <a:effectLst/>
                <a:latin typeface="Helvetica Neue"/>
              </a:rPr>
              <a:t>(l/100km) increases.</a:t>
            </a:r>
          </a:p>
          <a:p>
            <a:pPr algn="l">
              <a:lnSpc>
                <a:spcPct val="150000"/>
              </a:lnSpc>
              <a:buFont typeface="Arial" panose="020B0604020202020204" pitchFamily="34" charset="0"/>
              <a:buChar char="•"/>
            </a:pPr>
            <a:r>
              <a:rPr lang="en-US" sz="1600" b="0" i="0" dirty="0">
                <a:solidFill>
                  <a:schemeClr val="tx1"/>
                </a:solidFill>
                <a:effectLst/>
                <a:latin typeface="Helvetica Neue"/>
              </a:rPr>
              <a:t> As engine size increases, </a:t>
            </a:r>
            <a:r>
              <a:rPr lang="en-US" sz="1600" b="0" i="0" dirty="0" err="1">
                <a:solidFill>
                  <a:schemeClr val="tx1"/>
                </a:solidFill>
                <a:effectLst/>
                <a:latin typeface="Helvetica Neue"/>
              </a:rPr>
              <a:t>fuel_consumption_comb</a:t>
            </a:r>
            <a:r>
              <a:rPr lang="en-US" sz="1600" b="0" i="0" dirty="0">
                <a:solidFill>
                  <a:schemeClr val="tx1"/>
                </a:solidFill>
                <a:effectLst/>
                <a:latin typeface="Helvetica Neue"/>
              </a:rPr>
              <a:t>(L/100km), fuel consumption__</a:t>
            </a:r>
            <a:r>
              <a:rPr lang="en-US" sz="1600" b="0" i="0" dirty="0" err="1">
                <a:solidFill>
                  <a:schemeClr val="tx1"/>
                </a:solidFill>
                <a:effectLst/>
                <a:latin typeface="Helvetica Neue"/>
              </a:rPr>
              <a:t>hwy</a:t>
            </a:r>
            <a:r>
              <a:rPr lang="en-US" sz="1600" b="0" i="0" dirty="0">
                <a:solidFill>
                  <a:schemeClr val="tx1"/>
                </a:solidFill>
                <a:effectLst/>
                <a:latin typeface="Helvetica Neue"/>
              </a:rPr>
              <a:t> and number of cylinders are increases.</a:t>
            </a:r>
          </a:p>
          <a:p>
            <a:pPr algn="l">
              <a:lnSpc>
                <a:spcPct val="150000"/>
              </a:lnSpc>
              <a:buFont typeface="Arial" panose="020B0604020202020204" pitchFamily="34" charset="0"/>
              <a:buChar char="•"/>
            </a:pPr>
            <a:r>
              <a:rPr lang="en-US" sz="1600" b="0" i="0" dirty="0">
                <a:solidFill>
                  <a:schemeClr val="tx1"/>
                </a:solidFill>
                <a:effectLst/>
                <a:latin typeface="Helvetica Neue"/>
              </a:rPr>
              <a:t> Size of cylinders shows a negative relation with </a:t>
            </a:r>
            <a:r>
              <a:rPr lang="en-US" sz="1600" b="0" i="0" dirty="0" err="1">
                <a:solidFill>
                  <a:schemeClr val="tx1"/>
                </a:solidFill>
                <a:effectLst/>
                <a:latin typeface="Helvetica Neue"/>
              </a:rPr>
              <a:t>fuel_consumption_comb</a:t>
            </a:r>
            <a:r>
              <a:rPr lang="en-US" sz="1600" b="0" i="0" dirty="0">
                <a:solidFill>
                  <a:schemeClr val="tx1"/>
                </a:solidFill>
                <a:effectLst/>
                <a:latin typeface="Helvetica Neue"/>
              </a:rPr>
              <a:t>(mpg).</a:t>
            </a:r>
          </a:p>
          <a:p>
            <a:pPr algn="l">
              <a:lnSpc>
                <a:spcPct val="150000"/>
              </a:lnSpc>
              <a:buFont typeface="Arial" panose="020B0604020202020204" pitchFamily="34" charset="0"/>
              <a:buChar char="•"/>
            </a:pPr>
            <a:r>
              <a:rPr lang="en-US" sz="1600" b="0" i="0" dirty="0">
                <a:solidFill>
                  <a:schemeClr val="tx1"/>
                </a:solidFill>
                <a:effectLst/>
                <a:latin typeface="Helvetica Neue"/>
              </a:rPr>
              <a:t> </a:t>
            </a:r>
            <a:r>
              <a:rPr lang="en-US" sz="1600" b="0" i="0" dirty="0" err="1">
                <a:solidFill>
                  <a:schemeClr val="tx1"/>
                </a:solidFill>
                <a:effectLst/>
                <a:latin typeface="Helvetica Neue"/>
              </a:rPr>
              <a:t>fuel_consumption_comb</a:t>
            </a:r>
            <a:r>
              <a:rPr lang="en-US" sz="1600" b="0" i="0" dirty="0">
                <a:solidFill>
                  <a:schemeClr val="tx1"/>
                </a:solidFill>
                <a:effectLst/>
                <a:latin typeface="Helvetica Neue"/>
              </a:rPr>
              <a:t>(mpg) shows a negative relation with all the other variables</a:t>
            </a:r>
            <a:r>
              <a:rPr lang="en-US" sz="1600" b="0" i="0" dirty="0">
                <a:solidFill>
                  <a:srgbClr val="000000"/>
                </a:solidFill>
                <a:effectLst/>
                <a:latin typeface="Helvetica Neue"/>
              </a:rPr>
              <a:t>.</a:t>
            </a:r>
          </a:p>
          <a:p>
            <a:pPr algn="l">
              <a:buFont typeface="Arial" panose="020B0604020202020204" pitchFamily="34" charset="0"/>
              <a:buChar char="•"/>
            </a:pPr>
            <a:endParaRPr lang="en-US" sz="1600" b="0" i="0" dirty="0">
              <a:solidFill>
                <a:srgbClr val="000000"/>
              </a:solidFill>
              <a:effectLst/>
              <a:latin typeface="Helvetica Neue"/>
            </a:endParaRPr>
          </a:p>
        </p:txBody>
      </p:sp>
    </p:spTree>
    <p:extLst>
      <p:ext uri="{BB962C8B-B14F-4D97-AF65-F5344CB8AC3E}">
        <p14:creationId xmlns:p14="http://schemas.microsoft.com/office/powerpoint/2010/main" val="43471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37E1-EABA-35E2-CDBA-961B329F54B7}"/>
              </a:ext>
            </a:extLst>
          </p:cNvPr>
          <p:cNvSpPr>
            <a:spLocks noGrp="1"/>
          </p:cNvSpPr>
          <p:nvPr>
            <p:ph type="title"/>
          </p:nvPr>
        </p:nvSpPr>
        <p:spPr/>
        <p:txBody>
          <a:bodyPr/>
          <a:lstStyle/>
          <a:p>
            <a:r>
              <a:rPr lang="en-US" dirty="0"/>
              <a:t>  </a:t>
            </a:r>
            <a:endParaRPr lang="en-IN" dirty="0"/>
          </a:p>
        </p:txBody>
      </p:sp>
      <p:sp>
        <p:nvSpPr>
          <p:cNvPr id="4" name="Title 1">
            <a:extLst>
              <a:ext uri="{FF2B5EF4-FFF2-40B4-BE49-F238E27FC236}">
                <a16:creationId xmlns:a16="http://schemas.microsoft.com/office/drawing/2014/main" id="{EE48E5FB-94C0-82BE-4FC1-45078AC89F3E}"/>
              </a:ext>
            </a:extLst>
          </p:cNvPr>
          <p:cNvSpPr txBox="1">
            <a:spLocks/>
          </p:cNvSpPr>
          <p:nvPr/>
        </p:nvSpPr>
        <p:spPr>
          <a:xfrm>
            <a:off x="684212" y="29633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tx1"/>
              </a:buClr>
              <a:buSzPct val="80000"/>
            </a:pPr>
            <a:r>
              <a:rPr lang="en-IN" sz="3200" b="1" cap="none" dirty="0">
                <a:latin typeface="+mn-lt"/>
                <a:ea typeface="+mn-ea"/>
                <a:cs typeface="+mn-cs"/>
              </a:rPr>
              <a:t>3. Data Visualization- Histogram</a:t>
            </a:r>
            <a:br>
              <a:rPr lang="en-IN" sz="3200" b="1" cap="none" dirty="0">
                <a:latin typeface="+mn-lt"/>
                <a:ea typeface="+mn-ea"/>
                <a:cs typeface="+mn-cs"/>
              </a:rPr>
            </a:br>
            <a:endParaRPr lang="en-IN" sz="3200" b="1" cap="none" dirty="0">
              <a:latin typeface="+mn-lt"/>
              <a:ea typeface="+mn-ea"/>
              <a:cs typeface="+mn-cs"/>
            </a:endParaRPr>
          </a:p>
        </p:txBody>
      </p:sp>
      <p:pic>
        <p:nvPicPr>
          <p:cNvPr id="8" name="Picture 7">
            <a:extLst>
              <a:ext uri="{FF2B5EF4-FFF2-40B4-BE49-F238E27FC236}">
                <a16:creationId xmlns:a16="http://schemas.microsoft.com/office/drawing/2014/main" id="{6A41057B-080F-0EAB-758E-D43564BEB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184651"/>
            <a:ext cx="2836228" cy="5177765"/>
          </a:xfrm>
          <a:prstGeom prst="rect">
            <a:avLst/>
          </a:prstGeom>
        </p:spPr>
      </p:pic>
      <p:pic>
        <p:nvPicPr>
          <p:cNvPr id="10" name="Picture 9">
            <a:extLst>
              <a:ext uri="{FF2B5EF4-FFF2-40B4-BE49-F238E27FC236}">
                <a16:creationId xmlns:a16="http://schemas.microsoft.com/office/drawing/2014/main" id="{2B1CEF29-25E7-D0FD-A7FA-0DCA04602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480" y="1184651"/>
            <a:ext cx="4687817" cy="5177765"/>
          </a:xfrm>
          <a:prstGeom prst="rect">
            <a:avLst/>
          </a:prstGeom>
        </p:spPr>
      </p:pic>
      <p:pic>
        <p:nvPicPr>
          <p:cNvPr id="15" name="Content Placeholder 14">
            <a:extLst>
              <a:ext uri="{FF2B5EF4-FFF2-40B4-BE49-F238E27FC236}">
                <a16:creationId xmlns:a16="http://schemas.microsoft.com/office/drawing/2014/main" id="{D410AD4E-CA25-5046-60C1-77ED8642D82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15229" y="3429000"/>
            <a:ext cx="3795089" cy="2949196"/>
          </a:xfrm>
        </p:spPr>
      </p:pic>
      <p:pic>
        <p:nvPicPr>
          <p:cNvPr id="13" name="Content Placeholder 5">
            <a:extLst>
              <a:ext uri="{FF2B5EF4-FFF2-40B4-BE49-F238E27FC236}">
                <a16:creationId xmlns:a16="http://schemas.microsoft.com/office/drawing/2014/main" id="{B07B144C-4C2E-DB8F-18FA-AFB77ABBD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4609" y="1191801"/>
            <a:ext cx="3795709" cy="2221419"/>
          </a:xfrm>
          <a:prstGeom prst="rect">
            <a:avLst/>
          </a:prstGeom>
        </p:spPr>
      </p:pic>
    </p:spTree>
    <p:extLst>
      <p:ext uri="{BB962C8B-B14F-4D97-AF65-F5344CB8AC3E}">
        <p14:creationId xmlns:p14="http://schemas.microsoft.com/office/powerpoint/2010/main" val="331337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F9F9-376C-4CE6-1468-C72B05B1CE3C}"/>
              </a:ext>
            </a:extLst>
          </p:cNvPr>
          <p:cNvSpPr>
            <a:spLocks noGrp="1"/>
          </p:cNvSpPr>
          <p:nvPr>
            <p:ph type="title"/>
          </p:nvPr>
        </p:nvSpPr>
        <p:spPr>
          <a:xfrm>
            <a:off x="684212" y="220132"/>
            <a:ext cx="8534400" cy="1507067"/>
          </a:xfrm>
        </p:spPr>
        <p:txBody>
          <a:bodyPr>
            <a:normAutofit/>
          </a:bodyPr>
          <a:lstStyle/>
          <a:p>
            <a:pPr>
              <a:spcBef>
                <a:spcPct val="20000"/>
              </a:spcBef>
              <a:spcAft>
                <a:spcPts val="600"/>
              </a:spcAft>
              <a:buClr>
                <a:schemeClr val="tx1"/>
              </a:buClr>
              <a:buSzPct val="80000"/>
            </a:pPr>
            <a:r>
              <a:rPr lang="en-US" sz="2800" b="1" cap="none" dirty="0">
                <a:latin typeface="+mn-lt"/>
                <a:ea typeface="+mn-ea"/>
                <a:cs typeface="+mn-cs"/>
              </a:rPr>
              <a:t>Continue…</a:t>
            </a:r>
            <a:endParaRPr lang="en-IN" sz="2800" b="1" cap="none" dirty="0">
              <a:latin typeface="+mn-lt"/>
              <a:ea typeface="+mn-ea"/>
              <a:cs typeface="+mn-cs"/>
            </a:endParaRPr>
          </a:p>
        </p:txBody>
      </p:sp>
      <p:sp>
        <p:nvSpPr>
          <p:cNvPr id="3" name="Content Placeholder 2">
            <a:extLst>
              <a:ext uri="{FF2B5EF4-FFF2-40B4-BE49-F238E27FC236}">
                <a16:creationId xmlns:a16="http://schemas.microsoft.com/office/drawing/2014/main" id="{686B849C-57DC-8A89-742E-A71785F08019}"/>
              </a:ext>
            </a:extLst>
          </p:cNvPr>
          <p:cNvSpPr>
            <a:spLocks noGrp="1"/>
          </p:cNvSpPr>
          <p:nvPr>
            <p:ph idx="1"/>
          </p:nvPr>
        </p:nvSpPr>
        <p:spPr>
          <a:xfrm>
            <a:off x="960120" y="1386840"/>
            <a:ext cx="10547668" cy="5029200"/>
          </a:xfrm>
        </p:spPr>
        <p:txBody>
          <a:bodyPr>
            <a:normAutofit/>
          </a:bodyPr>
          <a:lstStyle/>
          <a:p>
            <a:pPr>
              <a:lnSpc>
                <a:spcPct val="150000"/>
              </a:lnSpc>
            </a:pPr>
            <a:endParaRPr lang="en-US" dirty="0">
              <a:solidFill>
                <a:schemeClr val="tx1"/>
              </a:solidFill>
            </a:endParaRPr>
          </a:p>
          <a:p>
            <a:pPr>
              <a:lnSpc>
                <a:spcPct val="150000"/>
              </a:lnSpc>
            </a:pPr>
            <a:r>
              <a:rPr lang="en-US" dirty="0">
                <a:solidFill>
                  <a:schemeClr val="tx1"/>
                </a:solidFill>
              </a:rPr>
              <a:t>All the variables are positively skewed</a:t>
            </a:r>
          </a:p>
          <a:p>
            <a:pPr>
              <a:lnSpc>
                <a:spcPct val="150000"/>
              </a:lnSpc>
            </a:pPr>
            <a:r>
              <a:rPr lang="en-US" dirty="0">
                <a:solidFill>
                  <a:schemeClr val="tx1"/>
                </a:solidFill>
              </a:rPr>
              <a:t>It appears that most of the variables related to fuel consumption and CO2 emissions have approximately symmetric distributions, which means that their data is reasonably balanced around the central value. This is a desirable property for many statistical analyses and modeling techniques.</a:t>
            </a:r>
          </a:p>
          <a:p>
            <a:pPr>
              <a:lnSpc>
                <a:spcPct val="150000"/>
              </a:lnSpc>
            </a:pPr>
            <a:r>
              <a:rPr lang="en-US" dirty="0">
                <a:solidFill>
                  <a:schemeClr val="tx1"/>
                </a:solidFill>
              </a:rPr>
              <a:t>On the other hand, the </a:t>
            </a:r>
            <a:r>
              <a:rPr lang="en-US" dirty="0" err="1">
                <a:solidFill>
                  <a:schemeClr val="tx1"/>
                </a:solidFill>
              </a:rPr>
              <a:t>engine_size</a:t>
            </a:r>
            <a:r>
              <a:rPr lang="en-US" dirty="0">
                <a:solidFill>
                  <a:schemeClr val="tx1"/>
                </a:solidFill>
              </a:rPr>
              <a:t> and cylinders variables are moderately skewed, which suggests that their distributions are not perfectly symmetrical. The skewness in these variables might influence the analysis or modeling outcomes</a:t>
            </a:r>
          </a:p>
          <a:p>
            <a:pPr>
              <a:lnSpc>
                <a:spcPct val="150000"/>
              </a:lnSpc>
            </a:pPr>
            <a:endParaRPr lang="en-IN" dirty="0">
              <a:solidFill>
                <a:schemeClr val="tx1"/>
              </a:solidFill>
            </a:endParaRPr>
          </a:p>
        </p:txBody>
      </p:sp>
    </p:spTree>
    <p:extLst>
      <p:ext uri="{BB962C8B-B14F-4D97-AF65-F5344CB8AC3E}">
        <p14:creationId xmlns:p14="http://schemas.microsoft.com/office/powerpoint/2010/main" val="3136217037"/>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721</TotalTime>
  <Words>1128</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Helvetica Neue</vt:lpstr>
      <vt:lpstr>Wingdings 3</vt:lpstr>
      <vt:lpstr>Slice</vt:lpstr>
      <vt:lpstr>CO2 Emissions Based on Car Engine Features</vt:lpstr>
      <vt:lpstr>  INDEX</vt:lpstr>
      <vt:lpstr>Business Objective: Reducing CO2 Emissions with Engine Features</vt:lpstr>
      <vt:lpstr>DATA SET DETAILS</vt:lpstr>
      <vt:lpstr>Analysis of Numeric Variables </vt:lpstr>
      <vt:lpstr> </vt:lpstr>
      <vt:lpstr>2. Data Visualization- Pair plot </vt:lpstr>
      <vt:lpstr>  </vt:lpstr>
      <vt:lpstr>Continue…</vt:lpstr>
      <vt:lpstr>4. Correlation Analysis </vt:lpstr>
      <vt:lpstr>Analysis of CATEGORICAL Variables </vt:lpstr>
      <vt:lpstr>   </vt:lpstr>
      <vt:lpstr>2. Bar Charts </vt:lpstr>
      <vt:lpstr>Continue…</vt:lpstr>
      <vt:lpstr> </vt:lpstr>
      <vt:lpstr> </vt:lpstr>
      <vt:lpstr> </vt:lpstr>
      <vt:lpstr>Comparing Variation in CO2 emissions with other variables </vt:lpstr>
      <vt:lpstr>  </vt:lpstr>
      <vt:lpstr>  </vt:lpstr>
      <vt:lpstr>encoding</vt:lpstr>
      <vt:lpstr>Model building</vt:lpstr>
      <vt:lpstr>    </vt:lpstr>
      <vt:lpstr>Deployment(sTeamlit)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Emissions Based on Car Engine Features</dc:title>
  <dc:creator>Aanantha Priya SM</dc:creator>
  <cp:lastModifiedBy>Aanantha Priya SM</cp:lastModifiedBy>
  <cp:revision>33</cp:revision>
  <dcterms:created xsi:type="dcterms:W3CDTF">2023-07-15T08:36:04Z</dcterms:created>
  <dcterms:modified xsi:type="dcterms:W3CDTF">2023-08-08T10:30:57Z</dcterms:modified>
</cp:coreProperties>
</file>