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0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83D43-D7A5-4CBB-8D45-CCA5408F11B0}" type="datetimeFigureOut">
              <a:rPr lang="ko-KR" altLang="en-US"/>
              <a:pPr>
                <a:defRPr/>
              </a:pPr>
              <a:t>2009-08-12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81F9B-5026-4A76-92C2-89EB1F975E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2210F-C6F9-458B-A846-7DE22E293B4A}" type="datetimeFigureOut">
              <a:rPr lang="ko-KR" altLang="en-US"/>
              <a:pPr>
                <a:defRPr/>
              </a:pPr>
              <a:t>2009-08-12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55C9-5ABB-40EA-9645-6CE7C58D9B7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B0536-089A-42D1-AB3B-9702FF7DD708}" type="datetimeFigureOut">
              <a:rPr lang="ko-KR" altLang="en-US"/>
              <a:pPr>
                <a:defRPr/>
              </a:pPr>
              <a:t>2009-08-12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06A12-0396-4B79-B20C-FB7A4AE4E4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200F5-689B-46E5-9E22-4F716CE10065}" type="datetimeFigureOut">
              <a:rPr lang="ko-KR" altLang="en-US"/>
              <a:pPr>
                <a:defRPr/>
              </a:pPr>
              <a:t>2009-08-12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FFA1D-351F-4563-9103-95F00B25EF2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26792-D5CF-4821-B904-BE6AE4C4D040}" type="datetimeFigureOut">
              <a:rPr lang="ko-KR" altLang="en-US"/>
              <a:pPr>
                <a:defRPr/>
              </a:pPr>
              <a:t>2009-08-12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E9500-FB4D-453A-BB4A-94DCB701FF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5E98-C82C-4B29-A82D-C931AEEE1106}" type="datetimeFigureOut">
              <a:rPr lang="ko-KR" altLang="en-US"/>
              <a:pPr>
                <a:defRPr/>
              </a:pPr>
              <a:t>2009-08-12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5D48B-7D72-477E-8831-F6F74D8579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EC74F-16CE-4F16-A641-EE81E066007E}" type="datetimeFigureOut">
              <a:rPr lang="ko-KR" altLang="en-US"/>
              <a:pPr>
                <a:defRPr/>
              </a:pPr>
              <a:t>2009-08-12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31C85-B820-4F46-85C9-36B8BE00C6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4E579-5C75-4C39-877B-BEA5D5ACC7A7}" type="datetimeFigureOut">
              <a:rPr lang="ko-KR" altLang="en-US"/>
              <a:pPr>
                <a:defRPr/>
              </a:pPr>
              <a:t>2009-08-12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F84B3-EDE2-4C48-A3FE-ED2733B1FE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BBB95-7589-46B6-A562-0FB38E6737FA}" type="datetimeFigureOut">
              <a:rPr lang="ko-KR" altLang="en-US"/>
              <a:pPr>
                <a:defRPr/>
              </a:pPr>
              <a:t>2009-08-12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A658F-4B5F-4F90-88F6-6F5DBE3683A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762AA-40E8-40AD-B088-5E0205408A90}" type="datetimeFigureOut">
              <a:rPr lang="ko-KR" altLang="en-US"/>
              <a:pPr>
                <a:defRPr/>
              </a:pPr>
              <a:t>2009-08-12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3AA1F-EA6C-44E6-B32C-393DA46426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57A68-0057-42A4-A003-AA7DF92EB2B8}" type="datetimeFigureOut">
              <a:rPr lang="ko-KR" altLang="en-US"/>
              <a:pPr>
                <a:defRPr/>
              </a:pPr>
              <a:t>2009-08-12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AD978-C010-4D2C-AF30-4FC0ABBCF21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5828BE-203B-44C7-A4B2-2B81063404CE}" type="datetimeFigureOut">
              <a:rPr lang="ko-KR" altLang="en-US"/>
              <a:pPr>
                <a:defRPr/>
              </a:pPr>
              <a:t>2009-08-12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82E74E-F154-4B94-974C-2F29501BCB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986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AHR </a:t>
            </a:r>
            <a:br>
              <a:rPr lang="en-US" altLang="ko-KR" dirty="0" smtClean="0"/>
            </a:br>
            <a:r>
              <a:rPr lang="en-US" altLang="ko-KR" dirty="0" smtClean="0"/>
              <a:t>game design document </a:t>
            </a:r>
            <a:br>
              <a:rPr lang="en-US" altLang="ko-KR" dirty="0" smtClean="0"/>
            </a:br>
            <a:r>
              <a:rPr lang="en-US" altLang="ko-KR" dirty="0" smtClean="0"/>
              <a:t>for </a:t>
            </a:r>
            <a:r>
              <a:rPr lang="en-US" altLang="ko-KR" b="1" dirty="0" smtClean="0"/>
              <a:t>image</a:t>
            </a:r>
            <a:endParaRPr lang="ko-KR" altLang="en-US" b="1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214438"/>
            <a:ext cx="601345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3. </a:t>
            </a:r>
            <a:r>
              <a:rPr lang="ko-KR" altLang="en-US" smtClean="0"/>
              <a:t>캐릭터 </a:t>
            </a:r>
            <a:r>
              <a:rPr lang="en-US" altLang="ko-KR" smtClean="0"/>
              <a:t>(overview)</a:t>
            </a:r>
            <a:endParaRPr lang="ko-KR" altLang="en-US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88" y="1571625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75" y="1571625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0" y="1571625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1571625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3" y="1571625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38" y="1571625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63" y="1571625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50" y="1571625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0" y="1571625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75" y="1571625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313" y="1571625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직선 연결선 22"/>
          <p:cNvCxnSpPr/>
          <p:nvPr/>
        </p:nvCxnSpPr>
        <p:spPr>
          <a:xfrm rot="5400000">
            <a:off x="1357312" y="2357438"/>
            <a:ext cx="1643063" cy="928688"/>
          </a:xfrm>
          <a:prstGeom prst="line">
            <a:avLst/>
          </a:prstGeom>
          <a:ln w="1174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16200000" flipH="1">
            <a:off x="6393656" y="2464594"/>
            <a:ext cx="1785938" cy="857250"/>
          </a:xfrm>
          <a:prstGeom prst="line">
            <a:avLst/>
          </a:prstGeom>
          <a:ln w="1174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643188" y="2000250"/>
            <a:ext cx="4143375" cy="1588"/>
          </a:xfrm>
          <a:prstGeom prst="line">
            <a:avLst/>
          </a:prstGeom>
          <a:ln w="1174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2786063" y="2214563"/>
            <a:ext cx="3643312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기본적으로</a:t>
            </a:r>
            <a:r>
              <a:rPr kumimoji="0" lang="en-US" altLang="ko-KR" sz="1400" dirty="0"/>
              <a:t>, </a:t>
            </a:r>
            <a:r>
              <a:rPr kumimoji="0" lang="ko-KR" altLang="en-US" sz="1400" dirty="0"/>
              <a:t>먼 쪽</a:t>
            </a:r>
            <a:r>
              <a:rPr kumimoji="0" lang="en-US" altLang="ko-KR" sz="1400" dirty="0"/>
              <a:t>(</a:t>
            </a:r>
            <a:r>
              <a:rPr kumimoji="0" lang="ko-KR" altLang="en-US" sz="1400" dirty="0"/>
              <a:t>안쪽</a:t>
            </a:r>
            <a:r>
              <a:rPr kumimoji="0" lang="en-US" altLang="ko-KR" sz="1400" dirty="0"/>
              <a:t>) </a:t>
            </a:r>
            <a:r>
              <a:rPr kumimoji="0" lang="ko-KR" altLang="en-US" sz="1400" dirty="0"/>
              <a:t>기준으로 </a:t>
            </a:r>
            <a:r>
              <a:rPr kumimoji="0" lang="ko-KR" altLang="en-US" sz="1400" dirty="0" err="1"/>
              <a:t>몬스터</a:t>
            </a:r>
            <a:r>
              <a:rPr kumimoji="0" lang="ko-KR" altLang="en-US" sz="1400" dirty="0"/>
              <a:t> 캐릭터 </a:t>
            </a:r>
            <a:r>
              <a:rPr kumimoji="0" lang="en-US" altLang="ko-KR" sz="1400" dirty="0"/>
              <a:t>11</a:t>
            </a:r>
            <a:r>
              <a:rPr kumimoji="0" lang="ko-KR" altLang="en-US" sz="1400" dirty="0"/>
              <a:t>개가 들어간다</a:t>
            </a:r>
            <a:r>
              <a:rPr kumimoji="0" lang="en-US" altLang="ko-KR" sz="1400" dirty="0"/>
              <a:t>.</a:t>
            </a:r>
          </a:p>
        </p:txBody>
      </p:sp>
      <p:pic>
        <p:nvPicPr>
          <p:cNvPr id="112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3714750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직선 연결선 30"/>
          <p:cNvCxnSpPr/>
          <p:nvPr/>
        </p:nvCxnSpPr>
        <p:spPr>
          <a:xfrm rot="5400000">
            <a:off x="1535906" y="2678907"/>
            <a:ext cx="1571625" cy="500062"/>
          </a:xfrm>
          <a:prstGeom prst="line">
            <a:avLst/>
          </a:prstGeom>
          <a:ln w="28575" cap="sq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91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928794" y="4643446"/>
            <a:ext cx="5572164" cy="1857388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버튼영역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8625" y="4286250"/>
            <a:ext cx="3643313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/>
              <a:t>몬스터는</a:t>
            </a:r>
            <a:r>
              <a:rPr kumimoji="0" lang="ko-KR" altLang="en-US" sz="1400" dirty="0"/>
              <a:t> 단계적으로 화면 쪽으로 전진한다</a:t>
            </a:r>
            <a:r>
              <a:rPr kumimoji="0" lang="en-US" altLang="ko-KR" sz="1400" dirty="0"/>
              <a:t>. </a:t>
            </a:r>
            <a:r>
              <a:rPr kumimoji="0" lang="ko-KR" altLang="en-US" sz="1400" dirty="0"/>
              <a:t>이때 </a:t>
            </a:r>
            <a:r>
              <a:rPr kumimoji="0" lang="ko-KR" altLang="en-US" sz="1400" u="sng" dirty="0"/>
              <a:t>크기 변화는 </a:t>
            </a:r>
            <a:r>
              <a:rPr kumimoji="0" lang="ko-KR" altLang="en-US" sz="1400" b="1" u="sng" dirty="0"/>
              <a:t>없다</a:t>
            </a:r>
            <a:r>
              <a:rPr kumimoji="0" lang="en-US" altLang="ko-KR" sz="1400" u="sng" dirty="0"/>
              <a:t>.</a:t>
            </a:r>
          </a:p>
        </p:txBody>
      </p:sp>
      <p:pic>
        <p:nvPicPr>
          <p:cNvPr id="1128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00" y="3571875"/>
            <a:ext cx="5175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직선 연결선 34"/>
          <p:cNvCxnSpPr/>
          <p:nvPr/>
        </p:nvCxnSpPr>
        <p:spPr>
          <a:xfrm rot="10800000">
            <a:off x="2357438" y="4143375"/>
            <a:ext cx="50720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5286375" y="4286250"/>
            <a:ext cx="3071813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u="sng" dirty="0" err="1"/>
              <a:t>메인캐릭터는</a:t>
            </a:r>
            <a:r>
              <a:rPr kumimoji="0" lang="ko-KR" altLang="en-US" sz="1400" u="sng" dirty="0"/>
              <a:t> 수평선상으로만 </a:t>
            </a:r>
            <a:r>
              <a:rPr kumimoji="0" lang="ko-KR" altLang="en-US" sz="1400" u="sng" dirty="0" err="1"/>
              <a:t>이동가능하다</a:t>
            </a:r>
            <a:r>
              <a:rPr kumimoji="0" lang="en-US" altLang="ko-KR" sz="1400" u="sng" dirty="0"/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3. </a:t>
            </a:r>
            <a:r>
              <a:rPr lang="ko-KR" altLang="en-US" smtClean="0"/>
              <a:t>캐릭터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ko-KR" altLang="en-US" smtClean="0"/>
              <a:t>메인캐릭터</a:t>
            </a:r>
            <a:r>
              <a:rPr lang="en-US" altLang="ko-KR" smtClean="0"/>
              <a:t>- </a:t>
            </a:r>
            <a:r>
              <a:rPr lang="ko-KR" altLang="en-US" smtClean="0"/>
              <a:t>컨셉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1785938"/>
            <a:ext cx="38100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모서리가 둥근 직사각형 29"/>
          <p:cNvSpPr/>
          <p:nvPr/>
        </p:nvSpPr>
        <p:spPr>
          <a:xfrm>
            <a:off x="4714875" y="1785938"/>
            <a:ext cx="3714750" cy="2786062"/>
          </a:xfrm>
          <a:prstGeom prst="roundRect">
            <a:avLst>
              <a:gd name="adj" fmla="val 82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/>
              <a:t>- 2.5 </a:t>
            </a:r>
            <a:r>
              <a:rPr kumimoji="0" lang="ko-KR" altLang="en-US" sz="1600" dirty="0"/>
              <a:t>등신</a:t>
            </a:r>
            <a:endParaRPr kumimoji="0" lang="en-US" altLang="ko-KR" sz="1600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600" dirty="0" err="1"/>
              <a:t>숏커트의</a:t>
            </a:r>
            <a:r>
              <a:rPr kumimoji="0" lang="ko-KR" altLang="en-US" sz="1600" dirty="0"/>
              <a:t> 발랄하고 </a:t>
            </a:r>
            <a:r>
              <a:rPr kumimoji="0" lang="ko-KR" altLang="en-US" sz="1600" dirty="0" err="1"/>
              <a:t>활기넘치는</a:t>
            </a:r>
            <a:r>
              <a:rPr kumimoji="0" lang="ko-KR" altLang="en-US" sz="1600" dirty="0"/>
              <a:t> 소녀</a:t>
            </a:r>
            <a:endParaRPr kumimoji="0" lang="en-US" altLang="ko-KR" sz="1600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600" dirty="0"/>
              <a:t>뒤가 </a:t>
            </a:r>
            <a:r>
              <a:rPr kumimoji="0" lang="en-US" altLang="ko-KR" sz="1600" dirty="0"/>
              <a:t>(</a:t>
            </a:r>
            <a:r>
              <a:rPr kumimoji="0" lang="ko-KR" altLang="en-US" sz="1600" dirty="0"/>
              <a:t>과도해도</a:t>
            </a:r>
            <a:r>
              <a:rPr kumimoji="0" lang="en-US" altLang="ko-KR" sz="1600" dirty="0"/>
              <a:t>OK)</a:t>
            </a:r>
            <a:r>
              <a:rPr kumimoji="0" lang="ko-KR" altLang="en-US" sz="1600" dirty="0"/>
              <a:t> 트인 미니스커트 착용</a:t>
            </a:r>
            <a:endParaRPr kumimoji="0" lang="en-US" altLang="ko-KR" sz="1600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1600" dirty="0"/>
              <a:t> </a:t>
            </a:r>
            <a:r>
              <a:rPr kumimoji="0" lang="ko-KR" altLang="en-US" sz="1600" dirty="0"/>
              <a:t>신발은 단화 같은 스포티한 느낌이</a:t>
            </a:r>
            <a:r>
              <a:rPr kumimoji="0" lang="en-US" altLang="ko-KR" sz="1600" dirty="0"/>
              <a:t> </a:t>
            </a:r>
            <a:r>
              <a:rPr kumimoji="0" lang="ko-KR" altLang="en-US" sz="1600" dirty="0"/>
              <a:t>어떨까</a:t>
            </a:r>
            <a:r>
              <a:rPr kumimoji="0" lang="en-US" altLang="ko-KR" sz="1600" dirty="0"/>
              <a:t>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/>
              <a:t>- </a:t>
            </a:r>
            <a:r>
              <a:rPr kumimoji="0" lang="ko-KR" altLang="en-US" sz="1600" dirty="0"/>
              <a:t>오른손 잡이</a:t>
            </a:r>
            <a:endParaRPr kumimoji="0" lang="en-US" altLang="ko-KR" sz="16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/>
              <a:t>- </a:t>
            </a:r>
            <a:r>
              <a:rPr kumimoji="0" lang="ko-KR" altLang="en-US" sz="1600" dirty="0"/>
              <a:t>사용하는 무기는 리볼버느낌의 권총</a:t>
            </a:r>
            <a:r>
              <a:rPr kumimoji="0" lang="en-US" altLang="ko-KR" sz="1600" dirty="0"/>
              <a:t>, </a:t>
            </a:r>
            <a:r>
              <a:rPr kumimoji="0" lang="ko-KR" altLang="en-US" sz="1600" dirty="0" err="1"/>
              <a:t>드래곤볼같은</a:t>
            </a:r>
            <a:r>
              <a:rPr kumimoji="0" lang="ko-KR" altLang="en-US" sz="1600" dirty="0"/>
              <a:t> 세계관에서 쓰일법한 약간 과장되고 사이버펑크 느낌도 나는</a:t>
            </a:r>
            <a:r>
              <a:rPr kumimoji="0" lang="en-US" altLang="ko-KR" sz="1600" dirty="0"/>
              <a:t>, </a:t>
            </a:r>
            <a:r>
              <a:rPr kumimoji="0" lang="ko-KR" altLang="en-US" sz="1600" dirty="0"/>
              <a:t>탄환을 </a:t>
            </a:r>
            <a:r>
              <a:rPr kumimoji="0" lang="ko-KR" altLang="en-US" sz="1600" dirty="0" err="1"/>
              <a:t>바꿔끼울수</a:t>
            </a:r>
            <a:r>
              <a:rPr kumimoji="0" lang="ko-KR" altLang="en-US" sz="1600" dirty="0"/>
              <a:t> 있는 </a:t>
            </a:r>
            <a:r>
              <a:rPr kumimoji="0" lang="ko-KR" altLang="en-US" sz="1600" dirty="0" err="1"/>
              <a:t>컨셉</a:t>
            </a:r>
            <a:r>
              <a:rPr kumimoji="0" lang="en-US" altLang="ko-KR" sz="1600" dirty="0"/>
              <a:t>.</a:t>
            </a:r>
            <a:endParaRPr kumimoji="0" lang="en-US" altLang="ko-KR" sz="1600" u="sn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3. </a:t>
            </a:r>
            <a:r>
              <a:rPr lang="ko-KR" altLang="en-US" smtClean="0"/>
              <a:t>캐릭터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</a:t>
            </a:r>
            <a:r>
              <a:rPr lang="ko-KR" altLang="en-US" smtClean="0"/>
              <a:t>메인캐릭터</a:t>
            </a:r>
            <a:r>
              <a:rPr lang="en-US" altLang="ko-KR" smtClean="0"/>
              <a:t>/</a:t>
            </a:r>
            <a:r>
              <a:rPr lang="ko-KR" altLang="en-US" smtClean="0"/>
              <a:t>애니메이션 정의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4429125"/>
            <a:ext cx="129063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2428875" y="4643438"/>
            <a:ext cx="5929313" cy="785812"/>
          </a:xfrm>
          <a:prstGeom prst="roundRect">
            <a:avLst>
              <a:gd name="adj" fmla="val 82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/>
              <a:t>- </a:t>
            </a:r>
            <a:r>
              <a:rPr kumimoji="0" lang="ko-KR" altLang="en-US" sz="1600" dirty="0"/>
              <a:t>대미지 상태</a:t>
            </a:r>
            <a:r>
              <a:rPr kumimoji="0" lang="en-US" altLang="ko-KR" sz="1600" dirty="0"/>
              <a:t>. </a:t>
            </a:r>
            <a:r>
              <a:rPr kumimoji="0" lang="ko-KR" altLang="en-US" sz="1600" dirty="0"/>
              <a:t>과장되고 코믹하게 표현</a:t>
            </a:r>
            <a:r>
              <a:rPr kumimoji="0" lang="en-US" altLang="ko-KR" sz="1600" dirty="0"/>
              <a:t>.</a:t>
            </a:r>
            <a:endParaRPr kumimoji="0" lang="en-US" altLang="ko-KR" sz="1600" u="sng" dirty="0"/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1643063"/>
            <a:ext cx="1039812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2357438" y="1714500"/>
            <a:ext cx="5929312" cy="642938"/>
          </a:xfrm>
          <a:prstGeom prst="roundRect">
            <a:avLst>
              <a:gd name="adj" fmla="val 82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/>
              <a:t>- Stand by. </a:t>
            </a:r>
            <a:r>
              <a:rPr kumimoji="0" lang="ko-KR" altLang="en-US" sz="1600" dirty="0"/>
              <a:t>머리카락이나 다리</a:t>
            </a:r>
            <a:r>
              <a:rPr kumimoji="0" lang="en-US" altLang="ko-KR" sz="1600" dirty="0"/>
              <a:t>, </a:t>
            </a:r>
            <a:r>
              <a:rPr kumimoji="0" lang="ko-KR" altLang="en-US" sz="1600" dirty="0"/>
              <a:t>어깨</a:t>
            </a:r>
            <a:r>
              <a:rPr kumimoji="0" lang="en-US" altLang="ko-KR" sz="1600" dirty="0"/>
              <a:t>(</a:t>
            </a:r>
            <a:r>
              <a:rPr kumimoji="0" lang="ko-KR" altLang="en-US" sz="1600" dirty="0"/>
              <a:t>숨쉬기</a:t>
            </a:r>
            <a:r>
              <a:rPr kumimoji="0" lang="en-US" altLang="ko-KR" sz="1600" dirty="0"/>
              <a:t>) </a:t>
            </a:r>
            <a:r>
              <a:rPr kumimoji="0" lang="ko-KR" altLang="en-US" sz="1600" dirty="0"/>
              <a:t>등 살짝살짝 움직인다</a:t>
            </a:r>
            <a:r>
              <a:rPr kumimoji="0" lang="en-US" altLang="ko-KR" sz="1600" dirty="0"/>
              <a:t>.</a:t>
            </a:r>
            <a:endParaRPr kumimoji="0" lang="en-US" altLang="ko-KR" sz="1600" u="sng" dirty="0"/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214688"/>
            <a:ext cx="1039813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2428875" y="3214688"/>
            <a:ext cx="5929313" cy="785812"/>
          </a:xfrm>
          <a:prstGeom prst="roundRect">
            <a:avLst>
              <a:gd name="adj" fmla="val 82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/>
              <a:t>- </a:t>
            </a:r>
            <a:r>
              <a:rPr kumimoji="0" lang="ko-KR" altLang="en-US" sz="1600" dirty="0"/>
              <a:t>공격</a:t>
            </a:r>
            <a:r>
              <a:rPr kumimoji="0" lang="en-US" altLang="ko-KR" sz="1600" dirty="0"/>
              <a:t>. </a:t>
            </a:r>
            <a:r>
              <a:rPr kumimoji="0" lang="ko-KR" altLang="en-US" sz="1600" dirty="0"/>
              <a:t>총을 쏘고 반동으로</a:t>
            </a:r>
            <a:r>
              <a:rPr kumimoji="0" lang="en-US" altLang="ko-KR" sz="1600" dirty="0"/>
              <a:t> </a:t>
            </a:r>
            <a:r>
              <a:rPr kumimoji="0" lang="ko-KR" altLang="en-US" sz="1600" dirty="0"/>
              <a:t>밀려났다가 다시 돌아온다</a:t>
            </a:r>
            <a:r>
              <a:rPr kumimoji="0" lang="en-US" altLang="ko-KR" sz="1600" dirty="0"/>
              <a:t>.</a:t>
            </a:r>
            <a:endParaRPr kumimoji="0" lang="en-US" altLang="ko-KR" sz="1600" u="sng" dirty="0"/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1285081" y="2999582"/>
            <a:ext cx="428625" cy="15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5400000" flipH="1" flipV="1">
            <a:off x="1454150" y="2974975"/>
            <a:ext cx="581025" cy="6032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88" y="5643563"/>
            <a:ext cx="1150937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2357438" y="5715000"/>
            <a:ext cx="5929312" cy="785813"/>
          </a:xfrm>
          <a:prstGeom prst="roundRect">
            <a:avLst>
              <a:gd name="adj" fmla="val 82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/>
              <a:t>- </a:t>
            </a:r>
            <a:r>
              <a:rPr kumimoji="0" lang="ko-KR" altLang="en-US" sz="1600" dirty="0"/>
              <a:t>게임오버</a:t>
            </a:r>
            <a:r>
              <a:rPr kumimoji="0" lang="en-US" altLang="ko-KR" sz="1600" dirty="0"/>
              <a:t>. </a:t>
            </a:r>
            <a:r>
              <a:rPr kumimoji="0" lang="ko-KR" altLang="en-US" sz="1600" dirty="0"/>
              <a:t>좌절한 모습</a:t>
            </a:r>
            <a:r>
              <a:rPr kumimoji="0" lang="en-US" altLang="ko-KR" sz="1600" dirty="0"/>
              <a:t>. </a:t>
            </a:r>
            <a:r>
              <a:rPr kumimoji="0" lang="ko-KR" altLang="en-US" sz="1600" dirty="0"/>
              <a:t>옆모습 말고 뒷모습도 좋을 듯</a:t>
            </a:r>
            <a:r>
              <a:rPr kumimoji="0" lang="en-US" altLang="ko-KR" sz="1600" dirty="0"/>
              <a:t>.</a:t>
            </a:r>
            <a:endParaRPr kumimoji="0" lang="en-US" altLang="ko-KR" sz="1600" u="sn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캐릭터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미이라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000372"/>
            <a:ext cx="1008008" cy="113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모서리가 둥근 직사각형 13"/>
          <p:cNvSpPr/>
          <p:nvPr/>
        </p:nvSpPr>
        <p:spPr>
          <a:xfrm>
            <a:off x="1928794" y="2714620"/>
            <a:ext cx="5929312" cy="642938"/>
          </a:xfrm>
          <a:prstGeom prst="roundRect">
            <a:avLst>
              <a:gd name="adj" fmla="val 82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/>
              <a:t>- </a:t>
            </a:r>
            <a:r>
              <a:rPr kumimoji="0" lang="ko-KR" altLang="en-US" sz="1600" dirty="0" err="1" smtClean="0"/>
              <a:t>워킹</a:t>
            </a:r>
            <a:r>
              <a:rPr kumimoji="0" lang="en-US" altLang="ko-KR" sz="1600" dirty="0" smtClean="0"/>
              <a:t>. </a:t>
            </a:r>
            <a:r>
              <a:rPr kumimoji="0" lang="ko-KR" altLang="en-US" sz="1600" dirty="0" smtClean="0"/>
              <a:t>앞으로 천천히 전진한다</a:t>
            </a:r>
            <a:r>
              <a:rPr kumimoji="0" lang="en-US" altLang="ko-KR" sz="1600" dirty="0" smtClean="0"/>
              <a:t>.</a:t>
            </a:r>
            <a:endParaRPr kumimoji="0" lang="en-US" altLang="ko-KR" sz="1600" u="sng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1472" y="1643050"/>
            <a:ext cx="7143758" cy="642938"/>
          </a:xfrm>
          <a:prstGeom prst="roundRect">
            <a:avLst>
              <a:gd name="adj" fmla="val 820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 smtClean="0"/>
              <a:t>오래된 시체</a:t>
            </a:r>
            <a:r>
              <a:rPr kumimoji="0" lang="en-US" altLang="ko-KR" sz="1600" dirty="0" smtClean="0"/>
              <a:t>, </a:t>
            </a:r>
            <a:r>
              <a:rPr kumimoji="0" lang="ko-KR" altLang="en-US" sz="1600" dirty="0" smtClean="0"/>
              <a:t>낡은 붕대의 느낌보다 </a:t>
            </a:r>
            <a:r>
              <a:rPr kumimoji="0" lang="ko-KR" altLang="en-US" sz="1600" dirty="0" err="1" smtClean="0"/>
              <a:t>팬시</a:t>
            </a:r>
            <a:r>
              <a:rPr kumimoji="0" lang="ko-KR" altLang="en-US" sz="1600" dirty="0" smtClean="0"/>
              <a:t> 풍 귀여운 캐릭터로 표현</a:t>
            </a:r>
            <a:endParaRPr kumimoji="0" lang="en-US" altLang="ko-KR" sz="1600" u="sng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57356" y="3571876"/>
            <a:ext cx="5929312" cy="642938"/>
          </a:xfrm>
          <a:prstGeom prst="roundRect">
            <a:avLst>
              <a:gd name="adj" fmla="val 82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/>
              <a:t>- </a:t>
            </a:r>
            <a:r>
              <a:rPr kumimoji="0" lang="ko-KR" altLang="en-US" sz="1600" dirty="0" smtClean="0"/>
              <a:t>대미지</a:t>
            </a:r>
            <a:r>
              <a:rPr kumimoji="0" lang="en-US" altLang="ko-KR" sz="1600" dirty="0" smtClean="0"/>
              <a:t> </a:t>
            </a:r>
            <a:r>
              <a:rPr kumimoji="0" lang="ko-KR" altLang="en-US" sz="1600" dirty="0" smtClean="0"/>
              <a:t>상태</a:t>
            </a:r>
            <a:r>
              <a:rPr kumimoji="0" lang="en-US" altLang="ko-KR" sz="1600" dirty="0" smtClean="0"/>
              <a:t>. </a:t>
            </a:r>
            <a:r>
              <a:rPr kumimoji="0" lang="ko-KR" altLang="en-US" sz="1600" dirty="0" smtClean="0"/>
              <a:t>따로 독립된 동작이 있어도 좋고</a:t>
            </a:r>
            <a:r>
              <a:rPr kumimoji="0" lang="en-US" altLang="ko-KR" sz="1600" dirty="0" smtClean="0"/>
              <a:t>, </a:t>
            </a:r>
            <a:r>
              <a:rPr kumimoji="0" lang="ko-KR" altLang="en-US" sz="1600" dirty="0" smtClean="0"/>
              <a:t>하얗게 색상변화를 하는 식으로 심플하게 가도 </a:t>
            </a:r>
            <a:r>
              <a:rPr kumimoji="0" lang="en-US" altLang="ko-KR" sz="1600" dirty="0" smtClean="0"/>
              <a:t>OK.</a:t>
            </a:r>
            <a:endParaRPr kumimoji="0" lang="en-US" altLang="ko-KR" sz="1600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캐릭터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드라큐라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28794" y="2714620"/>
            <a:ext cx="5929312" cy="642938"/>
          </a:xfrm>
          <a:prstGeom prst="roundRect">
            <a:avLst>
              <a:gd name="adj" fmla="val 82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/>
              <a:t>- </a:t>
            </a:r>
            <a:r>
              <a:rPr kumimoji="0" lang="en-US" altLang="ko-KR" sz="1600" dirty="0" smtClean="0"/>
              <a:t>Stand by. </a:t>
            </a:r>
            <a:r>
              <a:rPr kumimoji="0" lang="ko-KR" altLang="en-US" sz="1600" dirty="0" smtClean="0"/>
              <a:t>손을 앞으로 뻗는다던가</a:t>
            </a:r>
            <a:r>
              <a:rPr kumimoji="0" lang="en-US" altLang="ko-KR" sz="1600" dirty="0" smtClean="0"/>
              <a:t>, </a:t>
            </a:r>
            <a:r>
              <a:rPr kumimoji="0" lang="ko-KR" altLang="en-US" sz="1600" dirty="0" smtClean="0"/>
              <a:t>팔짱을 끼고 크게 웃는 다던가</a:t>
            </a:r>
            <a:r>
              <a:rPr kumimoji="0" lang="en-US" altLang="ko-KR" sz="1600" dirty="0" smtClean="0"/>
              <a:t>. </a:t>
            </a:r>
            <a:r>
              <a:rPr kumimoji="0" lang="ko-KR" altLang="en-US" sz="1600" dirty="0" smtClean="0"/>
              <a:t>턱에 손을 괴고 </a:t>
            </a:r>
            <a:r>
              <a:rPr kumimoji="0" lang="ko-KR" altLang="en-US" sz="1600" dirty="0" err="1" smtClean="0"/>
              <a:t>얼짱포즈를</a:t>
            </a:r>
            <a:r>
              <a:rPr kumimoji="0" lang="ko-KR" altLang="en-US" sz="1600" dirty="0" smtClean="0"/>
              <a:t> 짓는 다던가 하면 좋을 듯</a:t>
            </a:r>
            <a:r>
              <a:rPr kumimoji="0" lang="en-US" altLang="ko-KR" sz="1600" dirty="0" smtClean="0"/>
              <a:t>.</a:t>
            </a:r>
            <a:endParaRPr kumimoji="0" lang="en-US" altLang="ko-KR" sz="1600" u="sng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57356" y="3571876"/>
            <a:ext cx="5929312" cy="642938"/>
          </a:xfrm>
          <a:prstGeom prst="roundRect">
            <a:avLst>
              <a:gd name="adj" fmla="val 82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/>
              <a:t>- </a:t>
            </a:r>
            <a:r>
              <a:rPr kumimoji="0" lang="ko-KR" altLang="en-US" sz="1600" dirty="0" err="1" smtClean="0"/>
              <a:t>히든</a:t>
            </a:r>
            <a:r>
              <a:rPr kumimoji="0" lang="en-US" altLang="ko-KR" sz="1600" dirty="0" smtClean="0"/>
              <a:t> </a:t>
            </a:r>
            <a:r>
              <a:rPr kumimoji="0" lang="ko-KR" altLang="en-US" sz="1600" dirty="0" smtClean="0"/>
              <a:t>상태</a:t>
            </a:r>
            <a:r>
              <a:rPr kumimoji="0" lang="en-US" altLang="ko-KR" sz="1600" dirty="0" smtClean="0"/>
              <a:t>. </a:t>
            </a:r>
            <a:r>
              <a:rPr kumimoji="0" lang="ko-KR" altLang="en-US" sz="1600" dirty="0" err="1" smtClean="0"/>
              <a:t>망또를</a:t>
            </a:r>
            <a:r>
              <a:rPr kumimoji="0" lang="ko-KR" altLang="en-US" sz="1600" dirty="0" smtClean="0"/>
              <a:t> 휘감으며 펑</a:t>
            </a:r>
            <a:r>
              <a:rPr kumimoji="0" lang="en-US" altLang="ko-KR" sz="1600" dirty="0" smtClean="0"/>
              <a:t>! </a:t>
            </a:r>
            <a:r>
              <a:rPr kumimoji="0" lang="ko-KR" altLang="en-US" sz="1600" dirty="0" smtClean="0"/>
              <a:t>하고 사라진다</a:t>
            </a:r>
            <a:r>
              <a:rPr kumimoji="0" lang="en-US" altLang="ko-KR" sz="1600" dirty="0" smtClean="0"/>
              <a:t>.</a:t>
            </a:r>
            <a:endParaRPr kumimoji="0" lang="en-US" altLang="ko-KR" sz="1600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643182"/>
            <a:ext cx="96071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143380"/>
            <a:ext cx="72590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모서리가 둥근 직사각형 8"/>
          <p:cNvSpPr/>
          <p:nvPr/>
        </p:nvSpPr>
        <p:spPr>
          <a:xfrm>
            <a:off x="1857356" y="5643578"/>
            <a:ext cx="5929312" cy="642938"/>
          </a:xfrm>
          <a:prstGeom prst="roundRect">
            <a:avLst>
              <a:gd name="adj" fmla="val 82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/>
              <a:t>- </a:t>
            </a:r>
            <a:r>
              <a:rPr kumimoji="0" lang="ko-KR" altLang="en-US" sz="1600" dirty="0" smtClean="0"/>
              <a:t>대미지</a:t>
            </a:r>
            <a:r>
              <a:rPr kumimoji="0" lang="en-US" altLang="ko-KR" sz="1600" dirty="0" smtClean="0"/>
              <a:t> </a:t>
            </a:r>
            <a:r>
              <a:rPr kumimoji="0" lang="ko-KR" altLang="en-US" sz="1600" dirty="0" smtClean="0"/>
              <a:t>상태</a:t>
            </a:r>
            <a:r>
              <a:rPr kumimoji="0" lang="en-US" altLang="ko-KR" sz="1600" dirty="0" smtClean="0"/>
              <a:t>. </a:t>
            </a:r>
            <a:r>
              <a:rPr kumimoji="0" lang="ko-KR" altLang="en-US" sz="1600" dirty="0" smtClean="0"/>
              <a:t>따로 독립된 동작이 있어도 좋고</a:t>
            </a:r>
            <a:r>
              <a:rPr kumimoji="0" lang="en-US" altLang="ko-KR" sz="1600" dirty="0" smtClean="0"/>
              <a:t>, </a:t>
            </a:r>
            <a:r>
              <a:rPr kumimoji="0" lang="ko-KR" altLang="en-US" sz="1600" dirty="0" smtClean="0"/>
              <a:t>하얗게 색상변화를 하는 식으로 심플하게 가도 </a:t>
            </a:r>
            <a:r>
              <a:rPr kumimoji="0" lang="en-US" altLang="ko-KR" sz="1600" dirty="0" smtClean="0"/>
              <a:t>OK.</a:t>
            </a:r>
            <a:endParaRPr kumimoji="0" lang="en-US" altLang="ko-KR" sz="1600" u="sng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1472" y="1643050"/>
            <a:ext cx="7143758" cy="642938"/>
          </a:xfrm>
          <a:prstGeom prst="roundRect">
            <a:avLst>
              <a:gd name="adj" fmla="val 820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 smtClean="0"/>
              <a:t>앞으로 이동을 하긴 하지만 주로 중간중간 사라졌다 나타난다</a:t>
            </a:r>
            <a:r>
              <a:rPr kumimoji="0" lang="en-US" altLang="ko-KR" sz="1600" dirty="0" smtClean="0"/>
              <a:t>.</a:t>
            </a:r>
            <a:endParaRPr kumimoji="0" lang="en-US" altLang="ko-KR" sz="16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5918" y="4500570"/>
            <a:ext cx="5929312" cy="642938"/>
          </a:xfrm>
          <a:prstGeom prst="roundRect">
            <a:avLst>
              <a:gd name="adj" fmla="val 82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/>
              <a:t>- </a:t>
            </a:r>
            <a:r>
              <a:rPr kumimoji="0" lang="ko-KR" altLang="en-US" sz="1600" dirty="0" smtClean="0"/>
              <a:t>등장</a:t>
            </a:r>
            <a:r>
              <a:rPr kumimoji="0" lang="en-US" altLang="ko-KR" sz="1600" dirty="0" smtClean="0"/>
              <a:t> </a:t>
            </a:r>
            <a:r>
              <a:rPr kumimoji="0" lang="ko-KR" altLang="en-US" sz="1600" dirty="0" smtClean="0"/>
              <a:t>상태</a:t>
            </a:r>
            <a:r>
              <a:rPr kumimoji="0" lang="en-US" altLang="ko-KR" sz="1600" dirty="0" smtClean="0"/>
              <a:t>. </a:t>
            </a:r>
            <a:r>
              <a:rPr kumimoji="0" lang="ko-KR" altLang="en-US" sz="1600" dirty="0" err="1" smtClean="0"/>
              <a:t>히든</a:t>
            </a:r>
            <a:r>
              <a:rPr kumimoji="0" lang="ko-KR" altLang="en-US" sz="1600" dirty="0" smtClean="0"/>
              <a:t> 상태와 반대로</a:t>
            </a:r>
            <a:r>
              <a:rPr kumimoji="0" lang="en-US" altLang="ko-KR" sz="1600" dirty="0" smtClean="0"/>
              <a:t>.</a:t>
            </a:r>
            <a:endParaRPr kumimoji="0" lang="en-US" altLang="ko-KR" sz="1600" u="sn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캐릭터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늑대인간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28794" y="2714620"/>
            <a:ext cx="5929312" cy="642938"/>
          </a:xfrm>
          <a:prstGeom prst="roundRect">
            <a:avLst>
              <a:gd name="adj" fmla="val 82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/>
              <a:t>- </a:t>
            </a:r>
            <a:r>
              <a:rPr kumimoji="0" lang="en-US" altLang="ko-KR" sz="1600" dirty="0" smtClean="0"/>
              <a:t>Rush. </a:t>
            </a:r>
            <a:endParaRPr kumimoji="0" lang="en-US" altLang="ko-KR" sz="1600" u="sng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57356" y="3571876"/>
            <a:ext cx="5929312" cy="1285884"/>
          </a:xfrm>
          <a:prstGeom prst="roundRect">
            <a:avLst>
              <a:gd name="adj" fmla="val 82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600" dirty="0" smtClean="0"/>
              <a:t>공격</a:t>
            </a:r>
            <a:r>
              <a:rPr kumimoji="0" lang="en-US" altLang="ko-KR" sz="1600" dirty="0" smtClean="0"/>
              <a:t>. MC</a:t>
            </a:r>
            <a:r>
              <a:rPr kumimoji="0" lang="ko-KR" altLang="en-US" sz="1600" dirty="0" smtClean="0"/>
              <a:t>를 물어 뜯는다</a:t>
            </a:r>
            <a:r>
              <a:rPr kumimoji="0" lang="en-US" altLang="ko-KR" sz="1600" dirty="0" smtClean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en-US" altLang="ko-KR" sz="1600" dirty="0" smtClean="0"/>
              <a:t>MC</a:t>
            </a:r>
            <a:r>
              <a:rPr kumimoji="0" lang="ko-KR" altLang="en-US" sz="1600" dirty="0" smtClean="0"/>
              <a:t>의 대미지 동작위에 자연스럽게 겹쳐 </a:t>
            </a:r>
            <a:r>
              <a:rPr kumimoji="0" lang="ko-KR" altLang="en-US" sz="1600" dirty="0" err="1" smtClean="0"/>
              <a:t>그려질수</a:t>
            </a:r>
            <a:r>
              <a:rPr kumimoji="0" lang="ko-KR" altLang="en-US" sz="1600" dirty="0" smtClean="0"/>
              <a:t> 있게 구성</a:t>
            </a:r>
            <a:r>
              <a:rPr kumimoji="0" lang="en-US" altLang="ko-KR" sz="1600" dirty="0" smtClean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kumimoji="0" lang="ko-KR" altLang="en-US" sz="1600" dirty="0" smtClean="0"/>
              <a:t>물어 </a:t>
            </a:r>
            <a:r>
              <a:rPr kumimoji="0" lang="ko-KR" altLang="en-US" sz="1600" dirty="0" err="1" smtClean="0"/>
              <a:t>뜯을때</a:t>
            </a:r>
            <a:r>
              <a:rPr kumimoji="0" lang="ko-KR" altLang="en-US" sz="1600" dirty="0" smtClean="0"/>
              <a:t> 여러 번 씹는 것이 아니라 한번에 크게 </a:t>
            </a:r>
            <a:r>
              <a:rPr kumimoji="0" lang="en-US" altLang="ko-KR" sz="1600" dirty="0" smtClean="0"/>
              <a:t>‘</a:t>
            </a:r>
            <a:r>
              <a:rPr kumimoji="0" lang="ko-KR" altLang="en-US" sz="1600" dirty="0" smtClean="0"/>
              <a:t>앙</a:t>
            </a:r>
            <a:r>
              <a:rPr kumimoji="0" lang="en-US" altLang="ko-KR" sz="1600" dirty="0" smtClean="0"/>
              <a:t>~~~~~~~~~!’  </a:t>
            </a:r>
            <a:r>
              <a:rPr kumimoji="0" lang="ko-KR" altLang="en-US" sz="1600" dirty="0" smtClean="0"/>
              <a:t>하고 길게 깨무는 느낌</a:t>
            </a:r>
            <a:r>
              <a:rPr kumimoji="0" lang="en-US" altLang="ko-KR" sz="1600" dirty="0" smtClean="0"/>
              <a:t>.</a:t>
            </a:r>
            <a:endParaRPr kumimoji="0" lang="en-US" altLang="ko-KR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57356" y="5214950"/>
            <a:ext cx="5929312" cy="642938"/>
          </a:xfrm>
          <a:prstGeom prst="roundRect">
            <a:avLst>
              <a:gd name="adj" fmla="val 82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/>
              <a:t>- </a:t>
            </a:r>
            <a:r>
              <a:rPr kumimoji="0" lang="ko-KR" altLang="en-US" sz="1600" dirty="0" smtClean="0"/>
              <a:t>대미지</a:t>
            </a:r>
            <a:r>
              <a:rPr kumimoji="0" lang="en-US" altLang="ko-KR" sz="1600" dirty="0" smtClean="0"/>
              <a:t> </a:t>
            </a:r>
            <a:r>
              <a:rPr kumimoji="0" lang="ko-KR" altLang="en-US" sz="1600" dirty="0" smtClean="0"/>
              <a:t>상태</a:t>
            </a:r>
            <a:r>
              <a:rPr kumimoji="0" lang="en-US" altLang="ko-KR" sz="1600" dirty="0" smtClean="0"/>
              <a:t>. </a:t>
            </a:r>
            <a:r>
              <a:rPr kumimoji="0" lang="ko-KR" altLang="en-US" sz="1600" dirty="0" smtClean="0"/>
              <a:t>따로 독립된 동작으로</a:t>
            </a:r>
            <a:r>
              <a:rPr kumimoji="0" lang="en-US" altLang="ko-KR" sz="1600" dirty="0" smtClean="0"/>
              <a:t>..</a:t>
            </a:r>
            <a:endParaRPr kumimoji="0" lang="en-US" altLang="ko-KR" sz="1600" u="sng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1472" y="1643050"/>
            <a:ext cx="7143758" cy="857256"/>
          </a:xfrm>
          <a:prstGeom prst="roundRect">
            <a:avLst>
              <a:gd name="adj" fmla="val 820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 smtClean="0"/>
              <a:t>등장과 함께 번개처럼 </a:t>
            </a:r>
            <a:r>
              <a:rPr kumimoji="0" lang="ko-KR" altLang="en-US" sz="1600" dirty="0" err="1" smtClean="0"/>
              <a:t>메인캐릭터</a:t>
            </a:r>
            <a:r>
              <a:rPr kumimoji="0" lang="ko-KR" altLang="en-US" sz="1600" dirty="0" smtClean="0"/>
              <a:t> 쪽으로 달려온다</a:t>
            </a:r>
            <a:r>
              <a:rPr kumimoji="0" lang="en-US" altLang="ko-KR" sz="1600" dirty="0" smtClean="0"/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smtClean="0"/>
              <a:t>‘</a:t>
            </a:r>
            <a:r>
              <a:rPr kumimoji="0" lang="ko-KR" altLang="en-US" sz="1600" dirty="0" smtClean="0"/>
              <a:t>사람</a:t>
            </a:r>
            <a:r>
              <a:rPr kumimoji="0" lang="en-US" altLang="ko-KR" sz="1600" dirty="0" smtClean="0"/>
              <a:t>’ </a:t>
            </a:r>
            <a:r>
              <a:rPr kumimoji="0" lang="ko-KR" altLang="en-US" sz="1600" dirty="0" smtClean="0"/>
              <a:t>보다 </a:t>
            </a:r>
            <a:r>
              <a:rPr kumimoji="0" lang="en-US" altLang="ko-KR" sz="1600" dirty="0" smtClean="0"/>
              <a:t>‘</a:t>
            </a:r>
            <a:r>
              <a:rPr kumimoji="0" lang="ko-KR" altLang="en-US" sz="1600" dirty="0" smtClean="0"/>
              <a:t>늑대</a:t>
            </a:r>
            <a:r>
              <a:rPr kumimoji="0" lang="en-US" altLang="ko-KR" sz="1600" dirty="0" smtClean="0"/>
              <a:t>(</a:t>
            </a:r>
            <a:r>
              <a:rPr kumimoji="0" lang="ko-KR" altLang="en-US" sz="1600" dirty="0" smtClean="0"/>
              <a:t>개</a:t>
            </a:r>
            <a:r>
              <a:rPr kumimoji="0" lang="en-US" altLang="ko-KR" sz="1600" dirty="0" smtClean="0"/>
              <a:t>)’</a:t>
            </a:r>
            <a:r>
              <a:rPr kumimoji="0" lang="ko-KR" altLang="en-US" sz="1600" dirty="0" smtClean="0"/>
              <a:t>의 느낌이 더 강하게</a:t>
            </a:r>
            <a:r>
              <a:rPr kumimoji="0" lang="en-US" altLang="ko-KR" sz="1600" dirty="0" smtClean="0"/>
              <a:t>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캐릭터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좀비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1472" y="1643050"/>
            <a:ext cx="7143758" cy="857256"/>
          </a:xfrm>
          <a:prstGeom prst="roundRect">
            <a:avLst>
              <a:gd name="adj" fmla="val 820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 smtClean="0"/>
              <a:t>느리고</a:t>
            </a:r>
            <a:r>
              <a:rPr kumimoji="0" lang="en-US" altLang="ko-KR" sz="1600" dirty="0" smtClean="0"/>
              <a:t>, </a:t>
            </a:r>
            <a:r>
              <a:rPr kumimoji="0" lang="ko-KR" altLang="en-US" sz="1600" dirty="0" smtClean="0"/>
              <a:t>강인한 체력</a:t>
            </a:r>
            <a:endParaRPr kumimoji="0" lang="en-US" altLang="ko-KR" sz="16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928794" y="2714620"/>
            <a:ext cx="5929312" cy="642938"/>
          </a:xfrm>
          <a:prstGeom prst="roundRect">
            <a:avLst>
              <a:gd name="adj" fmla="val 82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/>
              <a:t>- </a:t>
            </a:r>
            <a:r>
              <a:rPr kumimoji="0" lang="ko-KR" altLang="en-US" sz="1600" dirty="0" err="1" smtClean="0"/>
              <a:t>워킹</a:t>
            </a:r>
            <a:r>
              <a:rPr kumimoji="0" lang="en-US" altLang="ko-KR" sz="1600" dirty="0" smtClean="0"/>
              <a:t>. </a:t>
            </a:r>
            <a:r>
              <a:rPr kumimoji="0" lang="ko-KR" altLang="en-US" sz="1600" dirty="0" smtClean="0"/>
              <a:t>앞으로 천천히 전진한다</a:t>
            </a:r>
            <a:r>
              <a:rPr kumimoji="0" lang="en-US" altLang="ko-KR" sz="1600" dirty="0" smtClean="0"/>
              <a:t>.</a:t>
            </a:r>
            <a:endParaRPr kumimoji="0" lang="en-US" altLang="ko-KR" sz="1600" u="sng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8794" y="3571876"/>
            <a:ext cx="5929312" cy="642938"/>
          </a:xfrm>
          <a:prstGeom prst="roundRect">
            <a:avLst>
              <a:gd name="adj" fmla="val 82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/>
              <a:t>- </a:t>
            </a:r>
            <a:r>
              <a:rPr kumimoji="0" lang="ko-KR" altLang="en-US" sz="1600" dirty="0" smtClean="0"/>
              <a:t>대미지</a:t>
            </a:r>
            <a:r>
              <a:rPr kumimoji="0" lang="en-US" altLang="ko-KR" sz="1600" dirty="0" smtClean="0"/>
              <a:t> </a:t>
            </a:r>
            <a:r>
              <a:rPr kumimoji="0" lang="ko-KR" altLang="en-US" sz="1600" dirty="0" smtClean="0"/>
              <a:t>상태</a:t>
            </a:r>
            <a:r>
              <a:rPr kumimoji="0" lang="en-US" altLang="ko-KR" sz="1600" dirty="0" smtClean="0"/>
              <a:t>. </a:t>
            </a:r>
            <a:r>
              <a:rPr kumimoji="0" lang="ko-KR" altLang="en-US" sz="1600" dirty="0" smtClean="0"/>
              <a:t>따로 독립된 동작이 있어도 좋고</a:t>
            </a:r>
            <a:r>
              <a:rPr kumimoji="0" lang="en-US" altLang="ko-KR" sz="1600" dirty="0" smtClean="0"/>
              <a:t>, </a:t>
            </a:r>
            <a:r>
              <a:rPr kumimoji="0" lang="ko-KR" altLang="en-US" sz="1600" dirty="0" smtClean="0"/>
              <a:t>하얗게 색상변화를 하는 식으로 심플하게 가도 </a:t>
            </a:r>
            <a:r>
              <a:rPr kumimoji="0" lang="en-US" altLang="ko-KR" sz="1600" dirty="0" smtClean="0"/>
              <a:t>OK.</a:t>
            </a:r>
            <a:endParaRPr kumimoji="0" lang="en-US" altLang="ko-KR" sz="1600" u="sng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3. </a:t>
            </a:r>
            <a:r>
              <a:rPr lang="ko-KR" altLang="en-US" dirty="0" smtClean="0"/>
              <a:t>캐릭터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마녀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1472" y="1643050"/>
            <a:ext cx="7143758" cy="857256"/>
          </a:xfrm>
          <a:prstGeom prst="roundRect">
            <a:avLst>
              <a:gd name="adj" fmla="val 820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 smtClean="0"/>
              <a:t>빗자루를 타고 둥둥 떠다니며 이동한다</a:t>
            </a:r>
            <a:r>
              <a:rPr kumimoji="0" lang="en-US" altLang="ko-KR" sz="1600" dirty="0" smtClean="0"/>
              <a:t>.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928794" y="2714620"/>
            <a:ext cx="5929312" cy="642938"/>
          </a:xfrm>
          <a:prstGeom prst="roundRect">
            <a:avLst>
              <a:gd name="adj" fmla="val 82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smtClean="0"/>
              <a:t>-stand by. </a:t>
            </a:r>
            <a:r>
              <a:rPr kumimoji="0" lang="ko-KR" altLang="en-US" sz="1600" dirty="0" smtClean="0"/>
              <a:t>빗자루 위에서 둥둥 떠있다</a:t>
            </a:r>
            <a:r>
              <a:rPr kumimoji="0" lang="en-US" altLang="ko-KR" sz="1600" dirty="0" smtClean="0"/>
              <a:t>.</a:t>
            </a:r>
            <a:endParaRPr kumimoji="0" lang="en-US" altLang="ko-KR" sz="1600" u="sng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28794" y="3429000"/>
            <a:ext cx="5929312" cy="642938"/>
          </a:xfrm>
          <a:prstGeom prst="roundRect">
            <a:avLst>
              <a:gd name="adj" fmla="val 82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smtClean="0"/>
              <a:t>-</a:t>
            </a:r>
            <a:r>
              <a:rPr kumimoji="0" lang="ko-KR" altLang="en-US" sz="1600" dirty="0" smtClean="0"/>
              <a:t>전진</a:t>
            </a:r>
            <a:r>
              <a:rPr kumimoji="0" lang="en-US" altLang="ko-KR" sz="1600" dirty="0" smtClean="0"/>
              <a:t>. </a:t>
            </a:r>
            <a:r>
              <a:rPr kumimoji="0" lang="ko-KR" altLang="en-US" sz="1600" dirty="0" err="1" smtClean="0"/>
              <a:t>메인캐릭터</a:t>
            </a:r>
            <a:r>
              <a:rPr kumimoji="0" lang="ko-KR" altLang="en-US" sz="1600" dirty="0" smtClean="0"/>
              <a:t> 쪽으로 전진한다</a:t>
            </a:r>
            <a:r>
              <a:rPr kumimoji="0" lang="en-US" altLang="ko-KR" sz="1600" dirty="0" smtClean="0"/>
              <a:t>.</a:t>
            </a:r>
            <a:endParaRPr kumimoji="0" lang="en-US" altLang="ko-KR" sz="1600" u="sng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928794" y="4143380"/>
            <a:ext cx="5929312" cy="642938"/>
          </a:xfrm>
          <a:prstGeom prst="roundRect">
            <a:avLst>
              <a:gd name="adj" fmla="val 82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smtClean="0"/>
              <a:t>-</a:t>
            </a:r>
            <a:r>
              <a:rPr kumimoji="0" lang="ko-KR" altLang="en-US" sz="1600" dirty="0" err="1" smtClean="0"/>
              <a:t>횡이동</a:t>
            </a:r>
            <a:r>
              <a:rPr kumimoji="0" lang="en-US" altLang="ko-KR" sz="1600" dirty="0" smtClean="0"/>
              <a:t>. </a:t>
            </a:r>
            <a:r>
              <a:rPr kumimoji="0" lang="ko-KR" altLang="en-US" sz="1600" dirty="0" smtClean="0"/>
              <a:t>좌</a:t>
            </a:r>
            <a:r>
              <a:rPr kumimoji="0" lang="en-US" altLang="ko-KR" sz="1600" dirty="0" smtClean="0"/>
              <a:t>(</a:t>
            </a:r>
            <a:r>
              <a:rPr kumimoji="0" lang="ko-KR" altLang="en-US" sz="1600" dirty="0" smtClean="0"/>
              <a:t>혹은 우</a:t>
            </a:r>
            <a:r>
              <a:rPr kumimoji="0" lang="en-US" altLang="ko-KR" sz="1600" dirty="0" smtClean="0"/>
              <a:t>)</a:t>
            </a:r>
            <a:r>
              <a:rPr kumimoji="0" lang="ko-KR" altLang="en-US" sz="1600" dirty="0" smtClean="0"/>
              <a:t>로 이동한다</a:t>
            </a:r>
            <a:r>
              <a:rPr kumimoji="0" lang="en-US" altLang="ko-KR" sz="1600" dirty="0" smtClean="0"/>
              <a:t>.</a:t>
            </a:r>
            <a:endParaRPr kumimoji="0" lang="en-US" altLang="ko-KR" sz="1600" u="sng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28794" y="4929198"/>
            <a:ext cx="5929312" cy="1357322"/>
          </a:xfrm>
          <a:prstGeom prst="roundRect">
            <a:avLst>
              <a:gd name="adj" fmla="val 820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dirty="0" smtClean="0"/>
              <a:t>-</a:t>
            </a:r>
            <a:r>
              <a:rPr kumimoji="0" lang="ko-KR" altLang="en-US" sz="1600" dirty="0" smtClean="0"/>
              <a:t>공격</a:t>
            </a:r>
            <a:r>
              <a:rPr kumimoji="0" lang="en-US" altLang="ko-KR" sz="1600" dirty="0" smtClean="0"/>
              <a:t>. </a:t>
            </a:r>
            <a:r>
              <a:rPr kumimoji="0" lang="ko-KR" altLang="en-US" sz="1600" dirty="0" smtClean="0"/>
              <a:t>제자리에서 손을 위로 들어 주문을 외운다</a:t>
            </a:r>
            <a:r>
              <a:rPr kumimoji="0" lang="en-US" altLang="ko-KR" sz="1600" dirty="0" smtClean="0"/>
              <a:t>. </a:t>
            </a:r>
            <a:r>
              <a:rPr kumimoji="0" lang="ko-KR" altLang="en-US" sz="1600" dirty="0" smtClean="0"/>
              <a:t>잠시 후 메인 캐릭터가 서있는 위치에 번개가 친다</a:t>
            </a:r>
            <a:r>
              <a:rPr kumimoji="0" lang="en-US" altLang="ko-KR" sz="1600" dirty="0" smtClean="0"/>
              <a:t>. </a:t>
            </a:r>
            <a:r>
              <a:rPr kumimoji="0" lang="ko-KR" altLang="en-US" sz="1600" dirty="0" smtClean="0"/>
              <a:t>이때 먹구름이 등장한다거나</a:t>
            </a:r>
            <a:r>
              <a:rPr kumimoji="0" lang="en-US" altLang="ko-KR" sz="1600" dirty="0" smtClean="0"/>
              <a:t>, </a:t>
            </a:r>
            <a:r>
              <a:rPr kumimoji="0" lang="ko-KR" altLang="en-US" sz="1600" dirty="0" err="1" smtClean="0"/>
              <a:t>메인캐릭터</a:t>
            </a:r>
            <a:r>
              <a:rPr kumimoji="0" lang="ko-KR" altLang="en-US" sz="1600" dirty="0" smtClean="0"/>
              <a:t> 발 아래에 </a:t>
            </a:r>
            <a:r>
              <a:rPr kumimoji="0" lang="ko-KR" altLang="en-US" sz="1600" dirty="0" err="1" smtClean="0"/>
              <a:t>지직지직</a:t>
            </a:r>
            <a:r>
              <a:rPr kumimoji="0" lang="ko-KR" altLang="en-US" sz="1600" dirty="0" smtClean="0"/>
              <a:t> </a:t>
            </a:r>
            <a:r>
              <a:rPr kumimoji="0" lang="ko-KR" altLang="en-US" sz="1600" dirty="0" err="1" smtClean="0"/>
              <a:t>스파크가</a:t>
            </a:r>
            <a:r>
              <a:rPr kumimoji="0" lang="ko-KR" altLang="en-US" sz="1600" dirty="0" smtClean="0"/>
              <a:t> 인다던가 하는 식으로 공격이 온다는 경고를 미리 표시한다</a:t>
            </a:r>
            <a:r>
              <a:rPr kumimoji="0" lang="en-US" altLang="ko-KR" sz="1600" dirty="0" smtClean="0"/>
              <a:t>.</a:t>
            </a:r>
            <a:endParaRPr kumimoji="0" lang="en-US" altLang="ko-KR" sz="1600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/>
              <a:t>0. </a:t>
            </a:r>
            <a:r>
              <a:rPr lang="ko-KR" altLang="en-US" dirty="0" smtClean="0"/>
              <a:t>게임 전반적인 그래픽 </a:t>
            </a:r>
            <a:r>
              <a:rPr lang="en-US" altLang="ko-KR" dirty="0" smtClean="0"/>
              <a:t>scheme</a:t>
            </a:r>
            <a:endParaRPr lang="ko-KR" altLang="en-US" dirty="0" smtClean="0"/>
          </a:p>
        </p:txBody>
      </p:sp>
      <p:sp>
        <p:nvSpPr>
          <p:cNvPr id="30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1200" smtClean="0"/>
              <a:t>동화풍</a:t>
            </a:r>
            <a:r>
              <a:rPr lang="en-US" altLang="ko-KR" sz="1200" smtClean="0"/>
              <a:t>, </a:t>
            </a:r>
            <a:r>
              <a:rPr lang="ko-KR" altLang="en-US" sz="1200" smtClean="0"/>
              <a:t>파스텔톤</a:t>
            </a:r>
            <a:endParaRPr lang="en-US" altLang="ko-KR" sz="1200" smtClean="0"/>
          </a:p>
          <a:p>
            <a:pPr eaLnBrk="1" hangingPunct="1"/>
            <a:r>
              <a:rPr lang="ko-KR" altLang="en-US" sz="1200" smtClean="0"/>
              <a:t>캐쥬얼 게임</a:t>
            </a:r>
            <a:endParaRPr lang="en-US" altLang="ko-KR" sz="1200" smtClean="0"/>
          </a:p>
          <a:p>
            <a:pPr eaLnBrk="1" hangingPunct="1"/>
            <a:r>
              <a:rPr lang="ko-KR" altLang="en-US" sz="1200" smtClean="0"/>
              <a:t>주제</a:t>
            </a:r>
            <a:r>
              <a:rPr lang="en-US" altLang="ko-KR" sz="1200" smtClean="0"/>
              <a:t>(</a:t>
            </a:r>
            <a:r>
              <a:rPr lang="ko-KR" altLang="en-US" sz="1200" smtClean="0"/>
              <a:t>몬스터</a:t>
            </a:r>
            <a:r>
              <a:rPr lang="en-US" altLang="ko-KR" sz="1200" smtClean="0"/>
              <a:t>, </a:t>
            </a:r>
            <a:r>
              <a:rPr lang="ko-KR" altLang="en-US" sz="1200" smtClean="0"/>
              <a:t>마물</a:t>
            </a:r>
            <a:r>
              <a:rPr lang="en-US" altLang="ko-KR" sz="1200" smtClean="0"/>
              <a:t>, </a:t>
            </a:r>
            <a:r>
              <a:rPr lang="ko-KR" altLang="en-US" sz="1200" smtClean="0"/>
              <a:t>악마</a:t>
            </a:r>
            <a:r>
              <a:rPr lang="en-US" altLang="ko-KR" sz="1200" smtClean="0"/>
              <a:t>, </a:t>
            </a:r>
            <a:r>
              <a:rPr lang="ko-KR" altLang="en-US" sz="1200" smtClean="0"/>
              <a:t>퇴마</a:t>
            </a:r>
            <a:r>
              <a:rPr lang="en-US" altLang="ko-KR" sz="1200" smtClean="0"/>
              <a:t>)</a:t>
            </a:r>
            <a:r>
              <a:rPr lang="ko-KR" altLang="en-US" sz="1200" smtClean="0"/>
              <a:t>는 무겁지만 느낌은 코믹</a:t>
            </a:r>
            <a:endParaRPr lang="en-US" altLang="ko-KR" sz="1200" smtClean="0"/>
          </a:p>
          <a:p>
            <a:pPr eaLnBrk="1" hangingPunct="1"/>
            <a:r>
              <a:rPr lang="ko-KR" altLang="en-US" sz="1200" smtClean="0"/>
              <a:t>이미지 장당 칼라수 </a:t>
            </a:r>
            <a:r>
              <a:rPr lang="en-US" altLang="ko-KR" sz="1200" smtClean="0"/>
              <a:t>256</a:t>
            </a:r>
            <a:r>
              <a:rPr lang="ko-KR" altLang="en-US" sz="1200" smtClean="0"/>
              <a:t>까지</a:t>
            </a:r>
            <a:endParaRPr lang="en-US" altLang="ko-KR" sz="1200" smtClean="0"/>
          </a:p>
          <a:p>
            <a:pPr eaLnBrk="1" hangingPunct="1"/>
            <a:r>
              <a:rPr lang="ko-KR" altLang="en-US" sz="1200" smtClean="0"/>
              <a:t>이미지 크기</a:t>
            </a:r>
            <a:r>
              <a:rPr lang="en-US" altLang="ko-KR" sz="1200" smtClean="0"/>
              <a:t>, </a:t>
            </a:r>
            <a:r>
              <a:rPr lang="ko-KR" altLang="en-US" sz="1200" smtClean="0"/>
              <a:t>스프라이트 크기</a:t>
            </a:r>
            <a:r>
              <a:rPr lang="en-US" altLang="ko-KR" sz="1200" smtClean="0"/>
              <a:t> </a:t>
            </a:r>
            <a:r>
              <a:rPr lang="ko-KR" altLang="en-US" sz="1200" smtClean="0"/>
              <a:t>등은 제한 없음</a:t>
            </a:r>
            <a:endParaRPr lang="en-US" altLang="ko-KR" sz="1200" smtClean="0"/>
          </a:p>
          <a:p>
            <a:pPr eaLnBrk="1" hangingPunct="1"/>
            <a:r>
              <a:rPr lang="ko-KR" altLang="en-US" sz="1200" smtClean="0"/>
              <a:t>용량에 큰 제약을 받지 않음</a:t>
            </a:r>
            <a:endParaRPr lang="en-US" altLang="ko-KR" sz="1200" smtClean="0"/>
          </a:p>
          <a:p>
            <a:pPr eaLnBrk="1" hangingPunct="1"/>
            <a:endParaRPr lang="en-US" altLang="ko-KR" sz="12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1. </a:t>
            </a:r>
            <a:r>
              <a:rPr lang="ko-KR" altLang="en-US" smtClean="0"/>
              <a:t>타이틀</a:t>
            </a:r>
            <a:r>
              <a:rPr lang="en-US" altLang="ko-KR" smtClean="0"/>
              <a:t>(</a:t>
            </a:r>
            <a:r>
              <a:rPr lang="ko-KR" altLang="en-US" smtClean="0"/>
              <a:t>배경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1200" smtClean="0"/>
              <a:t>타이틀의 배경은 메인게임 배경과 공통으로 사용한다</a:t>
            </a:r>
            <a:r>
              <a:rPr lang="en-US" altLang="ko-KR" sz="1200" smtClean="0"/>
              <a:t>.</a:t>
            </a:r>
          </a:p>
          <a:p>
            <a:pPr eaLnBrk="1" hangingPunct="1"/>
            <a:r>
              <a:rPr lang="ko-KR" altLang="en-US" sz="1200" smtClean="0"/>
              <a:t>기본적인 컨셉은 깊은 숲속에서 마을로 가는 작은 길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714750" y="2214563"/>
            <a:ext cx="4714875" cy="500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하늘은 </a:t>
            </a:r>
            <a:r>
              <a:rPr kumimoji="0" lang="ko-KR" altLang="en-US" sz="1400" dirty="0" err="1"/>
              <a:t>그라데이션</a:t>
            </a:r>
            <a:r>
              <a:rPr kumimoji="0" lang="ko-KR" altLang="en-US" sz="1400" dirty="0"/>
              <a:t> 느낌의 패턴으로 표현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714750" y="2857500"/>
            <a:ext cx="4714875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하늘에 크고 작은 별들이 </a:t>
            </a:r>
            <a:r>
              <a:rPr kumimoji="0" lang="ko-KR" altLang="en-US" sz="1400" dirty="0" err="1"/>
              <a:t>깜빡거린다</a:t>
            </a:r>
            <a:endParaRPr kumimoji="0"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rot="5400000">
            <a:off x="3106738" y="5607050"/>
            <a:ext cx="107156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786188" y="5500688"/>
            <a:ext cx="428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4286250" y="4643438"/>
            <a:ext cx="4429125" cy="1357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길을 표현하는 각각의 </a:t>
            </a:r>
            <a:r>
              <a:rPr kumimoji="0" lang="ko-KR" altLang="en-US" sz="1400" dirty="0" err="1"/>
              <a:t>투영선은</a:t>
            </a:r>
            <a:r>
              <a:rPr kumimoji="0" lang="ko-KR" altLang="en-US" sz="1400" dirty="0"/>
              <a:t> 바닥에서 </a:t>
            </a:r>
            <a:r>
              <a:rPr kumimoji="0" lang="en-US" altLang="ko-KR" sz="1400" dirty="0"/>
              <a:t>106 </a:t>
            </a:r>
            <a:r>
              <a:rPr kumimoji="0" lang="ko-KR" altLang="en-US" sz="1400" dirty="0"/>
              <a:t>픽셀만큼 떨어진 곳에서 끝난다</a:t>
            </a:r>
            <a:r>
              <a:rPr kumimoji="0" lang="en-US" altLang="ko-KR" sz="1400" dirty="0"/>
              <a:t>. (</a:t>
            </a:r>
            <a:r>
              <a:rPr kumimoji="0" lang="ko-KR" altLang="en-US" sz="1400" b="1" dirty="0"/>
              <a:t>버튼 </a:t>
            </a:r>
            <a:r>
              <a:rPr kumimoji="0" lang="en-US" altLang="ko-KR" sz="1400" b="1" dirty="0"/>
              <a:t>UI</a:t>
            </a:r>
            <a:r>
              <a:rPr kumimoji="0" lang="ko-KR" altLang="en-US" sz="1400" dirty="0"/>
              <a:t> 들어갈 자리</a:t>
            </a:r>
            <a:r>
              <a:rPr kumimoji="0" lang="en-US" altLang="ko-KR" sz="1400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먼 쪽에서 이쪽으로 올수록 길은 밝다</a:t>
            </a:r>
            <a:r>
              <a:rPr kumimoji="0" lang="en-US" altLang="ko-KR" sz="1400" dirty="0"/>
              <a:t>.</a:t>
            </a:r>
            <a:endParaRPr kumimoji="0" lang="ko-KR" altLang="en-US" sz="14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14750" y="3571875"/>
            <a:ext cx="4714875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길 옆으로 나무들이 줄지어 서있는 숲</a:t>
            </a:r>
          </a:p>
        </p:txBody>
      </p:sp>
      <p:pic>
        <p:nvPicPr>
          <p:cNvPr id="4106" name="Picture 3" descr="C:\Users\Jake\Desktop\b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2143125"/>
            <a:ext cx="2652713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1. </a:t>
            </a:r>
            <a:r>
              <a:rPr lang="ko-KR" altLang="en-US" smtClean="0"/>
              <a:t>타이틀</a:t>
            </a:r>
            <a:r>
              <a:rPr lang="en-US" altLang="ko-KR" smtClean="0"/>
              <a:t>(</a:t>
            </a:r>
            <a:r>
              <a:rPr lang="ko-KR" altLang="en-US" smtClean="0"/>
              <a:t>배경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pic>
        <p:nvPicPr>
          <p:cNvPr id="5123" name="Picture 6" descr="C:\Users\Jake\Desktop\New folder\169136908_91851c414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428750"/>
            <a:ext cx="32702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7" descr="C:\Users\Jake\Desktop\New folder\2907949195_172f109c4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3786188"/>
            <a:ext cx="3929063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8" descr="C:\Users\Jake\Desktop\New folder\2953182835_5857dce79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5" y="1285875"/>
            <a:ext cx="2206625" cy="296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9" descr="C:\Users\Jake\Desktop\New folder\3169634831_7dc08847f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5" y="4265613"/>
            <a:ext cx="396557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6715125" y="1428750"/>
            <a:ext cx="1571625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/>
              <a:t>컨셉</a:t>
            </a:r>
            <a:r>
              <a:rPr kumimoji="0" lang="ko-KR" altLang="en-US" sz="1400" dirty="0"/>
              <a:t> </a:t>
            </a:r>
            <a:r>
              <a:rPr kumimoji="0" lang="ko-KR" altLang="en-US" sz="1400" dirty="0" err="1"/>
              <a:t>레퍼런스</a:t>
            </a:r>
            <a:endParaRPr kumimoji="0"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1. </a:t>
            </a:r>
            <a:r>
              <a:rPr lang="ko-KR" altLang="en-US" smtClean="0"/>
              <a:t>타이틀</a:t>
            </a:r>
          </a:p>
        </p:txBody>
      </p:sp>
      <p:pic>
        <p:nvPicPr>
          <p:cNvPr id="6147" name="Picture 3" descr="C:\Users\Jake\Desktop\b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2143125"/>
            <a:ext cx="2652713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ko-KR" altLang="en-US" sz="1100" smtClean="0"/>
              <a:t>배경 위에 </a:t>
            </a:r>
            <a:r>
              <a:rPr lang="en-US" altLang="ko-KR" sz="1100" smtClean="0"/>
              <a:t>MC</a:t>
            </a:r>
            <a:r>
              <a:rPr lang="ko-KR" altLang="en-US" sz="1100" smtClean="0"/>
              <a:t>실루엣</a:t>
            </a:r>
            <a:r>
              <a:rPr lang="en-US" altLang="ko-KR" sz="1100" smtClean="0"/>
              <a:t>, </a:t>
            </a:r>
            <a:r>
              <a:rPr lang="ko-KR" altLang="en-US" sz="1100" smtClean="0"/>
              <a:t>그림자</a:t>
            </a:r>
            <a:r>
              <a:rPr lang="en-US" altLang="ko-KR" sz="1100" smtClean="0"/>
              <a:t>, </a:t>
            </a:r>
            <a:r>
              <a:rPr lang="ko-KR" altLang="en-US" sz="1100" smtClean="0"/>
              <a:t>타이틀 제목</a:t>
            </a:r>
            <a:r>
              <a:rPr lang="en-US" altLang="ko-KR" sz="1100" smtClean="0"/>
              <a:t>, </a:t>
            </a:r>
            <a:r>
              <a:rPr lang="ko-KR" altLang="en-US" sz="1100" smtClean="0"/>
              <a:t>그리고 </a:t>
            </a:r>
            <a:r>
              <a:rPr lang="en-US" altLang="ko-KR" sz="1100" smtClean="0"/>
              <a:t>touch to start </a:t>
            </a:r>
            <a:r>
              <a:rPr lang="ko-KR" altLang="en-US" sz="1100" smtClean="0"/>
              <a:t>가 그려진다</a:t>
            </a:r>
            <a:r>
              <a:rPr lang="en-US" altLang="ko-KR" sz="1100" smtClean="0"/>
              <a:t>.</a:t>
            </a:r>
            <a:endParaRPr lang="ko-KR" altLang="en-US" sz="1100" smtClean="0"/>
          </a:p>
        </p:txBody>
      </p:sp>
      <p:pic>
        <p:nvPicPr>
          <p:cNvPr id="6149" name="Picture 3" descr="C:\Users\Jake\Desktop\Untitled-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1063" y="2143125"/>
            <a:ext cx="2619375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2928938" y="5572125"/>
            <a:ext cx="4714875" cy="500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늘씬한 미녀</a:t>
            </a:r>
            <a:r>
              <a:rPr kumimoji="0" lang="en-US" altLang="ko-KR" sz="1400" dirty="0"/>
              <a:t>. </a:t>
            </a:r>
            <a:r>
              <a:rPr kumimoji="0" lang="ko-KR" altLang="en-US" sz="1400" dirty="0"/>
              <a:t>짧은 단발</a:t>
            </a:r>
            <a:r>
              <a:rPr kumimoji="0" lang="en-US" altLang="ko-KR" sz="1400" dirty="0"/>
              <a:t>. </a:t>
            </a:r>
            <a:r>
              <a:rPr kumimoji="0" lang="ko-KR" altLang="en-US" sz="1400" dirty="0" err="1"/>
              <a:t>뒷</a:t>
            </a:r>
            <a:r>
              <a:rPr kumimoji="0" lang="ko-KR" altLang="en-US" sz="1400" dirty="0"/>
              <a:t> 트임 초미니 스커트</a:t>
            </a:r>
            <a:r>
              <a:rPr kumimoji="0" lang="en-US" altLang="ko-KR" sz="1400" dirty="0"/>
              <a:t>.</a:t>
            </a:r>
            <a:endParaRPr kumimoji="0"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2786063"/>
            <a:ext cx="242887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게임타이틀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5875" y="4786313"/>
            <a:ext cx="1785938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TOUCH to start</a:t>
            </a:r>
            <a:endParaRPr kumimoji="0" lang="ko-KR" altLang="en-US" sz="16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메인게임</a:t>
            </a:r>
            <a:r>
              <a:rPr lang="en-US" altLang="ko-KR" smtClean="0"/>
              <a:t>(overview)</a:t>
            </a:r>
            <a:endParaRPr lang="ko-KR" altLang="en-US" smtClean="0"/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sz="1200" smtClean="0"/>
              <a:t>게임의 전체적인 모습은 다음과 같다</a:t>
            </a:r>
          </a:p>
        </p:txBody>
      </p:sp>
      <p:pic>
        <p:nvPicPr>
          <p:cNvPr id="7172" name="Picture 3" descr="C:\Users\Jake\Desktop\b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928813"/>
            <a:ext cx="2652713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50" y="4500563"/>
            <a:ext cx="357188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63" y="3571875"/>
            <a:ext cx="271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5" descr="C:\Users\Jake\Desktop\capti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25" y="1928813"/>
            <a:ext cx="26543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갈매기형 수장 8"/>
          <p:cNvSpPr/>
          <p:nvPr/>
        </p:nvSpPr>
        <p:spPr>
          <a:xfrm>
            <a:off x="2571750" y="5143500"/>
            <a:ext cx="642938" cy="57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10" name="갈매기형 수장 9"/>
          <p:cNvSpPr/>
          <p:nvPr/>
        </p:nvSpPr>
        <p:spPr>
          <a:xfrm>
            <a:off x="1000100" y="5143512"/>
            <a:ext cx="642942" cy="571504"/>
          </a:xfrm>
          <a:prstGeom prst="chevron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785938" y="5143500"/>
            <a:ext cx="642937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메인게임</a:t>
            </a:r>
            <a:r>
              <a:rPr lang="en-US" altLang="ko-KR" smtClean="0"/>
              <a:t>(</a:t>
            </a:r>
            <a:r>
              <a:rPr lang="ko-KR" altLang="en-US" smtClean="0"/>
              <a:t>배경</a:t>
            </a:r>
            <a:r>
              <a:rPr lang="en-US" altLang="ko-KR" smtClean="0"/>
              <a:t>)</a:t>
            </a:r>
            <a:endParaRPr lang="ko-KR" altLang="en-US" smtClean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1200" b="1" smtClean="0">
                <a:solidFill>
                  <a:schemeClr val="accent2"/>
                </a:solidFill>
              </a:rPr>
              <a:t>1. </a:t>
            </a:r>
            <a:r>
              <a:rPr lang="ko-KR" altLang="en-US" sz="1200" b="1" smtClean="0">
                <a:solidFill>
                  <a:schemeClr val="accent2"/>
                </a:solidFill>
              </a:rPr>
              <a:t>타이틀</a:t>
            </a:r>
            <a:r>
              <a:rPr lang="en-US" altLang="ko-KR" sz="1200" b="1" smtClean="0">
                <a:solidFill>
                  <a:schemeClr val="accent2"/>
                </a:solidFill>
              </a:rPr>
              <a:t>(</a:t>
            </a:r>
            <a:r>
              <a:rPr lang="ko-KR" altLang="en-US" sz="1200" b="1" smtClean="0">
                <a:solidFill>
                  <a:schemeClr val="accent2"/>
                </a:solidFill>
              </a:rPr>
              <a:t>배경</a:t>
            </a:r>
            <a:r>
              <a:rPr lang="en-US" altLang="ko-KR" sz="1200" b="1" smtClean="0">
                <a:solidFill>
                  <a:schemeClr val="accent2"/>
                </a:solidFill>
              </a:rPr>
              <a:t>)</a:t>
            </a:r>
            <a:r>
              <a:rPr lang="ko-KR" altLang="en-US" sz="1200" smtClean="0"/>
              <a:t>에서 만든 배경을 그대로 가져온다</a:t>
            </a:r>
            <a:r>
              <a:rPr lang="en-US" altLang="ko-KR" sz="1200" smtClean="0"/>
              <a:t>.</a:t>
            </a:r>
            <a:endParaRPr lang="ko-KR" altLang="en-US" sz="1200" smtClean="0"/>
          </a:p>
        </p:txBody>
      </p:sp>
      <p:pic>
        <p:nvPicPr>
          <p:cNvPr id="8196" name="Picture 3" descr="C:\Users\Jake\Desktop\b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928813"/>
            <a:ext cx="2652713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2. </a:t>
            </a:r>
            <a:r>
              <a:rPr lang="ko-KR" altLang="en-US" smtClean="0"/>
              <a:t>메인게임</a:t>
            </a:r>
            <a:r>
              <a:rPr lang="en-US" altLang="ko-KR" smtClean="0"/>
              <a:t>(UI)</a:t>
            </a:r>
            <a:endParaRPr lang="ko-KR" altLang="en-US" smtClean="0"/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ko-KR" altLang="en-US" sz="1200" smtClean="0"/>
              <a:t>메인게임의 </a:t>
            </a:r>
            <a:r>
              <a:rPr lang="en-US" altLang="ko-KR" sz="1200" smtClean="0"/>
              <a:t>UI </a:t>
            </a:r>
            <a:r>
              <a:rPr lang="ko-KR" altLang="en-US" sz="1200" smtClean="0"/>
              <a:t>구성</a:t>
            </a:r>
          </a:p>
        </p:txBody>
      </p:sp>
      <p:pic>
        <p:nvPicPr>
          <p:cNvPr id="9220" name="Picture 3" descr="C:\Users\Jake\Desktop\b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928813"/>
            <a:ext cx="2652713" cy="397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 descr="C:\Users\Jake\Desktop\cap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1928813"/>
            <a:ext cx="26543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갈매기형 수장 5"/>
          <p:cNvSpPr/>
          <p:nvPr/>
        </p:nvSpPr>
        <p:spPr>
          <a:xfrm>
            <a:off x="2571750" y="5143500"/>
            <a:ext cx="642938" cy="571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>
            <a:off x="1000100" y="5143512"/>
            <a:ext cx="642942" cy="571504"/>
          </a:xfrm>
          <a:prstGeom prst="chevron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785938" y="5143500"/>
            <a:ext cx="642937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14750" y="2071688"/>
            <a:ext cx="4714875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/>
              <a:t>Caption UI</a:t>
            </a:r>
            <a:r>
              <a:rPr kumimoji="0" lang="ko-KR" altLang="en-US" sz="1400" dirty="0"/>
              <a:t>는 화면 상단 우측에 정렬된다</a:t>
            </a:r>
            <a:r>
              <a:rPr kumimoji="0" lang="en-US" altLang="ko-KR" sz="1400" dirty="0"/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이 뒤에 </a:t>
            </a:r>
            <a:r>
              <a:rPr kumimoji="0" lang="ko-KR" altLang="en-US" sz="1400" dirty="0" err="1"/>
              <a:t>그라데이션</a:t>
            </a:r>
            <a:r>
              <a:rPr kumimoji="0" lang="en-US" altLang="ko-KR" sz="1400" dirty="0"/>
              <a:t>+</a:t>
            </a:r>
            <a:r>
              <a:rPr kumimoji="0" lang="ko-KR" altLang="en-US" sz="1400" dirty="0"/>
              <a:t>알파 먹인 </a:t>
            </a:r>
            <a:r>
              <a:rPr kumimoji="0" lang="en-US" altLang="ko-KR" sz="1400" dirty="0" err="1"/>
              <a:t>rect</a:t>
            </a:r>
            <a:r>
              <a:rPr kumimoji="0" lang="ko-KR" altLang="en-US" sz="1400" dirty="0"/>
              <a:t>를 깔아도 좋을 것임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14750" y="4857750"/>
            <a:ext cx="4714875" cy="1214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화면 하단에 좌우 화살표</a:t>
            </a:r>
            <a:r>
              <a:rPr kumimoji="0" lang="en-US" altLang="ko-KR" sz="1400" dirty="0"/>
              <a:t>, </a:t>
            </a:r>
            <a:r>
              <a:rPr kumimoji="0" lang="ko-KR" altLang="en-US" sz="1400" dirty="0"/>
              <a:t>그리고 발사 버튼 </a:t>
            </a:r>
            <a:r>
              <a:rPr kumimoji="0" lang="en-US" altLang="ko-KR" sz="1400" dirty="0"/>
              <a:t>UI.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이것들이 눌렸을 때와 그렇지 않을 때 각각의</a:t>
            </a: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애니메이션이 있어야 한다</a:t>
            </a:r>
            <a:r>
              <a:rPr kumimoji="0" lang="en-US" altLang="ko-KR" sz="1400" dirty="0"/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각각의 버튼이 눌리는 영역은 </a:t>
            </a:r>
            <a:r>
              <a:rPr kumimoji="0" lang="en-US" altLang="ko-KR" sz="1400" dirty="0"/>
              <a:t>106 * 106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214438"/>
            <a:ext cx="601345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3. </a:t>
            </a:r>
            <a:r>
              <a:rPr lang="ko-KR" altLang="en-US" smtClean="0"/>
              <a:t>캐릭터 </a:t>
            </a:r>
            <a:r>
              <a:rPr lang="en-US" altLang="ko-KR" smtClean="0"/>
              <a:t>(overview)</a:t>
            </a:r>
            <a:endParaRPr lang="ko-KR" altLang="en-US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88" y="1571625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75" y="1571625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0" y="1571625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5" y="1571625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3" y="1571625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38" y="1571625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63" y="1571625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50" y="1571625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0" y="1571625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75" y="1571625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313" y="1571625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직선 연결선 22"/>
          <p:cNvCxnSpPr/>
          <p:nvPr/>
        </p:nvCxnSpPr>
        <p:spPr>
          <a:xfrm rot="5400000">
            <a:off x="1357312" y="2357438"/>
            <a:ext cx="1643063" cy="928688"/>
          </a:xfrm>
          <a:prstGeom prst="line">
            <a:avLst/>
          </a:prstGeom>
          <a:ln w="1174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16200000" flipH="1">
            <a:off x="6393656" y="2464594"/>
            <a:ext cx="1785938" cy="857250"/>
          </a:xfrm>
          <a:prstGeom prst="line">
            <a:avLst/>
          </a:prstGeom>
          <a:ln w="1174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643188" y="2000250"/>
            <a:ext cx="4143375" cy="1588"/>
          </a:xfrm>
          <a:prstGeom prst="line">
            <a:avLst/>
          </a:prstGeom>
          <a:ln w="1174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2786063" y="2214563"/>
            <a:ext cx="3643312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/>
              <a:t>기본적으로</a:t>
            </a:r>
            <a:r>
              <a:rPr kumimoji="0" lang="en-US" altLang="ko-KR" sz="1400" dirty="0"/>
              <a:t>, </a:t>
            </a:r>
            <a:r>
              <a:rPr kumimoji="0" lang="ko-KR" altLang="en-US" sz="1400" dirty="0"/>
              <a:t>먼 쪽</a:t>
            </a:r>
            <a:r>
              <a:rPr kumimoji="0" lang="en-US" altLang="ko-KR" sz="1400" dirty="0"/>
              <a:t>(</a:t>
            </a:r>
            <a:r>
              <a:rPr kumimoji="0" lang="ko-KR" altLang="en-US" sz="1400" dirty="0"/>
              <a:t>안쪽</a:t>
            </a:r>
            <a:r>
              <a:rPr kumimoji="0" lang="en-US" altLang="ko-KR" sz="1400" dirty="0"/>
              <a:t>) </a:t>
            </a:r>
            <a:r>
              <a:rPr kumimoji="0" lang="ko-KR" altLang="en-US" sz="1400" dirty="0"/>
              <a:t>기준으로 </a:t>
            </a:r>
            <a:r>
              <a:rPr kumimoji="0" lang="ko-KR" altLang="en-US" sz="1400" dirty="0" err="1"/>
              <a:t>몬스터</a:t>
            </a:r>
            <a:r>
              <a:rPr kumimoji="0" lang="ko-KR" altLang="en-US" sz="1400" dirty="0"/>
              <a:t> 캐릭터 </a:t>
            </a:r>
            <a:r>
              <a:rPr kumimoji="0" lang="en-US" altLang="ko-KR" sz="1400" dirty="0"/>
              <a:t>11</a:t>
            </a:r>
            <a:r>
              <a:rPr kumimoji="0" lang="ko-KR" altLang="en-US" sz="1400" dirty="0"/>
              <a:t>개가 들어간다</a:t>
            </a:r>
            <a:r>
              <a:rPr kumimoji="0" lang="en-US" altLang="ko-KR" sz="1400" dirty="0"/>
              <a:t>.</a:t>
            </a:r>
          </a:p>
        </p:txBody>
      </p:sp>
      <p:pic>
        <p:nvPicPr>
          <p:cNvPr id="1025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3714750"/>
            <a:ext cx="4095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직선 연결선 30"/>
          <p:cNvCxnSpPr/>
          <p:nvPr/>
        </p:nvCxnSpPr>
        <p:spPr>
          <a:xfrm rot="5400000">
            <a:off x="1535906" y="2678907"/>
            <a:ext cx="1571625" cy="500062"/>
          </a:xfrm>
          <a:prstGeom prst="line">
            <a:avLst/>
          </a:prstGeom>
          <a:ln w="28575" cap="sq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91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928794" y="4643446"/>
            <a:ext cx="5572164" cy="1857388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6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버튼영역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8625" y="4286250"/>
            <a:ext cx="3643313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/>
              <a:t>몬스터는</a:t>
            </a:r>
            <a:r>
              <a:rPr kumimoji="0" lang="ko-KR" altLang="en-US" sz="1400" dirty="0"/>
              <a:t> 단계적으로 화면 쪽으로 전진한다</a:t>
            </a:r>
            <a:r>
              <a:rPr kumimoji="0" lang="en-US" altLang="ko-KR" sz="1400" dirty="0"/>
              <a:t>. </a:t>
            </a:r>
            <a:r>
              <a:rPr kumimoji="0" lang="ko-KR" altLang="en-US" sz="1400" dirty="0"/>
              <a:t>이때 </a:t>
            </a:r>
            <a:r>
              <a:rPr kumimoji="0" lang="ko-KR" altLang="en-US" sz="1400" u="sng" dirty="0"/>
              <a:t>크기 변화는 </a:t>
            </a:r>
            <a:r>
              <a:rPr kumimoji="0" lang="ko-KR" altLang="en-US" sz="1400" b="1" u="sng" dirty="0"/>
              <a:t>없다</a:t>
            </a:r>
            <a:r>
              <a:rPr kumimoji="0" lang="en-US" altLang="ko-KR" sz="1400" u="sng" dirty="0"/>
              <a:t>.</a:t>
            </a:r>
          </a:p>
        </p:txBody>
      </p:sp>
      <p:pic>
        <p:nvPicPr>
          <p:cNvPr id="1026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00" y="3571875"/>
            <a:ext cx="5175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직선 연결선 34"/>
          <p:cNvCxnSpPr/>
          <p:nvPr/>
        </p:nvCxnSpPr>
        <p:spPr>
          <a:xfrm rot="10800000">
            <a:off x="2357438" y="4143375"/>
            <a:ext cx="50720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5286375" y="4286250"/>
            <a:ext cx="3071813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u="sng" dirty="0" err="1"/>
              <a:t>메인캐릭터는</a:t>
            </a:r>
            <a:r>
              <a:rPr kumimoji="0" lang="ko-KR" altLang="en-US" sz="1400" u="sng" dirty="0"/>
              <a:t> 수평선상으로만 </a:t>
            </a:r>
            <a:r>
              <a:rPr kumimoji="0" lang="ko-KR" altLang="en-US" sz="1400" u="sng" dirty="0" err="1"/>
              <a:t>이동가능하다</a:t>
            </a:r>
            <a:r>
              <a:rPr kumimoji="0" lang="en-US" altLang="ko-KR" sz="1400" u="sng" dirty="0"/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703</Words>
  <Application>Microsoft Office PowerPoint</Application>
  <PresentationFormat>화면 슬라이드 쇼(4:3)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AHR  game design document  for image</vt:lpstr>
      <vt:lpstr>0. 게임 전반적인 그래픽 scheme</vt:lpstr>
      <vt:lpstr>1. 타이틀(배경)</vt:lpstr>
      <vt:lpstr>1. 타이틀(배경)</vt:lpstr>
      <vt:lpstr>1. 타이틀</vt:lpstr>
      <vt:lpstr>2. 메인게임(overview)</vt:lpstr>
      <vt:lpstr>2. 메인게임(배경)</vt:lpstr>
      <vt:lpstr>2. 메인게임(UI)</vt:lpstr>
      <vt:lpstr>3. 캐릭터 (overview)</vt:lpstr>
      <vt:lpstr>3. 캐릭터 (overview)</vt:lpstr>
      <vt:lpstr>3. 캐릭터 (메인캐릭터- 컨셉)</vt:lpstr>
      <vt:lpstr>3. 캐릭터 (메인캐릭터/애니메이션 정의)</vt:lpstr>
      <vt:lpstr>3. 캐릭터 (미이라)</vt:lpstr>
      <vt:lpstr>3. 캐릭터 (드라큐라)</vt:lpstr>
      <vt:lpstr>3. 캐릭터 (늑대인간)</vt:lpstr>
      <vt:lpstr>3. 캐릭터 (좀비)</vt:lpstr>
      <vt:lpstr>3. 캐릭터 (마녀)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AHR  game design document  for image</dc:title>
  <dc:creator>Jake</dc:creator>
  <cp:lastModifiedBy>jake</cp:lastModifiedBy>
  <cp:revision>19</cp:revision>
  <dcterms:created xsi:type="dcterms:W3CDTF">2009-07-30T04:08:21Z</dcterms:created>
  <dcterms:modified xsi:type="dcterms:W3CDTF">2009-08-12T09:15:17Z</dcterms:modified>
</cp:coreProperties>
</file>