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59" r:id="rId5"/>
    <p:sldId id="266"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4" autoAdjust="0"/>
    <p:restoredTop sz="94660"/>
  </p:normalViewPr>
  <p:slideViewPr>
    <p:cSldViewPr snapToGrid="0">
      <p:cViewPr varScale="1">
        <p:scale>
          <a:sx n="86" d="100"/>
          <a:sy n="86" d="100"/>
        </p:scale>
        <p:origin x="114"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D34F4-CECE-4C83-A415-EEF35E1C8B2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E353B9D-DE4B-4647-BFF8-2B5BB9771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7863964-4AB9-41BA-9912-7AFDB928C63F}"/>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5" name="Marcador de pie de página 4">
            <a:extLst>
              <a:ext uri="{FF2B5EF4-FFF2-40B4-BE49-F238E27FC236}">
                <a16:creationId xmlns:a16="http://schemas.microsoft.com/office/drawing/2014/main" id="{124BCE0E-0B3A-4C12-AE72-1F968A96587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6E37868-7FC4-4558-BE49-02A3C26658A5}"/>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132584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A430F-7134-4821-ABAA-936561198FE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D2620E3-1477-4B2B-978A-C22AD9C603C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9DE0C2B-3676-46B2-BDE1-676902C904D6}"/>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5" name="Marcador de pie de página 4">
            <a:extLst>
              <a:ext uri="{FF2B5EF4-FFF2-40B4-BE49-F238E27FC236}">
                <a16:creationId xmlns:a16="http://schemas.microsoft.com/office/drawing/2014/main" id="{B918C860-E304-4798-89E6-C4C504EA54B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B7546D1-5F5C-4EB8-9A54-0ED1DE2F5940}"/>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163642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4C728AD-8C67-4B08-8825-62B20D4CEF4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4B22BB4-493E-4360-810E-361EF8DA5F0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8B29104-8E9B-4578-B994-BE4D74324E91}"/>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5" name="Marcador de pie de página 4">
            <a:extLst>
              <a:ext uri="{FF2B5EF4-FFF2-40B4-BE49-F238E27FC236}">
                <a16:creationId xmlns:a16="http://schemas.microsoft.com/office/drawing/2014/main" id="{EC44B5B0-8713-446A-90A8-3C32F1B792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49A6F0A-2009-4188-B578-D8DC0B6280A3}"/>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200013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C5C8F9-185C-439F-92A4-5D281D80428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238059C-54D9-46EE-9DA7-0D0C01C5E4A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B153D47-0767-43CD-8E37-CA480623A67A}"/>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5" name="Marcador de pie de página 4">
            <a:extLst>
              <a:ext uri="{FF2B5EF4-FFF2-40B4-BE49-F238E27FC236}">
                <a16:creationId xmlns:a16="http://schemas.microsoft.com/office/drawing/2014/main" id="{4DCA5B99-6941-4A83-BD51-973606F866A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47E5F88-B3BF-4462-BF82-2E60FCA4CA75}"/>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423195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7F9A0-4F73-4237-A54B-0027AD1EDC7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ED948F1-3B08-443D-808D-6860D3CE4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AB70AEB-9BD5-4E2E-8AAA-B3F0E347091B}"/>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5" name="Marcador de pie de página 4">
            <a:extLst>
              <a:ext uri="{FF2B5EF4-FFF2-40B4-BE49-F238E27FC236}">
                <a16:creationId xmlns:a16="http://schemas.microsoft.com/office/drawing/2014/main" id="{0309A29D-B7DA-447D-96E4-A1E93763859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58921FE-AADD-4DF3-A8BA-42062E61B640}"/>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349680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A963F-9D4F-4A32-951C-33F69A66B7E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F14553B-7568-4DC9-8935-9527E382C21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F814453-A1E6-47EC-8A55-4173149E71B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C5ACB9D-5550-4459-B7C5-5DA153F22B1D}"/>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6" name="Marcador de pie de página 5">
            <a:extLst>
              <a:ext uri="{FF2B5EF4-FFF2-40B4-BE49-F238E27FC236}">
                <a16:creationId xmlns:a16="http://schemas.microsoft.com/office/drawing/2014/main" id="{7342B2AA-3255-4BB5-AE47-A855E2C4544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29EB206-29DE-40B1-8AD3-5B0EFE67ED52}"/>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226844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39525-B8A9-42FF-B151-D323BDE04B5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A3E8289-5B00-4B7A-B7A1-FCE9BEC46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5E0850F-BD70-436A-B57D-B976FCF01D1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4A8213B-EFAB-4B31-B8F0-E28C11BE6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684B961-4372-449A-B438-CD3CD5088C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AAEF912-C098-44FB-B4E2-58F906C0C168}"/>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8" name="Marcador de pie de página 7">
            <a:extLst>
              <a:ext uri="{FF2B5EF4-FFF2-40B4-BE49-F238E27FC236}">
                <a16:creationId xmlns:a16="http://schemas.microsoft.com/office/drawing/2014/main" id="{8C37D4A3-84F3-4756-842A-902A8FE8D0C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7734F44-7DC7-4572-9293-FF4393BD143F}"/>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102462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62A35-EDBF-4B75-9EE9-2A4C65F4DE7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AC64BBC-EE5C-47B1-8EAD-123453152A50}"/>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4" name="Marcador de pie de página 3">
            <a:extLst>
              <a:ext uri="{FF2B5EF4-FFF2-40B4-BE49-F238E27FC236}">
                <a16:creationId xmlns:a16="http://schemas.microsoft.com/office/drawing/2014/main" id="{113D14BD-018E-4B0E-9ED8-96785756B94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E5DFED5-82D7-4995-AFBD-E675B17E156C}"/>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242412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CEC180E-FDBD-46CF-8295-4BCCAAFECF9E}"/>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3" name="Marcador de pie de página 2">
            <a:extLst>
              <a:ext uri="{FF2B5EF4-FFF2-40B4-BE49-F238E27FC236}">
                <a16:creationId xmlns:a16="http://schemas.microsoft.com/office/drawing/2014/main" id="{3FC2F6A9-FDC0-44FE-9745-90372D975C7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3CAA2ED-330A-4C74-BE21-879285AB443C}"/>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25962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EE2CF-2437-40C7-8561-B75D82F44A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29FA5C3-0F62-4215-BA2A-B2346ECF9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22FD51E-8A7A-4CA7-B132-FC10926DA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3458440-14E3-4F6F-82D2-9FB8B8DE4FA2}"/>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6" name="Marcador de pie de página 5">
            <a:extLst>
              <a:ext uri="{FF2B5EF4-FFF2-40B4-BE49-F238E27FC236}">
                <a16:creationId xmlns:a16="http://schemas.microsoft.com/office/drawing/2014/main" id="{37BA6577-9805-425F-9F25-00A8B25CFAD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4BC32A0-AE55-465B-87B2-63216C984024}"/>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281885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D7C9A-13A9-4079-9FF4-0F0D98E84B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A2B126-D024-4923-B082-E2650CB5B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056A147-34D3-4E63-9E9F-0A38135C8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9B8E71F-3CEF-4BCF-AC1B-9BF0C95A2A67}"/>
              </a:ext>
            </a:extLst>
          </p:cNvPr>
          <p:cNvSpPr>
            <a:spLocks noGrp="1"/>
          </p:cNvSpPr>
          <p:nvPr>
            <p:ph type="dt" sz="half" idx="10"/>
          </p:nvPr>
        </p:nvSpPr>
        <p:spPr/>
        <p:txBody>
          <a:bodyPr/>
          <a:lstStyle/>
          <a:p>
            <a:fld id="{2607135E-8620-475B-85E6-7903B0F7EB8E}" type="datetimeFigureOut">
              <a:rPr lang="es-CO" smtClean="0"/>
              <a:t>1/02/2021</a:t>
            </a:fld>
            <a:endParaRPr lang="es-CO"/>
          </a:p>
        </p:txBody>
      </p:sp>
      <p:sp>
        <p:nvSpPr>
          <p:cNvPr id="6" name="Marcador de pie de página 5">
            <a:extLst>
              <a:ext uri="{FF2B5EF4-FFF2-40B4-BE49-F238E27FC236}">
                <a16:creationId xmlns:a16="http://schemas.microsoft.com/office/drawing/2014/main" id="{B5F6EB36-BE94-44F0-BF1C-353DCCCC3D8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A066D3A-F6E6-4DFB-92A9-B098EB31EA03}"/>
              </a:ext>
            </a:extLst>
          </p:cNvPr>
          <p:cNvSpPr>
            <a:spLocks noGrp="1"/>
          </p:cNvSpPr>
          <p:nvPr>
            <p:ph type="sldNum" sz="quarter" idx="12"/>
          </p:nvPr>
        </p:nvSpPr>
        <p:spPr/>
        <p:txBody>
          <a:bodyPr/>
          <a:lstStyle/>
          <a:p>
            <a:fld id="{90357796-3D99-4D1E-9614-436D7CEF0586}" type="slidenum">
              <a:rPr lang="es-CO" smtClean="0"/>
              <a:t>‹Nº›</a:t>
            </a:fld>
            <a:endParaRPr lang="es-CO"/>
          </a:p>
        </p:txBody>
      </p:sp>
    </p:spTree>
    <p:extLst>
      <p:ext uri="{BB962C8B-B14F-4D97-AF65-F5344CB8AC3E}">
        <p14:creationId xmlns:p14="http://schemas.microsoft.com/office/powerpoint/2010/main" val="380647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125F9EA-FB23-4BA0-8747-0B23DE39E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90FCEC5-A81A-4B49-ADFC-B6F4AE72A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9EDB3A-9D68-4FAA-A930-498F12A86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7135E-8620-475B-85E6-7903B0F7EB8E}" type="datetimeFigureOut">
              <a:rPr lang="es-CO" smtClean="0"/>
              <a:t>1/02/2021</a:t>
            </a:fld>
            <a:endParaRPr lang="es-CO"/>
          </a:p>
        </p:txBody>
      </p:sp>
      <p:sp>
        <p:nvSpPr>
          <p:cNvPr id="5" name="Marcador de pie de página 4">
            <a:extLst>
              <a:ext uri="{FF2B5EF4-FFF2-40B4-BE49-F238E27FC236}">
                <a16:creationId xmlns:a16="http://schemas.microsoft.com/office/drawing/2014/main" id="{ADECA59D-9B7E-4584-BE34-A2A6A5633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3917306-B2BA-4AE8-B43A-0FC164128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57796-3D99-4D1E-9614-436D7CEF0586}" type="slidenum">
              <a:rPr lang="es-CO" smtClean="0"/>
              <a:t>‹Nº›</a:t>
            </a:fld>
            <a:endParaRPr lang="es-CO"/>
          </a:p>
        </p:txBody>
      </p:sp>
    </p:spTree>
    <p:extLst>
      <p:ext uri="{BB962C8B-B14F-4D97-AF65-F5344CB8AC3E}">
        <p14:creationId xmlns:p14="http://schemas.microsoft.com/office/powerpoint/2010/main" val="52743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13.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7.png"/><Relationship Id="rId12" Type="http://schemas.openxmlformats.org/officeDocument/2006/relationships/image" Target="../media/image31.png"/><Relationship Id="rId17" Type="http://schemas.openxmlformats.org/officeDocument/2006/relationships/image" Target="../media/image36.png"/><Relationship Id="rId16" Type="http://schemas.openxmlformats.org/officeDocument/2006/relationships/image" Target="../media/image35.png"/><Relationship Id="rId1" Type="http://schemas.openxmlformats.org/officeDocument/2006/relationships/slideLayout" Target="../slideLayouts/slideLayout6.xml"/><Relationship Id="rId15" Type="http://schemas.openxmlformats.org/officeDocument/2006/relationships/image" Target="../media/image34.png"/><Relationship Id="rId19" Type="http://schemas.openxmlformats.org/officeDocument/2006/relationships/image" Target="../media/image38.png"/><Relationship Id="rId1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784E4-3D07-4800-A93A-FA73D8F1968B}"/>
              </a:ext>
            </a:extLst>
          </p:cNvPr>
          <p:cNvSpPr>
            <a:spLocks noGrp="1"/>
          </p:cNvSpPr>
          <p:nvPr>
            <p:ph type="ctrTitle"/>
          </p:nvPr>
        </p:nvSpPr>
        <p:spPr/>
        <p:txBody>
          <a:bodyPr/>
          <a:lstStyle/>
          <a:p>
            <a:r>
              <a:rPr lang="es-CO" dirty="0"/>
              <a:t>Ejemplo de operaciones con listas en Python</a:t>
            </a:r>
          </a:p>
        </p:txBody>
      </p:sp>
      <p:sp>
        <p:nvSpPr>
          <p:cNvPr id="3" name="Subtítulo 2">
            <a:extLst>
              <a:ext uri="{FF2B5EF4-FFF2-40B4-BE49-F238E27FC236}">
                <a16:creationId xmlns:a16="http://schemas.microsoft.com/office/drawing/2014/main" id="{1AE53AC0-1021-4AB8-A930-2E94E9A2FEDF}"/>
              </a:ext>
            </a:extLst>
          </p:cNvPr>
          <p:cNvSpPr>
            <a:spLocks noGrp="1"/>
          </p:cNvSpPr>
          <p:nvPr>
            <p:ph type="subTitle" idx="1"/>
          </p:nvPr>
        </p:nvSpPr>
        <p:spPr/>
        <p:txBody>
          <a:bodyPr>
            <a:normAutofit lnSpcReduction="10000"/>
          </a:bodyPr>
          <a:lstStyle/>
          <a:p>
            <a:r>
              <a:rPr lang="es-CO" dirty="0"/>
              <a:t>Gerardo Muñoz</a:t>
            </a:r>
          </a:p>
          <a:p>
            <a:r>
              <a:rPr lang="es-CO" dirty="0"/>
              <a:t>Programación Aplicada</a:t>
            </a:r>
          </a:p>
          <a:p>
            <a:r>
              <a:rPr lang="es-CO" dirty="0"/>
              <a:t>Ingeniería Electrónica</a:t>
            </a:r>
          </a:p>
          <a:p>
            <a:r>
              <a:rPr lang="es-CO" dirty="0"/>
              <a:t>Universidad Distrital F.J.C.</a:t>
            </a:r>
          </a:p>
        </p:txBody>
      </p:sp>
    </p:spTree>
    <p:extLst>
      <p:ext uri="{BB962C8B-B14F-4D97-AF65-F5344CB8AC3E}">
        <p14:creationId xmlns:p14="http://schemas.microsoft.com/office/powerpoint/2010/main" val="254214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66A5F2-9DEE-4847-88AE-2CA1F6171F74}"/>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037C451A-9768-47B1-83F1-F592B90B5FB5}"/>
              </a:ext>
            </a:extLst>
          </p:cNvPr>
          <p:cNvSpPr>
            <a:spLocks noGrp="1"/>
          </p:cNvSpPr>
          <p:nvPr>
            <p:ph idx="1"/>
          </p:nvPr>
        </p:nvSpPr>
        <p:spPr/>
        <p:txBody>
          <a:bodyPr/>
          <a:lstStyle/>
          <a:p>
            <a:r>
              <a:rPr lang="es-CO" dirty="0"/>
              <a:t>En algunas ocasiones, antes de implementar un circuito, es necesario probar el algoritmo en un lenguaje de alto nivel como Python. Es por este motivo que en los siguientes ejemplos sólo se realiza una operación aritmética en cada sentencia, ya que algunas implementaciones tienen esta restricción.</a:t>
            </a:r>
          </a:p>
        </p:txBody>
      </p:sp>
    </p:spTree>
    <p:extLst>
      <p:ext uri="{BB962C8B-B14F-4D97-AF65-F5344CB8AC3E}">
        <p14:creationId xmlns:p14="http://schemas.microsoft.com/office/powerpoint/2010/main" val="207464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1059052-5871-4D38-A715-E73D728A3F2A}"/>
                  </a:ext>
                </a:extLst>
              </p:cNvPr>
              <p:cNvSpPr txBox="1"/>
              <p:nvPr/>
            </p:nvSpPr>
            <p:spPr>
              <a:xfrm>
                <a:off x="966652" y="1528354"/>
                <a:ext cx="2952731"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CO" i="1" smtClean="0">
                              <a:latin typeface="Cambria Math" panose="02040503050406030204" pitchFamily="18" charset="0"/>
                            </a:rPr>
                          </m:ctrlPr>
                        </m:dPr>
                        <m:e>
                          <m:nary>
                            <m:naryPr>
                              <m:chr m:val="∑"/>
                              <m:ctrlPr>
                                <a:rPr lang="es-CO"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=0</m:t>
                              </m:r>
                            </m:sub>
                            <m:sup>
                              <m:r>
                                <a:rPr lang="es-CO" b="0" i="1" smtClean="0">
                                  <a:latin typeface="Cambria Math" panose="02040503050406030204" pitchFamily="18" charset="0"/>
                                </a:rPr>
                                <m:t>𝑛</m:t>
                              </m:r>
                              <m:r>
                                <a:rPr lang="es-CO" b="0" i="1" smtClean="0">
                                  <a:latin typeface="Cambria Math" panose="02040503050406030204" pitchFamily="18" charset="0"/>
                                </a:rPr>
                                <m:t>−1</m:t>
                              </m:r>
                            </m:sup>
                            <m:e>
                              <m:r>
                                <a:rPr lang="es-CO" b="0" i="1" smtClean="0">
                                  <a:latin typeface="Cambria Math" panose="02040503050406030204" pitchFamily="18" charset="0"/>
                                </a:rPr>
                                <m:t>𝐴</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d>
                                <m:dPr>
                                  <m:ctrlPr>
                                    <a:rPr lang="es-CO" b="0" i="1" smtClean="0">
                                      <a:latin typeface="Cambria Math" panose="02040503050406030204" pitchFamily="18" charset="0"/>
                                    </a:rPr>
                                  </m:ctrlPr>
                                </m:dPr>
                                <m:e>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r>
                                    <a:rPr lang="es-CO" b="0" i="1" smtClean="0">
                                      <a:latin typeface="Cambria Math" panose="02040503050406030204" pitchFamily="18" charset="0"/>
                                    </a:rPr>
                                    <m:t>+</m:t>
                                  </m:r>
                                  <m:r>
                                    <a:rPr lang="es-CO" b="0" i="1" smtClean="0">
                                      <a:latin typeface="Cambria Math" panose="02040503050406030204" pitchFamily="18" charset="0"/>
                                    </a:rPr>
                                    <m:t>𝐶</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e>
                              </m:d>
                            </m:e>
                          </m:nary>
                          <m:r>
                            <m:rPr>
                              <m:nor/>
                            </m:rPr>
                            <a:rPr lang="es-CO" dirty="0"/>
                            <m:t> </m:t>
                          </m:r>
                        </m:e>
                      </m:d>
                      <m:r>
                        <a:rPr lang="es-CO" b="0" i="1" smtClean="0">
                          <a:latin typeface="Cambria Math" panose="02040503050406030204" pitchFamily="18" charset="0"/>
                        </a:rPr>
                        <m:t>/</m:t>
                      </m:r>
                      <m:r>
                        <a:rPr lang="es-CO" b="0" i="1" smtClean="0">
                          <a:latin typeface="Cambria Math" panose="02040503050406030204" pitchFamily="18" charset="0"/>
                        </a:rPr>
                        <m:t>𝑛</m:t>
                      </m:r>
                    </m:oMath>
                  </m:oMathPara>
                </a14:m>
                <a:endParaRPr lang="es-CO" dirty="0"/>
              </a:p>
            </p:txBody>
          </p:sp>
        </mc:Choice>
        <mc:Fallback xmlns="">
          <p:sp>
            <p:nvSpPr>
              <p:cNvPr id="4" name="CuadroTexto 3">
                <a:extLst>
                  <a:ext uri="{FF2B5EF4-FFF2-40B4-BE49-F238E27FC236}">
                    <a16:creationId xmlns:a16="http://schemas.microsoft.com/office/drawing/2014/main" id="{E1059052-5871-4D38-A715-E73D728A3F2A}"/>
                  </a:ext>
                </a:extLst>
              </p:cNvPr>
              <p:cNvSpPr txBox="1">
                <a:spLocks noRot="1" noChangeAspect="1" noMove="1" noResize="1" noEditPoints="1" noAdjustHandles="1" noChangeArrowheads="1" noChangeShapeType="1" noTextEdit="1"/>
              </p:cNvSpPr>
              <p:nvPr/>
            </p:nvSpPr>
            <p:spPr>
              <a:xfrm>
                <a:off x="966652" y="1528354"/>
                <a:ext cx="2952731" cy="984052"/>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D9DD555-73F3-4DD0-A3F3-AC1D6116DD51}"/>
                  </a:ext>
                </a:extLst>
              </p:cNvPr>
              <p:cNvSpPr txBox="1"/>
              <p:nvPr/>
            </p:nvSpPr>
            <p:spPr>
              <a:xfrm>
                <a:off x="365760" y="287382"/>
                <a:ext cx="9697463" cy="369332"/>
              </a:xfrm>
              <a:prstGeom prst="rect">
                <a:avLst/>
              </a:prstGeom>
              <a:noFill/>
            </p:spPr>
            <p:txBody>
              <a:bodyPr wrap="none" rtlCol="0">
                <a:spAutoFit/>
              </a:bodyPr>
              <a:lstStyle/>
              <a:p>
                <a:r>
                  <a:rPr lang="es-CO" dirty="0"/>
                  <a:t>Asumiendo que </a:t>
                </a:r>
                <a14:m>
                  <m:oMath xmlns:m="http://schemas.openxmlformats.org/officeDocument/2006/math">
                    <m:r>
                      <a:rPr lang="es-CO" i="1" dirty="0" smtClean="0">
                        <a:latin typeface="Cambria Math" panose="02040503050406030204" pitchFamily="18" charset="0"/>
                      </a:rPr>
                      <m:t>𝐴</m:t>
                    </m:r>
                    <m:r>
                      <a:rPr lang="es-CO" i="1" dirty="0" smtClean="0">
                        <a:latin typeface="Cambria Math" panose="02040503050406030204" pitchFamily="18" charset="0"/>
                      </a:rPr>
                      <m:t>, </m:t>
                    </m:r>
                    <m:r>
                      <a:rPr lang="es-CO" i="1" dirty="0" smtClean="0">
                        <a:latin typeface="Cambria Math" panose="02040503050406030204" pitchFamily="18" charset="0"/>
                      </a:rPr>
                      <m:t>𝐵</m:t>
                    </m:r>
                    <m:r>
                      <a:rPr lang="es-CO" i="1" dirty="0" smtClean="0">
                        <a:latin typeface="Cambria Math" panose="02040503050406030204" pitchFamily="18" charset="0"/>
                      </a:rPr>
                      <m:t>, </m:t>
                    </m:r>
                    <m:r>
                      <a:rPr lang="es-CO" i="1" dirty="0" smtClean="0">
                        <a:latin typeface="Cambria Math" panose="02040503050406030204" pitchFamily="18" charset="0"/>
                      </a:rPr>
                      <m:t>𝐶</m:t>
                    </m:r>
                  </m:oMath>
                </a14:m>
                <a:r>
                  <a:rPr lang="es-CO" dirty="0"/>
                  <a:t> son listas con </a:t>
                </a:r>
                <a14:m>
                  <m:oMath xmlns:m="http://schemas.openxmlformats.org/officeDocument/2006/math">
                    <m:r>
                      <a:rPr lang="es-CO" i="1" dirty="0" smtClean="0">
                        <a:latin typeface="Cambria Math" panose="02040503050406030204" pitchFamily="18" charset="0"/>
                      </a:rPr>
                      <m:t>𝑛</m:t>
                    </m:r>
                  </m:oMath>
                </a14:m>
                <a:r>
                  <a:rPr lang="es-CO" dirty="0"/>
                  <a:t> datos. Realice un programa que ejecute la siguiente sumatoria</a:t>
                </a:r>
              </a:p>
            </p:txBody>
          </p:sp>
        </mc:Choice>
        <mc:Fallback xmlns="">
          <p:sp>
            <p:nvSpPr>
              <p:cNvPr id="5" name="CuadroTexto 4">
                <a:extLst>
                  <a:ext uri="{FF2B5EF4-FFF2-40B4-BE49-F238E27FC236}">
                    <a16:creationId xmlns:a16="http://schemas.microsoft.com/office/drawing/2014/main" id="{DD9DD555-73F3-4DD0-A3F3-AC1D6116DD51}"/>
                  </a:ext>
                </a:extLst>
              </p:cNvPr>
              <p:cNvSpPr txBox="1">
                <a:spLocks noRot="1" noChangeAspect="1" noMove="1" noResize="1" noEditPoints="1" noAdjustHandles="1" noChangeArrowheads="1" noChangeShapeType="1" noTextEdit="1"/>
              </p:cNvSpPr>
              <p:nvPr/>
            </p:nvSpPr>
            <p:spPr>
              <a:xfrm>
                <a:off x="365760" y="287382"/>
                <a:ext cx="9697463" cy="369332"/>
              </a:xfrm>
              <a:prstGeom prst="rect">
                <a:avLst/>
              </a:prstGeom>
              <a:blipFill>
                <a:blip r:embed="rId3"/>
                <a:stretch>
                  <a:fillRect l="-503" t="-8197" b="-24590"/>
                </a:stretch>
              </a:blipFill>
            </p:spPr>
            <p:txBody>
              <a:bodyPr/>
              <a:lstStyle/>
              <a:p>
                <a:r>
                  <a:rPr lang="es-CO">
                    <a:noFill/>
                  </a:rPr>
                  <a:t> </a:t>
                </a:r>
              </a:p>
            </p:txBody>
          </p:sp>
        </mc:Fallback>
      </mc:AlternateContent>
      <p:cxnSp>
        <p:nvCxnSpPr>
          <p:cNvPr id="7" name="Conector recto de flecha 6">
            <a:extLst>
              <a:ext uri="{FF2B5EF4-FFF2-40B4-BE49-F238E27FC236}">
                <a16:creationId xmlns:a16="http://schemas.microsoft.com/office/drawing/2014/main" id="{AF239F25-2EB8-48C6-B956-FF10F1A7F4AA}"/>
              </a:ext>
            </a:extLst>
          </p:cNvPr>
          <p:cNvCxnSpPr/>
          <p:nvPr/>
        </p:nvCxnSpPr>
        <p:spPr>
          <a:xfrm>
            <a:off x="2377440" y="2259874"/>
            <a:ext cx="156754" cy="61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15749C58-30BD-41EE-B4BE-D11665397962}"/>
              </a:ext>
            </a:extLst>
          </p:cNvPr>
          <p:cNvCxnSpPr>
            <a:cxnSpLocks/>
          </p:cNvCxnSpPr>
          <p:nvPr/>
        </p:nvCxnSpPr>
        <p:spPr>
          <a:xfrm flipH="1">
            <a:off x="2756263" y="2246811"/>
            <a:ext cx="300448" cy="62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7AE75FB-EACE-4C23-AC66-82B108E9D1C1}"/>
                  </a:ext>
                </a:extLst>
              </p:cNvPr>
              <p:cNvSpPr txBox="1"/>
              <p:nvPr/>
            </p:nvSpPr>
            <p:spPr>
              <a:xfrm>
                <a:off x="2446019" y="2852448"/>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12" name="CuadroTexto 11">
                <a:extLst>
                  <a:ext uri="{FF2B5EF4-FFF2-40B4-BE49-F238E27FC236}">
                    <a16:creationId xmlns:a16="http://schemas.microsoft.com/office/drawing/2014/main" id="{87AE75FB-EACE-4C23-AC66-82B108E9D1C1}"/>
                  </a:ext>
                </a:extLst>
              </p:cNvPr>
              <p:cNvSpPr txBox="1">
                <a:spLocks noRot="1" noChangeAspect="1" noMove="1" noResize="1" noEditPoints="1" noAdjustHandles="1" noChangeArrowheads="1" noChangeShapeType="1" noTextEdit="1"/>
              </p:cNvSpPr>
              <p:nvPr/>
            </p:nvSpPr>
            <p:spPr>
              <a:xfrm>
                <a:off x="2446019" y="2852448"/>
                <a:ext cx="375557" cy="369332"/>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D0BA8A4F-A92B-42AE-A267-1EE35A578285}"/>
                  </a:ext>
                </a:extLst>
              </p:cNvPr>
              <p:cNvSpPr txBox="1"/>
              <p:nvPr/>
            </p:nvSpPr>
            <p:spPr>
              <a:xfrm>
                <a:off x="2145574" y="3714596"/>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14" name="CuadroTexto 13">
                <a:extLst>
                  <a:ext uri="{FF2B5EF4-FFF2-40B4-BE49-F238E27FC236}">
                    <a16:creationId xmlns:a16="http://schemas.microsoft.com/office/drawing/2014/main" id="{D0BA8A4F-A92B-42AE-A267-1EE35A578285}"/>
                  </a:ext>
                </a:extLst>
              </p:cNvPr>
              <p:cNvSpPr txBox="1">
                <a:spLocks noRot="1" noChangeAspect="1" noMove="1" noResize="1" noEditPoints="1" noAdjustHandles="1" noChangeArrowheads="1" noChangeShapeType="1" noTextEdit="1"/>
              </p:cNvSpPr>
              <p:nvPr/>
            </p:nvSpPr>
            <p:spPr>
              <a:xfrm>
                <a:off x="2145574" y="3714596"/>
                <a:ext cx="375557" cy="369332"/>
              </a:xfrm>
              <a:prstGeom prst="rect">
                <a:avLst/>
              </a:prstGeom>
              <a:blipFill>
                <a:blip r:embed="rId5"/>
                <a:stretch>
                  <a:fillRect/>
                </a:stretch>
              </a:blipFill>
            </p:spPr>
            <p:txBody>
              <a:bodyPr/>
              <a:lstStyle/>
              <a:p>
                <a:r>
                  <a:rPr lang="es-CO">
                    <a:noFill/>
                  </a:rPr>
                  <a:t> </a:t>
                </a:r>
              </a:p>
            </p:txBody>
          </p:sp>
        </mc:Fallback>
      </mc:AlternateContent>
      <p:cxnSp>
        <p:nvCxnSpPr>
          <p:cNvPr id="15" name="Conector recto de flecha 14">
            <a:extLst>
              <a:ext uri="{FF2B5EF4-FFF2-40B4-BE49-F238E27FC236}">
                <a16:creationId xmlns:a16="http://schemas.microsoft.com/office/drawing/2014/main" id="{8543B76F-7586-44FA-8763-23E3ACE4F7C2}"/>
              </a:ext>
            </a:extLst>
          </p:cNvPr>
          <p:cNvCxnSpPr>
            <a:cxnSpLocks/>
          </p:cNvCxnSpPr>
          <p:nvPr/>
        </p:nvCxnSpPr>
        <p:spPr>
          <a:xfrm>
            <a:off x="1881051" y="2286000"/>
            <a:ext cx="339635" cy="1502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1F94DED6-DD51-43C5-B2B1-65278A6D95DE}"/>
              </a:ext>
            </a:extLst>
          </p:cNvPr>
          <p:cNvCxnSpPr>
            <a:cxnSpLocks/>
          </p:cNvCxnSpPr>
          <p:nvPr/>
        </p:nvCxnSpPr>
        <p:spPr>
          <a:xfrm flipH="1">
            <a:off x="2455817" y="3469974"/>
            <a:ext cx="164920" cy="30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D1A59631-D69C-43C6-AB8C-A511B32674A3}"/>
              </a:ext>
            </a:extLst>
          </p:cNvPr>
          <p:cNvSpPr txBox="1"/>
          <p:nvPr/>
        </p:nvSpPr>
        <p:spPr>
          <a:xfrm>
            <a:off x="1117465" y="5133703"/>
            <a:ext cx="1308371" cy="369332"/>
          </a:xfrm>
          <a:prstGeom prst="rect">
            <a:avLst/>
          </a:prstGeom>
          <a:noFill/>
        </p:spPr>
        <p:txBody>
          <a:bodyPr wrap="none" rtlCol="0">
            <a:spAutoFit/>
          </a:bodyPr>
          <a:lstStyle/>
          <a:p>
            <a:r>
              <a:rPr lang="es-CO" dirty="0"/>
              <a:t>acumulador</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43477178-DE50-4A49-8C49-A78EA44E29CC}"/>
                  </a:ext>
                </a:extLst>
              </p:cNvPr>
              <p:cNvSpPr txBox="1"/>
              <p:nvPr/>
            </p:nvSpPr>
            <p:spPr>
              <a:xfrm>
                <a:off x="1583872" y="4550619"/>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22" name="CuadroTexto 21">
                <a:extLst>
                  <a:ext uri="{FF2B5EF4-FFF2-40B4-BE49-F238E27FC236}">
                    <a16:creationId xmlns:a16="http://schemas.microsoft.com/office/drawing/2014/main" id="{43477178-DE50-4A49-8C49-A78EA44E29CC}"/>
                  </a:ext>
                </a:extLst>
              </p:cNvPr>
              <p:cNvSpPr txBox="1">
                <a:spLocks noRot="1" noChangeAspect="1" noMove="1" noResize="1" noEditPoints="1" noAdjustHandles="1" noChangeArrowheads="1" noChangeShapeType="1" noTextEdit="1"/>
              </p:cNvSpPr>
              <p:nvPr/>
            </p:nvSpPr>
            <p:spPr>
              <a:xfrm>
                <a:off x="1583872" y="4550619"/>
                <a:ext cx="375557" cy="369332"/>
              </a:xfrm>
              <a:prstGeom prst="rect">
                <a:avLst/>
              </a:prstGeom>
              <a:blipFill>
                <a:blip r:embed="rId6"/>
                <a:stretch>
                  <a:fillRect/>
                </a:stretch>
              </a:blipFill>
            </p:spPr>
            <p:txBody>
              <a:bodyPr/>
              <a:lstStyle/>
              <a:p>
                <a:r>
                  <a:rPr lang="es-CO">
                    <a:noFill/>
                  </a:rPr>
                  <a:t> </a:t>
                </a:r>
              </a:p>
            </p:txBody>
          </p:sp>
        </mc:Fallback>
      </mc:AlternateContent>
      <p:cxnSp>
        <p:nvCxnSpPr>
          <p:cNvPr id="23" name="Conector recto de flecha 22">
            <a:extLst>
              <a:ext uri="{FF2B5EF4-FFF2-40B4-BE49-F238E27FC236}">
                <a16:creationId xmlns:a16="http://schemas.microsoft.com/office/drawing/2014/main" id="{3A30CA44-589E-49F7-A007-28EC20FEFBA2}"/>
              </a:ext>
            </a:extLst>
          </p:cNvPr>
          <p:cNvCxnSpPr>
            <a:cxnSpLocks/>
          </p:cNvCxnSpPr>
          <p:nvPr/>
        </p:nvCxnSpPr>
        <p:spPr>
          <a:xfrm flipH="1">
            <a:off x="1894115" y="4253744"/>
            <a:ext cx="386988" cy="37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DDF5D8CD-1FD1-4F5B-A100-0F253BFFB243}"/>
              </a:ext>
            </a:extLst>
          </p:cNvPr>
          <p:cNvCxnSpPr>
            <a:cxnSpLocks/>
            <a:stCxn id="22" idx="2"/>
            <a:endCxn id="21" idx="0"/>
          </p:cNvCxnSpPr>
          <p:nvPr/>
        </p:nvCxnSpPr>
        <p:spPr>
          <a:xfrm>
            <a:off x="1771651" y="4919951"/>
            <a:ext cx="0" cy="21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B74DE9CC-8361-4A66-A825-212BCB0F0323}"/>
              </a:ext>
            </a:extLst>
          </p:cNvPr>
          <p:cNvCxnSpPr>
            <a:stCxn id="21" idx="2"/>
            <a:endCxn id="22" idx="0"/>
          </p:cNvCxnSpPr>
          <p:nvPr/>
        </p:nvCxnSpPr>
        <p:spPr>
          <a:xfrm rot="5400000" flipH="1">
            <a:off x="1295443" y="5026827"/>
            <a:ext cx="952416" cy="12700"/>
          </a:xfrm>
          <a:prstGeom prst="curvedConnector5">
            <a:avLst>
              <a:gd name="adj1" fmla="val -24002"/>
              <a:gd name="adj2" fmla="val 6951063"/>
              <a:gd name="adj3" fmla="val 12400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0E39F880-486D-492D-9B1F-5870D55FFBB5}"/>
                  </a:ext>
                </a:extLst>
              </p:cNvPr>
              <p:cNvSpPr txBox="1"/>
              <p:nvPr/>
            </p:nvSpPr>
            <p:spPr>
              <a:xfrm>
                <a:off x="2459083" y="3113705"/>
                <a:ext cx="3233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𝑑</m:t>
                      </m:r>
                    </m:oMath>
                  </m:oMathPara>
                </a14:m>
                <a:endParaRPr lang="es-CO" dirty="0"/>
              </a:p>
            </p:txBody>
          </p:sp>
        </mc:Choice>
        <mc:Fallback xmlns="">
          <p:sp>
            <p:nvSpPr>
              <p:cNvPr id="38" name="CuadroTexto 37">
                <a:extLst>
                  <a:ext uri="{FF2B5EF4-FFF2-40B4-BE49-F238E27FC236}">
                    <a16:creationId xmlns:a16="http://schemas.microsoft.com/office/drawing/2014/main" id="{0E39F880-486D-492D-9B1F-5870D55FFBB5}"/>
                  </a:ext>
                </a:extLst>
              </p:cNvPr>
              <p:cNvSpPr txBox="1">
                <a:spLocks noRot="1" noChangeAspect="1" noMove="1" noResize="1" noEditPoints="1" noAdjustHandles="1" noChangeArrowheads="1" noChangeShapeType="1" noTextEdit="1"/>
              </p:cNvSpPr>
              <p:nvPr/>
            </p:nvSpPr>
            <p:spPr>
              <a:xfrm>
                <a:off x="2459083" y="3113705"/>
                <a:ext cx="323307" cy="369332"/>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6" name="CuadroTexto 45">
                <a:extLst>
                  <a:ext uri="{FF2B5EF4-FFF2-40B4-BE49-F238E27FC236}">
                    <a16:creationId xmlns:a16="http://schemas.microsoft.com/office/drawing/2014/main" id="{AB2C1247-5B7C-4941-AF00-75DA7424F292}"/>
                  </a:ext>
                </a:extLst>
              </p:cNvPr>
              <p:cNvSpPr txBox="1"/>
              <p:nvPr/>
            </p:nvSpPr>
            <p:spPr>
              <a:xfrm>
                <a:off x="2132512" y="3962791"/>
                <a:ext cx="3233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𝑒</m:t>
                      </m:r>
                    </m:oMath>
                  </m:oMathPara>
                </a14:m>
                <a:endParaRPr lang="es-CO" dirty="0"/>
              </a:p>
            </p:txBody>
          </p:sp>
        </mc:Choice>
        <mc:Fallback xmlns="">
          <p:sp>
            <p:nvSpPr>
              <p:cNvPr id="46" name="CuadroTexto 45">
                <a:extLst>
                  <a:ext uri="{FF2B5EF4-FFF2-40B4-BE49-F238E27FC236}">
                    <a16:creationId xmlns:a16="http://schemas.microsoft.com/office/drawing/2014/main" id="{AB2C1247-5B7C-4941-AF00-75DA7424F292}"/>
                  </a:ext>
                </a:extLst>
              </p:cNvPr>
              <p:cNvSpPr txBox="1">
                <a:spLocks noRot="1" noChangeAspect="1" noMove="1" noResize="1" noEditPoints="1" noAdjustHandles="1" noChangeArrowheads="1" noChangeShapeType="1" noTextEdit="1"/>
              </p:cNvSpPr>
              <p:nvPr/>
            </p:nvSpPr>
            <p:spPr>
              <a:xfrm>
                <a:off x="2132512" y="3962791"/>
                <a:ext cx="323307" cy="369332"/>
              </a:xfrm>
              <a:prstGeom prst="rect">
                <a:avLst/>
              </a:prstGeom>
              <a:blipFill>
                <a:blip r:embed="rId8"/>
                <a:stretch>
                  <a:fillRect/>
                </a:stretch>
              </a:blipFill>
            </p:spPr>
            <p:txBody>
              <a:bodyPr/>
              <a:lstStyle/>
              <a:p>
                <a:r>
                  <a:rPr lang="es-CO">
                    <a:noFill/>
                  </a:rPr>
                  <a:t> </a:t>
                </a:r>
              </a:p>
            </p:txBody>
          </p:sp>
        </mc:Fallback>
      </mc:AlternateContent>
      <p:cxnSp>
        <p:nvCxnSpPr>
          <p:cNvPr id="49" name="Conector recto de flecha 48">
            <a:extLst>
              <a:ext uri="{FF2B5EF4-FFF2-40B4-BE49-F238E27FC236}">
                <a16:creationId xmlns:a16="http://schemas.microsoft.com/office/drawing/2014/main" id="{600B28D7-FB60-4154-AD05-F126AAD66B13}"/>
              </a:ext>
            </a:extLst>
          </p:cNvPr>
          <p:cNvCxnSpPr>
            <a:cxnSpLocks/>
            <a:stCxn id="21" idx="2"/>
            <a:endCxn id="52" idx="0"/>
          </p:cNvCxnSpPr>
          <p:nvPr/>
        </p:nvCxnSpPr>
        <p:spPr>
          <a:xfrm>
            <a:off x="1771651" y="5503035"/>
            <a:ext cx="1469571" cy="28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CuadroTexto 51">
                <a:extLst>
                  <a:ext uri="{FF2B5EF4-FFF2-40B4-BE49-F238E27FC236}">
                    <a16:creationId xmlns:a16="http://schemas.microsoft.com/office/drawing/2014/main" id="{1D68310A-CE51-4B5B-9774-523B9726C89B}"/>
                  </a:ext>
                </a:extLst>
              </p:cNvPr>
              <p:cNvSpPr txBox="1"/>
              <p:nvPr/>
            </p:nvSpPr>
            <p:spPr>
              <a:xfrm>
                <a:off x="2929346" y="5789805"/>
                <a:ext cx="6237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r>
                        <a:rPr lang="es-CO" b="0" i="1" smtClean="0">
                          <a:latin typeface="Cambria Math" panose="02040503050406030204" pitchFamily="18" charset="0"/>
                        </a:rPr>
                        <m:t>𝑛</m:t>
                      </m:r>
                    </m:oMath>
                  </m:oMathPara>
                </a14:m>
                <a:endParaRPr lang="es-CO" dirty="0"/>
              </a:p>
            </p:txBody>
          </p:sp>
        </mc:Choice>
        <mc:Fallback xmlns="">
          <p:sp>
            <p:nvSpPr>
              <p:cNvPr id="52" name="CuadroTexto 51">
                <a:extLst>
                  <a:ext uri="{FF2B5EF4-FFF2-40B4-BE49-F238E27FC236}">
                    <a16:creationId xmlns:a16="http://schemas.microsoft.com/office/drawing/2014/main" id="{1D68310A-CE51-4B5B-9774-523B9726C89B}"/>
                  </a:ext>
                </a:extLst>
              </p:cNvPr>
              <p:cNvSpPr txBox="1">
                <a:spLocks noRot="1" noChangeAspect="1" noMove="1" noResize="1" noEditPoints="1" noAdjustHandles="1" noChangeArrowheads="1" noChangeShapeType="1" noTextEdit="1"/>
              </p:cNvSpPr>
              <p:nvPr/>
            </p:nvSpPr>
            <p:spPr>
              <a:xfrm>
                <a:off x="2929346" y="5789805"/>
                <a:ext cx="623751" cy="369332"/>
              </a:xfrm>
              <a:prstGeom prst="rect">
                <a:avLst/>
              </a:prstGeom>
              <a:blipFill>
                <a:blip r:embed="rId9"/>
                <a:stretch>
                  <a:fillRect b="-13333"/>
                </a:stretch>
              </a:blipFill>
            </p:spPr>
            <p:txBody>
              <a:bodyPr/>
              <a:lstStyle/>
              <a:p>
                <a:r>
                  <a:rPr lang="es-CO">
                    <a:noFill/>
                  </a:rPr>
                  <a:t> </a:t>
                </a:r>
              </a:p>
            </p:txBody>
          </p:sp>
        </mc:Fallback>
      </mc:AlternateContent>
      <p:pic>
        <p:nvPicPr>
          <p:cNvPr id="3" name="Imagen 2">
            <a:extLst>
              <a:ext uri="{FF2B5EF4-FFF2-40B4-BE49-F238E27FC236}">
                <a16:creationId xmlns:a16="http://schemas.microsoft.com/office/drawing/2014/main" id="{08D46034-7F43-46A1-8AB8-87CB9FCA0A06}"/>
              </a:ext>
            </a:extLst>
          </p:cNvPr>
          <p:cNvPicPr>
            <a:picLocks noChangeAspect="1"/>
          </p:cNvPicPr>
          <p:nvPr/>
        </p:nvPicPr>
        <p:blipFill>
          <a:blip r:embed="rId10"/>
          <a:stretch>
            <a:fillRect/>
          </a:stretch>
        </p:blipFill>
        <p:spPr>
          <a:xfrm>
            <a:off x="5204279" y="632959"/>
            <a:ext cx="6048375" cy="6048375"/>
          </a:xfrm>
          <a:prstGeom prst="rect">
            <a:avLst/>
          </a:prstGeom>
        </p:spPr>
      </p:pic>
    </p:spTree>
    <p:extLst>
      <p:ext uri="{BB962C8B-B14F-4D97-AF65-F5344CB8AC3E}">
        <p14:creationId xmlns:p14="http://schemas.microsoft.com/office/powerpoint/2010/main" val="219698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1059052-5871-4D38-A715-E73D728A3F2A}"/>
                  </a:ext>
                </a:extLst>
              </p:cNvPr>
              <p:cNvSpPr txBox="1"/>
              <p:nvPr/>
            </p:nvSpPr>
            <p:spPr>
              <a:xfrm>
                <a:off x="1293223" y="1554480"/>
                <a:ext cx="4162165" cy="8707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s-CO"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=0</m:t>
                          </m:r>
                        </m:sub>
                        <m:sup>
                          <m:r>
                            <a:rPr lang="es-CO" b="0" i="1" smtClean="0">
                              <a:latin typeface="Cambria Math" panose="02040503050406030204" pitchFamily="18" charset="0"/>
                            </a:rPr>
                            <m:t>𝑛</m:t>
                          </m:r>
                          <m:r>
                            <a:rPr lang="es-CO" b="0" i="1" smtClean="0">
                              <a:latin typeface="Cambria Math" panose="02040503050406030204" pitchFamily="18" charset="0"/>
                            </a:rPr>
                            <m:t>−1</m:t>
                          </m:r>
                        </m:sup>
                        <m:e>
                          <m:r>
                            <a:rPr lang="es-CO" b="0" i="1" smtClean="0">
                              <a:latin typeface="Cambria Math" panose="02040503050406030204" pitchFamily="18" charset="0"/>
                            </a:rPr>
                            <m:t>(</m:t>
                          </m:r>
                          <m:r>
                            <a:rPr lang="es-CO" b="0" i="1" smtClean="0">
                              <a:latin typeface="Cambria Math" panose="02040503050406030204" pitchFamily="18" charset="0"/>
                            </a:rPr>
                            <m:t>𝐴</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r>
                            <a:rPr lang="es-CO" b="0" i="1" smtClean="0">
                              <a:latin typeface="Cambria Math" panose="02040503050406030204" pitchFamily="18" charset="0"/>
                            </a:rPr>
                            <m:t>+</m:t>
                          </m:r>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𝑛</m:t>
                              </m:r>
                              <m:r>
                                <a:rPr lang="es-CO" b="0" i="1" smtClean="0">
                                  <a:latin typeface="Cambria Math" panose="02040503050406030204" pitchFamily="18" charset="0"/>
                                </a:rPr>
                                <m:t>+</m:t>
                              </m:r>
                              <m:r>
                                <a:rPr lang="es-CO" b="0" i="1" smtClean="0">
                                  <a:latin typeface="Cambria Math" panose="02040503050406030204" pitchFamily="18" charset="0"/>
                                </a:rPr>
                                <m:t>𝑖</m:t>
                              </m:r>
                            </m:e>
                          </m:d>
                          <m:r>
                            <a:rPr lang="es-CO" b="0" i="1" smtClean="0">
                              <a:latin typeface="Cambria Math" panose="02040503050406030204" pitchFamily="18" charset="0"/>
                            </a:rPr>
                            <m:t>)(</m:t>
                          </m:r>
                          <m:r>
                            <a:rPr lang="es-CO" b="0" i="1" smtClean="0">
                              <a:latin typeface="Cambria Math" panose="02040503050406030204" pitchFamily="18" charset="0"/>
                            </a:rPr>
                            <m:t>𝐴</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2</m:t>
                              </m:r>
                              <m:r>
                                <a:rPr lang="es-CO" b="0" i="1" smtClean="0">
                                  <a:latin typeface="Cambria Math" panose="02040503050406030204" pitchFamily="18" charset="0"/>
                                </a:rPr>
                                <m:t>𝑖</m:t>
                              </m:r>
                            </m:e>
                          </m:d>
                          <m:r>
                            <a:rPr lang="es-CO" b="0" i="1" smtClean="0">
                              <a:latin typeface="Cambria Math" panose="02040503050406030204" pitchFamily="18" charset="0"/>
                            </a:rPr>
                            <m:t>−</m:t>
                          </m:r>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2</m:t>
                              </m:r>
                              <m:r>
                                <a:rPr lang="es-CO" b="0" i="1" smtClean="0">
                                  <a:latin typeface="Cambria Math" panose="02040503050406030204" pitchFamily="18" charset="0"/>
                                </a:rPr>
                                <m:t>𝑖</m:t>
                              </m:r>
                              <m:r>
                                <a:rPr lang="es-CO" b="0" i="1" smtClean="0">
                                  <a:latin typeface="Cambria Math" panose="02040503050406030204" pitchFamily="18" charset="0"/>
                                </a:rPr>
                                <m:t>+1</m:t>
                              </m:r>
                            </m:e>
                          </m:d>
                          <m:r>
                            <a:rPr lang="es-CO" b="0" i="1" smtClean="0">
                              <a:latin typeface="Cambria Math" panose="02040503050406030204" pitchFamily="18" charset="0"/>
                            </a:rPr>
                            <m:t>)</m:t>
                          </m:r>
                        </m:e>
                      </m:nary>
                    </m:oMath>
                  </m:oMathPara>
                </a14:m>
                <a:endParaRPr lang="es-CO" dirty="0"/>
              </a:p>
            </p:txBody>
          </p:sp>
        </mc:Choice>
        <mc:Fallback xmlns="">
          <p:sp>
            <p:nvSpPr>
              <p:cNvPr id="4" name="CuadroTexto 3">
                <a:extLst>
                  <a:ext uri="{FF2B5EF4-FFF2-40B4-BE49-F238E27FC236}">
                    <a16:creationId xmlns:a16="http://schemas.microsoft.com/office/drawing/2014/main" id="{E1059052-5871-4D38-A715-E73D728A3F2A}"/>
                  </a:ext>
                </a:extLst>
              </p:cNvPr>
              <p:cNvSpPr txBox="1">
                <a:spLocks noRot="1" noChangeAspect="1" noMove="1" noResize="1" noEditPoints="1" noAdjustHandles="1" noChangeArrowheads="1" noChangeShapeType="1" noTextEdit="1"/>
              </p:cNvSpPr>
              <p:nvPr/>
            </p:nvSpPr>
            <p:spPr>
              <a:xfrm>
                <a:off x="1293223" y="1554480"/>
                <a:ext cx="4162165" cy="870751"/>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D9DD555-73F3-4DD0-A3F3-AC1D6116DD51}"/>
                  </a:ext>
                </a:extLst>
              </p:cNvPr>
              <p:cNvSpPr txBox="1"/>
              <p:nvPr/>
            </p:nvSpPr>
            <p:spPr>
              <a:xfrm>
                <a:off x="378822" y="548639"/>
                <a:ext cx="10553402" cy="369332"/>
              </a:xfrm>
              <a:prstGeom prst="rect">
                <a:avLst/>
              </a:prstGeom>
              <a:noFill/>
            </p:spPr>
            <p:txBody>
              <a:bodyPr wrap="none" rtlCol="0">
                <a:spAutoFit/>
              </a:bodyPr>
              <a:lstStyle/>
              <a:p>
                <a:r>
                  <a:rPr lang="es-CO" dirty="0"/>
                  <a:t>Asumiendo que </a:t>
                </a:r>
                <a14:m>
                  <m:oMath xmlns:m="http://schemas.openxmlformats.org/officeDocument/2006/math">
                    <m:r>
                      <a:rPr lang="es-CO" i="1" dirty="0" smtClean="0">
                        <a:latin typeface="Cambria Math" panose="02040503050406030204" pitchFamily="18" charset="0"/>
                      </a:rPr>
                      <m:t>𝐴</m:t>
                    </m:r>
                    <m:r>
                      <a:rPr lang="es-CO" i="1" dirty="0" smtClean="0">
                        <a:latin typeface="Cambria Math" panose="02040503050406030204" pitchFamily="18" charset="0"/>
                      </a:rPr>
                      <m:t>, </m:t>
                    </m:r>
                    <m:r>
                      <a:rPr lang="es-CO" i="1" dirty="0" smtClean="0">
                        <a:latin typeface="Cambria Math" panose="02040503050406030204" pitchFamily="18" charset="0"/>
                      </a:rPr>
                      <m:t>𝐵</m:t>
                    </m:r>
                    <m:r>
                      <a:rPr lang="es-CO" i="1" dirty="0" smtClean="0">
                        <a:latin typeface="Cambria Math" panose="02040503050406030204" pitchFamily="18" charset="0"/>
                      </a:rPr>
                      <m:t>,</m:t>
                    </m:r>
                  </m:oMath>
                </a14:m>
                <a:r>
                  <a:rPr lang="es-CO" dirty="0"/>
                  <a:t> son listas con </a:t>
                </a:r>
                <a14:m>
                  <m:oMath xmlns:m="http://schemas.openxmlformats.org/officeDocument/2006/math">
                    <m:r>
                      <a:rPr lang="es-CO" b="0" i="0" dirty="0" smtClean="0">
                        <a:latin typeface="Cambria Math" panose="02040503050406030204" pitchFamily="18" charset="0"/>
                      </a:rPr>
                      <m:t>2</m:t>
                    </m:r>
                    <m:r>
                      <a:rPr lang="es-CO" i="1" dirty="0" smtClean="0">
                        <a:latin typeface="Cambria Math" panose="02040503050406030204" pitchFamily="18" charset="0"/>
                      </a:rPr>
                      <m:t>𝑛</m:t>
                    </m:r>
                  </m:oMath>
                </a14:m>
                <a:r>
                  <a:rPr lang="es-CO" dirty="0"/>
                  <a:t> datos cada una. Realice un programa que ejecute la siguiente sumatoria</a:t>
                </a:r>
              </a:p>
            </p:txBody>
          </p:sp>
        </mc:Choice>
        <mc:Fallback xmlns="">
          <p:sp>
            <p:nvSpPr>
              <p:cNvPr id="5" name="CuadroTexto 4">
                <a:extLst>
                  <a:ext uri="{FF2B5EF4-FFF2-40B4-BE49-F238E27FC236}">
                    <a16:creationId xmlns:a16="http://schemas.microsoft.com/office/drawing/2014/main" id="{DD9DD555-73F3-4DD0-A3F3-AC1D6116DD51}"/>
                  </a:ext>
                </a:extLst>
              </p:cNvPr>
              <p:cNvSpPr txBox="1">
                <a:spLocks noRot="1" noChangeAspect="1" noMove="1" noResize="1" noEditPoints="1" noAdjustHandles="1" noChangeArrowheads="1" noChangeShapeType="1" noTextEdit="1"/>
              </p:cNvSpPr>
              <p:nvPr/>
            </p:nvSpPr>
            <p:spPr>
              <a:xfrm>
                <a:off x="378822" y="548639"/>
                <a:ext cx="10553402" cy="369332"/>
              </a:xfrm>
              <a:prstGeom prst="rect">
                <a:avLst/>
              </a:prstGeom>
              <a:blipFill>
                <a:blip r:embed="rId3"/>
                <a:stretch>
                  <a:fillRect l="-462" t="-8197" b="-24590"/>
                </a:stretch>
              </a:blipFill>
            </p:spPr>
            <p:txBody>
              <a:bodyPr/>
              <a:lstStyle/>
              <a:p>
                <a:r>
                  <a:rPr lang="es-CO">
                    <a:noFill/>
                  </a:rPr>
                  <a:t> </a:t>
                </a:r>
              </a:p>
            </p:txBody>
          </p:sp>
        </mc:Fallback>
      </mc:AlternateContent>
      <p:cxnSp>
        <p:nvCxnSpPr>
          <p:cNvPr id="7" name="Conector recto de flecha 6">
            <a:extLst>
              <a:ext uri="{FF2B5EF4-FFF2-40B4-BE49-F238E27FC236}">
                <a16:creationId xmlns:a16="http://schemas.microsoft.com/office/drawing/2014/main" id="{AF239F25-2EB8-48C6-B956-FF10F1A7F4AA}"/>
              </a:ext>
            </a:extLst>
          </p:cNvPr>
          <p:cNvCxnSpPr/>
          <p:nvPr/>
        </p:nvCxnSpPr>
        <p:spPr>
          <a:xfrm>
            <a:off x="2103120" y="2259874"/>
            <a:ext cx="156754" cy="61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15749C58-30BD-41EE-B4BE-D11665397962}"/>
              </a:ext>
            </a:extLst>
          </p:cNvPr>
          <p:cNvCxnSpPr>
            <a:cxnSpLocks/>
          </p:cNvCxnSpPr>
          <p:nvPr/>
        </p:nvCxnSpPr>
        <p:spPr>
          <a:xfrm flipH="1">
            <a:off x="2481943" y="2246811"/>
            <a:ext cx="300448" cy="62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7AE75FB-EACE-4C23-AC66-82B108E9D1C1}"/>
                  </a:ext>
                </a:extLst>
              </p:cNvPr>
              <p:cNvSpPr txBox="1"/>
              <p:nvPr/>
            </p:nvSpPr>
            <p:spPr>
              <a:xfrm>
                <a:off x="2171699" y="2852448"/>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12" name="CuadroTexto 11">
                <a:extLst>
                  <a:ext uri="{FF2B5EF4-FFF2-40B4-BE49-F238E27FC236}">
                    <a16:creationId xmlns:a16="http://schemas.microsoft.com/office/drawing/2014/main" id="{87AE75FB-EACE-4C23-AC66-82B108E9D1C1}"/>
                  </a:ext>
                </a:extLst>
              </p:cNvPr>
              <p:cNvSpPr txBox="1">
                <a:spLocks noRot="1" noChangeAspect="1" noMove="1" noResize="1" noEditPoints="1" noAdjustHandles="1" noChangeArrowheads="1" noChangeShapeType="1" noTextEdit="1"/>
              </p:cNvSpPr>
              <p:nvPr/>
            </p:nvSpPr>
            <p:spPr>
              <a:xfrm>
                <a:off x="2171699" y="2852448"/>
                <a:ext cx="375557" cy="369332"/>
              </a:xfrm>
              <a:prstGeom prst="rect">
                <a:avLst/>
              </a:prstGeom>
              <a:blipFill>
                <a:blip r:embed="rId4"/>
                <a:stretch>
                  <a:fillRect/>
                </a:stretch>
              </a:blipFill>
            </p:spPr>
            <p:txBody>
              <a:bodyPr/>
              <a:lstStyle/>
              <a:p>
                <a:r>
                  <a:rPr lang="es-CO">
                    <a:noFill/>
                  </a:rPr>
                  <a:t> </a:t>
                </a:r>
              </a:p>
            </p:txBody>
          </p:sp>
        </mc:Fallback>
      </mc:AlternateContent>
      <p:cxnSp>
        <p:nvCxnSpPr>
          <p:cNvPr id="18" name="Conector recto de flecha 17">
            <a:extLst>
              <a:ext uri="{FF2B5EF4-FFF2-40B4-BE49-F238E27FC236}">
                <a16:creationId xmlns:a16="http://schemas.microsoft.com/office/drawing/2014/main" id="{1F94DED6-DD51-43C5-B2B1-65278A6D95DE}"/>
              </a:ext>
            </a:extLst>
          </p:cNvPr>
          <p:cNvCxnSpPr>
            <a:cxnSpLocks/>
            <a:stCxn id="38" idx="2"/>
            <a:endCxn id="25" idx="1"/>
          </p:cNvCxnSpPr>
          <p:nvPr/>
        </p:nvCxnSpPr>
        <p:spPr>
          <a:xfrm>
            <a:off x="2346417" y="3483037"/>
            <a:ext cx="948689" cy="44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D1A59631-D69C-43C6-AB8C-A511B32674A3}"/>
              </a:ext>
            </a:extLst>
          </p:cNvPr>
          <p:cNvSpPr txBox="1"/>
          <p:nvPr/>
        </p:nvSpPr>
        <p:spPr>
          <a:xfrm>
            <a:off x="1117465" y="5133703"/>
            <a:ext cx="1308371" cy="369332"/>
          </a:xfrm>
          <a:prstGeom prst="rect">
            <a:avLst/>
          </a:prstGeom>
          <a:noFill/>
        </p:spPr>
        <p:txBody>
          <a:bodyPr wrap="none" rtlCol="0">
            <a:spAutoFit/>
          </a:bodyPr>
          <a:lstStyle/>
          <a:p>
            <a:r>
              <a:rPr lang="es-CO" dirty="0"/>
              <a:t>acumulador</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43477178-DE50-4A49-8C49-A78EA44E29CC}"/>
                  </a:ext>
                </a:extLst>
              </p:cNvPr>
              <p:cNvSpPr txBox="1"/>
              <p:nvPr/>
            </p:nvSpPr>
            <p:spPr>
              <a:xfrm>
                <a:off x="1583872" y="4550619"/>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22" name="CuadroTexto 21">
                <a:extLst>
                  <a:ext uri="{FF2B5EF4-FFF2-40B4-BE49-F238E27FC236}">
                    <a16:creationId xmlns:a16="http://schemas.microsoft.com/office/drawing/2014/main" id="{43477178-DE50-4A49-8C49-A78EA44E29CC}"/>
                  </a:ext>
                </a:extLst>
              </p:cNvPr>
              <p:cNvSpPr txBox="1">
                <a:spLocks noRot="1" noChangeAspect="1" noMove="1" noResize="1" noEditPoints="1" noAdjustHandles="1" noChangeArrowheads="1" noChangeShapeType="1" noTextEdit="1"/>
              </p:cNvSpPr>
              <p:nvPr/>
            </p:nvSpPr>
            <p:spPr>
              <a:xfrm>
                <a:off x="1583872" y="4550619"/>
                <a:ext cx="375557" cy="369332"/>
              </a:xfrm>
              <a:prstGeom prst="rect">
                <a:avLst/>
              </a:prstGeom>
              <a:blipFill>
                <a:blip r:embed="rId5"/>
                <a:stretch>
                  <a:fillRect/>
                </a:stretch>
              </a:blipFill>
            </p:spPr>
            <p:txBody>
              <a:bodyPr/>
              <a:lstStyle/>
              <a:p>
                <a:r>
                  <a:rPr lang="es-CO">
                    <a:noFill/>
                  </a:rPr>
                  <a:t> </a:t>
                </a:r>
              </a:p>
            </p:txBody>
          </p:sp>
        </mc:Fallback>
      </mc:AlternateContent>
      <p:cxnSp>
        <p:nvCxnSpPr>
          <p:cNvPr id="23" name="Conector recto de flecha 22">
            <a:extLst>
              <a:ext uri="{FF2B5EF4-FFF2-40B4-BE49-F238E27FC236}">
                <a16:creationId xmlns:a16="http://schemas.microsoft.com/office/drawing/2014/main" id="{3A30CA44-589E-49F7-A007-28EC20FEFBA2}"/>
              </a:ext>
            </a:extLst>
          </p:cNvPr>
          <p:cNvCxnSpPr>
            <a:cxnSpLocks/>
            <a:stCxn id="29" idx="2"/>
          </p:cNvCxnSpPr>
          <p:nvPr/>
        </p:nvCxnSpPr>
        <p:spPr>
          <a:xfrm flipH="1">
            <a:off x="1894116" y="4358249"/>
            <a:ext cx="1549582" cy="266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DDF5D8CD-1FD1-4F5B-A100-0F253BFFB243}"/>
              </a:ext>
            </a:extLst>
          </p:cNvPr>
          <p:cNvCxnSpPr>
            <a:cxnSpLocks/>
            <a:stCxn id="22" idx="2"/>
            <a:endCxn id="21" idx="0"/>
          </p:cNvCxnSpPr>
          <p:nvPr/>
        </p:nvCxnSpPr>
        <p:spPr>
          <a:xfrm>
            <a:off x="1771651" y="4919951"/>
            <a:ext cx="0" cy="21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B74DE9CC-8361-4A66-A825-212BCB0F0323}"/>
              </a:ext>
            </a:extLst>
          </p:cNvPr>
          <p:cNvCxnSpPr>
            <a:stCxn id="21" idx="2"/>
            <a:endCxn id="22" idx="0"/>
          </p:cNvCxnSpPr>
          <p:nvPr/>
        </p:nvCxnSpPr>
        <p:spPr>
          <a:xfrm rot="5400000" flipH="1">
            <a:off x="1295443" y="5026827"/>
            <a:ext cx="952416" cy="12700"/>
          </a:xfrm>
          <a:prstGeom prst="curvedConnector5">
            <a:avLst>
              <a:gd name="adj1" fmla="val -24002"/>
              <a:gd name="adj2" fmla="val 6951063"/>
              <a:gd name="adj3" fmla="val 12400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0E39F880-486D-492D-9B1F-5870D55FFBB5}"/>
                  </a:ext>
                </a:extLst>
              </p:cNvPr>
              <p:cNvSpPr txBox="1"/>
              <p:nvPr/>
            </p:nvSpPr>
            <p:spPr>
              <a:xfrm>
                <a:off x="2184763" y="3113705"/>
                <a:ext cx="3233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𝑐</m:t>
                      </m:r>
                    </m:oMath>
                  </m:oMathPara>
                </a14:m>
                <a:endParaRPr lang="es-CO" dirty="0"/>
              </a:p>
            </p:txBody>
          </p:sp>
        </mc:Choice>
        <mc:Fallback xmlns="">
          <p:sp>
            <p:nvSpPr>
              <p:cNvPr id="38" name="CuadroTexto 37">
                <a:extLst>
                  <a:ext uri="{FF2B5EF4-FFF2-40B4-BE49-F238E27FC236}">
                    <a16:creationId xmlns:a16="http://schemas.microsoft.com/office/drawing/2014/main" id="{0E39F880-486D-492D-9B1F-5870D55FFBB5}"/>
                  </a:ext>
                </a:extLst>
              </p:cNvPr>
              <p:cNvSpPr txBox="1">
                <a:spLocks noRot="1" noChangeAspect="1" noMove="1" noResize="1" noEditPoints="1" noAdjustHandles="1" noChangeArrowheads="1" noChangeShapeType="1" noTextEdit="1"/>
              </p:cNvSpPr>
              <p:nvPr/>
            </p:nvSpPr>
            <p:spPr>
              <a:xfrm>
                <a:off x="2184763" y="3113705"/>
                <a:ext cx="323307" cy="369332"/>
              </a:xfrm>
              <a:prstGeom prst="rect">
                <a:avLst/>
              </a:prstGeom>
              <a:blipFill>
                <a:blip r:embed="rId6"/>
                <a:stretch>
                  <a:fillRect/>
                </a:stretch>
              </a:blipFill>
            </p:spPr>
            <p:txBody>
              <a:bodyPr/>
              <a:lstStyle/>
              <a:p>
                <a:r>
                  <a:rPr lang="es-CO">
                    <a:noFill/>
                  </a:rPr>
                  <a:t> </a:t>
                </a:r>
              </a:p>
            </p:txBody>
          </p:sp>
        </mc:Fallback>
      </mc:AlternateContent>
      <p:cxnSp>
        <p:nvCxnSpPr>
          <p:cNvPr id="19" name="Conector recto de flecha 18">
            <a:extLst>
              <a:ext uri="{FF2B5EF4-FFF2-40B4-BE49-F238E27FC236}">
                <a16:creationId xmlns:a16="http://schemas.microsoft.com/office/drawing/2014/main" id="{2466BA02-4B61-40C8-87ED-0B724254C0BE}"/>
              </a:ext>
            </a:extLst>
          </p:cNvPr>
          <p:cNvCxnSpPr/>
          <p:nvPr/>
        </p:nvCxnSpPr>
        <p:spPr>
          <a:xfrm>
            <a:off x="3866606" y="2207623"/>
            <a:ext cx="156754" cy="61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4AA59AE9-83B6-4013-9DCC-704C24D8CB21}"/>
              </a:ext>
            </a:extLst>
          </p:cNvPr>
          <p:cNvCxnSpPr>
            <a:cxnSpLocks/>
          </p:cNvCxnSpPr>
          <p:nvPr/>
        </p:nvCxnSpPr>
        <p:spPr>
          <a:xfrm flipH="1">
            <a:off x="4245429" y="2194560"/>
            <a:ext cx="300448" cy="62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C4A16DC-0DAE-4142-9D2A-E3481CC2F0A5}"/>
                  </a:ext>
                </a:extLst>
              </p:cNvPr>
              <p:cNvSpPr txBox="1"/>
              <p:nvPr/>
            </p:nvSpPr>
            <p:spPr>
              <a:xfrm>
                <a:off x="3935185" y="2800197"/>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24" name="CuadroTexto 23">
                <a:extLst>
                  <a:ext uri="{FF2B5EF4-FFF2-40B4-BE49-F238E27FC236}">
                    <a16:creationId xmlns:a16="http://schemas.microsoft.com/office/drawing/2014/main" id="{FC4A16DC-0DAE-4142-9D2A-E3481CC2F0A5}"/>
                  </a:ext>
                </a:extLst>
              </p:cNvPr>
              <p:cNvSpPr txBox="1">
                <a:spLocks noRot="1" noChangeAspect="1" noMove="1" noResize="1" noEditPoints="1" noAdjustHandles="1" noChangeArrowheads="1" noChangeShapeType="1" noTextEdit="1"/>
              </p:cNvSpPr>
              <p:nvPr/>
            </p:nvSpPr>
            <p:spPr>
              <a:xfrm>
                <a:off x="3935185" y="2800197"/>
                <a:ext cx="375557" cy="369332"/>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B11CBBDC-3ED5-475F-B046-F4ADD2D9BB1D}"/>
                  </a:ext>
                </a:extLst>
              </p:cNvPr>
              <p:cNvSpPr txBox="1"/>
              <p:nvPr/>
            </p:nvSpPr>
            <p:spPr>
              <a:xfrm>
                <a:off x="3295106" y="3740722"/>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25" name="CuadroTexto 24">
                <a:extLst>
                  <a:ext uri="{FF2B5EF4-FFF2-40B4-BE49-F238E27FC236}">
                    <a16:creationId xmlns:a16="http://schemas.microsoft.com/office/drawing/2014/main" id="{B11CBBDC-3ED5-475F-B046-F4ADD2D9BB1D}"/>
                  </a:ext>
                </a:extLst>
              </p:cNvPr>
              <p:cNvSpPr txBox="1">
                <a:spLocks noRot="1" noChangeAspect="1" noMove="1" noResize="1" noEditPoints="1" noAdjustHandles="1" noChangeArrowheads="1" noChangeShapeType="1" noTextEdit="1"/>
              </p:cNvSpPr>
              <p:nvPr/>
            </p:nvSpPr>
            <p:spPr>
              <a:xfrm>
                <a:off x="3295106" y="3740722"/>
                <a:ext cx="375557" cy="369332"/>
              </a:xfrm>
              <a:prstGeom prst="rect">
                <a:avLst/>
              </a:prstGeom>
              <a:blipFill>
                <a:blip r:embed="rId8"/>
                <a:stretch>
                  <a:fillRect/>
                </a:stretch>
              </a:blipFill>
            </p:spPr>
            <p:txBody>
              <a:bodyPr/>
              <a:lstStyle/>
              <a:p>
                <a:r>
                  <a:rPr lang="es-CO">
                    <a:noFill/>
                  </a:rPr>
                  <a:t> </a:t>
                </a:r>
              </a:p>
            </p:txBody>
          </p:sp>
        </mc:Fallback>
      </mc:AlternateContent>
      <p:cxnSp>
        <p:nvCxnSpPr>
          <p:cNvPr id="26" name="Conector recto de flecha 25">
            <a:extLst>
              <a:ext uri="{FF2B5EF4-FFF2-40B4-BE49-F238E27FC236}">
                <a16:creationId xmlns:a16="http://schemas.microsoft.com/office/drawing/2014/main" id="{D1FDF7B3-94D6-448D-8EDC-59774E3C5850}"/>
              </a:ext>
            </a:extLst>
          </p:cNvPr>
          <p:cNvCxnSpPr>
            <a:cxnSpLocks/>
            <a:endCxn id="25" idx="3"/>
          </p:cNvCxnSpPr>
          <p:nvPr/>
        </p:nvCxnSpPr>
        <p:spPr>
          <a:xfrm flipH="1">
            <a:off x="3670663" y="3417723"/>
            <a:ext cx="439240" cy="50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A9A7AFFE-46FD-41A7-94B7-AAFF8CF79AA5}"/>
                  </a:ext>
                </a:extLst>
              </p:cNvPr>
              <p:cNvSpPr txBox="1"/>
              <p:nvPr/>
            </p:nvSpPr>
            <p:spPr>
              <a:xfrm>
                <a:off x="3948249" y="3061454"/>
                <a:ext cx="3233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𝑑</m:t>
                      </m:r>
                    </m:oMath>
                  </m:oMathPara>
                </a14:m>
                <a:endParaRPr lang="es-CO" dirty="0"/>
              </a:p>
            </p:txBody>
          </p:sp>
        </mc:Choice>
        <mc:Fallback xmlns="">
          <p:sp>
            <p:nvSpPr>
              <p:cNvPr id="27" name="CuadroTexto 26">
                <a:extLst>
                  <a:ext uri="{FF2B5EF4-FFF2-40B4-BE49-F238E27FC236}">
                    <a16:creationId xmlns:a16="http://schemas.microsoft.com/office/drawing/2014/main" id="{A9A7AFFE-46FD-41A7-94B7-AAFF8CF79AA5}"/>
                  </a:ext>
                </a:extLst>
              </p:cNvPr>
              <p:cNvSpPr txBox="1">
                <a:spLocks noRot="1" noChangeAspect="1" noMove="1" noResize="1" noEditPoints="1" noAdjustHandles="1" noChangeArrowheads="1" noChangeShapeType="1" noTextEdit="1"/>
              </p:cNvSpPr>
              <p:nvPr/>
            </p:nvSpPr>
            <p:spPr>
              <a:xfrm>
                <a:off x="3948249" y="3061454"/>
                <a:ext cx="323307" cy="369332"/>
              </a:xfrm>
              <a:prstGeom prst="rect">
                <a:avLst/>
              </a:prstGeom>
              <a:blipFill>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5073640-C84F-49A8-91F5-D5B001A59BD5}"/>
                  </a:ext>
                </a:extLst>
              </p:cNvPr>
              <p:cNvSpPr txBox="1"/>
              <p:nvPr/>
            </p:nvSpPr>
            <p:spPr>
              <a:xfrm>
                <a:off x="3282044" y="3988917"/>
                <a:ext cx="3233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𝑒</m:t>
                      </m:r>
                    </m:oMath>
                  </m:oMathPara>
                </a14:m>
                <a:endParaRPr lang="es-CO" dirty="0"/>
              </a:p>
            </p:txBody>
          </p:sp>
        </mc:Choice>
        <mc:Fallback xmlns="">
          <p:sp>
            <p:nvSpPr>
              <p:cNvPr id="29" name="CuadroTexto 28">
                <a:extLst>
                  <a:ext uri="{FF2B5EF4-FFF2-40B4-BE49-F238E27FC236}">
                    <a16:creationId xmlns:a16="http://schemas.microsoft.com/office/drawing/2014/main" id="{55073640-C84F-49A8-91F5-D5B001A59BD5}"/>
                  </a:ext>
                </a:extLst>
              </p:cNvPr>
              <p:cNvSpPr txBox="1">
                <a:spLocks noRot="1" noChangeAspect="1" noMove="1" noResize="1" noEditPoints="1" noAdjustHandles="1" noChangeArrowheads="1" noChangeShapeType="1" noTextEdit="1"/>
              </p:cNvSpPr>
              <p:nvPr/>
            </p:nvSpPr>
            <p:spPr>
              <a:xfrm>
                <a:off x="3282044" y="3988917"/>
                <a:ext cx="323307" cy="369332"/>
              </a:xfrm>
              <a:prstGeom prst="rect">
                <a:avLst/>
              </a:prstGeom>
              <a:blipFill>
                <a:blip r:embed="rId10"/>
                <a:stretch>
                  <a:fillRect/>
                </a:stretch>
              </a:blipFill>
            </p:spPr>
            <p:txBody>
              <a:bodyPr/>
              <a:lstStyle/>
              <a:p>
                <a:r>
                  <a:rPr lang="es-CO">
                    <a:noFill/>
                  </a:rPr>
                  <a:t> </a:t>
                </a:r>
              </a:p>
            </p:txBody>
          </p:sp>
        </mc:Fallback>
      </mc:AlternateContent>
      <p:pic>
        <p:nvPicPr>
          <p:cNvPr id="16" name="Imagen 15">
            <a:extLst>
              <a:ext uri="{FF2B5EF4-FFF2-40B4-BE49-F238E27FC236}">
                <a16:creationId xmlns:a16="http://schemas.microsoft.com/office/drawing/2014/main" id="{FEB5C3BA-63FD-449C-9E9F-7E5672DE29AE}"/>
              </a:ext>
            </a:extLst>
          </p:cNvPr>
          <p:cNvPicPr>
            <a:picLocks noChangeAspect="1"/>
          </p:cNvPicPr>
          <p:nvPr/>
        </p:nvPicPr>
        <p:blipFill>
          <a:blip r:embed="rId11"/>
          <a:stretch>
            <a:fillRect/>
          </a:stretch>
        </p:blipFill>
        <p:spPr>
          <a:xfrm>
            <a:off x="6056267" y="1047750"/>
            <a:ext cx="4991100" cy="5810250"/>
          </a:xfrm>
          <a:prstGeom prst="rect">
            <a:avLst/>
          </a:prstGeom>
        </p:spPr>
      </p:pic>
      <p:sp>
        <p:nvSpPr>
          <p:cNvPr id="30" name="Rectángulo 29">
            <a:extLst>
              <a:ext uri="{FF2B5EF4-FFF2-40B4-BE49-F238E27FC236}">
                <a16:creationId xmlns:a16="http://schemas.microsoft.com/office/drawing/2014/main" id="{CA713EC9-28EC-414C-AB49-616A8D8403F5}"/>
              </a:ext>
            </a:extLst>
          </p:cNvPr>
          <p:cNvSpPr/>
          <p:nvPr/>
        </p:nvSpPr>
        <p:spPr>
          <a:xfrm rot="5400000">
            <a:off x="974090" y="5640325"/>
            <a:ext cx="3869562" cy="50700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1" name="Rectángulo 30">
            <a:extLst>
              <a:ext uri="{FF2B5EF4-FFF2-40B4-BE49-F238E27FC236}">
                <a16:creationId xmlns:a16="http://schemas.microsoft.com/office/drawing/2014/main" id="{3ADB8D6B-AE8C-4814-8B6B-C7215903871C}"/>
              </a:ext>
            </a:extLst>
          </p:cNvPr>
          <p:cNvSpPr/>
          <p:nvPr/>
        </p:nvSpPr>
        <p:spPr>
          <a:xfrm rot="5400000">
            <a:off x="5785763" y="6832600"/>
            <a:ext cx="5477930" cy="55287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323869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1059052-5871-4D38-A715-E73D728A3F2A}"/>
                  </a:ext>
                </a:extLst>
              </p:cNvPr>
              <p:cNvSpPr txBox="1"/>
              <p:nvPr/>
            </p:nvSpPr>
            <p:spPr>
              <a:xfrm>
                <a:off x="1293223" y="1554480"/>
                <a:ext cx="4359527" cy="369332"/>
              </a:xfrm>
              <a:prstGeom prst="rect">
                <a:avLst/>
              </a:prstGeom>
              <a:noFill/>
            </p:spPr>
            <p:txBody>
              <a:bodyPr wrap="none" rtlCol="0">
                <a:spAutoFit/>
              </a:bodyPr>
              <a:lstStyle/>
              <a:p>
                <a:r>
                  <a:rPr lang="es-CO" b="0" dirty="0"/>
                  <a:t>C</a:t>
                </a:r>
                <a14:m>
                  <m:oMath xmlns:m="http://schemas.openxmlformats.org/officeDocument/2006/math">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r>
                      <a:rPr lang="es-CO" b="0" i="1" smtClean="0">
                        <a:latin typeface="Cambria Math" panose="02040503050406030204" pitchFamily="18" charset="0"/>
                      </a:rPr>
                      <m:t>=(</m:t>
                    </m:r>
                    <m:r>
                      <a:rPr lang="es-CO" b="0" i="1" smtClean="0">
                        <a:latin typeface="Cambria Math" panose="02040503050406030204" pitchFamily="18" charset="0"/>
                      </a:rPr>
                      <m:t>𝐴</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r>
                      <a:rPr lang="es-CO" b="0" i="1" smtClean="0">
                        <a:latin typeface="Cambria Math" panose="02040503050406030204" pitchFamily="18" charset="0"/>
                      </a:rPr>
                      <m:t>(</m:t>
                    </m:r>
                    <m:r>
                      <a:rPr lang="es-CO" b="0" i="1" smtClean="0">
                        <a:latin typeface="Cambria Math" panose="02040503050406030204" pitchFamily="18" charset="0"/>
                      </a:rPr>
                      <m:t>𝐴</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2</m:t>
                        </m:r>
                        <m:r>
                          <a:rPr lang="es-CO" b="0" i="1" smtClean="0">
                            <a:latin typeface="Cambria Math" panose="02040503050406030204" pitchFamily="18" charset="0"/>
                          </a:rPr>
                          <m:t>𝑖</m:t>
                        </m:r>
                      </m:e>
                    </m:d>
                    <m:r>
                      <a:rPr lang="es-CO" b="0" i="1" smtClean="0">
                        <a:latin typeface="Cambria Math" panose="02040503050406030204" pitchFamily="18" charset="0"/>
                      </a:rPr>
                      <m:t>−</m:t>
                    </m:r>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2</m:t>
                        </m:r>
                        <m:r>
                          <a:rPr lang="es-CO" b="0" i="1" smtClean="0">
                            <a:latin typeface="Cambria Math" panose="02040503050406030204" pitchFamily="18" charset="0"/>
                          </a:rPr>
                          <m:t>𝑖</m:t>
                        </m:r>
                        <m:r>
                          <a:rPr lang="es-CO" b="0" i="1" smtClean="0">
                            <a:latin typeface="Cambria Math" panose="02040503050406030204" pitchFamily="18" charset="0"/>
                          </a:rPr>
                          <m:t>+1</m:t>
                        </m:r>
                      </m:e>
                    </m:d>
                    <m:r>
                      <a:rPr lang="es-CO" b="0" i="1" smtClean="0">
                        <a:latin typeface="Cambria Math" panose="02040503050406030204" pitchFamily="18" charset="0"/>
                      </a:rPr>
                      <m:t>)</m:t>
                    </m:r>
                  </m:oMath>
                </a14:m>
                <a:r>
                  <a:rPr lang="es-CO" dirty="0"/>
                  <a:t>) </a:t>
                </a:r>
                <a14:m>
                  <m:oMath xmlns:m="http://schemas.openxmlformats.org/officeDocument/2006/math">
                    <m:r>
                      <a:rPr lang="es-CO" b="0" i="0" smtClean="0">
                        <a:latin typeface="Cambria Math" panose="02040503050406030204" pitchFamily="18" charset="0"/>
                      </a:rPr>
                      <m:t>+</m:t>
                    </m:r>
                    <m:r>
                      <a:rPr lang="es-CO" i="1">
                        <a:latin typeface="Cambria Math" panose="02040503050406030204" pitchFamily="18" charset="0"/>
                      </a:rPr>
                      <m:t>𝐵</m:t>
                    </m:r>
                    <m:d>
                      <m:dPr>
                        <m:begChr m:val="["/>
                        <m:endChr m:val="]"/>
                        <m:ctrlPr>
                          <a:rPr lang="es-CO" i="1">
                            <a:latin typeface="Cambria Math" panose="02040503050406030204" pitchFamily="18" charset="0"/>
                          </a:rPr>
                        </m:ctrlPr>
                      </m:dPr>
                      <m:e>
                        <m:r>
                          <a:rPr lang="es-CO" i="1">
                            <a:latin typeface="Cambria Math" panose="02040503050406030204" pitchFamily="18" charset="0"/>
                          </a:rPr>
                          <m:t>𝑛</m:t>
                        </m:r>
                        <m:r>
                          <a:rPr lang="es-CO" i="1">
                            <a:latin typeface="Cambria Math" panose="02040503050406030204" pitchFamily="18" charset="0"/>
                          </a:rPr>
                          <m:t>+</m:t>
                        </m:r>
                        <m:r>
                          <a:rPr lang="es-CO" i="1">
                            <a:latin typeface="Cambria Math" panose="02040503050406030204" pitchFamily="18" charset="0"/>
                          </a:rPr>
                          <m:t>𝑖</m:t>
                        </m:r>
                      </m:e>
                    </m:d>
                  </m:oMath>
                </a14:m>
                <a:endParaRPr lang="es-CO" dirty="0"/>
              </a:p>
            </p:txBody>
          </p:sp>
        </mc:Choice>
        <mc:Fallback xmlns="">
          <p:sp>
            <p:nvSpPr>
              <p:cNvPr id="4" name="CuadroTexto 3">
                <a:extLst>
                  <a:ext uri="{FF2B5EF4-FFF2-40B4-BE49-F238E27FC236}">
                    <a16:creationId xmlns:a16="http://schemas.microsoft.com/office/drawing/2014/main" id="{E1059052-5871-4D38-A715-E73D728A3F2A}"/>
                  </a:ext>
                </a:extLst>
              </p:cNvPr>
              <p:cNvSpPr txBox="1">
                <a:spLocks noRot="1" noChangeAspect="1" noMove="1" noResize="1" noEditPoints="1" noAdjustHandles="1" noChangeArrowheads="1" noChangeShapeType="1" noTextEdit="1"/>
              </p:cNvSpPr>
              <p:nvPr/>
            </p:nvSpPr>
            <p:spPr>
              <a:xfrm>
                <a:off x="1293223" y="1554480"/>
                <a:ext cx="4359527" cy="369332"/>
              </a:xfrm>
              <a:prstGeom prst="rect">
                <a:avLst/>
              </a:prstGeom>
              <a:blipFill>
                <a:blip r:embed="rId2"/>
                <a:stretch>
                  <a:fillRect l="-1119" t="-8197" b="-2459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D9DD555-73F3-4DD0-A3F3-AC1D6116DD51}"/>
                  </a:ext>
                </a:extLst>
              </p:cNvPr>
              <p:cNvSpPr txBox="1"/>
              <p:nvPr/>
            </p:nvSpPr>
            <p:spPr>
              <a:xfrm>
                <a:off x="378822" y="548639"/>
                <a:ext cx="10912924" cy="369332"/>
              </a:xfrm>
              <a:prstGeom prst="rect">
                <a:avLst/>
              </a:prstGeom>
              <a:noFill/>
            </p:spPr>
            <p:txBody>
              <a:bodyPr wrap="none" rtlCol="0">
                <a:spAutoFit/>
              </a:bodyPr>
              <a:lstStyle/>
              <a:p>
                <a:r>
                  <a:rPr lang="es-CO" dirty="0"/>
                  <a:t>Asumiendo que </a:t>
                </a:r>
                <a14:m>
                  <m:oMath xmlns:m="http://schemas.openxmlformats.org/officeDocument/2006/math">
                    <m:r>
                      <a:rPr lang="es-CO" i="1" dirty="0" smtClean="0">
                        <a:latin typeface="Cambria Math" panose="02040503050406030204" pitchFamily="18" charset="0"/>
                      </a:rPr>
                      <m:t>𝐴</m:t>
                    </m:r>
                    <m:r>
                      <a:rPr lang="es-CO" i="1" dirty="0" smtClean="0">
                        <a:latin typeface="Cambria Math" panose="02040503050406030204" pitchFamily="18" charset="0"/>
                      </a:rPr>
                      <m:t>, </m:t>
                    </m:r>
                    <m:r>
                      <a:rPr lang="es-CO" i="1" dirty="0" smtClean="0">
                        <a:latin typeface="Cambria Math" panose="02040503050406030204" pitchFamily="18" charset="0"/>
                      </a:rPr>
                      <m:t>𝐵</m:t>
                    </m:r>
                    <m:r>
                      <a:rPr lang="es-CO" i="1" dirty="0" smtClean="0">
                        <a:latin typeface="Cambria Math" panose="02040503050406030204" pitchFamily="18" charset="0"/>
                      </a:rPr>
                      <m:t>,</m:t>
                    </m:r>
                  </m:oMath>
                </a14:m>
                <a:r>
                  <a:rPr lang="es-CO" dirty="0"/>
                  <a:t> son listas con </a:t>
                </a:r>
                <a14:m>
                  <m:oMath xmlns:m="http://schemas.openxmlformats.org/officeDocument/2006/math">
                    <m:r>
                      <a:rPr lang="es-CO" b="0" i="0" dirty="0" smtClean="0">
                        <a:latin typeface="Cambria Math" panose="02040503050406030204" pitchFamily="18" charset="0"/>
                      </a:rPr>
                      <m:t>2</m:t>
                    </m:r>
                    <m:r>
                      <a:rPr lang="es-CO" i="1" dirty="0" smtClean="0">
                        <a:latin typeface="Cambria Math" panose="02040503050406030204" pitchFamily="18" charset="0"/>
                      </a:rPr>
                      <m:t>𝑛</m:t>
                    </m:r>
                  </m:oMath>
                </a14:m>
                <a:r>
                  <a:rPr lang="es-CO" dirty="0"/>
                  <a:t> datos cada una. Realice un programa que retorne otra lista pero de n datos</a:t>
                </a:r>
              </a:p>
            </p:txBody>
          </p:sp>
        </mc:Choice>
        <mc:Fallback xmlns="">
          <p:sp>
            <p:nvSpPr>
              <p:cNvPr id="5" name="CuadroTexto 4">
                <a:extLst>
                  <a:ext uri="{FF2B5EF4-FFF2-40B4-BE49-F238E27FC236}">
                    <a16:creationId xmlns:a16="http://schemas.microsoft.com/office/drawing/2014/main" id="{DD9DD555-73F3-4DD0-A3F3-AC1D6116DD51}"/>
                  </a:ext>
                </a:extLst>
              </p:cNvPr>
              <p:cNvSpPr txBox="1">
                <a:spLocks noRot="1" noChangeAspect="1" noMove="1" noResize="1" noEditPoints="1" noAdjustHandles="1" noChangeArrowheads="1" noChangeShapeType="1" noTextEdit="1"/>
              </p:cNvSpPr>
              <p:nvPr/>
            </p:nvSpPr>
            <p:spPr>
              <a:xfrm>
                <a:off x="378822" y="548639"/>
                <a:ext cx="10912924" cy="369332"/>
              </a:xfrm>
              <a:prstGeom prst="rect">
                <a:avLst/>
              </a:prstGeom>
              <a:blipFill>
                <a:blip r:embed="rId3"/>
                <a:stretch>
                  <a:fillRect l="-447" t="-8197" b="-24590"/>
                </a:stretch>
              </a:blipFill>
            </p:spPr>
            <p:txBody>
              <a:bodyPr/>
              <a:lstStyle/>
              <a:p>
                <a:r>
                  <a:rPr lang="es-CO">
                    <a:noFill/>
                  </a:rPr>
                  <a:t> </a:t>
                </a:r>
              </a:p>
            </p:txBody>
          </p:sp>
        </mc:Fallback>
      </mc:AlternateContent>
      <p:cxnSp>
        <p:nvCxnSpPr>
          <p:cNvPr id="8" name="Conector recto de flecha 7">
            <a:extLst>
              <a:ext uri="{FF2B5EF4-FFF2-40B4-BE49-F238E27FC236}">
                <a16:creationId xmlns:a16="http://schemas.microsoft.com/office/drawing/2014/main" id="{15749C58-30BD-41EE-B4BE-D11665397962}"/>
              </a:ext>
            </a:extLst>
          </p:cNvPr>
          <p:cNvCxnSpPr>
            <a:cxnSpLocks/>
            <a:endCxn id="12" idx="3"/>
          </p:cNvCxnSpPr>
          <p:nvPr/>
        </p:nvCxnSpPr>
        <p:spPr>
          <a:xfrm flipH="1">
            <a:off x="4815894" y="2002420"/>
            <a:ext cx="253818" cy="257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7AE75FB-EACE-4C23-AC66-82B108E9D1C1}"/>
                  </a:ext>
                </a:extLst>
              </p:cNvPr>
              <p:cNvSpPr txBox="1"/>
              <p:nvPr/>
            </p:nvSpPr>
            <p:spPr>
              <a:xfrm>
                <a:off x="4440337" y="4391882"/>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12" name="CuadroTexto 11">
                <a:extLst>
                  <a:ext uri="{FF2B5EF4-FFF2-40B4-BE49-F238E27FC236}">
                    <a16:creationId xmlns:a16="http://schemas.microsoft.com/office/drawing/2014/main" id="{87AE75FB-EACE-4C23-AC66-82B108E9D1C1}"/>
                  </a:ext>
                </a:extLst>
              </p:cNvPr>
              <p:cNvSpPr txBox="1">
                <a:spLocks noRot="1" noChangeAspect="1" noMove="1" noResize="1" noEditPoints="1" noAdjustHandles="1" noChangeArrowheads="1" noChangeShapeType="1" noTextEdit="1"/>
              </p:cNvSpPr>
              <p:nvPr/>
            </p:nvSpPr>
            <p:spPr>
              <a:xfrm>
                <a:off x="4440337" y="4391882"/>
                <a:ext cx="375557" cy="369332"/>
              </a:xfrm>
              <a:prstGeom prst="rect">
                <a:avLst/>
              </a:prstGeom>
              <a:blipFill>
                <a:blip r:embed="rId4"/>
                <a:stretch>
                  <a:fillRect/>
                </a:stretch>
              </a:blipFill>
            </p:spPr>
            <p:txBody>
              <a:bodyPr/>
              <a:lstStyle/>
              <a:p>
                <a:r>
                  <a:rPr lang="es-CO">
                    <a:noFill/>
                  </a:rPr>
                  <a:t> </a:t>
                </a:r>
              </a:p>
            </p:txBody>
          </p:sp>
        </mc:Fallback>
      </mc:AlternateContent>
      <p:cxnSp>
        <p:nvCxnSpPr>
          <p:cNvPr id="18" name="Conector recto de flecha 17">
            <a:extLst>
              <a:ext uri="{FF2B5EF4-FFF2-40B4-BE49-F238E27FC236}">
                <a16:creationId xmlns:a16="http://schemas.microsoft.com/office/drawing/2014/main" id="{1F94DED6-DD51-43C5-B2B1-65278A6D95DE}"/>
              </a:ext>
            </a:extLst>
          </p:cNvPr>
          <p:cNvCxnSpPr>
            <a:cxnSpLocks/>
            <a:endCxn id="25" idx="0"/>
          </p:cNvCxnSpPr>
          <p:nvPr/>
        </p:nvCxnSpPr>
        <p:spPr>
          <a:xfrm>
            <a:off x="2276534" y="2013995"/>
            <a:ext cx="187779" cy="1460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3A30CA44-589E-49F7-A007-28EC20FEFBA2}"/>
              </a:ext>
            </a:extLst>
          </p:cNvPr>
          <p:cNvCxnSpPr>
            <a:cxnSpLocks/>
            <a:stCxn id="29" idx="2"/>
            <a:endCxn id="12" idx="1"/>
          </p:cNvCxnSpPr>
          <p:nvPr/>
        </p:nvCxnSpPr>
        <p:spPr>
          <a:xfrm>
            <a:off x="2425126" y="4092031"/>
            <a:ext cx="2015211" cy="48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0E39F880-486D-492D-9B1F-5870D55FFBB5}"/>
                  </a:ext>
                </a:extLst>
              </p:cNvPr>
              <p:cNvSpPr txBox="1"/>
              <p:nvPr/>
            </p:nvSpPr>
            <p:spPr>
              <a:xfrm>
                <a:off x="1629178" y="5011955"/>
                <a:ext cx="3233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𝐶</m:t>
                      </m:r>
                      <m:r>
                        <a:rPr lang="es-CO" b="0" i="1" smtClean="0">
                          <a:latin typeface="Cambria Math" panose="02040503050406030204" pitchFamily="18" charset="0"/>
                        </a:rPr>
                        <m:t>[</m:t>
                      </m:r>
                      <m:r>
                        <a:rPr lang="es-CO" b="0" i="1" smtClean="0">
                          <a:latin typeface="Cambria Math" panose="02040503050406030204" pitchFamily="18" charset="0"/>
                        </a:rPr>
                        <m:t>𝑖</m:t>
                      </m:r>
                      <m:r>
                        <a:rPr lang="es-CO" b="0" i="1" smtClean="0">
                          <a:latin typeface="Cambria Math" panose="02040503050406030204" pitchFamily="18" charset="0"/>
                        </a:rPr>
                        <m:t>]</m:t>
                      </m:r>
                    </m:oMath>
                  </m:oMathPara>
                </a14:m>
                <a:endParaRPr lang="es-CO" dirty="0"/>
              </a:p>
            </p:txBody>
          </p:sp>
        </mc:Choice>
        <mc:Fallback xmlns="">
          <p:sp>
            <p:nvSpPr>
              <p:cNvPr id="38" name="CuadroTexto 37">
                <a:extLst>
                  <a:ext uri="{FF2B5EF4-FFF2-40B4-BE49-F238E27FC236}">
                    <a16:creationId xmlns:a16="http://schemas.microsoft.com/office/drawing/2014/main" id="{0E39F880-486D-492D-9B1F-5870D55FFBB5}"/>
                  </a:ext>
                </a:extLst>
              </p:cNvPr>
              <p:cNvSpPr txBox="1">
                <a:spLocks noRot="1" noChangeAspect="1" noMove="1" noResize="1" noEditPoints="1" noAdjustHandles="1" noChangeArrowheads="1" noChangeShapeType="1" noTextEdit="1"/>
              </p:cNvSpPr>
              <p:nvPr/>
            </p:nvSpPr>
            <p:spPr>
              <a:xfrm>
                <a:off x="1629178" y="5011955"/>
                <a:ext cx="323307" cy="369332"/>
              </a:xfrm>
              <a:prstGeom prst="rect">
                <a:avLst/>
              </a:prstGeom>
              <a:blipFill>
                <a:blip r:embed="rId5"/>
                <a:stretch>
                  <a:fillRect r="-83019" b="-14754"/>
                </a:stretch>
              </a:blipFill>
            </p:spPr>
            <p:txBody>
              <a:bodyPr/>
              <a:lstStyle/>
              <a:p>
                <a:r>
                  <a:rPr lang="es-CO">
                    <a:noFill/>
                  </a:rPr>
                  <a:t> </a:t>
                </a:r>
              </a:p>
            </p:txBody>
          </p:sp>
        </mc:Fallback>
      </mc:AlternateContent>
      <p:cxnSp>
        <p:nvCxnSpPr>
          <p:cNvPr id="19" name="Conector recto de flecha 18">
            <a:extLst>
              <a:ext uri="{FF2B5EF4-FFF2-40B4-BE49-F238E27FC236}">
                <a16:creationId xmlns:a16="http://schemas.microsoft.com/office/drawing/2014/main" id="{2466BA02-4B61-40C8-87ED-0B724254C0BE}"/>
              </a:ext>
            </a:extLst>
          </p:cNvPr>
          <p:cNvCxnSpPr/>
          <p:nvPr/>
        </p:nvCxnSpPr>
        <p:spPr>
          <a:xfrm>
            <a:off x="2859609" y="1952980"/>
            <a:ext cx="156754" cy="61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4AA59AE9-83B6-4013-9DCC-704C24D8CB21}"/>
              </a:ext>
            </a:extLst>
          </p:cNvPr>
          <p:cNvCxnSpPr>
            <a:cxnSpLocks/>
          </p:cNvCxnSpPr>
          <p:nvPr/>
        </p:nvCxnSpPr>
        <p:spPr>
          <a:xfrm flipH="1">
            <a:off x="3238432" y="1939917"/>
            <a:ext cx="300448" cy="62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C4A16DC-0DAE-4142-9D2A-E3481CC2F0A5}"/>
                  </a:ext>
                </a:extLst>
              </p:cNvPr>
              <p:cNvSpPr txBox="1"/>
              <p:nvPr/>
            </p:nvSpPr>
            <p:spPr>
              <a:xfrm>
                <a:off x="2928188" y="2545554"/>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24" name="CuadroTexto 23">
                <a:extLst>
                  <a:ext uri="{FF2B5EF4-FFF2-40B4-BE49-F238E27FC236}">
                    <a16:creationId xmlns:a16="http://schemas.microsoft.com/office/drawing/2014/main" id="{FC4A16DC-0DAE-4142-9D2A-E3481CC2F0A5}"/>
                  </a:ext>
                </a:extLst>
              </p:cNvPr>
              <p:cNvSpPr txBox="1">
                <a:spLocks noRot="1" noChangeAspect="1" noMove="1" noResize="1" noEditPoints="1" noAdjustHandles="1" noChangeArrowheads="1" noChangeShapeType="1" noTextEdit="1"/>
              </p:cNvSpPr>
              <p:nvPr/>
            </p:nvSpPr>
            <p:spPr>
              <a:xfrm>
                <a:off x="2928188" y="2545554"/>
                <a:ext cx="375557" cy="369332"/>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B11CBBDC-3ED5-475F-B046-F4ADD2D9BB1D}"/>
                  </a:ext>
                </a:extLst>
              </p:cNvPr>
              <p:cNvSpPr txBox="1"/>
              <p:nvPr/>
            </p:nvSpPr>
            <p:spPr>
              <a:xfrm>
                <a:off x="2276534" y="3474504"/>
                <a:ext cx="3755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dirty="0"/>
              </a:p>
            </p:txBody>
          </p:sp>
        </mc:Choice>
        <mc:Fallback xmlns="">
          <p:sp>
            <p:nvSpPr>
              <p:cNvPr id="25" name="CuadroTexto 24">
                <a:extLst>
                  <a:ext uri="{FF2B5EF4-FFF2-40B4-BE49-F238E27FC236}">
                    <a16:creationId xmlns:a16="http://schemas.microsoft.com/office/drawing/2014/main" id="{B11CBBDC-3ED5-475F-B046-F4ADD2D9BB1D}"/>
                  </a:ext>
                </a:extLst>
              </p:cNvPr>
              <p:cNvSpPr txBox="1">
                <a:spLocks noRot="1" noChangeAspect="1" noMove="1" noResize="1" noEditPoints="1" noAdjustHandles="1" noChangeArrowheads="1" noChangeShapeType="1" noTextEdit="1"/>
              </p:cNvSpPr>
              <p:nvPr/>
            </p:nvSpPr>
            <p:spPr>
              <a:xfrm>
                <a:off x="2276534" y="3474504"/>
                <a:ext cx="375557" cy="369332"/>
              </a:xfrm>
              <a:prstGeom prst="rect">
                <a:avLst/>
              </a:prstGeom>
              <a:blipFill>
                <a:blip r:embed="rId7"/>
                <a:stretch>
                  <a:fillRect/>
                </a:stretch>
              </a:blipFill>
            </p:spPr>
            <p:txBody>
              <a:bodyPr/>
              <a:lstStyle/>
              <a:p>
                <a:r>
                  <a:rPr lang="es-CO">
                    <a:noFill/>
                  </a:rPr>
                  <a:t> </a:t>
                </a:r>
              </a:p>
            </p:txBody>
          </p:sp>
        </mc:Fallback>
      </mc:AlternateContent>
      <p:cxnSp>
        <p:nvCxnSpPr>
          <p:cNvPr id="26" name="Conector recto de flecha 25">
            <a:extLst>
              <a:ext uri="{FF2B5EF4-FFF2-40B4-BE49-F238E27FC236}">
                <a16:creationId xmlns:a16="http://schemas.microsoft.com/office/drawing/2014/main" id="{D1FDF7B3-94D6-448D-8EDC-59774E3C5850}"/>
              </a:ext>
            </a:extLst>
          </p:cNvPr>
          <p:cNvCxnSpPr>
            <a:cxnSpLocks/>
            <a:endCxn id="25" idx="3"/>
          </p:cNvCxnSpPr>
          <p:nvPr/>
        </p:nvCxnSpPr>
        <p:spPr>
          <a:xfrm flipH="1">
            <a:off x="2652091" y="3151505"/>
            <a:ext cx="439240" cy="50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A9A7AFFE-46FD-41A7-94B7-AAFF8CF79AA5}"/>
                  </a:ext>
                </a:extLst>
              </p:cNvPr>
              <p:cNvSpPr txBox="1"/>
              <p:nvPr/>
            </p:nvSpPr>
            <p:spPr>
              <a:xfrm>
                <a:off x="2941252" y="2806811"/>
                <a:ext cx="3233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𝑑</m:t>
                      </m:r>
                    </m:oMath>
                  </m:oMathPara>
                </a14:m>
                <a:endParaRPr lang="es-CO" dirty="0"/>
              </a:p>
            </p:txBody>
          </p:sp>
        </mc:Choice>
        <mc:Fallback xmlns="">
          <p:sp>
            <p:nvSpPr>
              <p:cNvPr id="27" name="CuadroTexto 26">
                <a:extLst>
                  <a:ext uri="{FF2B5EF4-FFF2-40B4-BE49-F238E27FC236}">
                    <a16:creationId xmlns:a16="http://schemas.microsoft.com/office/drawing/2014/main" id="{A9A7AFFE-46FD-41A7-94B7-AAFF8CF79AA5}"/>
                  </a:ext>
                </a:extLst>
              </p:cNvPr>
              <p:cNvSpPr txBox="1">
                <a:spLocks noRot="1" noChangeAspect="1" noMove="1" noResize="1" noEditPoints="1" noAdjustHandles="1" noChangeArrowheads="1" noChangeShapeType="1" noTextEdit="1"/>
              </p:cNvSpPr>
              <p:nvPr/>
            </p:nvSpPr>
            <p:spPr>
              <a:xfrm>
                <a:off x="2941252" y="2806811"/>
                <a:ext cx="323307" cy="369332"/>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5073640-C84F-49A8-91F5-D5B001A59BD5}"/>
                  </a:ext>
                </a:extLst>
              </p:cNvPr>
              <p:cNvSpPr txBox="1"/>
              <p:nvPr/>
            </p:nvSpPr>
            <p:spPr>
              <a:xfrm>
                <a:off x="2263472" y="3722699"/>
                <a:ext cx="3233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𝑒</m:t>
                      </m:r>
                    </m:oMath>
                  </m:oMathPara>
                </a14:m>
                <a:endParaRPr lang="es-CO" dirty="0"/>
              </a:p>
            </p:txBody>
          </p:sp>
        </mc:Choice>
        <mc:Fallback xmlns="">
          <p:sp>
            <p:nvSpPr>
              <p:cNvPr id="29" name="CuadroTexto 28">
                <a:extLst>
                  <a:ext uri="{FF2B5EF4-FFF2-40B4-BE49-F238E27FC236}">
                    <a16:creationId xmlns:a16="http://schemas.microsoft.com/office/drawing/2014/main" id="{55073640-C84F-49A8-91F5-D5B001A59BD5}"/>
                  </a:ext>
                </a:extLst>
              </p:cNvPr>
              <p:cNvSpPr txBox="1">
                <a:spLocks noRot="1" noChangeAspect="1" noMove="1" noResize="1" noEditPoints="1" noAdjustHandles="1" noChangeArrowheads="1" noChangeShapeType="1" noTextEdit="1"/>
              </p:cNvSpPr>
              <p:nvPr/>
            </p:nvSpPr>
            <p:spPr>
              <a:xfrm>
                <a:off x="2263472" y="3722699"/>
                <a:ext cx="323307" cy="369332"/>
              </a:xfrm>
              <a:prstGeom prst="rect">
                <a:avLst/>
              </a:prstGeom>
              <a:blipFill>
                <a:blip r:embed="rId9"/>
                <a:stretch>
                  <a:fillRect/>
                </a:stretch>
              </a:blipFill>
            </p:spPr>
            <p:txBody>
              <a:bodyPr/>
              <a:lstStyle/>
              <a:p>
                <a:r>
                  <a:rPr lang="es-CO">
                    <a:noFill/>
                  </a:rPr>
                  <a:t> </a:t>
                </a:r>
              </a:p>
            </p:txBody>
          </p:sp>
        </mc:Fallback>
      </mc:AlternateContent>
      <p:cxnSp>
        <p:nvCxnSpPr>
          <p:cNvPr id="36" name="Conector recto de flecha 35">
            <a:extLst>
              <a:ext uri="{FF2B5EF4-FFF2-40B4-BE49-F238E27FC236}">
                <a16:creationId xmlns:a16="http://schemas.microsoft.com/office/drawing/2014/main" id="{3BF189CF-BFA1-4056-B514-516C174CE899}"/>
              </a:ext>
            </a:extLst>
          </p:cNvPr>
          <p:cNvCxnSpPr>
            <a:cxnSpLocks/>
          </p:cNvCxnSpPr>
          <p:nvPr/>
        </p:nvCxnSpPr>
        <p:spPr>
          <a:xfrm flipH="1">
            <a:off x="2095018" y="4907666"/>
            <a:ext cx="2361235" cy="312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D55DF951-960E-4BA1-A48B-B3716B4F9782}"/>
                  </a:ext>
                </a:extLst>
              </p:cNvPr>
              <p:cNvSpPr txBox="1"/>
              <p:nvPr/>
            </p:nvSpPr>
            <p:spPr>
              <a:xfrm>
                <a:off x="4440337" y="4576548"/>
                <a:ext cx="3233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𝑓</m:t>
                      </m:r>
                    </m:oMath>
                  </m:oMathPara>
                </a14:m>
                <a:endParaRPr lang="es-CO" dirty="0"/>
              </a:p>
            </p:txBody>
          </p:sp>
        </mc:Choice>
        <mc:Fallback xmlns="">
          <p:sp>
            <p:nvSpPr>
              <p:cNvPr id="40" name="CuadroTexto 39">
                <a:extLst>
                  <a:ext uri="{FF2B5EF4-FFF2-40B4-BE49-F238E27FC236}">
                    <a16:creationId xmlns:a16="http://schemas.microsoft.com/office/drawing/2014/main" id="{D55DF951-960E-4BA1-A48B-B3716B4F9782}"/>
                  </a:ext>
                </a:extLst>
              </p:cNvPr>
              <p:cNvSpPr txBox="1">
                <a:spLocks noRot="1" noChangeAspect="1" noMove="1" noResize="1" noEditPoints="1" noAdjustHandles="1" noChangeArrowheads="1" noChangeShapeType="1" noTextEdit="1"/>
              </p:cNvSpPr>
              <p:nvPr/>
            </p:nvSpPr>
            <p:spPr>
              <a:xfrm>
                <a:off x="4440337" y="4576548"/>
                <a:ext cx="323307" cy="369332"/>
              </a:xfrm>
              <a:prstGeom prst="rect">
                <a:avLst/>
              </a:prstGeom>
              <a:blipFill>
                <a:blip r:embed="rId10"/>
                <a:stretch>
                  <a:fillRect l="-3774" r="-3774" b="-13333"/>
                </a:stretch>
              </a:blipFill>
            </p:spPr>
            <p:txBody>
              <a:bodyPr/>
              <a:lstStyle/>
              <a:p>
                <a:r>
                  <a:rPr lang="es-CO">
                    <a:noFill/>
                  </a:rPr>
                  <a:t> </a:t>
                </a:r>
              </a:p>
            </p:txBody>
          </p:sp>
        </mc:Fallback>
      </mc:AlternateContent>
      <p:pic>
        <p:nvPicPr>
          <p:cNvPr id="42" name="Imagen 41">
            <a:extLst>
              <a:ext uri="{FF2B5EF4-FFF2-40B4-BE49-F238E27FC236}">
                <a16:creationId xmlns:a16="http://schemas.microsoft.com/office/drawing/2014/main" id="{F82184A5-A5D7-4D1E-A861-AA55625DC4E3}"/>
              </a:ext>
            </a:extLst>
          </p:cNvPr>
          <p:cNvPicPr>
            <a:picLocks noChangeAspect="1"/>
          </p:cNvPicPr>
          <p:nvPr/>
        </p:nvPicPr>
        <p:blipFill>
          <a:blip r:embed="rId11"/>
          <a:stretch>
            <a:fillRect/>
          </a:stretch>
        </p:blipFill>
        <p:spPr>
          <a:xfrm>
            <a:off x="5607994" y="952500"/>
            <a:ext cx="5953125" cy="5905500"/>
          </a:xfrm>
          <a:prstGeom prst="rect">
            <a:avLst/>
          </a:prstGeom>
        </p:spPr>
      </p:pic>
      <p:sp>
        <p:nvSpPr>
          <p:cNvPr id="21" name="Rectángulo 20">
            <a:extLst>
              <a:ext uri="{FF2B5EF4-FFF2-40B4-BE49-F238E27FC236}">
                <a16:creationId xmlns:a16="http://schemas.microsoft.com/office/drawing/2014/main" id="{ABE5A8CA-0170-4FD5-A264-D03256BC55ED}"/>
              </a:ext>
            </a:extLst>
          </p:cNvPr>
          <p:cNvSpPr/>
          <p:nvPr/>
        </p:nvSpPr>
        <p:spPr>
          <a:xfrm rot="5400000">
            <a:off x="821287" y="6010889"/>
            <a:ext cx="3869562" cy="50700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2" name="Rectángulo 21">
            <a:extLst>
              <a:ext uri="{FF2B5EF4-FFF2-40B4-BE49-F238E27FC236}">
                <a16:creationId xmlns:a16="http://schemas.microsoft.com/office/drawing/2014/main" id="{3D8CB536-4D4C-4703-87B6-CC6D9089BF6F}"/>
              </a:ext>
            </a:extLst>
          </p:cNvPr>
          <p:cNvSpPr/>
          <p:nvPr/>
        </p:nvSpPr>
        <p:spPr>
          <a:xfrm rot="5400000">
            <a:off x="5796913" y="6832600"/>
            <a:ext cx="5477930" cy="55287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44484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1059052-5871-4D38-A715-E73D728A3F2A}"/>
                  </a:ext>
                </a:extLst>
              </p:cNvPr>
              <p:cNvSpPr txBox="1"/>
              <p:nvPr/>
            </p:nvSpPr>
            <p:spPr>
              <a:xfrm>
                <a:off x="3814779" y="5001387"/>
                <a:ext cx="3731919" cy="369332"/>
              </a:xfrm>
              <a:prstGeom prst="rect">
                <a:avLst/>
              </a:prstGeom>
              <a:noFill/>
            </p:spPr>
            <p:txBody>
              <a:bodyPr wrap="none" rtlCol="0">
                <a:spAutoFit/>
              </a:bodyPr>
              <a:lstStyle/>
              <a:p>
                <a14:m>
                  <m:oMath xmlns:m="http://schemas.openxmlformats.org/officeDocument/2006/math">
                    <m:r>
                      <a:rPr lang="es-CO" b="0" i="1" smtClean="0">
                        <a:latin typeface="Cambria Math" panose="02040503050406030204" pitchFamily="18" charset="0"/>
                      </a:rPr>
                      <m:t>𝐶</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d>
                          <m:dPr>
                            <m:ctrlPr>
                              <a:rPr lang="es-CO" b="0" i="1" smtClean="0">
                                <a:latin typeface="Cambria Math" panose="02040503050406030204" pitchFamily="18" charset="0"/>
                              </a:rPr>
                            </m:ctrlPr>
                          </m:dPr>
                          <m:e>
                            <m:r>
                              <a:rPr lang="es-CO" b="0" i="1" smtClean="0">
                                <a:latin typeface="Cambria Math" panose="02040503050406030204" pitchFamily="18" charset="0"/>
                              </a:rPr>
                              <m:t>𝐴</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r>
                                  <a:rPr lang="es-CO" b="0" i="1" smtClean="0">
                                    <a:latin typeface="Cambria Math" panose="02040503050406030204" pitchFamily="18" charset="0"/>
                                  </a:rPr>
                                  <m:t>+1</m:t>
                                </m:r>
                              </m:e>
                            </m:d>
                          </m:e>
                        </m:d>
                      </m:e>
                      <m:sup>
                        <m:r>
                          <a:rPr lang="es-CO" b="0" i="1" smtClean="0">
                            <a:latin typeface="Cambria Math" panose="02040503050406030204" pitchFamily="18" charset="0"/>
                          </a:rPr>
                          <m:t>2</m:t>
                        </m:r>
                      </m:sup>
                    </m:sSup>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2</m:t>
                        </m:r>
                        <m:r>
                          <a:rPr lang="es-CO" b="0" i="1" smtClean="0">
                            <a:latin typeface="Cambria Math" panose="02040503050406030204" pitchFamily="18" charset="0"/>
                          </a:rPr>
                          <m:t>𝑖</m:t>
                        </m:r>
                      </m:e>
                    </m:d>
                    <m:r>
                      <a:rPr lang="es-CO" b="0" i="1" smtClean="0">
                        <a:latin typeface="Cambria Math" panose="02040503050406030204" pitchFamily="18" charset="0"/>
                      </a:rPr>
                      <m:t>)</m:t>
                    </m:r>
                  </m:oMath>
                </a14:m>
                <a:r>
                  <a:rPr lang="es-CO" b="0" dirty="0"/>
                  <a:t> </a:t>
                </a:r>
                <a14:m>
                  <m:oMath xmlns:m="http://schemas.openxmlformats.org/officeDocument/2006/math">
                    <m:r>
                      <a:rPr lang="es-CO" b="0" i="1" smtClean="0">
                        <a:latin typeface="Cambria Math" panose="02040503050406030204" pitchFamily="18" charset="0"/>
                      </a:rPr>
                      <m:t>+</m:t>
                    </m:r>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𝑛</m:t>
                        </m:r>
                        <m:r>
                          <a:rPr lang="es-CO" b="0" i="1" smtClean="0">
                            <a:latin typeface="Cambria Math" panose="02040503050406030204" pitchFamily="18" charset="0"/>
                          </a:rPr>
                          <m:t>+</m:t>
                        </m:r>
                        <m:r>
                          <a:rPr lang="es-CO" b="0" i="1" smtClean="0">
                            <a:latin typeface="Cambria Math" panose="02040503050406030204" pitchFamily="18" charset="0"/>
                          </a:rPr>
                          <m:t>𝑖</m:t>
                        </m:r>
                      </m:e>
                    </m:d>
                  </m:oMath>
                </a14:m>
                <a:endParaRPr lang="es-CO" dirty="0"/>
              </a:p>
            </p:txBody>
          </p:sp>
        </mc:Choice>
        <mc:Fallback xmlns="">
          <p:sp>
            <p:nvSpPr>
              <p:cNvPr id="4" name="CuadroTexto 3">
                <a:extLst>
                  <a:ext uri="{FF2B5EF4-FFF2-40B4-BE49-F238E27FC236}">
                    <a16:creationId xmlns:a16="http://schemas.microsoft.com/office/drawing/2014/main" id="{E1059052-5871-4D38-A715-E73D728A3F2A}"/>
                  </a:ext>
                </a:extLst>
              </p:cNvPr>
              <p:cNvSpPr txBox="1">
                <a:spLocks noRot="1" noChangeAspect="1" noMove="1" noResize="1" noEditPoints="1" noAdjustHandles="1" noChangeArrowheads="1" noChangeShapeType="1" noTextEdit="1"/>
              </p:cNvSpPr>
              <p:nvPr/>
            </p:nvSpPr>
            <p:spPr>
              <a:xfrm>
                <a:off x="3814779" y="5001387"/>
                <a:ext cx="3731919" cy="369332"/>
              </a:xfrm>
              <a:prstGeom prst="rect">
                <a:avLst/>
              </a:prstGeom>
              <a:blipFill>
                <a:blip r:embed="rId12"/>
                <a:stretch>
                  <a:fillRect b="-1311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D9DD555-73F3-4DD0-A3F3-AC1D6116DD51}"/>
                  </a:ext>
                </a:extLst>
              </p:cNvPr>
              <p:cNvSpPr txBox="1"/>
              <p:nvPr/>
            </p:nvSpPr>
            <p:spPr>
              <a:xfrm>
                <a:off x="300446" y="4635627"/>
                <a:ext cx="10875413" cy="369332"/>
              </a:xfrm>
              <a:prstGeom prst="rect">
                <a:avLst/>
              </a:prstGeom>
              <a:noFill/>
            </p:spPr>
            <p:txBody>
              <a:bodyPr wrap="none" rtlCol="0">
                <a:spAutoFit/>
              </a:bodyPr>
              <a:lstStyle/>
              <a:p>
                <a:r>
                  <a:rPr lang="es-CO" dirty="0"/>
                  <a:t>C)Asumiendo que </a:t>
                </a:r>
                <a14:m>
                  <m:oMath xmlns:m="http://schemas.openxmlformats.org/officeDocument/2006/math">
                    <m:r>
                      <a:rPr lang="es-CO" i="1" dirty="0" smtClean="0">
                        <a:latin typeface="Cambria Math" panose="02040503050406030204" pitchFamily="18" charset="0"/>
                      </a:rPr>
                      <m:t>𝐴</m:t>
                    </m:r>
                    <m:r>
                      <a:rPr lang="es-CO" i="1" dirty="0" smtClean="0">
                        <a:latin typeface="Cambria Math" panose="02040503050406030204" pitchFamily="18" charset="0"/>
                      </a:rPr>
                      <m:t>, </m:t>
                    </m:r>
                    <m:r>
                      <a:rPr lang="es-CO" i="1" dirty="0" smtClean="0">
                        <a:latin typeface="Cambria Math" panose="02040503050406030204" pitchFamily="18" charset="0"/>
                      </a:rPr>
                      <m:t>𝐵</m:t>
                    </m:r>
                    <m:r>
                      <a:rPr lang="es-CO" i="1" dirty="0" smtClean="0">
                        <a:latin typeface="Cambria Math" panose="02040503050406030204" pitchFamily="18" charset="0"/>
                      </a:rPr>
                      <m:t>,</m:t>
                    </m:r>
                  </m:oMath>
                </a14:m>
                <a:r>
                  <a:rPr lang="es-CO" dirty="0"/>
                  <a:t> son listas con </a:t>
                </a:r>
                <a14:m>
                  <m:oMath xmlns:m="http://schemas.openxmlformats.org/officeDocument/2006/math">
                    <m:r>
                      <a:rPr lang="es-CO" b="0" i="0" dirty="0" smtClean="0">
                        <a:latin typeface="Cambria Math" panose="02040503050406030204" pitchFamily="18" charset="0"/>
                      </a:rPr>
                      <m:t>2</m:t>
                    </m:r>
                    <m:r>
                      <a:rPr lang="es-CO" i="1" dirty="0" smtClean="0">
                        <a:latin typeface="Cambria Math" panose="02040503050406030204" pitchFamily="18" charset="0"/>
                      </a:rPr>
                      <m:t>𝑛</m:t>
                    </m:r>
                  </m:oMath>
                </a14:m>
                <a:r>
                  <a:rPr lang="es-CO" dirty="0"/>
                  <a:t> datos cada una. Realice un programa que llene la lista </a:t>
                </a:r>
                <a14:m>
                  <m:oMath xmlns:m="http://schemas.openxmlformats.org/officeDocument/2006/math">
                    <m:r>
                      <a:rPr lang="es-CO" i="1" dirty="0" smtClean="0">
                        <a:latin typeface="Cambria Math" panose="02040503050406030204" pitchFamily="18" charset="0"/>
                      </a:rPr>
                      <m:t>𝐶</m:t>
                    </m:r>
                    <m:r>
                      <a:rPr lang="es-CO" i="1" dirty="0" smtClean="0">
                        <a:latin typeface="Cambria Math" panose="02040503050406030204" pitchFamily="18" charset="0"/>
                      </a:rPr>
                      <m:t> </m:t>
                    </m:r>
                  </m:oMath>
                </a14:m>
                <a:r>
                  <a:rPr lang="es-CO" dirty="0"/>
                  <a:t>que tiene </a:t>
                </a:r>
                <a14:m>
                  <m:oMath xmlns:m="http://schemas.openxmlformats.org/officeDocument/2006/math">
                    <m:r>
                      <a:rPr lang="es-CO" i="1" dirty="0" smtClean="0">
                        <a:latin typeface="Cambria Math" panose="02040503050406030204" pitchFamily="18" charset="0"/>
                      </a:rPr>
                      <m:t>𝑛</m:t>
                    </m:r>
                  </m:oMath>
                </a14:m>
                <a:r>
                  <a:rPr lang="es-CO" dirty="0"/>
                  <a:t> datos</a:t>
                </a:r>
              </a:p>
            </p:txBody>
          </p:sp>
        </mc:Choice>
        <mc:Fallback xmlns="">
          <p:sp>
            <p:nvSpPr>
              <p:cNvPr id="5" name="CuadroTexto 4">
                <a:extLst>
                  <a:ext uri="{FF2B5EF4-FFF2-40B4-BE49-F238E27FC236}">
                    <a16:creationId xmlns:a16="http://schemas.microsoft.com/office/drawing/2014/main" id="{DD9DD555-73F3-4DD0-A3F3-AC1D6116DD51}"/>
                  </a:ext>
                </a:extLst>
              </p:cNvPr>
              <p:cNvSpPr txBox="1">
                <a:spLocks noRot="1" noChangeAspect="1" noMove="1" noResize="1" noEditPoints="1" noAdjustHandles="1" noChangeArrowheads="1" noChangeShapeType="1" noTextEdit="1"/>
              </p:cNvSpPr>
              <p:nvPr/>
            </p:nvSpPr>
            <p:spPr>
              <a:xfrm>
                <a:off x="300446" y="4635627"/>
                <a:ext cx="10875413" cy="369332"/>
              </a:xfrm>
              <a:prstGeom prst="rect">
                <a:avLst/>
              </a:prstGeom>
              <a:blipFill>
                <a:blip r:embed="rId13"/>
                <a:stretch>
                  <a:fillRect l="-448" t="-8197" r="-280" b="-2459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FF296788-217A-4ED9-AEE0-D433ED6C2692}"/>
                  </a:ext>
                </a:extLst>
              </p:cNvPr>
              <p:cNvSpPr txBox="1"/>
              <p:nvPr/>
            </p:nvSpPr>
            <p:spPr>
              <a:xfrm>
                <a:off x="3801295" y="2702747"/>
                <a:ext cx="3085653" cy="8487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CO" i="1" smtClean="0">
                              <a:latin typeface="Cambria Math" panose="02040503050406030204" pitchFamily="18" charset="0"/>
                            </a:rPr>
                          </m:ctrlPr>
                        </m:dPr>
                        <m:e>
                          <m:nary>
                            <m:naryPr>
                              <m:chr m:val="∑"/>
                              <m:ctrlPr>
                                <a:rPr lang="es-CO"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=0</m:t>
                              </m:r>
                            </m:sub>
                            <m:sup>
                              <m:r>
                                <a:rPr lang="es-CO" b="0" i="1" smtClean="0">
                                  <a:latin typeface="Cambria Math" panose="02040503050406030204" pitchFamily="18" charset="0"/>
                                </a:rPr>
                                <m:t>𝑛</m:t>
                              </m:r>
                            </m:sup>
                            <m:e>
                              <m:r>
                                <a:rPr lang="es-CO" b="0" i="1" smtClean="0">
                                  <a:latin typeface="Cambria Math" panose="02040503050406030204" pitchFamily="18" charset="0"/>
                                </a:rPr>
                                <m:t>(</m:t>
                              </m:r>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𝑖</m:t>
                              </m:r>
                              <m:r>
                                <a:rPr lang="es-CO" b="0" i="1" smtClean="0">
                                  <a:latin typeface="Cambria Math" panose="02040503050406030204" pitchFamily="18" charset="0"/>
                                </a:rPr>
                                <m:t>]</m:t>
                              </m:r>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r>
                                <a:rPr lang="es-CO" b="0" i="1" smtClean="0">
                                  <a:latin typeface="Cambria Math" panose="02040503050406030204" pitchFamily="18" charset="0"/>
                                </a:rPr>
                                <m:t>)+</m:t>
                              </m:r>
                              <m:r>
                                <a:rPr lang="es-CO" b="0" i="1" smtClean="0">
                                  <a:latin typeface="Cambria Math" panose="02040503050406030204" pitchFamily="18" charset="0"/>
                                </a:rPr>
                                <m:t>𝐶</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e>
                          </m:nary>
                          <m:r>
                            <m:rPr>
                              <m:nor/>
                            </m:rPr>
                            <a:rPr lang="es-CO" dirty="0"/>
                            <m:t> </m:t>
                          </m:r>
                        </m:e>
                      </m:d>
                      <m:r>
                        <a:rPr lang="es-CO" b="0" i="1" smtClean="0">
                          <a:latin typeface="Cambria Math" panose="02040503050406030204" pitchFamily="18" charset="0"/>
                        </a:rPr>
                        <m:t>+</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𝑛</m:t>
                          </m:r>
                        </m:e>
                        <m:sup>
                          <m:r>
                            <a:rPr lang="es-CO" b="0" i="1" smtClean="0">
                              <a:latin typeface="Cambria Math" panose="02040503050406030204" pitchFamily="18" charset="0"/>
                            </a:rPr>
                            <m:t>2</m:t>
                          </m:r>
                        </m:sup>
                      </m:sSup>
                    </m:oMath>
                  </m:oMathPara>
                </a14:m>
                <a:endParaRPr lang="es-CO" dirty="0"/>
              </a:p>
            </p:txBody>
          </p:sp>
        </mc:Choice>
        <mc:Fallback xmlns="">
          <p:sp>
            <p:nvSpPr>
              <p:cNvPr id="53" name="CuadroTexto 52">
                <a:extLst>
                  <a:ext uri="{FF2B5EF4-FFF2-40B4-BE49-F238E27FC236}">
                    <a16:creationId xmlns:a16="http://schemas.microsoft.com/office/drawing/2014/main" id="{FF296788-217A-4ED9-AEE0-D433ED6C2692}"/>
                  </a:ext>
                </a:extLst>
              </p:cNvPr>
              <p:cNvSpPr txBox="1">
                <a:spLocks noRot="1" noChangeAspect="1" noMove="1" noResize="1" noEditPoints="1" noAdjustHandles="1" noChangeArrowheads="1" noChangeShapeType="1" noTextEdit="1"/>
              </p:cNvSpPr>
              <p:nvPr/>
            </p:nvSpPr>
            <p:spPr>
              <a:xfrm>
                <a:off x="3801295" y="2702747"/>
                <a:ext cx="3085653" cy="848758"/>
              </a:xfrm>
              <a:prstGeom prst="rect">
                <a:avLst/>
              </a:prstGeom>
              <a:blipFill>
                <a:blip r:embed="rId1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0060FE8C-3F7D-4CD7-9EBD-F54BABFBEA5E}"/>
                  </a:ext>
                </a:extLst>
              </p:cNvPr>
              <p:cNvSpPr txBox="1"/>
              <p:nvPr/>
            </p:nvSpPr>
            <p:spPr>
              <a:xfrm>
                <a:off x="568024" y="2417471"/>
                <a:ext cx="9969139" cy="369332"/>
              </a:xfrm>
              <a:prstGeom prst="rect">
                <a:avLst/>
              </a:prstGeom>
              <a:noFill/>
            </p:spPr>
            <p:txBody>
              <a:bodyPr wrap="none" rtlCol="0">
                <a:spAutoFit/>
              </a:bodyPr>
              <a:lstStyle/>
              <a:p>
                <a:r>
                  <a:rPr lang="es-CO" dirty="0"/>
                  <a:t>A) Asumiendo que </a:t>
                </a:r>
                <a14:m>
                  <m:oMath xmlns:m="http://schemas.openxmlformats.org/officeDocument/2006/math">
                    <m:r>
                      <a:rPr lang="es-CO" i="1" dirty="0" smtClean="0">
                        <a:latin typeface="Cambria Math" panose="02040503050406030204" pitchFamily="18" charset="0"/>
                      </a:rPr>
                      <m:t>𝐴</m:t>
                    </m:r>
                    <m:r>
                      <a:rPr lang="es-CO" i="1" dirty="0" smtClean="0">
                        <a:latin typeface="Cambria Math" panose="02040503050406030204" pitchFamily="18" charset="0"/>
                      </a:rPr>
                      <m:t>, </m:t>
                    </m:r>
                    <m:r>
                      <a:rPr lang="es-CO" i="1" dirty="0" smtClean="0">
                        <a:latin typeface="Cambria Math" panose="02040503050406030204" pitchFamily="18" charset="0"/>
                      </a:rPr>
                      <m:t>𝐵</m:t>
                    </m:r>
                    <m:r>
                      <a:rPr lang="es-CO" i="1" dirty="0" smtClean="0">
                        <a:latin typeface="Cambria Math" panose="02040503050406030204" pitchFamily="18" charset="0"/>
                      </a:rPr>
                      <m:t>, </m:t>
                    </m:r>
                    <m:r>
                      <a:rPr lang="es-CO" i="1" dirty="0" smtClean="0">
                        <a:latin typeface="Cambria Math" panose="02040503050406030204" pitchFamily="18" charset="0"/>
                      </a:rPr>
                      <m:t>𝐶</m:t>
                    </m:r>
                  </m:oMath>
                </a14:m>
                <a:r>
                  <a:rPr lang="es-CO" dirty="0"/>
                  <a:t> son listas con </a:t>
                </a:r>
                <a14:m>
                  <m:oMath xmlns:m="http://schemas.openxmlformats.org/officeDocument/2006/math">
                    <m:r>
                      <a:rPr lang="es-CO" i="1" dirty="0" smtClean="0">
                        <a:latin typeface="Cambria Math" panose="02040503050406030204" pitchFamily="18" charset="0"/>
                      </a:rPr>
                      <m:t>𝑛</m:t>
                    </m:r>
                  </m:oMath>
                </a14:m>
                <a:r>
                  <a:rPr lang="es-CO" dirty="0"/>
                  <a:t> datos. Realice un programa que ejecute la siguiente sumatoria</a:t>
                </a:r>
              </a:p>
            </p:txBody>
          </p:sp>
        </mc:Choice>
        <mc:Fallback xmlns="">
          <p:sp>
            <p:nvSpPr>
              <p:cNvPr id="54" name="CuadroTexto 53">
                <a:extLst>
                  <a:ext uri="{FF2B5EF4-FFF2-40B4-BE49-F238E27FC236}">
                    <a16:creationId xmlns:a16="http://schemas.microsoft.com/office/drawing/2014/main" id="{0060FE8C-3F7D-4CD7-9EBD-F54BABFBEA5E}"/>
                  </a:ext>
                </a:extLst>
              </p:cNvPr>
              <p:cNvSpPr txBox="1">
                <a:spLocks noRot="1" noChangeAspect="1" noMove="1" noResize="1" noEditPoints="1" noAdjustHandles="1" noChangeArrowheads="1" noChangeShapeType="1" noTextEdit="1"/>
              </p:cNvSpPr>
              <p:nvPr/>
            </p:nvSpPr>
            <p:spPr>
              <a:xfrm>
                <a:off x="568024" y="2417471"/>
                <a:ext cx="9969139" cy="369332"/>
              </a:xfrm>
              <a:prstGeom prst="rect">
                <a:avLst/>
              </a:prstGeom>
              <a:blipFill>
                <a:blip r:embed="rId15"/>
                <a:stretch>
                  <a:fillRect l="-489" t="-10000" b="-26667"/>
                </a:stretch>
              </a:blipFill>
            </p:spPr>
            <p:txBody>
              <a:bodyPr/>
              <a:lstStyle/>
              <a:p>
                <a:r>
                  <a:rPr lang="es-CO">
                    <a:noFill/>
                  </a:rPr>
                  <a:t> </a:t>
                </a:r>
              </a:p>
            </p:txBody>
          </p:sp>
        </mc:Fallback>
      </mc:AlternateContent>
      <p:sp>
        <p:nvSpPr>
          <p:cNvPr id="55" name="Título 54">
            <a:extLst>
              <a:ext uri="{FF2B5EF4-FFF2-40B4-BE49-F238E27FC236}">
                <a16:creationId xmlns:a16="http://schemas.microsoft.com/office/drawing/2014/main" id="{9419E36C-3010-42E1-89E1-5C796C939793}"/>
              </a:ext>
            </a:extLst>
          </p:cNvPr>
          <p:cNvSpPr>
            <a:spLocks noGrp="1"/>
          </p:cNvSpPr>
          <p:nvPr>
            <p:ph type="title"/>
          </p:nvPr>
        </p:nvSpPr>
        <p:spPr>
          <a:xfrm>
            <a:off x="378892" y="-277484"/>
            <a:ext cx="10515600" cy="1325563"/>
          </a:xfrm>
        </p:spPr>
        <p:txBody>
          <a:bodyPr/>
          <a:lstStyle/>
          <a:p>
            <a:r>
              <a:rPr lang="es-CO" dirty="0"/>
              <a:t>Ejercicios</a:t>
            </a:r>
          </a:p>
        </p:txBody>
      </p:sp>
      <p:sp>
        <p:nvSpPr>
          <p:cNvPr id="56" name="CuadroTexto 55">
            <a:extLst>
              <a:ext uri="{FF2B5EF4-FFF2-40B4-BE49-F238E27FC236}">
                <a16:creationId xmlns:a16="http://schemas.microsoft.com/office/drawing/2014/main" id="{C80DE671-910C-476C-9A11-9AFBCABE52F7}"/>
              </a:ext>
            </a:extLst>
          </p:cNvPr>
          <p:cNvSpPr txBox="1"/>
          <p:nvPr/>
        </p:nvSpPr>
        <p:spPr>
          <a:xfrm>
            <a:off x="332893" y="620275"/>
            <a:ext cx="11189153" cy="1200329"/>
          </a:xfrm>
          <a:prstGeom prst="rect">
            <a:avLst/>
          </a:prstGeom>
          <a:noFill/>
        </p:spPr>
        <p:txBody>
          <a:bodyPr wrap="none" rtlCol="0">
            <a:spAutoFit/>
          </a:bodyPr>
          <a:lstStyle/>
          <a:p>
            <a:r>
              <a:rPr lang="es-CO" dirty="0"/>
              <a:t>1) Formar grupos de tres o cuatro personas</a:t>
            </a:r>
          </a:p>
          <a:p>
            <a:r>
              <a:rPr lang="es-CO" dirty="0"/>
              <a:t>2) Cada persona del grupo selecciona un ejercicio diferente de los siguientes</a:t>
            </a:r>
          </a:p>
          <a:p>
            <a:r>
              <a:rPr lang="es-CO" dirty="0"/>
              <a:t>3) En el chat de su grupo cada uno presenta la solución de su ejercicio y consulta a sus compañeros si hay algún error </a:t>
            </a:r>
          </a:p>
          <a:p>
            <a:r>
              <a:rPr lang="es-CO" dirty="0"/>
              <a:t>4) Al final de la actividad la nota de cada uno es 5*</a:t>
            </a:r>
            <a:r>
              <a:rPr lang="es-CO" dirty="0" err="1"/>
              <a:t>num_ejercicios</a:t>
            </a:r>
            <a:r>
              <a:rPr lang="es-CO" dirty="0"/>
              <a:t>_ funcionando/</a:t>
            </a:r>
            <a:r>
              <a:rPr lang="es-CO" dirty="0" err="1"/>
              <a:t>num_integrantes_del_grupo</a:t>
            </a:r>
            <a:endParaRPr lang="es-CO" dirty="0"/>
          </a:p>
        </p:txBody>
      </p:sp>
      <mc:AlternateContent xmlns:mc="http://schemas.openxmlformats.org/markup-compatibility/2006" xmlns:a14="http://schemas.microsoft.com/office/drawing/2010/main">
        <mc:Choice Requires="a14">
          <p:sp>
            <p:nvSpPr>
              <p:cNvPr id="59" name="CuadroTexto 58">
                <a:extLst>
                  <a:ext uri="{FF2B5EF4-FFF2-40B4-BE49-F238E27FC236}">
                    <a16:creationId xmlns:a16="http://schemas.microsoft.com/office/drawing/2014/main" id="{7322AE17-88D1-434A-AA85-5DAFC0CDFAC4}"/>
                  </a:ext>
                </a:extLst>
              </p:cNvPr>
              <p:cNvSpPr txBox="1"/>
              <p:nvPr/>
            </p:nvSpPr>
            <p:spPr>
              <a:xfrm>
                <a:off x="3762104" y="3775164"/>
                <a:ext cx="3743012" cy="8487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s-CO" i="1" smtClean="0">
                              <a:latin typeface="Cambria Math" panose="02040503050406030204" pitchFamily="18" charset="0"/>
                            </a:rPr>
                          </m:ctrlPr>
                        </m:naryPr>
                        <m:sub>
                          <m:r>
                            <m:rPr>
                              <m:brk m:alnAt="23"/>
                            </m:rPr>
                            <a:rPr lang="es-CO" b="0" i="1" smtClean="0">
                              <a:latin typeface="Cambria Math" panose="02040503050406030204" pitchFamily="18" charset="0"/>
                            </a:rPr>
                            <m:t>𝑖</m:t>
                          </m:r>
                          <m:r>
                            <a:rPr lang="es-CO" b="0" i="1" smtClean="0">
                              <a:latin typeface="Cambria Math" panose="02040503050406030204" pitchFamily="18" charset="0"/>
                            </a:rPr>
                            <m:t>=0</m:t>
                          </m:r>
                        </m:sub>
                        <m:sup>
                          <m:r>
                            <a:rPr lang="es-CO" b="0" i="1" smtClean="0">
                              <a:latin typeface="Cambria Math" panose="02040503050406030204" pitchFamily="18" charset="0"/>
                            </a:rPr>
                            <m:t>𝑛</m:t>
                          </m:r>
                        </m:sup>
                        <m:e>
                          <m:d>
                            <m:dPr>
                              <m:ctrlPr>
                                <a:rPr lang="es-CO" i="1" smtClean="0">
                                  <a:latin typeface="Cambria Math" panose="02040503050406030204" pitchFamily="18" charset="0"/>
                                </a:rPr>
                              </m:ctrlPr>
                            </m:dPr>
                            <m:e>
                              <m:d>
                                <m:dPr>
                                  <m:ctrlPr>
                                    <a:rPr lang="es-CO" b="0" i="1" smtClean="0">
                                      <a:latin typeface="Cambria Math" panose="02040503050406030204" pitchFamily="18" charset="0"/>
                                    </a:rPr>
                                  </m:ctrlPr>
                                </m:dPr>
                                <m:e>
                                  <m:f>
                                    <m:fPr>
                                      <m:ctrlPr>
                                        <a:rPr lang="es-CO" b="0" i="1" smtClean="0">
                                          <a:latin typeface="Cambria Math" panose="02040503050406030204" pitchFamily="18" charset="0"/>
                                        </a:rPr>
                                      </m:ctrlPr>
                                    </m:fPr>
                                    <m:num>
                                      <m:r>
                                        <a:rPr lang="es-CO" b="0" i="1" smtClean="0">
                                          <a:latin typeface="Cambria Math" panose="02040503050406030204" pitchFamily="18" charset="0"/>
                                        </a:rPr>
                                        <m:t>𝐴</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num>
                                    <m:den>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𝑛</m:t>
                                          </m:r>
                                          <m:r>
                                            <a:rPr lang="es-CO" b="0" i="1" smtClean="0">
                                              <a:latin typeface="Cambria Math" panose="02040503050406030204" pitchFamily="18" charset="0"/>
                                            </a:rPr>
                                            <m:t>−</m:t>
                                          </m:r>
                                          <m:r>
                                            <a:rPr lang="es-CO" b="0" i="1" smtClean="0">
                                              <a:latin typeface="Cambria Math" panose="02040503050406030204" pitchFamily="18" charset="0"/>
                                            </a:rPr>
                                            <m:t>𝑖</m:t>
                                          </m:r>
                                        </m:e>
                                      </m:d>
                                    </m:den>
                                  </m:f>
                                </m:e>
                              </m:d>
                              <m:r>
                                <a:rPr lang="es-CO" b="0" i="1" smtClean="0">
                                  <a:latin typeface="Cambria Math" panose="02040503050406030204" pitchFamily="18" charset="0"/>
                                </a:rPr>
                                <m:t>+(</m:t>
                              </m:r>
                              <m:r>
                                <a:rPr lang="es-CO" b="0" i="1" smtClean="0">
                                  <a:latin typeface="Cambria Math" panose="02040503050406030204" pitchFamily="18" charset="0"/>
                                </a:rPr>
                                <m:t>𝐴</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𝑛</m:t>
                                  </m:r>
                                  <m:r>
                                    <a:rPr lang="es-CO" b="0" i="1" smtClean="0">
                                      <a:latin typeface="Cambria Math" panose="02040503050406030204" pitchFamily="18" charset="0"/>
                                    </a:rPr>
                                    <m:t>+</m:t>
                                  </m:r>
                                  <m:r>
                                    <a:rPr lang="es-CO" b="0" i="1" smtClean="0">
                                      <a:latin typeface="Cambria Math" panose="02040503050406030204" pitchFamily="18" charset="0"/>
                                    </a:rPr>
                                    <m:t>𝑖</m:t>
                                  </m:r>
                                </m:e>
                              </m:d>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2</m:t>
                                  </m:r>
                                  <m:r>
                                    <a:rPr lang="es-CO" b="0" i="1" smtClean="0">
                                      <a:latin typeface="Cambria Math" panose="02040503050406030204" pitchFamily="18" charset="0"/>
                                    </a:rPr>
                                    <m:t>𝑖</m:t>
                                  </m:r>
                                </m:e>
                              </m:d>
                              <m:r>
                                <a:rPr lang="es-CO" b="0" i="1" smtClean="0">
                                  <a:latin typeface="Cambria Math" panose="02040503050406030204" pitchFamily="18" charset="0"/>
                                </a:rPr>
                                <m:t>)</m:t>
                              </m:r>
                            </m:e>
                          </m:d>
                        </m:e>
                      </m:nary>
                    </m:oMath>
                  </m:oMathPara>
                </a14:m>
                <a:endParaRPr lang="es-CO" dirty="0"/>
              </a:p>
            </p:txBody>
          </p:sp>
        </mc:Choice>
        <mc:Fallback xmlns="">
          <p:sp>
            <p:nvSpPr>
              <p:cNvPr id="59" name="CuadroTexto 58">
                <a:extLst>
                  <a:ext uri="{FF2B5EF4-FFF2-40B4-BE49-F238E27FC236}">
                    <a16:creationId xmlns:a16="http://schemas.microsoft.com/office/drawing/2014/main" id="{7322AE17-88D1-434A-AA85-5DAFC0CDFAC4}"/>
                  </a:ext>
                </a:extLst>
              </p:cNvPr>
              <p:cNvSpPr txBox="1">
                <a:spLocks noRot="1" noChangeAspect="1" noMove="1" noResize="1" noEditPoints="1" noAdjustHandles="1" noChangeArrowheads="1" noChangeShapeType="1" noTextEdit="1"/>
              </p:cNvSpPr>
              <p:nvPr/>
            </p:nvSpPr>
            <p:spPr>
              <a:xfrm>
                <a:off x="3762104" y="3775164"/>
                <a:ext cx="3743012" cy="848758"/>
              </a:xfrm>
              <a:prstGeom prst="rect">
                <a:avLst/>
              </a:prstGeom>
              <a:blipFill>
                <a:blip r:embed="rId1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E8477A7F-56EB-4657-8D6A-A93074418FA3}"/>
                  </a:ext>
                </a:extLst>
              </p:cNvPr>
              <p:cNvSpPr txBox="1"/>
              <p:nvPr/>
            </p:nvSpPr>
            <p:spPr>
              <a:xfrm>
                <a:off x="509451" y="3500843"/>
                <a:ext cx="10801868" cy="369332"/>
              </a:xfrm>
              <a:prstGeom prst="rect">
                <a:avLst/>
              </a:prstGeom>
              <a:noFill/>
            </p:spPr>
            <p:txBody>
              <a:bodyPr wrap="none" rtlCol="0">
                <a:spAutoFit/>
              </a:bodyPr>
              <a:lstStyle/>
              <a:p>
                <a:r>
                  <a:rPr lang="es-CO" dirty="0"/>
                  <a:t>B) Asumiendo que </a:t>
                </a:r>
                <a14:m>
                  <m:oMath xmlns:m="http://schemas.openxmlformats.org/officeDocument/2006/math">
                    <m:r>
                      <a:rPr lang="es-CO" i="1" dirty="0" smtClean="0">
                        <a:latin typeface="Cambria Math" panose="02040503050406030204" pitchFamily="18" charset="0"/>
                      </a:rPr>
                      <m:t>𝐴</m:t>
                    </m:r>
                    <m:r>
                      <a:rPr lang="es-CO" i="1" dirty="0" smtClean="0">
                        <a:latin typeface="Cambria Math" panose="02040503050406030204" pitchFamily="18" charset="0"/>
                      </a:rPr>
                      <m:t>, </m:t>
                    </m:r>
                    <m:r>
                      <a:rPr lang="es-CO" i="1" dirty="0" smtClean="0">
                        <a:latin typeface="Cambria Math" panose="02040503050406030204" pitchFamily="18" charset="0"/>
                      </a:rPr>
                      <m:t>𝐵</m:t>
                    </m:r>
                    <m:r>
                      <a:rPr lang="es-CO" i="1" dirty="0" smtClean="0">
                        <a:latin typeface="Cambria Math" panose="02040503050406030204" pitchFamily="18" charset="0"/>
                      </a:rPr>
                      <m:t>,</m:t>
                    </m:r>
                  </m:oMath>
                </a14:m>
                <a:r>
                  <a:rPr lang="es-CO" dirty="0"/>
                  <a:t> son listas con </a:t>
                </a:r>
                <a14:m>
                  <m:oMath xmlns:m="http://schemas.openxmlformats.org/officeDocument/2006/math">
                    <m:r>
                      <a:rPr lang="es-CO" b="0" i="0" dirty="0" smtClean="0">
                        <a:latin typeface="Cambria Math" panose="02040503050406030204" pitchFamily="18" charset="0"/>
                      </a:rPr>
                      <m:t>2</m:t>
                    </m:r>
                    <m:r>
                      <a:rPr lang="es-CO" i="1" dirty="0" smtClean="0">
                        <a:latin typeface="Cambria Math" panose="02040503050406030204" pitchFamily="18" charset="0"/>
                      </a:rPr>
                      <m:t>𝑛</m:t>
                    </m:r>
                  </m:oMath>
                </a14:m>
                <a:r>
                  <a:rPr lang="es-CO" dirty="0"/>
                  <a:t> datos cada una. Realice un programa que ejecute la siguiente sumatoria</a:t>
                </a:r>
              </a:p>
            </p:txBody>
          </p:sp>
        </mc:Choice>
        <mc:Fallback xmlns="">
          <p:sp>
            <p:nvSpPr>
              <p:cNvPr id="60" name="CuadroTexto 59">
                <a:extLst>
                  <a:ext uri="{FF2B5EF4-FFF2-40B4-BE49-F238E27FC236}">
                    <a16:creationId xmlns:a16="http://schemas.microsoft.com/office/drawing/2014/main" id="{E8477A7F-56EB-4657-8D6A-A93074418FA3}"/>
                  </a:ext>
                </a:extLst>
              </p:cNvPr>
              <p:cNvSpPr txBox="1">
                <a:spLocks noRot="1" noChangeAspect="1" noMove="1" noResize="1" noEditPoints="1" noAdjustHandles="1" noChangeArrowheads="1" noChangeShapeType="1" noTextEdit="1"/>
              </p:cNvSpPr>
              <p:nvPr/>
            </p:nvSpPr>
            <p:spPr>
              <a:xfrm>
                <a:off x="509451" y="3500843"/>
                <a:ext cx="10801868" cy="369332"/>
              </a:xfrm>
              <a:prstGeom prst="rect">
                <a:avLst/>
              </a:prstGeom>
              <a:blipFill>
                <a:blip r:embed="rId17"/>
                <a:stretch>
                  <a:fillRect l="-508" t="-8197" b="-2459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68F8774E-A150-4ECC-BFA3-E326CEF6B6B1}"/>
                  </a:ext>
                </a:extLst>
              </p:cNvPr>
              <p:cNvSpPr txBox="1"/>
              <p:nvPr/>
            </p:nvSpPr>
            <p:spPr>
              <a:xfrm>
                <a:off x="3814779" y="6146564"/>
                <a:ext cx="21341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𝐶</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r>
                        <a:rPr lang="es-CO" b="0" i="1" smtClean="0">
                          <a:latin typeface="Cambria Math" panose="02040503050406030204" pitchFamily="18" charset="0"/>
                        </a:rPr>
                        <m:t>=</m:t>
                      </m:r>
                      <m:r>
                        <a:rPr lang="es-CO" b="0" i="1" smtClean="0">
                          <a:latin typeface="Cambria Math" panose="02040503050406030204" pitchFamily="18" charset="0"/>
                        </a:rPr>
                        <m:t>𝐴</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𝑖</m:t>
                          </m:r>
                        </m:e>
                      </m:d>
                      <m:r>
                        <a:rPr lang="es-CO" b="0" i="1" smtClean="0">
                          <a:latin typeface="Cambria Math" panose="02040503050406030204" pitchFamily="18" charset="0"/>
                        </a:rPr>
                        <m:t>𝐵</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𝑛</m:t>
                          </m:r>
                          <m:r>
                            <a:rPr lang="es-CO" b="0" i="1" smtClean="0">
                              <a:latin typeface="Cambria Math" panose="02040503050406030204" pitchFamily="18" charset="0"/>
                            </a:rPr>
                            <m:t>−</m:t>
                          </m:r>
                          <m:r>
                            <a:rPr lang="es-CO" b="0" i="1" smtClean="0">
                              <a:latin typeface="Cambria Math" panose="02040503050406030204" pitchFamily="18" charset="0"/>
                            </a:rPr>
                            <m:t>𝑖</m:t>
                          </m:r>
                        </m:e>
                      </m:d>
                    </m:oMath>
                  </m:oMathPara>
                </a14:m>
                <a:endParaRPr lang="es-CO" dirty="0"/>
              </a:p>
            </p:txBody>
          </p:sp>
        </mc:Choice>
        <mc:Fallback xmlns="">
          <p:sp>
            <p:nvSpPr>
              <p:cNvPr id="61" name="CuadroTexto 60">
                <a:extLst>
                  <a:ext uri="{FF2B5EF4-FFF2-40B4-BE49-F238E27FC236}">
                    <a16:creationId xmlns:a16="http://schemas.microsoft.com/office/drawing/2014/main" id="{68F8774E-A150-4ECC-BFA3-E326CEF6B6B1}"/>
                  </a:ext>
                </a:extLst>
              </p:cNvPr>
              <p:cNvSpPr txBox="1">
                <a:spLocks noRot="1" noChangeAspect="1" noMove="1" noResize="1" noEditPoints="1" noAdjustHandles="1" noChangeArrowheads="1" noChangeShapeType="1" noTextEdit="1"/>
              </p:cNvSpPr>
              <p:nvPr/>
            </p:nvSpPr>
            <p:spPr>
              <a:xfrm>
                <a:off x="3814779" y="6146564"/>
                <a:ext cx="2134174" cy="369332"/>
              </a:xfrm>
              <a:prstGeom prst="rect">
                <a:avLst/>
              </a:prstGeom>
              <a:blipFill>
                <a:blip r:embed="rId1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593F2634-0119-41FD-B8CD-BD1187F4828E}"/>
                  </a:ext>
                </a:extLst>
              </p:cNvPr>
              <p:cNvSpPr txBox="1"/>
              <p:nvPr/>
            </p:nvSpPr>
            <p:spPr>
              <a:xfrm>
                <a:off x="391886" y="5532610"/>
                <a:ext cx="10751982" cy="646331"/>
              </a:xfrm>
              <a:prstGeom prst="rect">
                <a:avLst/>
              </a:prstGeom>
              <a:noFill/>
            </p:spPr>
            <p:txBody>
              <a:bodyPr wrap="none" rtlCol="0">
                <a:spAutoFit/>
              </a:bodyPr>
              <a:lstStyle/>
              <a:p>
                <a:r>
                  <a:rPr lang="es-CO" dirty="0"/>
                  <a:t>D)Sólo para grupos de 4 personas</a:t>
                </a:r>
              </a:p>
              <a:p>
                <a:r>
                  <a:rPr lang="es-CO" dirty="0"/>
                  <a:t>Asumiendo que </a:t>
                </a:r>
                <a14:m>
                  <m:oMath xmlns:m="http://schemas.openxmlformats.org/officeDocument/2006/math">
                    <m:r>
                      <a:rPr lang="es-CO" i="1" dirty="0" smtClean="0">
                        <a:latin typeface="Cambria Math" panose="02040503050406030204" pitchFamily="18" charset="0"/>
                      </a:rPr>
                      <m:t>𝐴</m:t>
                    </m:r>
                    <m:r>
                      <a:rPr lang="es-CO" i="1" dirty="0" smtClean="0">
                        <a:latin typeface="Cambria Math" panose="02040503050406030204" pitchFamily="18" charset="0"/>
                      </a:rPr>
                      <m:t>, </m:t>
                    </m:r>
                    <m:r>
                      <a:rPr lang="es-CO" i="1" dirty="0" smtClean="0">
                        <a:latin typeface="Cambria Math" panose="02040503050406030204" pitchFamily="18" charset="0"/>
                      </a:rPr>
                      <m:t>𝐵</m:t>
                    </m:r>
                    <m:r>
                      <a:rPr lang="es-CO" i="1" dirty="0" smtClean="0">
                        <a:latin typeface="Cambria Math" panose="02040503050406030204" pitchFamily="18" charset="0"/>
                      </a:rPr>
                      <m:t>,</m:t>
                    </m:r>
                  </m:oMath>
                </a14:m>
                <a:r>
                  <a:rPr lang="es-CO" dirty="0"/>
                  <a:t> son listas con </a:t>
                </a:r>
                <a14:m>
                  <m:oMath xmlns:m="http://schemas.openxmlformats.org/officeDocument/2006/math">
                    <m:r>
                      <a:rPr lang="es-CO" i="1" dirty="0" smtClean="0">
                        <a:latin typeface="Cambria Math" panose="02040503050406030204" pitchFamily="18" charset="0"/>
                      </a:rPr>
                      <m:t>𝑛</m:t>
                    </m:r>
                  </m:oMath>
                </a14:m>
                <a:r>
                  <a:rPr lang="es-CO" dirty="0"/>
                  <a:t> datos cada una. Realice un programa que llene la lista </a:t>
                </a:r>
                <a14:m>
                  <m:oMath xmlns:m="http://schemas.openxmlformats.org/officeDocument/2006/math">
                    <m:r>
                      <a:rPr lang="es-CO" i="1" dirty="0" smtClean="0">
                        <a:latin typeface="Cambria Math" panose="02040503050406030204" pitchFamily="18" charset="0"/>
                      </a:rPr>
                      <m:t>𝐶</m:t>
                    </m:r>
                    <m:r>
                      <a:rPr lang="es-CO" i="1" dirty="0" smtClean="0">
                        <a:latin typeface="Cambria Math" panose="02040503050406030204" pitchFamily="18" charset="0"/>
                      </a:rPr>
                      <m:t> </m:t>
                    </m:r>
                  </m:oMath>
                </a14:m>
                <a:r>
                  <a:rPr lang="es-CO" dirty="0"/>
                  <a:t>que tiene </a:t>
                </a:r>
                <a14:m>
                  <m:oMath xmlns:m="http://schemas.openxmlformats.org/officeDocument/2006/math">
                    <m:r>
                      <a:rPr lang="es-CO" i="1" dirty="0" smtClean="0">
                        <a:latin typeface="Cambria Math" panose="02040503050406030204" pitchFamily="18" charset="0"/>
                      </a:rPr>
                      <m:t>𝑛</m:t>
                    </m:r>
                  </m:oMath>
                </a14:m>
                <a:r>
                  <a:rPr lang="es-CO" dirty="0"/>
                  <a:t> datos</a:t>
                </a:r>
              </a:p>
            </p:txBody>
          </p:sp>
        </mc:Choice>
        <mc:Fallback xmlns="">
          <p:sp>
            <p:nvSpPr>
              <p:cNvPr id="62" name="CuadroTexto 61">
                <a:extLst>
                  <a:ext uri="{FF2B5EF4-FFF2-40B4-BE49-F238E27FC236}">
                    <a16:creationId xmlns:a16="http://schemas.microsoft.com/office/drawing/2014/main" id="{593F2634-0119-41FD-B8CD-BD1187F4828E}"/>
                  </a:ext>
                </a:extLst>
              </p:cNvPr>
              <p:cNvSpPr txBox="1">
                <a:spLocks noRot="1" noChangeAspect="1" noMove="1" noResize="1" noEditPoints="1" noAdjustHandles="1" noChangeArrowheads="1" noChangeShapeType="1" noTextEdit="1"/>
              </p:cNvSpPr>
              <p:nvPr/>
            </p:nvSpPr>
            <p:spPr>
              <a:xfrm>
                <a:off x="391886" y="5532610"/>
                <a:ext cx="10751982" cy="646331"/>
              </a:xfrm>
              <a:prstGeom prst="rect">
                <a:avLst/>
              </a:prstGeom>
              <a:blipFill>
                <a:blip r:embed="rId19"/>
                <a:stretch>
                  <a:fillRect l="-454" t="-5660" b="-14151"/>
                </a:stretch>
              </a:blipFill>
            </p:spPr>
            <p:txBody>
              <a:bodyPr/>
              <a:lstStyle/>
              <a:p>
                <a:r>
                  <a:rPr lang="es-CO">
                    <a:noFill/>
                  </a:rPr>
                  <a:t> </a:t>
                </a:r>
              </a:p>
            </p:txBody>
          </p:sp>
        </mc:Fallback>
      </mc:AlternateContent>
    </p:spTree>
    <p:extLst>
      <p:ext uri="{BB962C8B-B14F-4D97-AF65-F5344CB8AC3E}">
        <p14:creationId xmlns:p14="http://schemas.microsoft.com/office/powerpoint/2010/main" val="39276101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TotalTime>
  <Words>395</Words>
  <Application>Microsoft Office PowerPoint</Application>
  <PresentationFormat>Panorámica</PresentationFormat>
  <Paragraphs>48</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Cambria Math</vt:lpstr>
      <vt:lpstr>Tema de Office</vt:lpstr>
      <vt:lpstr>Ejemplo de operaciones con listas en Python</vt:lpstr>
      <vt:lpstr>Presentación de PowerPoint</vt:lpstr>
      <vt:lpstr>Presentación de PowerPoint</vt:lpstr>
      <vt:lpstr>Presentación de PowerPoint</vt:lpstr>
      <vt:lpstr>Presentación de PowerPoint</vt:lpstr>
      <vt:lpstr>Ejercicios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Munoz</dc:creator>
  <cp:lastModifiedBy>Gerardo Munoz</cp:lastModifiedBy>
  <cp:revision>33</cp:revision>
  <dcterms:created xsi:type="dcterms:W3CDTF">2021-01-31T22:53:30Z</dcterms:created>
  <dcterms:modified xsi:type="dcterms:W3CDTF">2021-02-01T20:29:46Z</dcterms:modified>
</cp:coreProperties>
</file>