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Image" descr="Image"/>
          <p:cNvPicPr>
            <a:picLocks noChangeAspect="1"/>
          </p:cNvPicPr>
          <p:nvPr>
            <p:ph type="pic" idx="13"/>
          </p:nvPr>
        </p:nvPicPr>
        <p:blipFill>
          <a:blip r:embed="rId2">
            <a:extLst/>
          </a:blip>
          <a:srcRect l="11466" t="129" r="26616" b="129"/>
          <a:stretch>
            <a:fillRect/>
          </a:stretch>
        </p:blipFill>
        <p:spPr>
          <a:prstGeom prst="rect">
            <a:avLst/>
          </a:prstGeom>
        </p:spPr>
      </p:pic>
      <p:sp>
        <p:nvSpPr>
          <p:cNvPr id="167" name="CLIMATE CHANGE AND RESOURCES AVAILABILITY"/>
          <p:cNvSpPr txBox="1"/>
          <p:nvPr>
            <p:ph type="title"/>
          </p:nvPr>
        </p:nvSpPr>
        <p:spPr>
          <a:prstGeom prst="rect">
            <a:avLst/>
          </a:prstGeom>
        </p:spPr>
        <p:txBody>
          <a:bodyPr/>
          <a:lstStyle/>
          <a:p>
            <a:pPr defTabSz="443484">
              <a:lnSpc>
                <a:spcPts val="14200"/>
              </a:lnSpc>
              <a:defRPr cap="none" sz="6208">
                <a:solidFill>
                  <a:srgbClr val="63BFFF"/>
                </a:solidFill>
                <a:latin typeface="Tw Cen MT"/>
                <a:ea typeface="Tw Cen MT"/>
                <a:cs typeface="Tw Cen MT"/>
                <a:sym typeface="Tw Cen MT"/>
              </a:defRPr>
            </a:pPr>
            <a:r>
              <a:t>CLIMATE CHANGE AND RESOURCES AVAILABILITY</a:t>
            </a:r>
            <a:r>
              <a:rPr sz="1164">
                <a:latin typeface="Times"/>
                <a:ea typeface="Times"/>
                <a:cs typeface="Times"/>
                <a:sym typeface="Times"/>
              </a:rPr>
              <a:t> </a:t>
            </a:r>
          </a:p>
        </p:txBody>
      </p:sp>
      <p:sp>
        <p:nvSpPr>
          <p:cNvPr id="168" name="Dan Furman…"/>
          <p:cNvSpPr txBox="1"/>
          <p:nvPr>
            <p:ph type="body" sz="quarter" idx="1"/>
          </p:nvPr>
        </p:nvSpPr>
        <p:spPr>
          <a:prstGeom prst="rect">
            <a:avLst/>
          </a:prstGeom>
        </p:spPr>
        <p:txBody>
          <a:bodyPr/>
          <a:lstStyle/>
          <a:p>
            <a:pPr defTabSz="373887">
              <a:spcBef>
                <a:spcPts val="1400"/>
              </a:spcBef>
              <a:defRPr sz="3455"/>
            </a:pPr>
            <a:r>
              <a:t>Dan Furman</a:t>
            </a:r>
          </a:p>
          <a:p>
            <a:pPr defTabSz="373887">
              <a:spcBef>
                <a:spcPts val="1400"/>
              </a:spcBef>
              <a:defRPr sz="3455"/>
            </a:pPr>
            <a:r>
              <a:t>Marcus Pames</a:t>
            </a:r>
          </a:p>
          <a:p>
            <a:pPr defTabSz="373887">
              <a:spcBef>
                <a:spcPts val="1400"/>
              </a:spcBef>
              <a:defRPr sz="3455"/>
            </a:pPr>
            <a:r>
              <a:t>Sueli yahara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Project One by DMS Team"/>
          <p:cNvSpPr txBox="1"/>
          <p:nvPr>
            <p:ph type="body" idx="13"/>
          </p:nvPr>
        </p:nvSpPr>
        <p:spPr>
          <a:prstGeom prst="rect">
            <a:avLst/>
          </a:prstGeom>
        </p:spPr>
        <p:txBody>
          <a:bodyPr/>
          <a:lstStyle/>
          <a:p>
            <a:pPr/>
            <a:r>
              <a:t>Project One by DMS Team</a:t>
            </a:r>
          </a:p>
        </p:txBody>
      </p:sp>
      <p:sp>
        <p:nvSpPr>
          <p:cNvPr id="210" name="Temperature VS. Agricultural Land Per Capita"/>
          <p:cNvSpPr txBox="1"/>
          <p:nvPr>
            <p:ph type="title"/>
          </p:nvPr>
        </p:nvSpPr>
        <p:spPr>
          <a:xfrm>
            <a:off x="576758" y="1512711"/>
            <a:ext cx="12192001" cy="723901"/>
          </a:xfrm>
          <a:prstGeom prst="rect">
            <a:avLst/>
          </a:prstGeom>
        </p:spPr>
        <p:txBody>
          <a:bodyPr/>
          <a:lstStyle/>
          <a:p>
            <a:pPr defTabSz="425195">
              <a:lnSpc>
                <a:spcPts val="10100"/>
              </a:lnSpc>
              <a:spcBef>
                <a:spcPts val="0"/>
              </a:spcBef>
              <a:defRPr cap="none" sz="4464">
                <a:latin typeface="Tw Cen MT"/>
                <a:ea typeface="Tw Cen MT"/>
                <a:cs typeface="Tw Cen MT"/>
                <a:sym typeface="Tw Cen MT"/>
              </a:defRPr>
            </a:pPr>
            <a:r>
              <a:t>Temperature VS. Agricultural Land Per Capita</a:t>
            </a:r>
            <a:r>
              <a:rPr sz="1116">
                <a:latin typeface="Times"/>
                <a:ea typeface="Times"/>
                <a:cs typeface="Times"/>
                <a:sym typeface="Times"/>
              </a:rPr>
              <a:t> </a:t>
            </a:r>
          </a:p>
        </p:txBody>
      </p:sp>
      <p:sp>
        <p:nvSpPr>
          <p:cNvPr id="211" name="Body"/>
          <p:cNvSpPr txBox="1"/>
          <p:nvPr>
            <p:ph type="body" idx="1"/>
          </p:nvPr>
        </p:nvSpPr>
        <p:spPr>
          <a:prstGeom prst="rect">
            <a:avLst/>
          </a:prstGeom>
        </p:spPr>
        <p:txBody>
          <a:bodyPr/>
          <a:lstStyle/>
          <a:p>
            <a:pPr/>
          </a:p>
        </p:txBody>
      </p:sp>
      <p:pic>
        <p:nvPicPr>
          <p:cNvPr id="212" name="Screen Shot 2018-09-18 at 6.44.25 PM.png" descr="Screen Shot 2018-09-18 at 6.44.25 PM.png"/>
          <p:cNvPicPr>
            <a:picLocks noChangeAspect="1"/>
          </p:cNvPicPr>
          <p:nvPr/>
        </p:nvPicPr>
        <p:blipFill>
          <a:blip r:embed="rId2">
            <a:extLst/>
          </a:blip>
          <a:stretch>
            <a:fillRect/>
          </a:stretch>
        </p:blipFill>
        <p:spPr>
          <a:xfrm>
            <a:off x="2254250" y="3790950"/>
            <a:ext cx="7480300" cy="40132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Project One by DMS Team"/>
          <p:cNvSpPr txBox="1"/>
          <p:nvPr>
            <p:ph type="body" idx="13"/>
          </p:nvPr>
        </p:nvSpPr>
        <p:spPr>
          <a:prstGeom prst="rect">
            <a:avLst/>
          </a:prstGeom>
        </p:spPr>
        <p:txBody>
          <a:bodyPr/>
          <a:lstStyle/>
          <a:p>
            <a:pPr/>
            <a:r>
              <a:t>Project One by DMS Team</a:t>
            </a:r>
          </a:p>
        </p:txBody>
      </p:sp>
      <p:sp>
        <p:nvSpPr>
          <p:cNvPr id="215" name="Temperature VS. Agricultural Land Per Capita"/>
          <p:cNvSpPr txBox="1"/>
          <p:nvPr>
            <p:ph type="title"/>
          </p:nvPr>
        </p:nvSpPr>
        <p:spPr>
          <a:prstGeom prst="rect">
            <a:avLst/>
          </a:prstGeom>
        </p:spPr>
        <p:txBody>
          <a:bodyPr/>
          <a:lstStyle>
            <a:lvl1pPr defTabSz="425195">
              <a:lnSpc>
                <a:spcPts val="10100"/>
              </a:lnSpc>
              <a:spcBef>
                <a:spcPts val="0"/>
              </a:spcBef>
              <a:defRPr cap="none" sz="4464">
                <a:latin typeface="Tw Cen MT"/>
                <a:ea typeface="Tw Cen MT"/>
                <a:cs typeface="Tw Cen MT"/>
                <a:sym typeface="Tw Cen MT"/>
              </a:defRPr>
            </a:lvl1pPr>
          </a:lstStyle>
          <a:p>
            <a:pPr/>
            <a:r>
              <a:t>Temperature VS. Agricultural Land Per Capita</a:t>
            </a:r>
          </a:p>
        </p:txBody>
      </p:sp>
      <p:sp>
        <p:nvSpPr>
          <p:cNvPr id="216" name="p-value lower than 0.05, therefore there is a correlation"/>
          <p:cNvSpPr txBox="1"/>
          <p:nvPr>
            <p:ph type="body" idx="1"/>
          </p:nvPr>
        </p:nvSpPr>
        <p:spPr>
          <a:prstGeom prst="rect">
            <a:avLst/>
          </a:prstGeom>
        </p:spPr>
        <p:txBody>
          <a:bodyPr/>
          <a:lstStyle/>
          <a:p>
            <a:pPr/>
            <a:r>
              <a:t>p-value lower than 0.05, therefore there is a correlation</a:t>
            </a:r>
          </a:p>
        </p:txBody>
      </p:sp>
      <p:pic>
        <p:nvPicPr>
          <p:cNvPr id="217" name="Screen Shot 2018-09-18 at 6.44.56 PM.png" descr="Screen Shot 2018-09-18 at 6.44.56 PM.png"/>
          <p:cNvPicPr>
            <a:picLocks noChangeAspect="1"/>
          </p:cNvPicPr>
          <p:nvPr/>
        </p:nvPicPr>
        <p:blipFill>
          <a:blip r:embed="rId2">
            <a:extLst/>
          </a:blip>
          <a:stretch>
            <a:fillRect/>
          </a:stretch>
        </p:blipFill>
        <p:spPr>
          <a:xfrm>
            <a:off x="2914986" y="4083160"/>
            <a:ext cx="5880101" cy="37338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Project One by DMS Team"/>
          <p:cNvSpPr txBox="1"/>
          <p:nvPr>
            <p:ph type="body" idx="13"/>
          </p:nvPr>
        </p:nvSpPr>
        <p:spPr>
          <a:prstGeom prst="rect">
            <a:avLst/>
          </a:prstGeom>
        </p:spPr>
        <p:txBody>
          <a:bodyPr/>
          <a:lstStyle/>
          <a:p>
            <a:pPr/>
            <a:r>
              <a:t>Project One by DMS Team</a:t>
            </a:r>
          </a:p>
        </p:txBody>
      </p:sp>
      <p:sp>
        <p:nvSpPr>
          <p:cNvPr id="220" name="Temperature vs Wealth per Capita"/>
          <p:cNvSpPr txBox="1"/>
          <p:nvPr>
            <p:ph type="title"/>
          </p:nvPr>
        </p:nvSpPr>
        <p:spPr>
          <a:prstGeom prst="rect">
            <a:avLst/>
          </a:prstGeom>
        </p:spPr>
        <p:txBody>
          <a:bodyPr/>
          <a:lstStyle>
            <a:lvl1pPr defTabSz="425195">
              <a:lnSpc>
                <a:spcPts val="10100"/>
              </a:lnSpc>
              <a:spcBef>
                <a:spcPts val="0"/>
              </a:spcBef>
              <a:defRPr cap="none" sz="4464">
                <a:latin typeface="Tw Cen MT"/>
                <a:ea typeface="Tw Cen MT"/>
                <a:cs typeface="Tw Cen MT"/>
                <a:sym typeface="Tw Cen MT"/>
              </a:defRPr>
            </a:lvl1pPr>
          </a:lstStyle>
          <a:p>
            <a:pPr/>
            <a:r>
              <a:t>Temperature vs Wealth per Capita</a:t>
            </a:r>
          </a:p>
        </p:txBody>
      </p:sp>
      <p:sp>
        <p:nvSpPr>
          <p:cNvPr id="221" name="Body"/>
          <p:cNvSpPr txBox="1"/>
          <p:nvPr>
            <p:ph type="body" idx="1"/>
          </p:nvPr>
        </p:nvSpPr>
        <p:spPr>
          <a:prstGeom prst="rect">
            <a:avLst/>
          </a:prstGeom>
        </p:spPr>
        <p:txBody>
          <a:bodyPr/>
          <a:lstStyle/>
          <a:p>
            <a:pPr/>
          </a:p>
        </p:txBody>
      </p:sp>
      <p:pic>
        <p:nvPicPr>
          <p:cNvPr id="222" name="Screen Shot 2018-09-18 at 6.44.33 PM.png" descr="Screen Shot 2018-09-18 at 6.44.33 PM.png"/>
          <p:cNvPicPr>
            <a:picLocks noChangeAspect="1"/>
          </p:cNvPicPr>
          <p:nvPr/>
        </p:nvPicPr>
        <p:blipFill>
          <a:blip r:embed="rId2">
            <a:extLst/>
          </a:blip>
          <a:stretch>
            <a:fillRect/>
          </a:stretch>
        </p:blipFill>
        <p:spPr>
          <a:xfrm>
            <a:off x="2553036" y="3714750"/>
            <a:ext cx="6604001" cy="41656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Project One by DMS Team"/>
          <p:cNvSpPr txBox="1"/>
          <p:nvPr>
            <p:ph type="body" idx="13"/>
          </p:nvPr>
        </p:nvSpPr>
        <p:spPr>
          <a:prstGeom prst="rect">
            <a:avLst/>
          </a:prstGeom>
        </p:spPr>
        <p:txBody>
          <a:bodyPr/>
          <a:lstStyle/>
          <a:p>
            <a:pPr/>
            <a:r>
              <a:t>Project One by DMS Team</a:t>
            </a:r>
          </a:p>
        </p:txBody>
      </p:sp>
      <p:sp>
        <p:nvSpPr>
          <p:cNvPr id="225" name="Temperature vs Wealth per Capita"/>
          <p:cNvSpPr txBox="1"/>
          <p:nvPr>
            <p:ph type="title"/>
          </p:nvPr>
        </p:nvSpPr>
        <p:spPr>
          <a:prstGeom prst="rect">
            <a:avLst/>
          </a:prstGeom>
        </p:spPr>
        <p:txBody>
          <a:bodyPr/>
          <a:lstStyle>
            <a:lvl1pPr defTabSz="425195">
              <a:lnSpc>
                <a:spcPts val="10100"/>
              </a:lnSpc>
              <a:spcBef>
                <a:spcPts val="0"/>
              </a:spcBef>
              <a:defRPr cap="none" sz="4464">
                <a:latin typeface="Tw Cen MT"/>
                <a:ea typeface="Tw Cen MT"/>
                <a:cs typeface="Tw Cen MT"/>
                <a:sym typeface="Tw Cen MT"/>
              </a:defRPr>
            </a:lvl1pPr>
          </a:lstStyle>
          <a:p>
            <a:pPr/>
            <a:r>
              <a:t>Temperature vs Wealth per Capita</a:t>
            </a:r>
          </a:p>
        </p:txBody>
      </p:sp>
      <p:sp>
        <p:nvSpPr>
          <p:cNvPr id="226" name="p-value greater than 0.05, therefore there is no correlation"/>
          <p:cNvSpPr txBox="1"/>
          <p:nvPr>
            <p:ph type="body" idx="1"/>
          </p:nvPr>
        </p:nvSpPr>
        <p:spPr>
          <a:prstGeom prst="rect">
            <a:avLst/>
          </a:prstGeom>
        </p:spPr>
        <p:txBody>
          <a:bodyPr/>
          <a:lstStyle/>
          <a:p>
            <a:pPr/>
            <a:r>
              <a:t>p-value greater than 0.05, therefore there is no correlation</a:t>
            </a:r>
          </a:p>
        </p:txBody>
      </p:sp>
      <p:pic>
        <p:nvPicPr>
          <p:cNvPr id="227" name="Screen Shot 2018-09-18 at 6.44.50 PM.png" descr="Screen Shot 2018-09-18 at 6.44.50 PM.png"/>
          <p:cNvPicPr>
            <a:picLocks noChangeAspect="1"/>
          </p:cNvPicPr>
          <p:nvPr/>
        </p:nvPicPr>
        <p:blipFill>
          <a:blip r:embed="rId2">
            <a:extLst/>
          </a:blip>
          <a:stretch>
            <a:fillRect/>
          </a:stretch>
        </p:blipFill>
        <p:spPr>
          <a:xfrm>
            <a:off x="3064896" y="4445557"/>
            <a:ext cx="6159501" cy="38608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Project One by DMS TeamText"/>
          <p:cNvSpPr txBox="1"/>
          <p:nvPr>
            <p:ph type="body" idx="13"/>
          </p:nvPr>
        </p:nvSpPr>
        <p:spPr>
          <a:prstGeom prst="rect">
            <a:avLst/>
          </a:prstGeom>
        </p:spPr>
        <p:txBody>
          <a:bodyPr/>
          <a:lstStyle/>
          <a:p>
            <a:pPr/>
            <a:r>
              <a:t>Project One by DMS TeamText</a:t>
            </a:r>
          </a:p>
        </p:txBody>
      </p:sp>
      <p:sp>
        <p:nvSpPr>
          <p:cNvPr id="230" name="Temperature vs Natural Capital (USA)"/>
          <p:cNvSpPr txBox="1"/>
          <p:nvPr>
            <p:ph type="title"/>
          </p:nvPr>
        </p:nvSpPr>
        <p:spPr>
          <a:prstGeom prst="rect">
            <a:avLst/>
          </a:prstGeom>
        </p:spPr>
        <p:txBody>
          <a:bodyPr/>
          <a:lstStyle>
            <a:lvl1pPr defTabSz="425195">
              <a:lnSpc>
                <a:spcPts val="10100"/>
              </a:lnSpc>
              <a:spcBef>
                <a:spcPts val="0"/>
              </a:spcBef>
              <a:defRPr cap="none" sz="4464">
                <a:latin typeface="Tw Cen MT"/>
                <a:ea typeface="Tw Cen MT"/>
                <a:cs typeface="Tw Cen MT"/>
                <a:sym typeface="Tw Cen MT"/>
              </a:defRPr>
            </a:lvl1pPr>
          </a:lstStyle>
          <a:p>
            <a:pPr/>
            <a:r>
              <a:t>Temperature vs Natural Capital (USA)</a:t>
            </a:r>
          </a:p>
        </p:txBody>
      </p:sp>
      <p:sp>
        <p:nvSpPr>
          <p:cNvPr id="231" name="Body"/>
          <p:cNvSpPr txBox="1"/>
          <p:nvPr>
            <p:ph type="body" idx="1"/>
          </p:nvPr>
        </p:nvSpPr>
        <p:spPr>
          <a:prstGeom prst="rect">
            <a:avLst/>
          </a:prstGeom>
        </p:spPr>
        <p:txBody>
          <a:bodyPr/>
          <a:lstStyle/>
          <a:p>
            <a:pPr/>
          </a:p>
        </p:txBody>
      </p:sp>
      <p:pic>
        <p:nvPicPr>
          <p:cNvPr id="232" name="Screen Shot 2018-09-18 at 6.45.05 PM.png" descr="Screen Shot 2018-09-18 at 6.45.05 PM.png"/>
          <p:cNvPicPr>
            <a:picLocks noChangeAspect="1"/>
          </p:cNvPicPr>
          <p:nvPr/>
        </p:nvPicPr>
        <p:blipFill>
          <a:blip r:embed="rId2">
            <a:extLst/>
          </a:blip>
          <a:stretch>
            <a:fillRect/>
          </a:stretch>
        </p:blipFill>
        <p:spPr>
          <a:xfrm>
            <a:off x="3193910" y="3778250"/>
            <a:ext cx="6616980" cy="455454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Project One by DMS Team"/>
          <p:cNvSpPr txBox="1"/>
          <p:nvPr>
            <p:ph type="body" idx="13"/>
          </p:nvPr>
        </p:nvSpPr>
        <p:spPr>
          <a:prstGeom prst="rect">
            <a:avLst/>
          </a:prstGeom>
        </p:spPr>
        <p:txBody>
          <a:bodyPr/>
          <a:lstStyle/>
          <a:p>
            <a:pPr/>
            <a:r>
              <a:t>Project One by DMS Team</a:t>
            </a:r>
          </a:p>
        </p:txBody>
      </p:sp>
      <p:sp>
        <p:nvSpPr>
          <p:cNvPr id="235" name="Temperature VS. Agricultural Land Per Capita"/>
          <p:cNvSpPr txBox="1"/>
          <p:nvPr>
            <p:ph type="title"/>
          </p:nvPr>
        </p:nvSpPr>
        <p:spPr>
          <a:prstGeom prst="rect">
            <a:avLst/>
          </a:prstGeom>
        </p:spPr>
        <p:txBody>
          <a:bodyPr/>
          <a:lstStyle>
            <a:lvl1pPr defTabSz="425195">
              <a:lnSpc>
                <a:spcPts val="10100"/>
              </a:lnSpc>
              <a:spcBef>
                <a:spcPts val="0"/>
              </a:spcBef>
              <a:defRPr cap="none" sz="4464">
                <a:latin typeface="Tw Cen MT"/>
                <a:ea typeface="Tw Cen MT"/>
                <a:cs typeface="Tw Cen MT"/>
                <a:sym typeface="Tw Cen MT"/>
              </a:defRPr>
            </a:lvl1pPr>
          </a:lstStyle>
          <a:p>
            <a:pPr/>
            <a:r>
              <a:t>Temperature VS. Agricultural Land Per Capita</a:t>
            </a:r>
          </a:p>
        </p:txBody>
      </p:sp>
      <p:sp>
        <p:nvSpPr>
          <p:cNvPr id="236" name="Body"/>
          <p:cNvSpPr txBox="1"/>
          <p:nvPr>
            <p:ph type="body" idx="1"/>
          </p:nvPr>
        </p:nvSpPr>
        <p:spPr>
          <a:prstGeom prst="rect">
            <a:avLst/>
          </a:prstGeom>
        </p:spPr>
        <p:txBody>
          <a:bodyPr/>
          <a:lstStyle/>
          <a:p>
            <a:pPr/>
          </a:p>
        </p:txBody>
      </p:sp>
      <p:pic>
        <p:nvPicPr>
          <p:cNvPr id="237" name="Screen Shot 2018-09-18 at 6.45.12 PM.png" descr="Screen Shot 2018-09-18 at 6.45.12 PM.png"/>
          <p:cNvPicPr>
            <a:picLocks noChangeAspect="1"/>
          </p:cNvPicPr>
          <p:nvPr/>
        </p:nvPicPr>
        <p:blipFill>
          <a:blip r:embed="rId2">
            <a:extLst/>
          </a:blip>
          <a:stretch>
            <a:fillRect/>
          </a:stretch>
        </p:blipFill>
        <p:spPr>
          <a:xfrm>
            <a:off x="2839233" y="3520192"/>
            <a:ext cx="6883401" cy="41783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Project One by DMS Team"/>
          <p:cNvSpPr txBox="1"/>
          <p:nvPr>
            <p:ph type="body" idx="13"/>
          </p:nvPr>
        </p:nvSpPr>
        <p:spPr>
          <a:prstGeom prst="rect">
            <a:avLst/>
          </a:prstGeom>
        </p:spPr>
        <p:txBody>
          <a:bodyPr/>
          <a:lstStyle/>
          <a:p>
            <a:pPr/>
            <a:r>
              <a:t>Project One by DMS Team</a:t>
            </a:r>
          </a:p>
        </p:txBody>
      </p:sp>
      <p:sp>
        <p:nvSpPr>
          <p:cNvPr id="240" name="Temperature vs Wealth per Capita (USA)"/>
          <p:cNvSpPr txBox="1"/>
          <p:nvPr>
            <p:ph type="title"/>
          </p:nvPr>
        </p:nvSpPr>
        <p:spPr>
          <a:prstGeom prst="rect">
            <a:avLst/>
          </a:prstGeom>
        </p:spPr>
        <p:txBody>
          <a:bodyPr/>
          <a:lstStyle>
            <a:lvl1pPr defTabSz="425195">
              <a:lnSpc>
                <a:spcPts val="10100"/>
              </a:lnSpc>
              <a:spcBef>
                <a:spcPts val="0"/>
              </a:spcBef>
              <a:defRPr cap="none" sz="4464">
                <a:latin typeface="Tw Cen MT"/>
                <a:ea typeface="Tw Cen MT"/>
                <a:cs typeface="Tw Cen MT"/>
                <a:sym typeface="Tw Cen MT"/>
              </a:defRPr>
            </a:lvl1pPr>
          </a:lstStyle>
          <a:p>
            <a:pPr/>
            <a:r>
              <a:t>Temperature vs Wealth per Capita (USA)</a:t>
            </a:r>
          </a:p>
        </p:txBody>
      </p:sp>
      <p:sp>
        <p:nvSpPr>
          <p:cNvPr id="241" name="Body"/>
          <p:cNvSpPr txBox="1"/>
          <p:nvPr>
            <p:ph type="body" idx="1"/>
          </p:nvPr>
        </p:nvSpPr>
        <p:spPr>
          <a:prstGeom prst="rect">
            <a:avLst/>
          </a:prstGeom>
        </p:spPr>
        <p:txBody>
          <a:bodyPr/>
          <a:lstStyle/>
          <a:p>
            <a:pPr/>
          </a:p>
        </p:txBody>
      </p:sp>
      <p:pic>
        <p:nvPicPr>
          <p:cNvPr id="242" name="Screen Shot 2018-09-18 at 6.45.18 PM.png" descr="Screen Shot 2018-09-18 at 6.45.18 PM.png"/>
          <p:cNvPicPr>
            <a:picLocks noChangeAspect="1"/>
          </p:cNvPicPr>
          <p:nvPr/>
        </p:nvPicPr>
        <p:blipFill>
          <a:blip r:embed="rId2">
            <a:extLst/>
          </a:blip>
          <a:stretch>
            <a:fillRect/>
          </a:stretch>
        </p:blipFill>
        <p:spPr>
          <a:xfrm>
            <a:off x="2881658" y="3760401"/>
            <a:ext cx="6832623" cy="442520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Project One by DMS Team"/>
          <p:cNvSpPr txBox="1"/>
          <p:nvPr>
            <p:ph type="body" idx="13"/>
          </p:nvPr>
        </p:nvSpPr>
        <p:spPr>
          <a:prstGeom prst="rect">
            <a:avLst/>
          </a:prstGeom>
        </p:spPr>
        <p:txBody>
          <a:bodyPr/>
          <a:lstStyle/>
          <a:p>
            <a:pPr/>
            <a:r>
              <a:t>Project One by DMS Team</a:t>
            </a:r>
          </a:p>
        </p:txBody>
      </p:sp>
      <p:sp>
        <p:nvSpPr>
          <p:cNvPr id="245" name="Data Analysis"/>
          <p:cNvSpPr txBox="1"/>
          <p:nvPr>
            <p:ph type="title"/>
          </p:nvPr>
        </p:nvSpPr>
        <p:spPr>
          <a:prstGeom prst="rect">
            <a:avLst/>
          </a:prstGeom>
        </p:spPr>
        <p:txBody>
          <a:bodyPr/>
          <a:lstStyle>
            <a:lvl1pPr defTabSz="467359">
              <a:spcBef>
                <a:spcPts val="2200"/>
              </a:spcBef>
              <a:defRPr sz="4800"/>
            </a:lvl1pPr>
          </a:lstStyle>
          <a:p>
            <a:pPr/>
            <a:r>
              <a:t>Data Analysis</a:t>
            </a:r>
          </a:p>
        </p:txBody>
      </p:sp>
      <p:sp>
        <p:nvSpPr>
          <p:cNvPr id="246" name="In order to analyze the data  and answer each question, we first create a scatter plot with all the countries classified as developed ones according do the OEDC classification and temperature data that we had.…"/>
          <p:cNvSpPr txBox="1"/>
          <p:nvPr>
            <p:ph type="body" idx="1"/>
          </p:nvPr>
        </p:nvSpPr>
        <p:spPr>
          <a:prstGeom prst="rect">
            <a:avLst/>
          </a:prstGeom>
        </p:spPr>
        <p:txBody>
          <a:bodyPr/>
          <a:lstStyle/>
          <a:p>
            <a:pPr marL="408940" indent="-408940" defTabSz="537463">
              <a:spcBef>
                <a:spcPts val="2500"/>
              </a:spcBef>
              <a:defRPr sz="3128"/>
            </a:pPr>
            <a:r>
              <a:t>In order to analyze the data  and answer each question, we first create a scatter plot with all the countries classified as developed ones according do the OEDC classification and temperature data that we had. </a:t>
            </a:r>
          </a:p>
          <a:p>
            <a:pPr marL="408940" indent="-408940" defTabSz="537463">
              <a:spcBef>
                <a:spcPts val="2500"/>
              </a:spcBef>
              <a:defRPr sz="3128"/>
            </a:pPr>
            <a:r>
              <a:t>Next we plot  the regression lines in order to find out if there was a correlation between climate change and natural resources and other indicators for all the developed countries</a:t>
            </a:r>
          </a:p>
          <a:p>
            <a:pPr marL="408940" indent="-408940" defTabSz="537463">
              <a:spcBef>
                <a:spcPts val="2500"/>
              </a:spcBef>
              <a:defRPr sz="3128"/>
            </a:pPr>
            <a:r>
              <a:t>We look closer into the USA data to see how the data was distributed in order to compared to the data for the combined developed countries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Project One by DMS Team"/>
          <p:cNvSpPr txBox="1"/>
          <p:nvPr>
            <p:ph type="body" idx="13"/>
          </p:nvPr>
        </p:nvSpPr>
        <p:spPr>
          <a:prstGeom prst="rect">
            <a:avLst/>
          </a:prstGeom>
        </p:spPr>
        <p:txBody>
          <a:bodyPr/>
          <a:lstStyle/>
          <a:p>
            <a:pPr/>
            <a:r>
              <a:t>Project One by DMS Team</a:t>
            </a:r>
          </a:p>
        </p:txBody>
      </p:sp>
      <p:sp>
        <p:nvSpPr>
          <p:cNvPr id="249" name="DATA ANALYSIS"/>
          <p:cNvSpPr txBox="1"/>
          <p:nvPr>
            <p:ph type="title"/>
          </p:nvPr>
        </p:nvSpPr>
        <p:spPr>
          <a:prstGeom prst="rect">
            <a:avLst/>
          </a:prstGeom>
        </p:spPr>
        <p:txBody>
          <a:bodyPr/>
          <a:lstStyle/>
          <a:p>
            <a:pPr defTabSz="425195">
              <a:lnSpc>
                <a:spcPts val="10100"/>
              </a:lnSpc>
              <a:spcBef>
                <a:spcPts val="0"/>
              </a:spcBef>
              <a:defRPr cap="none" sz="4464">
                <a:latin typeface="Tw Cen MT"/>
                <a:ea typeface="Tw Cen MT"/>
                <a:cs typeface="Tw Cen MT"/>
                <a:sym typeface="Tw Cen MT"/>
              </a:defRPr>
            </a:pPr>
            <a:r>
              <a:t>DATA ANALYSIS</a:t>
            </a:r>
            <a:r>
              <a:rPr sz="1116">
                <a:latin typeface="Times"/>
                <a:ea typeface="Times"/>
                <a:cs typeface="Times"/>
                <a:sym typeface="Times"/>
              </a:rPr>
              <a:t> </a:t>
            </a:r>
          </a:p>
        </p:txBody>
      </p:sp>
      <p:sp>
        <p:nvSpPr>
          <p:cNvPr id="250" name="We did not find a correlation between Natural Capital and temperature change taking into consideration the confidence level of 95%. The p-value of 0.0602 which is greater than 0.065. This might be explained by the short timeframe that we used (1995-2010), or by the green policies that have been in effect since the Kyoto protocol (1992) and CO2 emission control policies.…"/>
          <p:cNvSpPr txBox="1"/>
          <p:nvPr>
            <p:ph type="body" idx="1"/>
          </p:nvPr>
        </p:nvSpPr>
        <p:spPr>
          <a:xfrm>
            <a:off x="406400" y="2749550"/>
            <a:ext cx="12192000" cy="6108700"/>
          </a:xfrm>
          <a:prstGeom prst="rect">
            <a:avLst/>
          </a:prstGeom>
        </p:spPr>
        <p:txBody>
          <a:bodyPr/>
          <a:lstStyle/>
          <a:p>
            <a:pPr marL="382270" indent="-382270" defTabSz="502412">
              <a:spcBef>
                <a:spcPts val="2400"/>
              </a:spcBef>
              <a:defRPr sz="2924"/>
            </a:pPr>
            <a:r>
              <a:t>We did not find a correlation between Natural Capital and temperature change taking into consideration the confidence level of 95%. The p-value of 0.0602 which is greater than 0.065. This might be explained by the short timeframe that we used (1995-2010), or by the green policies that have been in effect since the Kyoto protocol (1992) and CO2 emission control policies. </a:t>
            </a:r>
          </a:p>
          <a:p>
            <a:pPr marL="382270" indent="-382270" defTabSz="502412">
              <a:spcBef>
                <a:spcPts val="2400"/>
              </a:spcBef>
              <a:defRPr sz="2924"/>
            </a:pPr>
            <a:r>
              <a:t>We did find an inverse correlation between Agricultural land per Capita. The p-value of 0.009 is lower than 0.05. We did expect that outcome, taking into consideration that any change in temperature affects that water available for irrigation, soil fertility, water availability, harvest outcomes, etc.</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Project One by DMS Team"/>
          <p:cNvSpPr txBox="1"/>
          <p:nvPr>
            <p:ph type="body" idx="13"/>
          </p:nvPr>
        </p:nvSpPr>
        <p:spPr>
          <a:prstGeom prst="rect">
            <a:avLst/>
          </a:prstGeom>
        </p:spPr>
        <p:txBody>
          <a:bodyPr/>
          <a:lstStyle/>
          <a:p>
            <a:pPr/>
            <a:r>
              <a:t>Project One by DMS Team</a:t>
            </a:r>
          </a:p>
        </p:txBody>
      </p:sp>
      <p:sp>
        <p:nvSpPr>
          <p:cNvPr id="253" name="DATA ANALYSIS"/>
          <p:cNvSpPr txBox="1"/>
          <p:nvPr>
            <p:ph type="title"/>
          </p:nvPr>
        </p:nvSpPr>
        <p:spPr>
          <a:prstGeom prst="rect">
            <a:avLst/>
          </a:prstGeom>
        </p:spPr>
        <p:txBody>
          <a:bodyPr/>
          <a:lstStyle>
            <a:lvl1pPr defTabSz="425195">
              <a:lnSpc>
                <a:spcPts val="10100"/>
              </a:lnSpc>
              <a:spcBef>
                <a:spcPts val="0"/>
              </a:spcBef>
              <a:defRPr cap="none" sz="4464">
                <a:latin typeface="Tw Cen MT"/>
                <a:ea typeface="Tw Cen MT"/>
                <a:cs typeface="Tw Cen MT"/>
                <a:sym typeface="Tw Cen MT"/>
              </a:defRPr>
            </a:lvl1pPr>
          </a:lstStyle>
          <a:p>
            <a:pPr/>
            <a:r>
              <a:t>DATA ANALYSIS</a:t>
            </a:r>
          </a:p>
        </p:txBody>
      </p:sp>
      <p:sp>
        <p:nvSpPr>
          <p:cNvPr id="254" name="We did not find a correlations between temperature change and wealth income per capita. The p-value of 0.64 which is greater than 0.05. This might be explained by the dataset that we chose to work with, meaning developed countries. The result might have been different if we were working with developing countries, where change in agricultural land affects the income of part of the population in rural areas. In developing countries the rural population is bigger than in developed countries."/>
          <p:cNvSpPr txBox="1"/>
          <p:nvPr>
            <p:ph type="body" idx="1"/>
          </p:nvPr>
        </p:nvSpPr>
        <p:spPr>
          <a:xfrm>
            <a:off x="593794" y="2538769"/>
            <a:ext cx="12192001" cy="6108701"/>
          </a:xfrm>
          <a:prstGeom prst="rect">
            <a:avLst/>
          </a:prstGeom>
        </p:spPr>
        <p:txBody>
          <a:bodyPr/>
          <a:lstStyle/>
          <a:p>
            <a:pPr/>
            <a:r>
              <a:t>We did not find a correlations between temperature change and wealth income per capita. The p-value of 0.64 which is greater than 0.05. This might be explained by the dataset that we chose to work with, meaning developed countries. The result might have been different if we were working with developing countries, where change in agricultural land affects the income of part of the population in rural areas. In developing countries the rural population is bigger than in developed countries. </a:t>
            </a:r>
          </a:p>
        </p:txBody>
      </p:sp>
    </p:spTree>
  </p:cSld>
  <p:clrMapOvr>
    <a:masterClrMapping/>
  </p:clrMapOvr>
  <mc:AlternateContent xmlns:mc="http://schemas.openxmlformats.org/markup-compatibility/2006">
    <mc:Choice xmlns:p14="http://schemas.microsoft.com/office/powerpoint/2010/main" Requires="p14">
      <p:transition spd="slow" advClick="1" p14:dur="1750">
        <p:pull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Project One by DMS Team"/>
          <p:cNvSpPr txBox="1"/>
          <p:nvPr>
            <p:ph type="body" idx="13"/>
          </p:nvPr>
        </p:nvSpPr>
        <p:spPr>
          <a:prstGeom prst="rect">
            <a:avLst/>
          </a:prstGeom>
        </p:spPr>
        <p:txBody>
          <a:bodyPr/>
          <a:lstStyle/>
          <a:p>
            <a:pPr/>
            <a:r>
              <a:t>Project One by DMS Team </a:t>
            </a:r>
          </a:p>
        </p:txBody>
      </p:sp>
      <p:pic>
        <p:nvPicPr>
          <p:cNvPr id="171" name="Kid_sun.jpg" descr="Kid_sun.jpg"/>
          <p:cNvPicPr>
            <a:picLocks noChangeAspect="1"/>
          </p:cNvPicPr>
          <p:nvPr>
            <p:ph type="pic" idx="14"/>
          </p:nvPr>
        </p:nvPicPr>
        <p:blipFill>
          <a:blip r:embed="rId2">
            <a:extLst/>
          </a:blip>
          <a:srcRect l="14820" t="0" r="14820" b="0"/>
          <a:stretch>
            <a:fillRect/>
          </a:stretch>
        </p:blipFill>
        <p:spPr>
          <a:prstGeom prst="rect">
            <a:avLst/>
          </a:prstGeom>
        </p:spPr>
      </p:pic>
      <p:sp>
        <p:nvSpPr>
          <p:cNvPr id="172" name="Motivation"/>
          <p:cNvSpPr txBox="1"/>
          <p:nvPr>
            <p:ph type="title"/>
          </p:nvPr>
        </p:nvSpPr>
        <p:spPr>
          <a:prstGeom prst="rect">
            <a:avLst/>
          </a:prstGeom>
        </p:spPr>
        <p:txBody>
          <a:bodyPr/>
          <a:lstStyle>
            <a:lvl1pPr defTabSz="467359">
              <a:spcBef>
                <a:spcPts val="2200"/>
              </a:spcBef>
              <a:defRPr sz="4800"/>
            </a:lvl1pPr>
          </a:lstStyle>
          <a:p>
            <a:pPr/>
            <a:r>
              <a:t>Motivation</a:t>
            </a:r>
          </a:p>
        </p:txBody>
      </p:sp>
      <p:sp>
        <p:nvSpPr>
          <p:cNvPr id="173" name="Our project is to uncover patterns on resources availability among developed nations due to climate change…"/>
          <p:cNvSpPr txBox="1"/>
          <p:nvPr>
            <p:ph type="body" sz="half" idx="1"/>
          </p:nvPr>
        </p:nvSpPr>
        <p:spPr>
          <a:prstGeom prst="rect">
            <a:avLst/>
          </a:prstGeom>
        </p:spPr>
        <p:txBody>
          <a:bodyPr/>
          <a:lstStyle/>
          <a:p>
            <a:pPr marL="0" indent="0" defTabSz="457200">
              <a:lnSpc>
                <a:spcPts val="6700"/>
              </a:lnSpc>
              <a:spcBef>
                <a:spcPts val="0"/>
              </a:spcBef>
              <a:buClrTx/>
              <a:buSzTx/>
              <a:buFontTx/>
              <a:buNone/>
              <a:defRPr sz="2933">
                <a:solidFill>
                  <a:srgbClr val="FFFFFF"/>
                </a:solidFill>
                <a:latin typeface="Tw Cen MT"/>
                <a:ea typeface="Tw Cen MT"/>
                <a:cs typeface="Tw Cen MT"/>
                <a:sym typeface="Tw Cen MT"/>
              </a:defRPr>
            </a:pPr>
            <a:r>
              <a:t>Our project is to uncover patterns on resources availability among developed nations due to climate change</a:t>
            </a:r>
            <a:r>
              <a:rPr sz="1200">
                <a:solidFill>
                  <a:srgbClr val="000000"/>
                </a:solidFill>
                <a:latin typeface="Times"/>
                <a:ea typeface="Times"/>
                <a:cs typeface="Times"/>
                <a:sym typeface="Times"/>
              </a:rPr>
              <a:t> </a:t>
            </a:r>
            <a:endParaRPr sz="1200">
              <a:solidFill>
                <a:srgbClr val="000000"/>
              </a:solidFill>
              <a:latin typeface="Times"/>
              <a:ea typeface="Times"/>
              <a:cs typeface="Times"/>
              <a:sym typeface="Times"/>
            </a:endParaRPr>
          </a:p>
          <a:p>
            <a:pPr lvl="1" marL="827985" indent="-383485" defTabSz="457200">
              <a:lnSpc>
                <a:spcPts val="4900"/>
              </a:lnSpc>
              <a:spcBef>
                <a:spcPts val="0"/>
              </a:spcBef>
              <a:buChar char="‣"/>
              <a:defRPr sz="2933">
                <a:solidFill>
                  <a:srgbClr val="FFFFFF"/>
                </a:solidFill>
                <a:latin typeface="Tw Cen MT"/>
                <a:ea typeface="Tw Cen MT"/>
                <a:cs typeface="Tw Cen MT"/>
                <a:sym typeface="Tw Cen MT"/>
              </a:defRPr>
            </a:pPr>
            <a:r>
              <a:t>Temperature change vs. natural capital</a:t>
            </a:r>
            <a:endParaRPr sz="1200">
              <a:solidFill>
                <a:srgbClr val="000000"/>
              </a:solidFill>
              <a:latin typeface="Times"/>
              <a:ea typeface="Times"/>
              <a:cs typeface="Times"/>
              <a:sym typeface="Times"/>
            </a:endParaRPr>
          </a:p>
          <a:p>
            <a:pPr lvl="1" marL="827985" indent="-383485" defTabSz="457200">
              <a:lnSpc>
                <a:spcPts val="4900"/>
              </a:lnSpc>
              <a:spcBef>
                <a:spcPts val="0"/>
              </a:spcBef>
              <a:buChar char="‣"/>
              <a:defRPr sz="2933">
                <a:solidFill>
                  <a:srgbClr val="FFFFFF"/>
                </a:solidFill>
                <a:latin typeface="Tw Cen MT"/>
                <a:ea typeface="Tw Cen MT"/>
                <a:cs typeface="Tw Cen MT"/>
                <a:sym typeface="Tw Cen MT"/>
              </a:defRPr>
            </a:pPr>
            <a:r>
              <a:t>Temperature vs. agricultural land per capital</a:t>
            </a:r>
            <a:endParaRPr sz="1200">
              <a:solidFill>
                <a:srgbClr val="000000"/>
              </a:solidFill>
              <a:latin typeface="Times"/>
              <a:ea typeface="Times"/>
              <a:cs typeface="Times"/>
              <a:sym typeface="Times"/>
            </a:endParaRPr>
          </a:p>
          <a:p>
            <a:pPr lvl="1" marL="827985" indent="-383485" defTabSz="457200">
              <a:lnSpc>
                <a:spcPts val="4900"/>
              </a:lnSpc>
              <a:spcBef>
                <a:spcPts val="0"/>
              </a:spcBef>
              <a:buChar char="‣"/>
              <a:defRPr sz="2933">
                <a:solidFill>
                  <a:srgbClr val="FFFFFF"/>
                </a:solidFill>
                <a:latin typeface="Tw Cen MT"/>
                <a:ea typeface="Tw Cen MT"/>
                <a:cs typeface="Tw Cen MT"/>
                <a:sym typeface="Tw Cen MT"/>
              </a:defRPr>
            </a:pPr>
            <a:r>
              <a:t>Temperature change vs. wealth per capita</a:t>
            </a:r>
            <a:endParaRPr sz="1200">
              <a:solidFill>
                <a:srgbClr val="000000"/>
              </a:solidFill>
              <a:latin typeface="Times"/>
              <a:ea typeface="Times"/>
              <a:cs typeface="Times"/>
              <a:sym typeface="Times"/>
            </a:endParaRPr>
          </a:p>
          <a:p>
            <a:pPr marL="0" indent="0" defTabSz="457200">
              <a:lnSpc>
                <a:spcPts val="4900"/>
              </a:lnSpc>
              <a:spcBef>
                <a:spcPts val="0"/>
              </a:spcBef>
              <a:buClrTx/>
              <a:buSzTx/>
              <a:buFontTx/>
              <a:buNone/>
              <a:defRPr sz="2933">
                <a:solidFill>
                  <a:srgbClr val="FFFFFF"/>
                </a:solidFill>
                <a:latin typeface="Tw Cen MT"/>
                <a:ea typeface="Tw Cen MT"/>
                <a:cs typeface="Tw Cen MT"/>
                <a:sym typeface="Tw Cen MT"/>
              </a:defRPr>
            </a:pPr>
            <a:r>
              <a:t>We asked these questions because we would like to learn more about the impact of climate change on resources availability</a:t>
            </a:r>
            <a:endParaRPr sz="1200">
              <a:solidFill>
                <a:srgbClr val="000000"/>
              </a:solidFill>
              <a:latin typeface="Times"/>
              <a:ea typeface="Times"/>
              <a:cs typeface="Times"/>
              <a:sym typeface="Times"/>
            </a:endParaR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Project One by DMS Team"/>
          <p:cNvSpPr txBox="1"/>
          <p:nvPr>
            <p:ph type="body" idx="13"/>
          </p:nvPr>
        </p:nvSpPr>
        <p:spPr>
          <a:prstGeom prst="rect">
            <a:avLst/>
          </a:prstGeom>
        </p:spPr>
        <p:txBody>
          <a:bodyPr/>
          <a:lstStyle/>
          <a:p>
            <a:pPr/>
            <a:r>
              <a:t>Project One by DMS Team</a:t>
            </a:r>
          </a:p>
        </p:txBody>
      </p:sp>
      <p:sp>
        <p:nvSpPr>
          <p:cNvPr id="257" name="DISCUSSION"/>
          <p:cNvSpPr txBox="1"/>
          <p:nvPr>
            <p:ph type="title"/>
          </p:nvPr>
        </p:nvSpPr>
        <p:spPr>
          <a:prstGeom prst="rect">
            <a:avLst/>
          </a:prstGeom>
        </p:spPr>
        <p:txBody>
          <a:bodyPr/>
          <a:lstStyle/>
          <a:p>
            <a:pPr defTabSz="425195">
              <a:lnSpc>
                <a:spcPts val="10100"/>
              </a:lnSpc>
              <a:spcBef>
                <a:spcPts val="0"/>
              </a:spcBef>
              <a:defRPr cap="none" sz="4464">
                <a:solidFill>
                  <a:srgbClr val="FFFFFF"/>
                </a:solidFill>
                <a:latin typeface="Tw Cen MT"/>
                <a:ea typeface="Tw Cen MT"/>
                <a:cs typeface="Tw Cen MT"/>
                <a:sym typeface="Tw Cen MT"/>
              </a:defRPr>
            </a:pPr>
            <a:r>
              <a:rPr>
                <a:solidFill>
                  <a:schemeClr val="accent1"/>
                </a:solidFill>
              </a:rPr>
              <a:t>DISCUSSION</a:t>
            </a:r>
            <a:r>
              <a:rPr sz="1116">
                <a:solidFill>
                  <a:srgbClr val="000000"/>
                </a:solidFill>
                <a:latin typeface="Times"/>
                <a:ea typeface="Times"/>
                <a:cs typeface="Times"/>
                <a:sym typeface="Times"/>
              </a:rPr>
              <a:t> </a:t>
            </a:r>
          </a:p>
        </p:txBody>
      </p:sp>
      <p:sp>
        <p:nvSpPr>
          <p:cNvPr id="258" name="We expected to find a correlation between climate change and natural resources availability. We found only for agricultural land per capita. We believe that the dataset that we worked on did not provided enough context to demonstrate if there is a correlation between all the variables that we chose to work with or not.…"/>
          <p:cNvSpPr txBox="1"/>
          <p:nvPr>
            <p:ph type="body" idx="1"/>
          </p:nvPr>
        </p:nvSpPr>
        <p:spPr>
          <a:xfrm>
            <a:off x="849332" y="2589876"/>
            <a:ext cx="12192001" cy="6108701"/>
          </a:xfrm>
          <a:prstGeom prst="rect">
            <a:avLst/>
          </a:prstGeom>
        </p:spPr>
        <p:txBody>
          <a:bodyPr/>
          <a:lstStyle/>
          <a:p>
            <a:pPr marL="0" indent="0" defTabSz="457200">
              <a:lnSpc>
                <a:spcPts val="5000"/>
              </a:lnSpc>
              <a:spcBef>
                <a:spcPts val="0"/>
              </a:spcBef>
              <a:buClrTx/>
              <a:buSzTx/>
              <a:buFontTx/>
              <a:buNone/>
              <a:defRPr sz="2966">
                <a:solidFill>
                  <a:srgbClr val="FFFFFF"/>
                </a:solidFill>
                <a:latin typeface="Tw Cen MT"/>
                <a:ea typeface="Tw Cen MT"/>
                <a:cs typeface="Tw Cen MT"/>
                <a:sym typeface="Tw Cen MT"/>
              </a:defRPr>
            </a:pPr>
            <a:r>
              <a:t>We expected to find a correlation between climate change and natural resources availability. We found only for agricultural land per capita. We believe that the dataset that we worked on did not provided enough context to demonstrate if there is a correlation between all the variables that we chose to work with or not. </a:t>
            </a:r>
          </a:p>
          <a:p>
            <a:pPr marL="0" indent="0" defTabSz="457200">
              <a:lnSpc>
                <a:spcPts val="5000"/>
              </a:lnSpc>
              <a:spcBef>
                <a:spcPts val="0"/>
              </a:spcBef>
              <a:buClrTx/>
              <a:buSzTx/>
              <a:buFontTx/>
              <a:buNone/>
              <a:defRPr sz="2966">
                <a:solidFill>
                  <a:srgbClr val="FFFFFF"/>
                </a:solidFill>
                <a:latin typeface="Tw Cen MT"/>
                <a:ea typeface="Tw Cen MT"/>
                <a:cs typeface="Tw Cen MT"/>
                <a:sym typeface="Tw Cen MT"/>
              </a:defRPr>
            </a:pPr>
          </a:p>
          <a:p>
            <a:pPr marL="0" indent="0" defTabSz="457200">
              <a:lnSpc>
                <a:spcPts val="5000"/>
              </a:lnSpc>
              <a:spcBef>
                <a:spcPts val="0"/>
              </a:spcBef>
              <a:buClrTx/>
              <a:buSzTx/>
              <a:buFontTx/>
              <a:buNone/>
              <a:defRPr sz="2966">
                <a:solidFill>
                  <a:srgbClr val="FFFFFF"/>
                </a:solidFill>
                <a:latin typeface="Tw Cen MT"/>
                <a:ea typeface="Tw Cen MT"/>
                <a:cs typeface="Tw Cen MT"/>
                <a:sym typeface="Tw Cen MT"/>
              </a:defRPr>
            </a:pPr>
            <a:r>
              <a:t>Although we had only for points in our dataset for the USA, we could observe the the SUA data corroborate our findings. </a:t>
            </a:r>
          </a:p>
          <a:p>
            <a:pPr marL="0" indent="0" defTabSz="457200">
              <a:lnSpc>
                <a:spcPts val="5000"/>
              </a:lnSpc>
              <a:spcBef>
                <a:spcPts val="0"/>
              </a:spcBef>
              <a:buClrTx/>
              <a:buSzTx/>
              <a:buFontTx/>
              <a:buNone/>
              <a:defRPr sz="2966">
                <a:solidFill>
                  <a:srgbClr val="FFFFFF"/>
                </a:solidFill>
                <a:latin typeface="Tw Cen MT"/>
                <a:ea typeface="Tw Cen MT"/>
                <a:cs typeface="Tw Cen MT"/>
                <a:sym typeface="Tw Cen MT"/>
              </a:defRPr>
            </a:pPr>
          </a:p>
          <a:p>
            <a:pPr marL="0" indent="0" defTabSz="457200">
              <a:lnSpc>
                <a:spcPts val="5000"/>
              </a:lnSpc>
              <a:spcBef>
                <a:spcPts val="0"/>
              </a:spcBef>
              <a:buClrTx/>
              <a:buSzTx/>
              <a:buFontTx/>
              <a:buNone/>
              <a:defRPr sz="2966">
                <a:solidFill>
                  <a:srgbClr val="FFFFFF"/>
                </a:solidFill>
                <a:latin typeface="Tw Cen MT"/>
                <a:ea typeface="Tw Cen MT"/>
                <a:cs typeface="Tw Cen MT"/>
                <a:sym typeface="Tw Cen MT"/>
              </a:defRPr>
            </a:pPr>
            <a:r>
              <a:t>The libraries can be helpful, but sometimes can be more difficult to work with, especially if you are using different libraries</a:t>
            </a:r>
            <a:endParaRPr>
              <a:solidFill>
                <a:srgbClr val="000000"/>
              </a:solidFill>
              <a:latin typeface="Times"/>
              <a:ea typeface="Times"/>
              <a:cs typeface="Times"/>
              <a:sym typeface="Times"/>
            </a:endParaRPr>
          </a:p>
          <a:p>
            <a:pPr marL="0" indent="0" defTabSz="457200">
              <a:lnSpc>
                <a:spcPts val="5000"/>
              </a:lnSpc>
              <a:spcBef>
                <a:spcPts val="0"/>
              </a:spcBef>
              <a:buClrTx/>
              <a:buSzTx/>
              <a:buFontTx/>
              <a:buNone/>
              <a:defRPr sz="2966">
                <a:solidFill>
                  <a:srgbClr val="FFFFFF"/>
                </a:solidFill>
                <a:latin typeface="Tw Cen MT"/>
                <a:ea typeface="Tw Cen MT"/>
                <a:cs typeface="Tw Cen MT"/>
                <a:sym typeface="Tw Cen MT"/>
              </a:defRPr>
            </a:pPr>
          </a:p>
          <a:p>
            <a:pPr marL="0" indent="0" defTabSz="457200">
              <a:lnSpc>
                <a:spcPts val="5000"/>
              </a:lnSpc>
              <a:spcBef>
                <a:spcPts val="0"/>
              </a:spcBef>
              <a:buClrTx/>
              <a:buSzTx/>
              <a:buFontTx/>
              <a:buNone/>
              <a:defRPr sz="2966">
                <a:solidFill>
                  <a:srgbClr val="FFFFFF"/>
                </a:solidFill>
                <a:latin typeface="Tw Cen MT"/>
                <a:ea typeface="Tw Cen MT"/>
                <a:cs typeface="Tw Cen MT"/>
                <a:sym typeface="Tw Cen MT"/>
              </a:defRPr>
            </a:pPr>
            <a:endParaRPr>
              <a:solidFill>
                <a:srgbClr val="000000"/>
              </a:solidFill>
              <a:latin typeface="Times"/>
              <a:ea typeface="Times"/>
              <a:cs typeface="Times"/>
              <a:sym typeface="Times"/>
            </a:endParaRPr>
          </a:p>
        </p:txBody>
      </p:sp>
    </p:spTree>
  </p:cSld>
  <p:clrMapOvr>
    <a:masterClrMapping/>
  </p:clrMapOvr>
  <p:transition xmlns:p14="http://schemas.microsoft.com/office/powerpoint/2010/main" spd="med" advClick="0" advTm="0"/>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Project One by DMS Team"/>
          <p:cNvSpPr txBox="1"/>
          <p:nvPr>
            <p:ph type="body" idx="13"/>
          </p:nvPr>
        </p:nvSpPr>
        <p:spPr>
          <a:xfrm>
            <a:off x="406400" y="444500"/>
            <a:ext cx="11176000" cy="457200"/>
          </a:xfrm>
          <a:prstGeom prst="rect">
            <a:avLst/>
          </a:prstGeom>
        </p:spPr>
        <p:txBody>
          <a:bodyPr/>
          <a:lstStyle/>
          <a:p>
            <a:pPr/>
            <a:r>
              <a:t>Project One by DMS Team </a:t>
            </a:r>
          </a:p>
        </p:txBody>
      </p:sp>
      <p:sp>
        <p:nvSpPr>
          <p:cNvPr id="176" name="FINDINGS"/>
          <p:cNvSpPr txBox="1"/>
          <p:nvPr>
            <p:ph type="title"/>
          </p:nvPr>
        </p:nvSpPr>
        <p:spPr>
          <a:prstGeom prst="rect">
            <a:avLst/>
          </a:prstGeom>
        </p:spPr>
        <p:txBody>
          <a:bodyPr/>
          <a:lstStyle/>
          <a:p>
            <a:pPr defTabSz="425195">
              <a:lnSpc>
                <a:spcPts val="10100"/>
              </a:lnSpc>
              <a:spcBef>
                <a:spcPts val="0"/>
              </a:spcBef>
              <a:defRPr cap="none" sz="4464">
                <a:solidFill>
                  <a:srgbClr val="FFFFFF"/>
                </a:solidFill>
                <a:latin typeface="Tw Cen MT"/>
                <a:ea typeface="Tw Cen MT"/>
                <a:cs typeface="Tw Cen MT"/>
                <a:sym typeface="Tw Cen MT"/>
              </a:defRPr>
            </a:pPr>
            <a:r>
              <a:rPr>
                <a:solidFill>
                  <a:schemeClr val="accent1"/>
                </a:solidFill>
              </a:rPr>
              <a:t>FINDINGS</a:t>
            </a:r>
            <a:r>
              <a:rPr sz="1116">
                <a:solidFill>
                  <a:srgbClr val="000000"/>
                </a:solidFill>
                <a:latin typeface="Times"/>
                <a:ea typeface="Times"/>
                <a:cs typeface="Times"/>
                <a:sym typeface="Times"/>
              </a:rPr>
              <a:t> </a:t>
            </a:r>
          </a:p>
        </p:txBody>
      </p:sp>
      <p:sp>
        <p:nvSpPr>
          <p:cNvPr id="177" name="We found that Agricultural Capital has an inverse relationship to the temperature change, but we could not find a correlation between Natural capital and Wealth per capita to temperature change for an interval confidence of 95%."/>
          <p:cNvSpPr txBox="1"/>
          <p:nvPr>
            <p:ph type="body" idx="1"/>
          </p:nvPr>
        </p:nvSpPr>
        <p:spPr>
          <a:xfrm>
            <a:off x="542687" y="2470625"/>
            <a:ext cx="12192001" cy="6108701"/>
          </a:xfrm>
          <a:prstGeom prst="rect">
            <a:avLst/>
          </a:prstGeom>
        </p:spPr>
        <p:txBody>
          <a:bodyPr/>
          <a:lstStyle>
            <a:lvl1pPr marL="418352" indent="-418352" defTabSz="457200">
              <a:lnSpc>
                <a:spcPts val="5200"/>
              </a:lnSpc>
              <a:spcBef>
                <a:spcPts val="0"/>
              </a:spcBef>
              <a:defRPr sz="3200">
                <a:solidFill>
                  <a:srgbClr val="FFFFFF"/>
                </a:solidFill>
                <a:latin typeface="Tw Cen MT"/>
                <a:ea typeface="Tw Cen MT"/>
                <a:cs typeface="Tw Cen MT"/>
                <a:sym typeface="Tw Cen MT"/>
              </a:defRPr>
            </a:lvl1pPr>
          </a:lstStyle>
          <a:p>
            <a:pPr/>
            <a:r>
              <a:t>We found that Agricultural Capital has an inverse relationship to the temperature change, but we could not find a correlation between Natural capital and Wealth per capita to temperature change for an interval confidence of 95%.</a:t>
            </a:r>
          </a:p>
        </p:txBody>
      </p:sp>
      <p:pic>
        <p:nvPicPr>
          <p:cNvPr id="178" name="download.jpeg" descr="download.jpeg"/>
          <p:cNvPicPr>
            <a:picLocks noChangeAspect="1"/>
          </p:cNvPicPr>
          <p:nvPr/>
        </p:nvPicPr>
        <p:blipFill>
          <a:blip r:embed="rId2">
            <a:extLst/>
          </a:blip>
          <a:stretch>
            <a:fillRect/>
          </a:stretch>
        </p:blipFill>
        <p:spPr>
          <a:xfrm>
            <a:off x="4292600" y="5761377"/>
            <a:ext cx="3403600" cy="23876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Project One by DMS Team"/>
          <p:cNvSpPr txBox="1"/>
          <p:nvPr>
            <p:ph type="body" idx="13"/>
          </p:nvPr>
        </p:nvSpPr>
        <p:spPr>
          <a:prstGeom prst="rect">
            <a:avLst/>
          </a:prstGeom>
        </p:spPr>
        <p:txBody>
          <a:bodyPr/>
          <a:lstStyle/>
          <a:p>
            <a:pPr/>
            <a:r>
              <a:t>Project One by DMS Team</a:t>
            </a:r>
          </a:p>
        </p:txBody>
      </p:sp>
      <p:sp>
        <p:nvSpPr>
          <p:cNvPr id="181" name="Hypothesis change"/>
          <p:cNvSpPr txBox="1"/>
          <p:nvPr>
            <p:ph type="title"/>
          </p:nvPr>
        </p:nvSpPr>
        <p:spPr>
          <a:prstGeom prst="rect">
            <a:avLst/>
          </a:prstGeom>
        </p:spPr>
        <p:txBody>
          <a:bodyPr/>
          <a:lstStyle>
            <a:lvl1pPr defTabSz="467359">
              <a:spcBef>
                <a:spcPts val="2200"/>
              </a:spcBef>
              <a:defRPr sz="4800"/>
            </a:lvl1pPr>
          </a:lstStyle>
          <a:p>
            <a:pPr/>
            <a:r>
              <a:t>Hypothesis change</a:t>
            </a:r>
          </a:p>
        </p:txBody>
      </p:sp>
      <p:sp>
        <p:nvSpPr>
          <p:cNvPr id="182" name="We changed our initial questions related to carbon emission, water availability, and agriculture and forestry, because we chose a broader indicator, natural capital, that encompasses all the indicators mentioned above, giving a global view of the natural resources that are all interconnected…"/>
          <p:cNvSpPr txBox="1"/>
          <p:nvPr>
            <p:ph type="body" idx="1"/>
          </p:nvPr>
        </p:nvSpPr>
        <p:spPr>
          <a:prstGeom prst="rect">
            <a:avLst/>
          </a:prstGeom>
        </p:spPr>
        <p:txBody>
          <a:bodyPr/>
          <a:lstStyle/>
          <a:p>
            <a:pPr marL="368934" indent="-368934" defTabSz="484886">
              <a:spcBef>
                <a:spcPts val="2300"/>
              </a:spcBef>
              <a:defRPr sz="2822"/>
            </a:pPr>
            <a:r>
              <a:t>We changed our initial questions related to carbon emission, water availability, and agriculture and forestry, because we chose a broader indicator, natural capital, that encompasses all the indicators mentioned above, giving a global view of the natural resources that are all interconnected</a:t>
            </a:r>
          </a:p>
          <a:p>
            <a:pPr marL="368934" indent="-368934" defTabSz="484886">
              <a:spcBef>
                <a:spcPts val="2300"/>
              </a:spcBef>
              <a:defRPr sz="2822"/>
            </a:pPr>
            <a:r>
              <a:t>Since one of our dataset did not have the years that we have to compare to our other dataset, we had to change the year 2009 to 2010. </a:t>
            </a:r>
          </a:p>
          <a:p>
            <a:pPr marL="368934" indent="-368934" defTabSz="484886">
              <a:spcBef>
                <a:spcPts val="2300"/>
              </a:spcBef>
              <a:defRPr sz="2822"/>
            </a:pPr>
            <a:r>
              <a:t>We did not use the temperature change for each country, but we grouped all the temperature for all the countries to make our graphs and comparisons.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Project One by DMS Team"/>
          <p:cNvSpPr txBox="1"/>
          <p:nvPr>
            <p:ph type="body" idx="13"/>
          </p:nvPr>
        </p:nvSpPr>
        <p:spPr>
          <a:xfrm>
            <a:off x="406400" y="508000"/>
            <a:ext cx="11176000" cy="457200"/>
          </a:xfrm>
          <a:prstGeom prst="rect">
            <a:avLst/>
          </a:prstGeom>
        </p:spPr>
        <p:txBody>
          <a:bodyPr/>
          <a:lstStyle/>
          <a:p>
            <a:pPr/>
            <a:r>
              <a:t>Project One by DMS Team</a:t>
            </a:r>
          </a:p>
        </p:txBody>
      </p:sp>
      <p:sp>
        <p:nvSpPr>
          <p:cNvPr id="185" name="QUESTIONS AND DATA"/>
          <p:cNvSpPr txBox="1"/>
          <p:nvPr>
            <p:ph type="title"/>
          </p:nvPr>
        </p:nvSpPr>
        <p:spPr>
          <a:xfrm>
            <a:off x="406400" y="1587500"/>
            <a:ext cx="12192000" cy="723900"/>
          </a:xfrm>
          <a:prstGeom prst="rect">
            <a:avLst/>
          </a:prstGeom>
        </p:spPr>
        <p:txBody>
          <a:bodyPr/>
          <a:lstStyle/>
          <a:p>
            <a:pPr defTabSz="425195">
              <a:lnSpc>
                <a:spcPts val="10100"/>
              </a:lnSpc>
              <a:spcBef>
                <a:spcPts val="0"/>
              </a:spcBef>
              <a:defRPr cap="none" sz="4464">
                <a:latin typeface="Tw Cen MT"/>
                <a:ea typeface="Tw Cen MT"/>
                <a:cs typeface="Tw Cen MT"/>
                <a:sym typeface="Tw Cen MT"/>
              </a:defRPr>
            </a:pPr>
            <a:r>
              <a:t>QUESTIONS AND DATA</a:t>
            </a:r>
            <a:r>
              <a:rPr sz="1116">
                <a:latin typeface="Times"/>
                <a:ea typeface="Times"/>
                <a:cs typeface="Times"/>
                <a:sym typeface="Times"/>
              </a:rPr>
              <a:t> </a:t>
            </a:r>
          </a:p>
        </p:txBody>
      </p:sp>
      <p:sp>
        <p:nvSpPr>
          <p:cNvPr id="186" name="To answer our questions related to climate change and resources availability we needed data on temperature change, natural resources and economic indicators…"/>
          <p:cNvSpPr txBox="1"/>
          <p:nvPr>
            <p:ph type="body" idx="1"/>
          </p:nvPr>
        </p:nvSpPr>
        <p:spPr>
          <a:xfrm>
            <a:off x="406400" y="2794000"/>
            <a:ext cx="12192000" cy="6108700"/>
          </a:xfrm>
          <a:prstGeom prst="rect">
            <a:avLst/>
          </a:prstGeom>
        </p:spPr>
        <p:txBody>
          <a:bodyPr/>
          <a:lstStyle/>
          <a:p>
            <a:pPr marL="383485" indent="-383485" defTabSz="457200">
              <a:lnSpc>
                <a:spcPts val="5200"/>
              </a:lnSpc>
              <a:spcBef>
                <a:spcPts val="0"/>
              </a:spcBef>
              <a:buChar char="‣"/>
              <a:defRPr sz="3200">
                <a:solidFill>
                  <a:srgbClr val="FFFFFF"/>
                </a:solidFill>
                <a:latin typeface="Tw Cen MT"/>
                <a:ea typeface="Tw Cen MT"/>
                <a:cs typeface="Tw Cen MT"/>
                <a:sym typeface="Tw Cen MT"/>
              </a:defRPr>
            </a:pPr>
            <a:r>
              <a:t>To answer our questions related to climate change and resources availability we needed data on temperature change, natural resources and economic indicators</a:t>
            </a:r>
          </a:p>
          <a:p>
            <a:pPr marL="383485" indent="-383485" defTabSz="457200">
              <a:lnSpc>
                <a:spcPts val="5200"/>
              </a:lnSpc>
              <a:spcBef>
                <a:spcPts val="0"/>
              </a:spcBef>
              <a:buChar char="‣"/>
              <a:defRPr sz="3200">
                <a:solidFill>
                  <a:srgbClr val="FFFFFF"/>
                </a:solidFill>
                <a:latin typeface="Tw Cen MT"/>
                <a:ea typeface="Tw Cen MT"/>
                <a:cs typeface="Tw Cen MT"/>
                <a:sym typeface="Tw Cen MT"/>
              </a:defRPr>
            </a:pPr>
            <a:endParaRPr>
              <a:solidFill>
                <a:srgbClr val="000000"/>
              </a:solidFill>
              <a:latin typeface="Times"/>
              <a:ea typeface="Times"/>
              <a:cs typeface="Times"/>
              <a:sym typeface="Times"/>
            </a:endParaRPr>
          </a:p>
          <a:p>
            <a:pPr marL="383485" indent="-383485" defTabSz="457200">
              <a:lnSpc>
                <a:spcPts val="5200"/>
              </a:lnSpc>
              <a:spcBef>
                <a:spcPts val="0"/>
              </a:spcBef>
              <a:buChar char="‣"/>
              <a:defRPr sz="3200">
                <a:solidFill>
                  <a:srgbClr val="FFFFFF"/>
                </a:solidFill>
                <a:latin typeface="Tw Cen MT"/>
                <a:ea typeface="Tw Cen MT"/>
                <a:cs typeface="Tw Cen MT"/>
                <a:sym typeface="Tw Cen MT"/>
              </a:defRPr>
            </a:pPr>
            <a:r>
              <a:t>We found all this data on the World Bank API, using two libraries: wbdata and wbpy. The first library helped us to collect data on natural resources and other indicators. The wbpy library was used to collect data on temperature change</a:t>
            </a:r>
          </a:p>
        </p:txBody>
      </p:sp>
      <p:pic>
        <p:nvPicPr>
          <p:cNvPr id="187" name="question mark.jpg" descr="question mark.jpg"/>
          <p:cNvPicPr>
            <a:picLocks noChangeAspect="1"/>
          </p:cNvPicPr>
          <p:nvPr/>
        </p:nvPicPr>
        <p:blipFill>
          <a:blip r:embed="rId2">
            <a:extLst/>
          </a:blip>
          <a:stretch>
            <a:fillRect/>
          </a:stretch>
        </p:blipFill>
        <p:spPr>
          <a:xfrm>
            <a:off x="1403703" y="6669375"/>
            <a:ext cx="2208874" cy="2806701"/>
          </a:xfrm>
          <a:prstGeom prst="rect">
            <a:avLst/>
          </a:prstGeom>
          <a:ln w="12700">
            <a:miter lim="400000"/>
          </a:ln>
        </p:spPr>
      </p:pic>
      <p:pic>
        <p:nvPicPr>
          <p:cNvPr id="188" name="wordcloud.jpg" descr="wordcloud.jpg"/>
          <p:cNvPicPr>
            <a:picLocks noChangeAspect="1"/>
          </p:cNvPicPr>
          <p:nvPr/>
        </p:nvPicPr>
        <p:blipFill>
          <a:blip r:embed="rId3">
            <a:extLst/>
          </a:blip>
          <a:stretch>
            <a:fillRect/>
          </a:stretch>
        </p:blipFill>
        <p:spPr>
          <a:xfrm>
            <a:off x="4495048" y="7083201"/>
            <a:ext cx="3390901" cy="2222501"/>
          </a:xfrm>
          <a:prstGeom prst="rect">
            <a:avLst/>
          </a:prstGeom>
          <a:ln w="12700">
            <a:miter lim="400000"/>
          </a:ln>
        </p:spPr>
      </p:pic>
      <p:pic>
        <p:nvPicPr>
          <p:cNvPr id="189" name="download (1).jpeg" descr="download (1).jpeg"/>
          <p:cNvPicPr>
            <a:picLocks noChangeAspect="1"/>
          </p:cNvPicPr>
          <p:nvPr/>
        </p:nvPicPr>
        <p:blipFill>
          <a:blip r:embed="rId4">
            <a:extLst/>
          </a:blip>
          <a:stretch>
            <a:fillRect/>
          </a:stretch>
        </p:blipFill>
        <p:spPr>
          <a:xfrm>
            <a:off x="8768422" y="6669375"/>
            <a:ext cx="2895601" cy="28067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Project One by DMS Team"/>
          <p:cNvSpPr txBox="1"/>
          <p:nvPr>
            <p:ph type="body" idx="13"/>
          </p:nvPr>
        </p:nvSpPr>
        <p:spPr>
          <a:prstGeom prst="rect">
            <a:avLst/>
          </a:prstGeom>
        </p:spPr>
        <p:txBody>
          <a:bodyPr/>
          <a:lstStyle/>
          <a:p>
            <a:pPr/>
            <a:r>
              <a:t>Project One by DMS Team </a:t>
            </a:r>
          </a:p>
        </p:txBody>
      </p:sp>
      <p:pic>
        <p:nvPicPr>
          <p:cNvPr id="192" name="80-percent-off-tag-vector-20324171.jpg" descr="80-percent-off-tag-vector-20324171.jpg"/>
          <p:cNvPicPr>
            <a:picLocks noChangeAspect="1"/>
          </p:cNvPicPr>
          <p:nvPr>
            <p:ph type="pic" idx="14"/>
          </p:nvPr>
        </p:nvPicPr>
        <p:blipFill>
          <a:blip r:embed="rId2">
            <a:extLst/>
          </a:blip>
          <a:srcRect l="1863" t="1455" r="18825" b="7015"/>
          <a:stretch>
            <a:fillRect/>
          </a:stretch>
        </p:blipFill>
        <p:spPr>
          <a:xfrm>
            <a:off x="7224712" y="1734502"/>
            <a:ext cx="5260931" cy="6557099"/>
          </a:xfrm>
          <a:prstGeom prst="rect">
            <a:avLst/>
          </a:prstGeom>
          <a:ln w="76200">
            <a:solidFill>
              <a:srgbClr val="FFFFFF"/>
            </a:solidFill>
          </a:ln>
        </p:spPr>
      </p:pic>
      <p:sp>
        <p:nvSpPr>
          <p:cNvPr id="193" name="DATA CLEANUP &amp; EXPLORATION"/>
          <p:cNvSpPr txBox="1"/>
          <p:nvPr>
            <p:ph type="title"/>
          </p:nvPr>
        </p:nvSpPr>
        <p:spPr>
          <a:prstGeom prst="rect">
            <a:avLst/>
          </a:prstGeom>
        </p:spPr>
        <p:txBody>
          <a:bodyPr/>
          <a:lstStyle>
            <a:lvl1pPr defTabSz="347472">
              <a:lnSpc>
                <a:spcPts val="8300"/>
              </a:lnSpc>
              <a:spcBef>
                <a:spcPts val="0"/>
              </a:spcBef>
              <a:defRPr cap="none" sz="3648">
                <a:latin typeface="Tw Cen MT"/>
                <a:ea typeface="Tw Cen MT"/>
                <a:cs typeface="Tw Cen MT"/>
                <a:sym typeface="Tw Cen MT"/>
              </a:defRPr>
            </a:lvl1pPr>
          </a:lstStyle>
          <a:p>
            <a:pPr/>
            <a:r>
              <a:t>DATA CLEANUP &amp; EXPLORATION</a:t>
            </a:r>
          </a:p>
        </p:txBody>
      </p:sp>
      <p:sp>
        <p:nvSpPr>
          <p:cNvPr id="194" name="The exploration and cleanup process was not an easy one. It took most of our time, almost 80%. First, we had to find the right database that would be useful to answer our questions. Next, we look for libraries that could help us pull and format the data"/>
          <p:cNvSpPr txBox="1"/>
          <p:nvPr>
            <p:ph type="body" sz="half" idx="1"/>
          </p:nvPr>
        </p:nvSpPr>
        <p:spPr>
          <a:prstGeom prst="rect">
            <a:avLst/>
          </a:prstGeom>
        </p:spPr>
        <p:txBody>
          <a:bodyPr/>
          <a:lstStyle>
            <a:lvl1pPr marL="0" indent="0" defTabSz="457200">
              <a:lnSpc>
                <a:spcPct val="150000"/>
              </a:lnSpc>
              <a:spcBef>
                <a:spcPts val="0"/>
              </a:spcBef>
              <a:buClrTx/>
              <a:buSzTx/>
              <a:buFontTx/>
              <a:buNone/>
              <a:defRPr sz="3200">
                <a:solidFill>
                  <a:srgbClr val="FFFFFF"/>
                </a:solidFill>
                <a:latin typeface="Tw Cen MT"/>
                <a:ea typeface="Tw Cen MT"/>
                <a:cs typeface="Tw Cen MT"/>
                <a:sym typeface="Tw Cen MT"/>
              </a:defRPr>
            </a:lvl1pPr>
          </a:lstStyle>
          <a:p>
            <a:pPr/>
            <a:r>
              <a:t> The exploration and cleanup process was not an easy one. It took most of our time, almost 80%. First, we had to find the right database that would be useful to answer our questions. Next, we look for libraries that could help us pull and format the data</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Project One by DMS Team"/>
          <p:cNvSpPr txBox="1"/>
          <p:nvPr>
            <p:ph type="body" idx="13"/>
          </p:nvPr>
        </p:nvSpPr>
        <p:spPr>
          <a:prstGeom prst="rect">
            <a:avLst/>
          </a:prstGeom>
        </p:spPr>
        <p:txBody>
          <a:bodyPr/>
          <a:lstStyle/>
          <a:p>
            <a:pPr/>
            <a:r>
              <a:t>Project One by DMS Team</a:t>
            </a:r>
          </a:p>
        </p:txBody>
      </p:sp>
      <p:sp>
        <p:nvSpPr>
          <p:cNvPr id="197" name="DATA CLEANUP &amp; EXPLORATION"/>
          <p:cNvSpPr txBox="1"/>
          <p:nvPr>
            <p:ph type="title"/>
          </p:nvPr>
        </p:nvSpPr>
        <p:spPr>
          <a:prstGeom prst="rect">
            <a:avLst/>
          </a:prstGeom>
        </p:spPr>
        <p:txBody>
          <a:bodyPr/>
          <a:lstStyle/>
          <a:p>
            <a:pPr defTabSz="425195">
              <a:lnSpc>
                <a:spcPts val="10100"/>
              </a:lnSpc>
              <a:spcBef>
                <a:spcPts val="0"/>
              </a:spcBef>
              <a:defRPr cap="none" sz="4464">
                <a:latin typeface="Tw Cen MT"/>
                <a:ea typeface="Tw Cen MT"/>
                <a:cs typeface="Tw Cen MT"/>
                <a:sym typeface="Tw Cen MT"/>
              </a:defRPr>
            </a:pPr>
            <a:r>
              <a:t>DATA CLEANUP &amp; EXPLORATION</a:t>
            </a:r>
            <a:r>
              <a:rPr sz="1116">
                <a:latin typeface="Times"/>
                <a:ea typeface="Times"/>
                <a:cs typeface="Times"/>
                <a:sym typeface="Times"/>
              </a:rPr>
              <a:t> </a:t>
            </a:r>
          </a:p>
        </p:txBody>
      </p:sp>
      <p:sp>
        <p:nvSpPr>
          <p:cNvPr id="198" name="•We found two libraries: wbdata and wbpy. Both libraries offer a lot of functions/objects that make easier to interact with the World Bank API; however, in our case, both libraries have their limitations, such as missing data, data structure, etc. Since we were trying to merge different tables from different libraries, there were some incompatibilities that we had not anticipated, such different timeframes. The solution was to work with a shorter period of time that we planned and that might have affected the outcomes of our project."/>
          <p:cNvSpPr txBox="1"/>
          <p:nvPr>
            <p:ph type="body" idx="1"/>
          </p:nvPr>
        </p:nvSpPr>
        <p:spPr>
          <a:prstGeom prst="rect">
            <a:avLst/>
          </a:prstGeom>
        </p:spPr>
        <p:txBody>
          <a:bodyPr/>
          <a:lstStyle/>
          <a:p>
            <a:pPr marL="0" indent="0" defTabSz="457200">
              <a:lnSpc>
                <a:spcPct val="150000"/>
              </a:lnSpc>
              <a:spcBef>
                <a:spcPts val="0"/>
              </a:spcBef>
              <a:buClrTx/>
              <a:buSzTx/>
              <a:buFontTx/>
              <a:buNone/>
              <a:defRPr sz="3200">
                <a:solidFill>
                  <a:srgbClr val="FFFFFF"/>
                </a:solidFill>
                <a:latin typeface="Tw Cen MT"/>
                <a:ea typeface="Tw Cen MT"/>
                <a:cs typeface="Tw Cen MT"/>
                <a:sym typeface="Tw Cen MT"/>
              </a:defRPr>
            </a:pPr>
            <a:r>
              <a:rPr sz="4000">
                <a:solidFill>
                  <a:srgbClr val="000000"/>
                </a:solidFill>
                <a:latin typeface="Arial"/>
                <a:ea typeface="Arial"/>
                <a:cs typeface="Arial"/>
                <a:sym typeface="Arial"/>
              </a:rPr>
              <a:t>•</a:t>
            </a:r>
            <a:r>
              <a:t>We found two libraries: wbdata and wbpy. Both libraries offer a lot of functions/objects that make easier to interact with the World Bank API; however, in our case, both libraries have their limitations, such as missing data, data structure, etc. Since we were trying to merge different tables from different libraries, there were some incompatibilities that we had not anticipated, such different timeframes. The solution was to work with a shorter period of time that we planned and that might have affected the outcomes of our project.</a:t>
            </a:r>
            <a:endParaRPr sz="1200">
              <a:solidFill>
                <a:srgbClr val="000000"/>
              </a:solidFill>
              <a:latin typeface="Times"/>
              <a:ea typeface="Times"/>
              <a:cs typeface="Times"/>
              <a:sym typeface="Times"/>
            </a:endParaR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Project One by DMS Team"/>
          <p:cNvSpPr txBox="1"/>
          <p:nvPr>
            <p:ph type="body" idx="13"/>
          </p:nvPr>
        </p:nvSpPr>
        <p:spPr>
          <a:prstGeom prst="rect">
            <a:avLst/>
          </a:prstGeom>
        </p:spPr>
        <p:txBody>
          <a:bodyPr/>
          <a:lstStyle/>
          <a:p>
            <a:pPr/>
            <a:r>
              <a:t>Project One by DMS Team</a:t>
            </a:r>
          </a:p>
        </p:txBody>
      </p:sp>
      <p:sp>
        <p:nvSpPr>
          <p:cNvPr id="201" name="Temperature vs Natural Capital"/>
          <p:cNvSpPr txBox="1"/>
          <p:nvPr>
            <p:ph type="title"/>
          </p:nvPr>
        </p:nvSpPr>
        <p:spPr>
          <a:xfrm>
            <a:off x="542687" y="1530350"/>
            <a:ext cx="12192001" cy="723900"/>
          </a:xfrm>
          <a:prstGeom prst="rect">
            <a:avLst/>
          </a:prstGeom>
        </p:spPr>
        <p:txBody>
          <a:bodyPr/>
          <a:lstStyle>
            <a:lvl1pPr defTabSz="425195">
              <a:lnSpc>
                <a:spcPts val="10100"/>
              </a:lnSpc>
              <a:spcBef>
                <a:spcPts val="0"/>
              </a:spcBef>
              <a:defRPr cap="none" sz="4464">
                <a:latin typeface="Tw Cen MT"/>
                <a:ea typeface="Tw Cen MT"/>
                <a:cs typeface="Tw Cen MT"/>
                <a:sym typeface="Tw Cen MT"/>
              </a:defRPr>
            </a:lvl1pPr>
          </a:lstStyle>
          <a:p>
            <a:pPr/>
            <a:r>
              <a:t>Temperature vs Natural Capital </a:t>
            </a:r>
          </a:p>
        </p:txBody>
      </p:sp>
      <p:pic>
        <p:nvPicPr>
          <p:cNvPr id="202" name="Screen Shot 2018-09-18 at 6.44.14 PM.png" descr="Screen Shot 2018-09-18 at 6.44.14 PM.png"/>
          <p:cNvPicPr>
            <a:picLocks noChangeAspect="1"/>
          </p:cNvPicPr>
          <p:nvPr/>
        </p:nvPicPr>
        <p:blipFill>
          <a:blip r:embed="rId2">
            <a:extLst/>
          </a:blip>
          <a:stretch>
            <a:fillRect/>
          </a:stretch>
        </p:blipFill>
        <p:spPr>
          <a:xfrm>
            <a:off x="2563693" y="3310267"/>
            <a:ext cx="7877414" cy="498726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Project One by DMS Team"/>
          <p:cNvSpPr txBox="1"/>
          <p:nvPr>
            <p:ph type="body" idx="13"/>
          </p:nvPr>
        </p:nvSpPr>
        <p:spPr>
          <a:prstGeom prst="rect">
            <a:avLst/>
          </a:prstGeom>
        </p:spPr>
        <p:txBody>
          <a:bodyPr/>
          <a:lstStyle/>
          <a:p>
            <a:pPr/>
            <a:r>
              <a:t>Project One by DMS Team</a:t>
            </a:r>
          </a:p>
        </p:txBody>
      </p:sp>
      <p:sp>
        <p:nvSpPr>
          <p:cNvPr id="205" name="Temperature vs Natural Capital"/>
          <p:cNvSpPr txBox="1"/>
          <p:nvPr>
            <p:ph type="title"/>
          </p:nvPr>
        </p:nvSpPr>
        <p:spPr>
          <a:prstGeom prst="rect">
            <a:avLst/>
          </a:prstGeom>
        </p:spPr>
        <p:txBody>
          <a:bodyPr/>
          <a:lstStyle>
            <a:lvl1pPr defTabSz="425195">
              <a:lnSpc>
                <a:spcPts val="10100"/>
              </a:lnSpc>
              <a:spcBef>
                <a:spcPts val="0"/>
              </a:spcBef>
              <a:defRPr cap="none" sz="4464">
                <a:latin typeface="Tw Cen MT"/>
                <a:ea typeface="Tw Cen MT"/>
                <a:cs typeface="Tw Cen MT"/>
                <a:sym typeface="Tw Cen MT"/>
              </a:defRPr>
            </a:lvl1pPr>
          </a:lstStyle>
          <a:p>
            <a:pPr/>
            <a:r>
              <a:t>Temperature vs Natural Capital</a:t>
            </a:r>
          </a:p>
        </p:txBody>
      </p:sp>
      <p:sp>
        <p:nvSpPr>
          <p:cNvPr id="206" name="p- value greater than 0.05 therefore no correlation"/>
          <p:cNvSpPr txBox="1"/>
          <p:nvPr>
            <p:ph type="body" idx="1"/>
          </p:nvPr>
        </p:nvSpPr>
        <p:spPr>
          <a:prstGeom prst="rect">
            <a:avLst/>
          </a:prstGeom>
        </p:spPr>
        <p:txBody>
          <a:bodyPr/>
          <a:lstStyle/>
          <a:p>
            <a:pPr/>
            <a:r>
              <a:t>p- value greater than 0.05 therefore no correlation</a:t>
            </a:r>
          </a:p>
        </p:txBody>
      </p:sp>
      <p:pic>
        <p:nvPicPr>
          <p:cNvPr id="207" name="Screen Shot 2018-09-18 at 6.44.41 PM.png" descr="Screen Shot 2018-09-18 at 6.44.41 PM.png"/>
          <p:cNvPicPr>
            <a:picLocks noChangeAspect="1"/>
          </p:cNvPicPr>
          <p:nvPr/>
        </p:nvPicPr>
        <p:blipFill>
          <a:blip r:embed="rId2">
            <a:extLst/>
          </a:blip>
          <a:stretch>
            <a:fillRect/>
          </a:stretch>
        </p:blipFill>
        <p:spPr>
          <a:xfrm>
            <a:off x="2646160" y="3749433"/>
            <a:ext cx="6049117" cy="43347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