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5"/>
  </p:notesMasterIdLst>
  <p:sldIdLst>
    <p:sldId id="386" r:id="rId2"/>
    <p:sldId id="642" r:id="rId3"/>
    <p:sldId id="585" r:id="rId4"/>
    <p:sldId id="588" r:id="rId5"/>
    <p:sldId id="589" r:id="rId6"/>
    <p:sldId id="591" r:id="rId7"/>
    <p:sldId id="593" r:id="rId8"/>
    <p:sldId id="643" r:id="rId9"/>
    <p:sldId id="650" r:id="rId10"/>
    <p:sldId id="644" r:id="rId11"/>
    <p:sldId id="645" r:id="rId12"/>
    <p:sldId id="646" r:id="rId13"/>
    <p:sldId id="481" r:id="rId14"/>
    <p:sldId id="647" r:id="rId15"/>
    <p:sldId id="629" r:id="rId16"/>
    <p:sldId id="630" r:id="rId17"/>
    <p:sldId id="631" r:id="rId18"/>
    <p:sldId id="634" r:id="rId19"/>
    <p:sldId id="635" r:id="rId20"/>
    <p:sldId id="614" r:id="rId21"/>
    <p:sldId id="615" r:id="rId22"/>
    <p:sldId id="616" r:id="rId23"/>
    <p:sldId id="617" r:id="rId24"/>
    <p:sldId id="620" r:id="rId25"/>
    <p:sldId id="651" r:id="rId26"/>
    <p:sldId id="621" r:id="rId27"/>
    <p:sldId id="618" r:id="rId28"/>
    <p:sldId id="623" r:id="rId29"/>
    <p:sldId id="637" r:id="rId30"/>
    <p:sldId id="636" r:id="rId31"/>
    <p:sldId id="624" r:id="rId32"/>
    <p:sldId id="622" r:id="rId33"/>
    <p:sldId id="619" r:id="rId34"/>
    <p:sldId id="626" r:id="rId35"/>
    <p:sldId id="627" r:id="rId36"/>
    <p:sldId id="628" r:id="rId37"/>
    <p:sldId id="625" r:id="rId38"/>
    <p:sldId id="648" r:id="rId39"/>
    <p:sldId id="649" r:id="rId40"/>
    <p:sldId id="483" r:id="rId41"/>
    <p:sldId id="484" r:id="rId42"/>
    <p:sldId id="357" r:id="rId43"/>
    <p:sldId id="639"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00FF"/>
    <a:srgbClr val="990033"/>
    <a:srgbClr val="DDDDDD"/>
    <a:srgbClr val="C0C0C0"/>
    <a:srgbClr val="ACF2C2"/>
    <a:srgbClr val="00CC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5" autoAdjust="0"/>
    <p:restoredTop sz="94660"/>
  </p:normalViewPr>
  <p:slideViewPr>
    <p:cSldViewPr>
      <p:cViewPr varScale="1">
        <p:scale>
          <a:sx n="108" d="100"/>
          <a:sy n="108" d="100"/>
        </p:scale>
        <p:origin x="1638" y="102"/>
      </p:cViewPr>
      <p:guideLst>
        <p:guide orient="horz" pos="2160"/>
        <p:guide pos="288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D886B89F-BDE8-4597-BC33-EA57919AA533}" type="slidenum">
              <a:rPr lang="en-US"/>
              <a:pPr>
                <a:defRPr/>
              </a:pPr>
              <a:t>‹#›</a:t>
            </a:fld>
            <a:endParaRPr lang="en-US"/>
          </a:p>
        </p:txBody>
      </p:sp>
    </p:spTree>
    <p:extLst>
      <p:ext uri="{BB962C8B-B14F-4D97-AF65-F5344CB8AC3E}">
        <p14:creationId xmlns:p14="http://schemas.microsoft.com/office/powerpoint/2010/main" val="12343099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726" tIns="44863" rIns="89726" bIns="44863" anchor="b"/>
          <a:lstStyle>
            <a:lvl1pPr defTabSz="898525" eaLnBrk="0" hangingPunct="0">
              <a:defRPr sz="2000">
                <a:solidFill>
                  <a:srgbClr val="3333FF"/>
                </a:solidFill>
                <a:latin typeface="Arial" charset="0"/>
                <a:cs typeface="Arial" charset="0"/>
              </a:defRPr>
            </a:lvl1pPr>
            <a:lvl2pPr marL="742950" indent="-285750" defTabSz="898525" eaLnBrk="0" hangingPunct="0">
              <a:defRPr sz="2000">
                <a:solidFill>
                  <a:srgbClr val="3333FF"/>
                </a:solidFill>
                <a:latin typeface="Arial" charset="0"/>
                <a:cs typeface="Arial" charset="0"/>
              </a:defRPr>
            </a:lvl2pPr>
            <a:lvl3pPr marL="1143000" indent="-228600" defTabSz="898525" eaLnBrk="0" hangingPunct="0">
              <a:defRPr sz="2000">
                <a:solidFill>
                  <a:srgbClr val="3333FF"/>
                </a:solidFill>
                <a:latin typeface="Arial" charset="0"/>
                <a:cs typeface="Arial" charset="0"/>
              </a:defRPr>
            </a:lvl3pPr>
            <a:lvl4pPr marL="1600200" indent="-228600" defTabSz="898525" eaLnBrk="0" hangingPunct="0">
              <a:defRPr sz="2000">
                <a:solidFill>
                  <a:srgbClr val="3333FF"/>
                </a:solidFill>
                <a:latin typeface="Arial" charset="0"/>
                <a:cs typeface="Arial" charset="0"/>
              </a:defRPr>
            </a:lvl4pPr>
            <a:lvl5pPr marL="2057400" indent="-228600" defTabSz="898525" eaLnBrk="0" hangingPunct="0">
              <a:defRPr sz="2000">
                <a:solidFill>
                  <a:srgbClr val="3333FF"/>
                </a:solidFill>
                <a:latin typeface="Arial" charset="0"/>
                <a:cs typeface="Arial" charset="0"/>
              </a:defRPr>
            </a:lvl5pPr>
            <a:lvl6pPr marL="2514600" indent="-228600" defTabSz="898525" eaLnBrk="0" fontAlgn="base" hangingPunct="0">
              <a:spcBef>
                <a:spcPct val="0"/>
              </a:spcBef>
              <a:spcAft>
                <a:spcPct val="0"/>
              </a:spcAft>
              <a:defRPr sz="2000">
                <a:solidFill>
                  <a:srgbClr val="3333FF"/>
                </a:solidFill>
                <a:latin typeface="Arial" charset="0"/>
                <a:cs typeface="Arial" charset="0"/>
              </a:defRPr>
            </a:lvl6pPr>
            <a:lvl7pPr marL="2971800" indent="-228600" defTabSz="898525" eaLnBrk="0" fontAlgn="base" hangingPunct="0">
              <a:spcBef>
                <a:spcPct val="0"/>
              </a:spcBef>
              <a:spcAft>
                <a:spcPct val="0"/>
              </a:spcAft>
              <a:defRPr sz="2000">
                <a:solidFill>
                  <a:srgbClr val="3333FF"/>
                </a:solidFill>
                <a:latin typeface="Arial" charset="0"/>
                <a:cs typeface="Arial" charset="0"/>
              </a:defRPr>
            </a:lvl7pPr>
            <a:lvl8pPr marL="3429000" indent="-228600" defTabSz="898525" eaLnBrk="0" fontAlgn="base" hangingPunct="0">
              <a:spcBef>
                <a:spcPct val="0"/>
              </a:spcBef>
              <a:spcAft>
                <a:spcPct val="0"/>
              </a:spcAft>
              <a:defRPr sz="2000">
                <a:solidFill>
                  <a:srgbClr val="3333FF"/>
                </a:solidFill>
                <a:latin typeface="Arial" charset="0"/>
                <a:cs typeface="Arial" charset="0"/>
              </a:defRPr>
            </a:lvl8pPr>
            <a:lvl9pPr marL="3886200" indent="-228600" defTabSz="898525" eaLnBrk="0" fontAlgn="base" hangingPunct="0">
              <a:spcBef>
                <a:spcPct val="0"/>
              </a:spcBef>
              <a:spcAft>
                <a:spcPct val="0"/>
              </a:spcAft>
              <a:defRPr sz="2000">
                <a:solidFill>
                  <a:srgbClr val="3333FF"/>
                </a:solidFill>
                <a:latin typeface="Arial" charset="0"/>
                <a:cs typeface="Arial" charset="0"/>
              </a:defRPr>
            </a:lvl9pPr>
          </a:lstStyle>
          <a:p>
            <a:pPr algn="r" eaLnBrk="1" hangingPunct="1"/>
            <a:fld id="{BB98ECB0-4701-495A-901E-896BAEE8C78B}" type="slidenum">
              <a:rPr lang="en-US" sz="1100">
                <a:solidFill>
                  <a:schemeClr val="tx1"/>
                </a:solidFill>
              </a:rPr>
              <a:pPr algn="r" eaLnBrk="1" hangingPunct="1"/>
              <a:t>1</a:t>
            </a:fld>
            <a:endParaRPr lang="en-US" sz="1100">
              <a:solidFill>
                <a:schemeClr val="tx1"/>
              </a:solidFill>
            </a:endParaRPr>
          </a:p>
        </p:txBody>
      </p:sp>
      <p:sp>
        <p:nvSpPr>
          <p:cNvPr id="34819" name="Rectangle 2"/>
          <p:cNvSpPr>
            <a:spLocks noGrp="1" noRot="1" noChangeAspect="1" noChangeArrowheads="1" noTextEdit="1"/>
          </p:cNvSpPr>
          <p:nvPr>
            <p:ph type="sldImg"/>
          </p:nvPr>
        </p:nvSpPr>
        <p:spPr>
          <a:xfrm>
            <a:off x="1144588" y="685800"/>
            <a:ext cx="4572000" cy="3429000"/>
          </a:xfrm>
          <a:ln/>
        </p:spPr>
      </p:sp>
      <p:sp>
        <p:nvSpPr>
          <p:cNvPr id="34820" name="Rectangle 3"/>
          <p:cNvSpPr>
            <a:spLocks noGrp="1" noChangeArrowheads="1"/>
          </p:cNvSpPr>
          <p:nvPr>
            <p:ph type="body" idx="1"/>
          </p:nvPr>
        </p:nvSpPr>
        <p:spPr>
          <a:xfrm>
            <a:off x="684213" y="4343400"/>
            <a:ext cx="54895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26" tIns="44863" rIns="89726" bIns="44863"/>
          <a:lstStyle/>
          <a:p>
            <a:pPr eaLnBrk="1" hangingPunct="1"/>
            <a:endParaRPr lang="en-AU"/>
          </a:p>
        </p:txBody>
      </p:sp>
    </p:spTree>
    <p:extLst>
      <p:ext uri="{BB962C8B-B14F-4D97-AF65-F5344CB8AC3E}">
        <p14:creationId xmlns:p14="http://schemas.microsoft.com/office/powerpoint/2010/main" val="972527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10</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2233229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11</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165102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12</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965260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4E527167-A039-457C-AF61-7C5ED270C050}" type="slidenum">
              <a:rPr lang="en-US" sz="1200">
                <a:solidFill>
                  <a:schemeClr val="tx1"/>
                </a:solidFill>
              </a:rPr>
              <a:pPr algn="r" eaLnBrk="1" hangingPunct="1"/>
              <a:t>13</a:t>
            </a:fld>
            <a:endParaRPr lang="en-US" sz="1200">
              <a:solidFill>
                <a:schemeClr val="tx1"/>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4223366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4E527167-A039-457C-AF61-7C5ED270C050}" type="slidenum">
              <a:rPr lang="en-US" sz="1200">
                <a:solidFill>
                  <a:schemeClr val="tx1"/>
                </a:solidFill>
              </a:rPr>
              <a:pPr algn="r" eaLnBrk="1" hangingPunct="1"/>
              <a:t>14</a:t>
            </a:fld>
            <a:endParaRPr lang="en-US" sz="1200">
              <a:solidFill>
                <a:schemeClr val="tx1"/>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993977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15</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1299672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16</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1454717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17</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542042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18</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197560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19</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795812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2</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8543103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20</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2488851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21</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1888001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22</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2678168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23</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1862488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24</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2866048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4E527167-A039-457C-AF61-7C5ED270C050}" type="slidenum">
              <a:rPr lang="en-US" sz="1200">
                <a:solidFill>
                  <a:schemeClr val="tx1"/>
                </a:solidFill>
              </a:rPr>
              <a:pPr algn="r" eaLnBrk="1" hangingPunct="1"/>
              <a:t>25</a:t>
            </a:fld>
            <a:endParaRPr lang="en-US" sz="1200">
              <a:solidFill>
                <a:schemeClr val="tx1"/>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1489521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26</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14662956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27</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6024185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28</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11851275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29</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049174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3</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25470301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30</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028355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31</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20365565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32</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4824008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33</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9646973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34</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40111663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35</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1763001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36</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8895787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37</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6035199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38</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709899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39</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2255923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4</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18146556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4E527167-A039-457C-AF61-7C5ED270C050}" type="slidenum">
              <a:rPr lang="en-US" sz="1200">
                <a:solidFill>
                  <a:schemeClr val="tx1"/>
                </a:solidFill>
              </a:rPr>
              <a:pPr algn="r" eaLnBrk="1" hangingPunct="1"/>
              <a:t>40</a:t>
            </a:fld>
            <a:endParaRPr lang="en-US" sz="1200">
              <a:solidFill>
                <a:schemeClr val="tx1"/>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28751690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4E527167-A039-457C-AF61-7C5ED270C050}" type="slidenum">
              <a:rPr lang="en-US" sz="1200">
                <a:solidFill>
                  <a:schemeClr val="tx1"/>
                </a:solidFill>
              </a:rPr>
              <a:pPr algn="r" eaLnBrk="1" hangingPunct="1"/>
              <a:t>41</a:t>
            </a:fld>
            <a:endParaRPr lang="en-US" sz="1200">
              <a:solidFill>
                <a:schemeClr val="tx1"/>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16405643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CA3BEACD-37FC-4FCA-AF5C-BAF0C478F2AB}" type="slidenum">
              <a:rPr lang="en-US" sz="1200" smtClean="0">
                <a:solidFill>
                  <a:schemeClr val="tx1"/>
                </a:solidFill>
              </a:rPr>
              <a:pPr eaLnBrk="1" hangingPunct="1"/>
              <a:t>42</a:t>
            </a:fld>
            <a:endParaRPr lang="en-US" sz="1200">
              <a:solidFill>
                <a:schemeClr val="tx1"/>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27582387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43</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458683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5</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73216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6</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2273663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7</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1946192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8</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883514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9</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dirty="0"/>
          </a:p>
        </p:txBody>
      </p:sp>
    </p:spTree>
    <p:extLst>
      <p:ext uri="{BB962C8B-B14F-4D97-AF65-F5344CB8AC3E}">
        <p14:creationId xmlns:p14="http://schemas.microsoft.com/office/powerpoint/2010/main" val="3624201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pPr>
              <a:defRPr/>
            </a:pPr>
            <a:fld id="{531DE0AE-7F0A-406D-B1AB-37391A8CF1A5}" type="slidenum">
              <a:rPr lang="en-US" smtClean="0"/>
              <a:pPr>
                <a:defRPr/>
              </a:pPr>
              <a:t>‹#›</a:t>
            </a:fld>
            <a:endParaRPr lang="en-US"/>
          </a:p>
        </p:txBody>
      </p:sp>
    </p:spTree>
    <p:extLst>
      <p:ext uri="{BB962C8B-B14F-4D97-AF65-F5344CB8AC3E}">
        <p14:creationId xmlns:p14="http://schemas.microsoft.com/office/powerpoint/2010/main" val="892683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6570301-CE34-4B39-ABFA-989283438A7C}" type="slidenum">
              <a:rPr lang="en-US" smtClean="0"/>
              <a:pPr>
                <a:defRPr/>
              </a:pPr>
              <a:t>‹#›</a:t>
            </a:fld>
            <a:endParaRPr lang="en-US" dirty="0"/>
          </a:p>
        </p:txBody>
      </p:sp>
    </p:spTree>
    <p:extLst>
      <p:ext uri="{BB962C8B-B14F-4D97-AF65-F5344CB8AC3E}">
        <p14:creationId xmlns:p14="http://schemas.microsoft.com/office/powerpoint/2010/main" val="377690332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6570301-CE34-4B39-ABFA-989283438A7C}" type="slidenum">
              <a:rPr lang="en-US" smtClean="0"/>
              <a:pPr>
                <a:defRPr/>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8837284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6570301-CE34-4B39-ABFA-989283438A7C}" type="slidenum">
              <a:rPr lang="en-US" smtClean="0"/>
              <a:pPr>
                <a:defRPr/>
              </a:pPr>
              <a:t>‹#›</a:t>
            </a:fld>
            <a:endParaRPr lang="en-US" dirty="0"/>
          </a:p>
        </p:txBody>
      </p:sp>
    </p:spTree>
    <p:extLst>
      <p:ext uri="{BB962C8B-B14F-4D97-AF65-F5344CB8AC3E}">
        <p14:creationId xmlns:p14="http://schemas.microsoft.com/office/powerpoint/2010/main" val="334798109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6570301-CE34-4B39-ABFA-989283438A7C}" type="slidenum">
              <a:rPr lang="en-US" smtClean="0"/>
              <a:pPr>
                <a:defRPr/>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908156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6570301-CE34-4B39-ABFA-989283438A7C}" type="slidenum">
              <a:rPr lang="en-US" smtClean="0"/>
              <a:pPr>
                <a:defRPr/>
              </a:pPr>
              <a:t>‹#›</a:t>
            </a:fld>
            <a:endParaRPr lang="en-US" dirty="0"/>
          </a:p>
        </p:txBody>
      </p:sp>
    </p:spTree>
    <p:extLst>
      <p:ext uri="{BB962C8B-B14F-4D97-AF65-F5344CB8AC3E}">
        <p14:creationId xmlns:p14="http://schemas.microsoft.com/office/powerpoint/2010/main" val="279712967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79AB6E3-83B2-4FCE-8EEC-8DE58B5079B8}" type="slidenum">
              <a:rPr lang="en-US" smtClean="0"/>
              <a:pPr>
                <a:defRPr/>
              </a:pPr>
              <a:t>‹#›</a:t>
            </a:fld>
            <a:endParaRPr lang="en-US"/>
          </a:p>
        </p:txBody>
      </p:sp>
    </p:spTree>
    <p:extLst>
      <p:ext uri="{BB962C8B-B14F-4D97-AF65-F5344CB8AC3E}">
        <p14:creationId xmlns:p14="http://schemas.microsoft.com/office/powerpoint/2010/main" val="2391347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E8B2609-1D57-417C-9850-91BE260D1423}" type="slidenum">
              <a:rPr lang="en-US" smtClean="0"/>
              <a:pPr>
                <a:defRPr/>
              </a:pPr>
              <a:t>‹#›</a:t>
            </a:fld>
            <a:endParaRPr lang="en-US"/>
          </a:p>
        </p:txBody>
      </p:sp>
    </p:spTree>
    <p:extLst>
      <p:ext uri="{BB962C8B-B14F-4D97-AF65-F5344CB8AC3E}">
        <p14:creationId xmlns:p14="http://schemas.microsoft.com/office/powerpoint/2010/main" val="3793666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6570301-CE34-4B39-ABFA-989283438A7C}" type="slidenum">
              <a:rPr lang="en-US" smtClean="0"/>
              <a:pPr>
                <a:defRPr/>
              </a:pPr>
              <a:t>‹#›</a:t>
            </a:fld>
            <a:endParaRPr lang="en-US"/>
          </a:p>
        </p:txBody>
      </p:sp>
    </p:spTree>
    <p:extLst>
      <p:ext uri="{BB962C8B-B14F-4D97-AF65-F5344CB8AC3E}">
        <p14:creationId xmlns:p14="http://schemas.microsoft.com/office/powerpoint/2010/main" val="2384297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8ED0EC3-C3AB-4F89-854C-678E85C1037F}" type="slidenum">
              <a:rPr lang="en-US" smtClean="0"/>
              <a:pPr>
                <a:defRPr/>
              </a:pPr>
              <a:t>‹#›</a:t>
            </a:fld>
            <a:endParaRPr lang="en-US"/>
          </a:p>
        </p:txBody>
      </p:sp>
    </p:spTree>
    <p:extLst>
      <p:ext uri="{BB962C8B-B14F-4D97-AF65-F5344CB8AC3E}">
        <p14:creationId xmlns:p14="http://schemas.microsoft.com/office/powerpoint/2010/main" val="3896158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2209E8C-DD57-41F6-BBD8-58738EDEB779}" type="slidenum">
              <a:rPr lang="en-US" smtClean="0"/>
              <a:pPr>
                <a:defRPr/>
              </a:pPr>
              <a:t>‹#›</a:t>
            </a:fld>
            <a:endParaRPr lang="en-US"/>
          </a:p>
        </p:txBody>
      </p:sp>
    </p:spTree>
    <p:extLst>
      <p:ext uri="{BB962C8B-B14F-4D97-AF65-F5344CB8AC3E}">
        <p14:creationId xmlns:p14="http://schemas.microsoft.com/office/powerpoint/2010/main" val="1806360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D7018BA-4C9A-4049-84C5-C8727425B671}" type="slidenum">
              <a:rPr lang="en-US" smtClean="0"/>
              <a:pPr>
                <a:defRPr/>
              </a:pPr>
              <a:t>‹#›</a:t>
            </a:fld>
            <a:endParaRPr lang="en-US"/>
          </a:p>
        </p:txBody>
      </p:sp>
    </p:spTree>
    <p:extLst>
      <p:ext uri="{BB962C8B-B14F-4D97-AF65-F5344CB8AC3E}">
        <p14:creationId xmlns:p14="http://schemas.microsoft.com/office/powerpoint/2010/main" val="1743130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B18FD3E-AA51-40C2-9B1C-2F75405E8A44}" type="slidenum">
              <a:rPr lang="en-US" smtClean="0"/>
              <a:pPr>
                <a:defRPr/>
              </a:pPr>
              <a:t>‹#›</a:t>
            </a:fld>
            <a:endParaRPr lang="en-US"/>
          </a:p>
        </p:txBody>
      </p:sp>
    </p:spTree>
    <p:extLst>
      <p:ext uri="{BB962C8B-B14F-4D97-AF65-F5344CB8AC3E}">
        <p14:creationId xmlns:p14="http://schemas.microsoft.com/office/powerpoint/2010/main" val="2977829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26DC6A2-9213-4882-B626-FAAB7AB09A68}" type="slidenum">
              <a:rPr lang="en-US" smtClean="0"/>
              <a:pPr>
                <a:defRPr/>
              </a:pPr>
              <a:t>‹#›</a:t>
            </a:fld>
            <a:endParaRPr lang="en-US"/>
          </a:p>
        </p:txBody>
      </p:sp>
    </p:spTree>
    <p:extLst>
      <p:ext uri="{BB962C8B-B14F-4D97-AF65-F5344CB8AC3E}">
        <p14:creationId xmlns:p14="http://schemas.microsoft.com/office/powerpoint/2010/main" val="389920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A005ACE-177D-4EEE-BEA7-C00E948F2657}" type="slidenum">
              <a:rPr lang="en-US" smtClean="0"/>
              <a:pPr>
                <a:defRPr/>
              </a:pPr>
              <a:t>‹#›</a:t>
            </a:fld>
            <a:endParaRPr lang="en-US"/>
          </a:p>
        </p:txBody>
      </p:sp>
    </p:spTree>
    <p:extLst>
      <p:ext uri="{BB962C8B-B14F-4D97-AF65-F5344CB8AC3E}">
        <p14:creationId xmlns:p14="http://schemas.microsoft.com/office/powerpoint/2010/main" val="342584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C76B5D4-34AA-4C37-AAA5-4C7864D832A6}" type="slidenum">
              <a:rPr lang="en-US" smtClean="0"/>
              <a:pPr>
                <a:defRPr/>
              </a:pPr>
              <a:t>‹#›</a:t>
            </a:fld>
            <a:endParaRPr lang="en-US"/>
          </a:p>
        </p:txBody>
      </p:sp>
    </p:spTree>
    <p:extLst>
      <p:ext uri="{BB962C8B-B14F-4D97-AF65-F5344CB8AC3E}">
        <p14:creationId xmlns:p14="http://schemas.microsoft.com/office/powerpoint/2010/main" val="2868542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26570301-CE34-4B39-ABFA-989283438A7C}" type="slidenum">
              <a:rPr lang="en-US" smtClean="0"/>
              <a:pPr>
                <a:defRPr/>
              </a:pPr>
              <a:t>‹#›</a:t>
            </a:fld>
            <a:endParaRPr lang="en-US" dirty="0"/>
          </a:p>
        </p:txBody>
      </p:sp>
    </p:spTree>
    <p:extLst>
      <p:ext uri="{BB962C8B-B14F-4D97-AF65-F5344CB8AC3E}">
        <p14:creationId xmlns:p14="http://schemas.microsoft.com/office/powerpoint/2010/main" val="25657862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microsoft.com/office/2007/relationships/hdphoto" Target="../media/hdphoto4.wdp"/></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microsoft.com/office/2007/relationships/hdphoto" Target="../media/hdphoto5.wdp"/></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29.png"/><Relationship Id="rId4" Type="http://schemas.openxmlformats.org/officeDocument/2006/relationships/image" Target="../media/image52.png"/></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microsoft.com/office/2007/relationships/hdphoto" Target="../media/hdphoto6.wdp"/></Relationships>
</file>

<file path=ppt/slides/_rels/slide1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20.png"/><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0.png"/><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txBox="1">
            <a:spLocks noGrp="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68CCE83-FEA7-4848-A744-7F01A3F58483}" type="slidenum">
              <a:rPr lang="en-US" sz="1400">
                <a:solidFill>
                  <a:schemeClr val="tx1"/>
                </a:solidFill>
              </a:rPr>
              <a:pPr algn="r" eaLnBrk="1" hangingPunct="1"/>
              <a:t>1</a:t>
            </a:fld>
            <a:endParaRPr lang="en-US" sz="1400">
              <a:solidFill>
                <a:schemeClr val="tx1"/>
              </a:solidFill>
            </a:endParaRPr>
          </a:p>
        </p:txBody>
      </p:sp>
      <p:sp>
        <p:nvSpPr>
          <p:cNvPr id="2051" name="Text Box 3"/>
          <p:cNvSpPr txBox="1">
            <a:spLocks noChangeArrowheads="1"/>
          </p:cNvSpPr>
          <p:nvPr/>
        </p:nvSpPr>
        <p:spPr bwMode="auto">
          <a:xfrm>
            <a:off x="3995738" y="2024063"/>
            <a:ext cx="5148262"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Aft>
                <a:spcPct val="20000"/>
              </a:spcAft>
            </a:pPr>
            <a:r>
              <a:rPr lang="en-US" sz="2800" b="1">
                <a:solidFill>
                  <a:schemeClr val="accent2"/>
                </a:solidFill>
              </a:rPr>
              <a:t>Lecture:</a:t>
            </a:r>
          </a:p>
          <a:p>
            <a:pPr algn="ctr" eaLnBrk="1" hangingPunct="1"/>
            <a:r>
              <a:rPr lang="en-US" sz="2800" b="1">
                <a:solidFill>
                  <a:schemeClr val="accent2"/>
                </a:solidFill>
              </a:rPr>
              <a:t>IMAGE PROCESSING</a:t>
            </a:r>
          </a:p>
        </p:txBody>
      </p:sp>
      <p:sp>
        <p:nvSpPr>
          <p:cNvPr id="2054" name="Text Box 18"/>
          <p:cNvSpPr txBox="1">
            <a:spLocks noChangeArrowheads="1"/>
          </p:cNvSpPr>
          <p:nvPr/>
        </p:nvSpPr>
        <p:spPr bwMode="auto">
          <a:xfrm>
            <a:off x="3959225" y="3105150"/>
            <a:ext cx="5029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b="1" i="1" dirty="0">
                <a:solidFill>
                  <a:srgbClr val="0000CC"/>
                </a:solidFill>
              </a:rPr>
              <a:t>Chapter 3: Image Transforms</a:t>
            </a:r>
          </a:p>
          <a:p>
            <a:pPr algn="ctr" eaLnBrk="1" hangingPunct="1">
              <a:spcBef>
                <a:spcPct val="50000"/>
              </a:spcBef>
            </a:pPr>
            <a:r>
              <a:rPr lang="en-US" b="1" i="1" dirty="0">
                <a:solidFill>
                  <a:srgbClr val="0000CC"/>
                </a:solidFill>
              </a:rPr>
              <a:t>Wavelet Transforms </a:t>
            </a:r>
            <a:endParaRPr lang="en-US" i="1" dirty="0">
              <a:solidFill>
                <a:srgbClr val="0000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10</a:t>
            </a:fld>
            <a:endParaRPr lang="en-US" sz="1400">
              <a:solidFill>
                <a:schemeClr val="tx1"/>
              </a:solidFill>
            </a:endParaRPr>
          </a:p>
        </p:txBody>
      </p:sp>
      <p:sp>
        <p:nvSpPr>
          <p:cNvPr id="13315"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9"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pic>
        <p:nvPicPr>
          <p:cNvPr id="6" name="Picture 3"/>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339752" y="1772816"/>
            <a:ext cx="4572508" cy="4923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457200" y="1304765"/>
            <a:ext cx="8229600" cy="46805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r>
              <a:rPr lang="en-US" sz="2400" kern="0">
                <a:sym typeface="Wingdings" pitchFamily="2" charset="2"/>
              </a:rPr>
              <a:t>Example: sine signal with different scales</a:t>
            </a:r>
          </a:p>
          <a:p>
            <a:endParaRPr lang="en-US" sz="2400" kern="0">
              <a:sym typeface="Wingdings" pitchFamily="2" charset="2"/>
            </a:endParaRPr>
          </a:p>
          <a:p>
            <a:endParaRPr lang="en-US" sz="2400" kern="0" dirty="0"/>
          </a:p>
        </p:txBody>
      </p:sp>
      <p:sp>
        <p:nvSpPr>
          <p:cNvPr id="8" name="Title 1"/>
          <p:cNvSpPr txBox="1">
            <a:spLocks/>
          </p:cNvSpPr>
          <p:nvPr/>
        </p:nvSpPr>
        <p:spPr>
          <a:xfrm>
            <a:off x="457200" y="661256"/>
            <a:ext cx="8229600" cy="5715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2800" b="1" kern="0" dirty="0">
                <a:solidFill>
                  <a:schemeClr val="accent2"/>
                </a:solidFill>
              </a:rPr>
              <a:t>Continuous wavelet transform (CWT)_</a:t>
            </a:r>
            <a:r>
              <a:rPr lang="en-US" sz="2800" kern="0" dirty="0"/>
              <a:t>Scale</a:t>
            </a:r>
          </a:p>
        </p:txBody>
      </p:sp>
      <p:sp>
        <p:nvSpPr>
          <p:cNvPr id="10"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Tree>
    <p:extLst>
      <p:ext uri="{BB962C8B-B14F-4D97-AF65-F5344CB8AC3E}">
        <p14:creationId xmlns:p14="http://schemas.microsoft.com/office/powerpoint/2010/main" val="141680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11</a:t>
            </a:fld>
            <a:endParaRPr lang="en-US" sz="1400">
              <a:solidFill>
                <a:schemeClr val="tx1"/>
              </a:solidFill>
            </a:endParaRPr>
          </a:p>
        </p:txBody>
      </p:sp>
      <p:sp>
        <p:nvSpPr>
          <p:cNvPr id="13315"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6" name="Title 1"/>
          <p:cNvSpPr txBox="1">
            <a:spLocks/>
          </p:cNvSpPr>
          <p:nvPr/>
        </p:nvSpPr>
        <p:spPr>
          <a:xfrm>
            <a:off x="457200" y="661256"/>
            <a:ext cx="8229600" cy="5715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2800" b="1" kern="0" dirty="0">
                <a:solidFill>
                  <a:schemeClr val="accent2"/>
                </a:solidFill>
              </a:rPr>
              <a:t>Continuous wavelet transform (CWT)_</a:t>
            </a:r>
            <a:r>
              <a:rPr lang="en-US" sz="2800" kern="0" dirty="0"/>
              <a:t>Scale</a:t>
            </a:r>
          </a:p>
        </p:txBody>
      </p:sp>
      <p:pic>
        <p:nvPicPr>
          <p:cNvPr id="7" name="Picture 3"/>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303748" y="1707804"/>
            <a:ext cx="4428492" cy="4757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txBox="1">
            <a:spLocks/>
          </p:cNvSpPr>
          <p:nvPr/>
        </p:nvSpPr>
        <p:spPr>
          <a:xfrm>
            <a:off x="457200" y="1304765"/>
            <a:ext cx="8229600" cy="50405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r>
              <a:rPr lang="en-US" sz="2400" kern="0">
                <a:sym typeface="Wingdings" pitchFamily="2" charset="2"/>
              </a:rPr>
              <a:t>The scale works exactly the same with wavelet</a:t>
            </a:r>
          </a:p>
          <a:p>
            <a:endParaRPr lang="en-US" sz="2400" kern="0">
              <a:sym typeface="Wingdings" pitchFamily="2" charset="2"/>
            </a:endParaRPr>
          </a:p>
          <a:p>
            <a:endParaRPr lang="en-US" sz="2400" kern="0">
              <a:sym typeface="Wingdings" pitchFamily="2" charset="2"/>
            </a:endParaRPr>
          </a:p>
          <a:p>
            <a:endParaRPr lang="en-US" sz="2400" kern="0" dirty="0"/>
          </a:p>
        </p:txBody>
      </p:sp>
      <p:sp>
        <p:nvSpPr>
          <p:cNvPr id="10"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Tree>
    <p:extLst>
      <p:ext uri="{BB962C8B-B14F-4D97-AF65-F5344CB8AC3E}">
        <p14:creationId xmlns:p14="http://schemas.microsoft.com/office/powerpoint/2010/main" val="141680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12</a:t>
            </a:fld>
            <a:endParaRPr lang="en-US" sz="1400">
              <a:solidFill>
                <a:schemeClr val="tx1"/>
              </a:solidFill>
            </a:endParaRPr>
          </a:p>
        </p:txBody>
      </p:sp>
      <p:sp>
        <p:nvSpPr>
          <p:cNvPr id="13315"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9"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
        <p:nvSpPr>
          <p:cNvPr id="6" name="Title 1"/>
          <p:cNvSpPr txBox="1">
            <a:spLocks/>
          </p:cNvSpPr>
          <p:nvPr/>
        </p:nvSpPr>
        <p:spPr>
          <a:xfrm>
            <a:off x="457200" y="620688"/>
            <a:ext cx="8229600" cy="648072"/>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2800" kern="0">
                <a:solidFill>
                  <a:srgbClr val="FF0000"/>
                </a:solidFill>
              </a:rPr>
              <a:t>Scale and frequency</a:t>
            </a:r>
            <a:endParaRPr lang="en-US" sz="2800" kern="0" dirty="0">
              <a:solidFill>
                <a:srgbClr val="FF0000"/>
              </a:solidFill>
            </a:endParaRPr>
          </a:p>
        </p:txBody>
      </p:sp>
      <p:sp>
        <p:nvSpPr>
          <p:cNvPr id="7" name="Content Placeholder 2"/>
          <p:cNvSpPr txBox="1">
            <a:spLocks/>
          </p:cNvSpPr>
          <p:nvPr/>
        </p:nvSpPr>
        <p:spPr>
          <a:xfrm>
            <a:off x="457200" y="1124745"/>
            <a:ext cx="8229600" cy="158417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r>
              <a:rPr lang="en-US" sz="2400" kern="0" dirty="0">
                <a:sym typeface="Wingdings" pitchFamily="2" charset="2"/>
              </a:rPr>
              <a:t>Low scale  compressed wavelet  rapidly changing details  high frequency.</a:t>
            </a:r>
          </a:p>
          <a:p>
            <a:r>
              <a:rPr lang="en-US" sz="2400" kern="0" dirty="0">
                <a:sym typeface="Wingdings" pitchFamily="2" charset="2"/>
              </a:rPr>
              <a:t>High scale  stretched wavelet  slowly changing  low frequency.</a:t>
            </a:r>
          </a:p>
          <a:p>
            <a:endParaRPr lang="en-US" sz="2400" kern="0" dirty="0">
              <a:sym typeface="Wingdings" pitchFamily="2" charset="2"/>
            </a:endParaRPr>
          </a:p>
          <a:p>
            <a:endParaRPr lang="en-US" sz="2400" kern="0" dirty="0">
              <a:sym typeface="Wingdings" pitchFamily="2" charset="2"/>
            </a:endParaRPr>
          </a:p>
          <a:p>
            <a:endParaRPr lang="en-US" sz="2400" kern="0" dirty="0">
              <a:sym typeface="Wingdings" pitchFamily="2" charset="2"/>
            </a:endParaRPr>
          </a:p>
          <a:p>
            <a:endParaRPr lang="en-US" sz="2400" kern="0"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784776"/>
            <a:ext cx="5256584" cy="136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1"/>
          <p:cNvSpPr txBox="1">
            <a:spLocks/>
          </p:cNvSpPr>
          <p:nvPr/>
        </p:nvSpPr>
        <p:spPr bwMode="auto">
          <a:xfrm>
            <a:off x="490717" y="3825044"/>
            <a:ext cx="8229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dirty="0">
                <a:solidFill>
                  <a:srgbClr val="FF0000"/>
                </a:solidFill>
              </a:rPr>
              <a:t>Shifting </a:t>
            </a:r>
          </a:p>
        </p:txBody>
      </p:sp>
      <p:sp>
        <p:nvSpPr>
          <p:cNvPr id="11" name="Content Placeholder 2"/>
          <p:cNvSpPr txBox="1">
            <a:spLocks/>
          </p:cNvSpPr>
          <p:nvPr/>
        </p:nvSpPr>
        <p:spPr bwMode="auto">
          <a:xfrm>
            <a:off x="457200" y="4329100"/>
            <a:ext cx="8229600" cy="54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400">
                <a:solidFill>
                  <a:schemeClr val="tx1"/>
                </a:solidFill>
                <a:latin typeface="+mn-lt"/>
                <a:cs typeface="+mn-cs"/>
              </a:defRPr>
            </a:lvl4pPr>
            <a:lvl5pPr marL="2057400" indent="-228600" algn="l" rtl="0" eaLnBrk="0" fontAlgn="base" hangingPunct="0">
              <a:spcBef>
                <a:spcPct val="20000"/>
              </a:spcBef>
              <a:spcAft>
                <a:spcPct val="0"/>
              </a:spcAft>
              <a:buChar char="»"/>
              <a:defRPr sz="24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r>
              <a:rPr lang="en-US" dirty="0">
                <a:sym typeface="Wingdings" pitchFamily="2" charset="2"/>
              </a:rPr>
              <a:t>Simply delaying or advancing.</a:t>
            </a:r>
          </a:p>
          <a:p>
            <a:endParaRPr lang="en-US" dirty="0">
              <a:sym typeface="Wingdings" pitchFamily="2" charset="2"/>
            </a:endParaRPr>
          </a:p>
          <a:p>
            <a:endParaRPr lang="en-US" dirty="0">
              <a:sym typeface="Wingdings" pitchFamily="2" charset="2"/>
            </a:endParaRPr>
          </a:p>
          <a:p>
            <a:endParaRPr lang="en-US" dirty="0">
              <a:sym typeface="Wingdings" pitchFamily="2" charset="2"/>
            </a:endParaRPr>
          </a:p>
          <a:p>
            <a:endParaRPr lang="en-US" dirty="0">
              <a:sym typeface="Wingdings" pitchFamily="2" charset="2"/>
            </a:endParaRPr>
          </a:p>
          <a:p>
            <a:endParaRPr lang="en-US" dirty="0"/>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5676" y="4833156"/>
            <a:ext cx="5964324" cy="1685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Tree>
    <p:extLst>
      <p:ext uri="{BB962C8B-B14F-4D97-AF65-F5344CB8AC3E}">
        <p14:creationId xmlns:p14="http://schemas.microsoft.com/office/powerpoint/2010/main" val="141680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177AB3BC-FE58-43E6-B50A-D9ABA4875CFC}" type="slidenum">
              <a:rPr lang="en-US" sz="1400">
                <a:solidFill>
                  <a:schemeClr val="tx1"/>
                </a:solidFill>
              </a:rPr>
              <a:pPr algn="r" eaLnBrk="1" hangingPunct="1"/>
              <a:t>13</a:t>
            </a:fld>
            <a:endParaRPr lang="en-US" sz="1400">
              <a:solidFill>
                <a:schemeClr val="tx1"/>
              </a:solidFill>
            </a:endParaRPr>
          </a:p>
        </p:txBody>
      </p:sp>
      <p:sp>
        <p:nvSpPr>
          <p:cNvPr id="31747" name="Text Box 3"/>
          <p:cNvSpPr txBox="1">
            <a:spLocks noChangeArrowheads="1"/>
          </p:cNvSpPr>
          <p:nvPr/>
        </p:nvSpPr>
        <p:spPr bwMode="auto">
          <a:xfrm>
            <a:off x="79375" y="6467475"/>
            <a:ext cx="2130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31750" name="Text Box 19"/>
          <p:cNvSpPr txBox="1">
            <a:spLocks noChangeArrowheads="1"/>
          </p:cNvSpPr>
          <p:nvPr/>
        </p:nvSpPr>
        <p:spPr bwMode="auto">
          <a:xfrm>
            <a:off x="358775" y="728700"/>
            <a:ext cx="856932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dirty="0"/>
              <a:t>Discrete Wavelet transform (</a:t>
            </a:r>
            <a:r>
              <a:rPr lang="en-US" sz="2400" dirty="0" err="1"/>
              <a:t>cont</a:t>
            </a:r>
            <a:r>
              <a:rPr lang="en-US" sz="2400" dirty="0"/>
              <a:t>)</a:t>
            </a:r>
          </a:p>
          <a:p>
            <a:pPr marL="342900" indent="-342900" eaLnBrk="1" hangingPunct="1">
              <a:spcBef>
                <a:spcPts val="0"/>
              </a:spcBef>
              <a:buFont typeface="Arial" pitchFamily="34" charset="0"/>
              <a:buChar char="•"/>
            </a:pPr>
            <a:r>
              <a:rPr lang="en-US" sz="2400" dirty="0"/>
              <a:t>Wavelet transform of an image: diagram</a:t>
            </a:r>
          </a:p>
          <a:p>
            <a:pPr marL="342900" indent="-342900" eaLnBrk="1" hangingPunct="1">
              <a:spcBef>
                <a:spcPts val="0"/>
              </a:spcBef>
              <a:buFont typeface="Arial" pitchFamily="34" charset="0"/>
              <a:buChar char="•"/>
            </a:pPr>
            <a:endParaRPr lang="en-US" sz="2400" dirty="0"/>
          </a:p>
          <a:p>
            <a:pPr eaLnBrk="1" hangingPunct="1">
              <a:spcBef>
                <a:spcPct val="50000"/>
              </a:spcBef>
            </a:pPr>
            <a:endParaRPr lang="en-US" sz="2400" dirty="0"/>
          </a:p>
        </p:txBody>
      </p:sp>
      <p:pic>
        <p:nvPicPr>
          <p:cNvPr id="7" name="Picture 6"/>
          <p:cNvPicPr/>
          <p:nvPr/>
        </p:nvPicPr>
        <p:blipFill>
          <a:blip r:embed="rId3">
            <a:lum bright="-20000" contrast="40000"/>
            <a:extLst>
              <a:ext uri="{28A0092B-C50C-407E-A947-70E740481C1C}">
                <a14:useLocalDpi xmlns:a14="http://schemas.microsoft.com/office/drawing/2010/main" val="0"/>
              </a:ext>
            </a:extLst>
          </a:blip>
          <a:srcRect l="16275" t="24480" r="14101" b="21001"/>
          <a:stretch>
            <a:fillRect/>
          </a:stretch>
        </p:blipFill>
        <p:spPr bwMode="auto">
          <a:xfrm>
            <a:off x="431540" y="1605863"/>
            <a:ext cx="8316540" cy="4639362"/>
          </a:xfrm>
          <a:prstGeom prst="rect">
            <a:avLst/>
          </a:prstGeom>
          <a:noFill/>
          <a:ln>
            <a:noFill/>
          </a:ln>
        </p:spPr>
      </p:pic>
      <p:sp>
        <p:nvSpPr>
          <p:cNvPr id="8"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
        <p:nvSpPr>
          <p:cNvPr id="9"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Tree>
    <p:extLst>
      <p:ext uri="{BB962C8B-B14F-4D97-AF65-F5344CB8AC3E}">
        <p14:creationId xmlns:p14="http://schemas.microsoft.com/office/powerpoint/2010/main" val="3583623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177AB3BC-FE58-43E6-B50A-D9ABA4875CFC}" type="slidenum">
              <a:rPr lang="en-US" sz="1400">
                <a:solidFill>
                  <a:schemeClr val="tx1"/>
                </a:solidFill>
              </a:rPr>
              <a:pPr algn="r" eaLnBrk="1" hangingPunct="1"/>
              <a:t>14</a:t>
            </a:fld>
            <a:endParaRPr lang="en-US" sz="1400">
              <a:solidFill>
                <a:schemeClr val="tx1"/>
              </a:solidFill>
            </a:endParaRPr>
          </a:p>
        </p:txBody>
      </p:sp>
      <p:sp>
        <p:nvSpPr>
          <p:cNvPr id="31747" name="Text Box 3"/>
          <p:cNvSpPr txBox="1">
            <a:spLocks noChangeArrowheads="1"/>
          </p:cNvSpPr>
          <p:nvPr/>
        </p:nvSpPr>
        <p:spPr bwMode="auto">
          <a:xfrm>
            <a:off x="79375" y="6467475"/>
            <a:ext cx="2130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8"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
        <p:nvSpPr>
          <p:cNvPr id="9"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0193"/>
          <a:stretch/>
        </p:blipFill>
        <p:spPr bwMode="auto">
          <a:xfrm>
            <a:off x="719572" y="691428"/>
            <a:ext cx="7645901" cy="574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216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15</a:t>
            </a:fld>
            <a:endParaRPr lang="en-US" sz="1400">
              <a:solidFill>
                <a:schemeClr val="tx1"/>
              </a:solidFill>
            </a:endParaRPr>
          </a:p>
        </p:txBody>
      </p:sp>
      <p:sp>
        <p:nvSpPr>
          <p:cNvPr id="13315"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13317"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mc:AlternateContent xmlns:mc="http://schemas.openxmlformats.org/markup-compatibility/2006" xmlns:a14="http://schemas.microsoft.com/office/drawing/2010/main">
        <mc:Choice Requires="a14">
          <p:sp>
            <p:nvSpPr>
              <p:cNvPr id="6" name="Rectangle 5"/>
              <p:cNvSpPr/>
              <p:nvPr/>
            </p:nvSpPr>
            <p:spPr>
              <a:xfrm>
                <a:off x="215516" y="728700"/>
                <a:ext cx="8676964" cy="1631216"/>
              </a:xfrm>
              <a:prstGeom prst="rect">
                <a:avLst/>
              </a:prstGeom>
            </p:spPr>
            <p:txBody>
              <a:bodyPr wrap="square">
                <a:spAutoFit/>
              </a:bodyPr>
              <a:lstStyle/>
              <a:p>
                <a:r>
                  <a:rPr lang="en-US" b="1" i="1" dirty="0" err="1"/>
                  <a:t>Biến</a:t>
                </a:r>
                <a:r>
                  <a:rPr lang="en-US" b="1" i="1" dirty="0"/>
                  <a:t> </a:t>
                </a:r>
                <a:r>
                  <a:rPr lang="en-US" b="1" i="1" dirty="0" err="1"/>
                  <a:t>đổi</a:t>
                </a:r>
                <a:r>
                  <a:rPr lang="en-US" b="1" i="1" dirty="0"/>
                  <a:t> Wavelet </a:t>
                </a:r>
                <a:r>
                  <a:rPr lang="en-US" b="1" i="1" dirty="0" err="1"/>
                  <a:t>trong</a:t>
                </a:r>
                <a:r>
                  <a:rPr lang="en-US" b="1" i="1" dirty="0"/>
                  <a:t> </a:t>
                </a:r>
                <a:r>
                  <a:rPr lang="en-US" b="1" i="1" dirty="0" err="1"/>
                  <a:t>ảnh</a:t>
                </a:r>
                <a:r>
                  <a:rPr lang="en-US" b="1" i="1" dirty="0"/>
                  <a:t> </a:t>
                </a:r>
                <a:r>
                  <a:rPr lang="en-US" b="1" i="1" dirty="0" err="1"/>
                  <a:t>số</a:t>
                </a:r>
                <a:endParaRPr lang="en-US" dirty="0"/>
              </a:p>
              <a:p>
                <a:r>
                  <a:rPr lang="en-US" dirty="0" err="1"/>
                  <a:t>Bằng</a:t>
                </a:r>
                <a:r>
                  <a:rPr lang="en-US" dirty="0"/>
                  <a:t> </a:t>
                </a:r>
                <a:r>
                  <a:rPr lang="en-US" dirty="0" err="1"/>
                  <a:t>việc</a:t>
                </a:r>
                <a:r>
                  <a:rPr lang="en-US" dirty="0"/>
                  <a:t> </a:t>
                </a:r>
                <a:r>
                  <a:rPr lang="en-US" dirty="0" err="1"/>
                  <a:t>mở</a:t>
                </a:r>
                <a:r>
                  <a:rPr lang="en-US" dirty="0"/>
                  <a:t> </a:t>
                </a:r>
                <a:r>
                  <a:rPr lang="en-US" dirty="0" err="1"/>
                  <a:t>rộng</a:t>
                </a:r>
                <a:r>
                  <a:rPr lang="en-US" dirty="0"/>
                  <a:t> </a:t>
                </a:r>
                <a:r>
                  <a:rPr lang="en-US" dirty="0" err="1"/>
                  <a:t>số</a:t>
                </a:r>
                <a:r>
                  <a:rPr lang="en-US" dirty="0"/>
                  <a:t> </a:t>
                </a:r>
                <a:r>
                  <a:rPr lang="en-US" dirty="0" err="1"/>
                  <a:t>chiều</a:t>
                </a:r>
                <a:r>
                  <a:rPr lang="en-US" dirty="0"/>
                  <a:t> </a:t>
                </a:r>
                <a:r>
                  <a:rPr lang="en-US" dirty="0" err="1"/>
                  <a:t>trong</a:t>
                </a:r>
                <a:r>
                  <a:rPr lang="en-US" dirty="0"/>
                  <a:t> </a:t>
                </a:r>
                <a:r>
                  <a:rPr lang="en-US" dirty="0" err="1"/>
                  <a:t>biến</a:t>
                </a:r>
                <a:r>
                  <a:rPr lang="en-US" dirty="0"/>
                  <a:t> </a:t>
                </a:r>
                <a:r>
                  <a:rPr lang="en-US" dirty="0" err="1"/>
                  <a:t>đổi</a:t>
                </a:r>
                <a:r>
                  <a:rPr lang="en-US" dirty="0"/>
                  <a:t> Wavelet, </a:t>
                </a:r>
                <a:r>
                  <a:rPr lang="en-US" dirty="0" err="1"/>
                  <a:t>cụ</a:t>
                </a:r>
                <a:r>
                  <a:rPr lang="en-US" dirty="0"/>
                  <a:t> </a:t>
                </a:r>
                <a:r>
                  <a:rPr lang="en-US" dirty="0" err="1"/>
                  <a:t>thể</a:t>
                </a:r>
                <a:r>
                  <a:rPr lang="en-US" dirty="0"/>
                  <a:t> </a:t>
                </a:r>
                <a:r>
                  <a:rPr lang="en-US" dirty="0" err="1"/>
                  <a:t>là</a:t>
                </a:r>
                <a:r>
                  <a:rPr lang="en-US" dirty="0"/>
                  <a:t> </a:t>
                </a:r>
                <a:r>
                  <a:rPr lang="en-US" dirty="0" err="1"/>
                  <a:t>với</a:t>
                </a:r>
                <a:r>
                  <a:rPr lang="en-US" dirty="0"/>
                  <a:t> </a:t>
                </a:r>
                <a:r>
                  <a:rPr lang="en-US" dirty="0" err="1"/>
                  <a:t>hàm</a:t>
                </a:r>
                <a:r>
                  <a:rPr lang="en-US" dirty="0"/>
                  <a:t> </a:t>
                </a:r>
                <a:r>
                  <a:rPr lang="en-US" dirty="0" err="1"/>
                  <a:t>tỷ</a:t>
                </a:r>
                <a:r>
                  <a:rPr lang="en-US" dirty="0"/>
                  <a:t> </a:t>
                </a:r>
                <a:r>
                  <a:rPr lang="en-US" dirty="0" err="1"/>
                  <a:t>lệ</a:t>
                </a:r>
                <a:r>
                  <a:rPr lang="en-US" dirty="0"/>
                  <a:t> </a:t>
                </a:r>
                <a14:m>
                  <m:oMath xmlns:m="http://schemas.openxmlformats.org/officeDocument/2006/math">
                    <m:r>
                      <a:rPr lang="en-US" i="1">
                        <a:latin typeface="Cambria Math"/>
                      </a:rPr>
                      <m:t>𝜙</m:t>
                    </m:r>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𝑦</m:t>
                        </m:r>
                      </m:e>
                    </m:d>
                  </m:oMath>
                </a14:m>
                <a:r>
                  <a:rPr lang="en-US" dirty="0"/>
                  <a:t> </a:t>
                </a:r>
                <a:r>
                  <a:rPr lang="en-US" dirty="0" err="1"/>
                  <a:t>và</a:t>
                </a:r>
                <a:r>
                  <a:rPr lang="en-US" dirty="0"/>
                  <a:t> </a:t>
                </a:r>
                <a:r>
                  <a:rPr lang="en-US" dirty="0" err="1"/>
                  <a:t>hàm</a:t>
                </a:r>
                <a:r>
                  <a:rPr lang="en-US" dirty="0"/>
                  <a:t> Wavelet </a:t>
                </a:r>
                <a14:m>
                  <m:oMath xmlns:m="http://schemas.openxmlformats.org/officeDocument/2006/math">
                    <m:r>
                      <a:rPr lang="en-US" i="1">
                        <a:latin typeface="Cambria Math"/>
                      </a:rPr>
                      <m:t>𝜓</m:t>
                    </m:r>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𝑦</m:t>
                        </m:r>
                      </m:e>
                    </m:d>
                  </m:oMath>
                </a14:m>
                <a:r>
                  <a:rPr lang="en-US" dirty="0"/>
                  <a:t>, ta </a:t>
                </a:r>
                <a:r>
                  <a:rPr lang="en-US" dirty="0" err="1"/>
                  <a:t>có</a:t>
                </a:r>
                <a:r>
                  <a:rPr lang="en-US" dirty="0"/>
                  <a:t> </a:t>
                </a:r>
                <a:r>
                  <a:rPr lang="en-US" dirty="0" err="1"/>
                  <a:t>thể</a:t>
                </a:r>
                <a:r>
                  <a:rPr lang="en-US" dirty="0"/>
                  <a:t> </a:t>
                </a:r>
                <a:r>
                  <a:rPr lang="en-US" dirty="0" err="1"/>
                  <a:t>áp</a:t>
                </a:r>
                <a:r>
                  <a:rPr lang="en-US" dirty="0"/>
                  <a:t> </a:t>
                </a:r>
                <a:r>
                  <a:rPr lang="en-US" dirty="0" err="1"/>
                  <a:t>dụng</a:t>
                </a:r>
                <a:r>
                  <a:rPr lang="en-US" dirty="0"/>
                  <a:t> </a:t>
                </a:r>
                <a:r>
                  <a:rPr lang="en-US" dirty="0" err="1"/>
                  <a:t>biến</a:t>
                </a:r>
                <a:r>
                  <a:rPr lang="en-US" dirty="0"/>
                  <a:t> </a:t>
                </a:r>
                <a:r>
                  <a:rPr lang="en-US" dirty="0" err="1"/>
                  <a:t>đổi</a:t>
                </a:r>
                <a:r>
                  <a:rPr lang="en-US" dirty="0"/>
                  <a:t> Wavelet </a:t>
                </a:r>
                <a:r>
                  <a:rPr lang="en-US" dirty="0" err="1"/>
                  <a:t>cho</a:t>
                </a:r>
                <a:r>
                  <a:rPr lang="en-US" dirty="0"/>
                  <a:t> </a:t>
                </a:r>
                <a:r>
                  <a:rPr lang="en-US" dirty="0" err="1"/>
                  <a:t>dữ</a:t>
                </a:r>
                <a:r>
                  <a:rPr lang="en-US" dirty="0"/>
                  <a:t> </a:t>
                </a:r>
                <a:r>
                  <a:rPr lang="en-US" dirty="0" err="1"/>
                  <a:t>liệu</a:t>
                </a:r>
                <a:r>
                  <a:rPr lang="en-US" dirty="0"/>
                  <a:t> </a:t>
                </a:r>
                <a:r>
                  <a:rPr lang="en-US" dirty="0" err="1"/>
                  <a:t>hai</a:t>
                </a:r>
                <a:r>
                  <a:rPr lang="en-US" dirty="0"/>
                  <a:t> </a:t>
                </a:r>
                <a:r>
                  <a:rPr lang="en-US" dirty="0" err="1"/>
                  <a:t>chiều</a:t>
                </a:r>
                <a:r>
                  <a:rPr lang="en-US" dirty="0"/>
                  <a:t>, </a:t>
                </a:r>
                <a:r>
                  <a:rPr lang="en-US" dirty="0" err="1"/>
                  <a:t>chẳng</a:t>
                </a:r>
                <a:r>
                  <a:rPr lang="en-US" dirty="0"/>
                  <a:t> </a:t>
                </a:r>
                <a:r>
                  <a:rPr lang="en-US" dirty="0" err="1"/>
                  <a:t>hạn</a:t>
                </a:r>
                <a:r>
                  <a:rPr lang="en-US" dirty="0"/>
                  <a:t> </a:t>
                </a:r>
                <a:r>
                  <a:rPr lang="en-US" dirty="0" err="1"/>
                  <a:t>như</a:t>
                </a:r>
                <a:r>
                  <a:rPr lang="en-US" dirty="0"/>
                  <a:t> </a:t>
                </a:r>
                <a:r>
                  <a:rPr lang="en-US" dirty="0" err="1"/>
                  <a:t>ảnh</a:t>
                </a:r>
                <a:r>
                  <a:rPr lang="en-US" dirty="0"/>
                  <a:t> </a:t>
                </a:r>
                <a:r>
                  <a:rPr lang="en-US" dirty="0" err="1"/>
                  <a:t>số</a:t>
                </a:r>
                <a:r>
                  <a:rPr lang="en-US" dirty="0"/>
                  <a:t>. </a:t>
                </a:r>
                <a:r>
                  <a:rPr lang="en-US" dirty="0" err="1"/>
                  <a:t>Trong</a:t>
                </a:r>
                <a:r>
                  <a:rPr lang="en-US" dirty="0"/>
                  <a:t> </a:t>
                </a:r>
                <a:r>
                  <a:rPr lang="en-US" dirty="0" err="1"/>
                  <a:t>trường</a:t>
                </a:r>
                <a:r>
                  <a:rPr lang="en-US" dirty="0"/>
                  <a:t> </a:t>
                </a:r>
                <a:r>
                  <a:rPr lang="en-US" dirty="0" err="1"/>
                  <a:t>hợp</a:t>
                </a:r>
                <a:r>
                  <a:rPr lang="en-US" dirty="0"/>
                  <a:t> </a:t>
                </a:r>
                <a:r>
                  <a:rPr lang="en-US" dirty="0" err="1"/>
                  <a:t>này</a:t>
                </a:r>
                <a:r>
                  <a:rPr lang="en-US" dirty="0"/>
                  <a:t>, </a:t>
                </a:r>
                <a:r>
                  <a:rPr lang="en-US" dirty="0" err="1"/>
                  <a:t>hàm</a:t>
                </a:r>
                <a:r>
                  <a:rPr lang="en-US" dirty="0"/>
                  <a:t> </a:t>
                </a:r>
                <a:r>
                  <a:rPr lang="en-US" dirty="0" err="1"/>
                  <a:t>tỷ</a:t>
                </a:r>
                <a:r>
                  <a:rPr lang="en-US" dirty="0"/>
                  <a:t> </a:t>
                </a:r>
                <a:r>
                  <a:rPr lang="en-US" dirty="0" err="1"/>
                  <a:t>lệ</a:t>
                </a:r>
                <a:r>
                  <a:rPr lang="en-US" dirty="0"/>
                  <a:t> </a:t>
                </a:r>
                <a:r>
                  <a:rPr lang="en-US" dirty="0" err="1"/>
                  <a:t>và</a:t>
                </a:r>
                <a:r>
                  <a:rPr lang="en-US" dirty="0"/>
                  <a:t> </a:t>
                </a:r>
                <a:r>
                  <a:rPr lang="en-US" dirty="0" err="1"/>
                  <a:t>dịch</a:t>
                </a:r>
                <a:r>
                  <a:rPr lang="en-US" dirty="0"/>
                  <a:t> </a:t>
                </a:r>
                <a:r>
                  <a:rPr lang="en-US" dirty="0" err="1"/>
                  <a:t>chuyển</a:t>
                </a:r>
                <a:r>
                  <a:rPr lang="en-US" dirty="0"/>
                  <a:t> </a:t>
                </a:r>
                <a:r>
                  <a:rPr lang="en-US" dirty="0" err="1"/>
                  <a:t>được</a:t>
                </a:r>
                <a:r>
                  <a:rPr lang="en-US" dirty="0"/>
                  <a:t> </a:t>
                </a:r>
                <a:r>
                  <a:rPr lang="en-US" dirty="0" err="1"/>
                  <a:t>định</a:t>
                </a:r>
                <a:r>
                  <a:rPr lang="en-US" dirty="0"/>
                  <a:t> </a:t>
                </a:r>
                <a:r>
                  <a:rPr lang="en-US" dirty="0" err="1"/>
                  <a:t>nghĩa</a:t>
                </a:r>
                <a:r>
                  <a:rPr lang="en-US" dirty="0"/>
                  <a:t> </a:t>
                </a:r>
                <a:r>
                  <a:rPr lang="en-US" dirty="0" err="1"/>
                  <a:t>như</a:t>
                </a:r>
                <a:r>
                  <a:rPr lang="en-US" dirty="0"/>
                  <a:t> </a:t>
                </a:r>
                <a:r>
                  <a:rPr lang="en-US" dirty="0" err="1"/>
                  <a:t>sau</a:t>
                </a:r>
                <a:r>
                  <a:rPr lang="en-US" dirty="0"/>
                  <a:t>:</a:t>
                </a:r>
              </a:p>
            </p:txBody>
          </p:sp>
        </mc:Choice>
        <mc:Fallback xmlns="">
          <p:sp>
            <p:nvSpPr>
              <p:cNvPr id="6" name="Rectangle 5"/>
              <p:cNvSpPr>
                <a:spLocks noRot="1" noChangeAspect="1" noMove="1" noResize="1" noEditPoints="1" noAdjustHandles="1" noChangeArrowheads="1" noChangeShapeType="1" noTextEdit="1"/>
              </p:cNvSpPr>
              <p:nvPr/>
            </p:nvSpPr>
            <p:spPr>
              <a:xfrm>
                <a:off x="215516" y="728700"/>
                <a:ext cx="8676964" cy="1631216"/>
              </a:xfrm>
              <a:prstGeom prst="rect">
                <a:avLst/>
              </a:prstGeom>
              <a:blipFill rotWithShape="1">
                <a:blip r:embed="rId3"/>
                <a:stretch>
                  <a:fillRect l="-702" t="-1498" b="-63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2333999" y="2396594"/>
                <a:ext cx="4439997" cy="5108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𝜙</m:t>
                          </m:r>
                        </m:e>
                        <m:sub>
                          <m:r>
                            <a:rPr lang="en-US" i="1">
                              <a:latin typeface="Cambria Math"/>
                            </a:rPr>
                            <m:t>𝑗</m:t>
                          </m:r>
                          <m:r>
                            <a:rPr lang="en-US" i="1">
                              <a:latin typeface="Cambria Math"/>
                            </a:rPr>
                            <m:t>,</m:t>
                          </m:r>
                          <m:r>
                            <a:rPr lang="en-US" i="1">
                              <a:latin typeface="Cambria Math"/>
                            </a:rPr>
                            <m:t>𝑚</m:t>
                          </m:r>
                          <m:r>
                            <a:rPr lang="en-US" i="1">
                              <a:latin typeface="Cambria Math"/>
                            </a:rPr>
                            <m:t>,</m:t>
                          </m:r>
                          <m:r>
                            <a:rPr lang="en-US" i="1">
                              <a:latin typeface="Cambria Math"/>
                            </a:rPr>
                            <m:t>𝑛</m:t>
                          </m:r>
                        </m:sub>
                      </m:sSub>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𝑦</m:t>
                          </m:r>
                        </m:e>
                      </m:d>
                      <m:r>
                        <m:rPr>
                          <m:aln/>
                        </m:rPr>
                        <a:rPr lang="en-US" i="1">
                          <a:latin typeface="Cambria Math"/>
                        </a:rPr>
                        <m:t>=</m:t>
                      </m:r>
                      <m:sSup>
                        <m:sSupPr>
                          <m:ctrlPr>
                            <a:rPr lang="en-US" i="1">
                              <a:latin typeface="Cambria Math" panose="02040503050406030204" pitchFamily="18" charset="0"/>
                            </a:rPr>
                          </m:ctrlPr>
                        </m:sSupPr>
                        <m:e>
                          <m:r>
                            <a:rPr lang="en-US" i="1">
                              <a:latin typeface="Cambria Math"/>
                            </a:rPr>
                            <m:t>2</m:t>
                          </m:r>
                        </m:e>
                        <m:sup>
                          <m:r>
                            <a:rPr lang="en-US" i="1">
                              <a:latin typeface="Cambria Math"/>
                            </a:rPr>
                            <m:t>𝑗</m:t>
                          </m:r>
                          <m:r>
                            <a:rPr lang="en-US" i="1">
                              <a:latin typeface="Cambria Math"/>
                            </a:rPr>
                            <m:t>/2</m:t>
                          </m:r>
                        </m:sup>
                      </m:sSup>
                      <m:r>
                        <a:rPr lang="en-US" i="1">
                          <a:latin typeface="Cambria Math"/>
                        </a:rPr>
                        <m:t>𝜙</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2</m:t>
                              </m:r>
                            </m:e>
                            <m:sup>
                              <m:r>
                                <a:rPr lang="en-US" i="1">
                                  <a:latin typeface="Cambria Math"/>
                                </a:rPr>
                                <m:t>𝑗</m:t>
                              </m:r>
                            </m:sup>
                          </m:sSup>
                          <m:r>
                            <a:rPr lang="en-US" i="1">
                              <a:latin typeface="Cambria Math"/>
                            </a:rPr>
                            <m:t>𝑥</m:t>
                          </m:r>
                          <m:r>
                            <a:rPr lang="en-US" i="1">
                              <a:latin typeface="Cambria Math"/>
                            </a:rPr>
                            <m:t>−</m:t>
                          </m:r>
                          <m:r>
                            <a:rPr lang="en-US" i="1">
                              <a:latin typeface="Cambria Math"/>
                            </a:rPr>
                            <m:t>𝑚</m:t>
                          </m:r>
                          <m:r>
                            <a:rPr lang="en-US" i="1">
                              <a:latin typeface="Cambria Math"/>
                            </a:rPr>
                            <m:t>,</m:t>
                          </m:r>
                          <m:sSup>
                            <m:sSupPr>
                              <m:ctrlPr>
                                <a:rPr lang="en-US" i="1">
                                  <a:latin typeface="Cambria Math" panose="02040503050406030204" pitchFamily="18" charset="0"/>
                                </a:rPr>
                              </m:ctrlPr>
                            </m:sSupPr>
                            <m:e>
                              <m:r>
                                <a:rPr lang="en-US" i="1">
                                  <a:latin typeface="Cambria Math"/>
                                </a:rPr>
                                <m:t>2</m:t>
                              </m:r>
                            </m:e>
                            <m:sup>
                              <m:r>
                                <a:rPr lang="en-US" i="1">
                                  <a:latin typeface="Cambria Math"/>
                                </a:rPr>
                                <m:t>𝑗</m:t>
                              </m:r>
                            </m:sup>
                          </m:sSup>
                          <m:r>
                            <a:rPr lang="en-US" i="1">
                              <a:latin typeface="Cambria Math"/>
                            </a:rPr>
                            <m:t>𝑦</m:t>
                          </m:r>
                          <m:r>
                            <a:rPr lang="en-US" i="1">
                              <a:latin typeface="Cambria Math"/>
                            </a:rPr>
                            <m:t>−</m:t>
                          </m:r>
                          <m:r>
                            <a:rPr lang="en-US" i="1">
                              <a:latin typeface="Cambria Math"/>
                            </a:rPr>
                            <m:t>𝑛</m:t>
                          </m:r>
                        </m:e>
                      </m:d>
                      <m:r>
                        <a:rPr lang="en-US" i="1">
                          <a:latin typeface="Cambria Math"/>
                        </a:rPr>
                        <m:t>,</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2333999" y="2396594"/>
                <a:ext cx="4439997" cy="510845"/>
              </a:xfrm>
              <a:prstGeom prst="rect">
                <a:avLst/>
              </a:prstGeom>
              <a:blipFill rotWithShape="1">
                <a:blip r:embed="rId4"/>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547664" y="3036842"/>
                <a:ext cx="6714492" cy="4641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a:rPr>
                            <m:t>𝜓</m:t>
                          </m:r>
                        </m:e>
                        <m:sub>
                          <m:r>
                            <a:rPr lang="en-US" i="1">
                              <a:latin typeface="Cambria Math"/>
                            </a:rPr>
                            <m:t>𝑗</m:t>
                          </m:r>
                          <m:r>
                            <a:rPr lang="en-US" i="1">
                              <a:latin typeface="Cambria Math"/>
                            </a:rPr>
                            <m:t>,</m:t>
                          </m:r>
                          <m:r>
                            <a:rPr lang="en-US" i="1">
                              <a:latin typeface="Cambria Math"/>
                            </a:rPr>
                            <m:t>𝑚</m:t>
                          </m:r>
                          <m:r>
                            <a:rPr lang="en-US" i="1">
                              <a:latin typeface="Cambria Math"/>
                            </a:rPr>
                            <m:t>,</m:t>
                          </m:r>
                          <m:r>
                            <a:rPr lang="en-US" i="1">
                              <a:latin typeface="Cambria Math"/>
                            </a:rPr>
                            <m:t>𝑛</m:t>
                          </m:r>
                        </m:sub>
                        <m:sup>
                          <m:r>
                            <a:rPr lang="en-US" i="1">
                              <a:latin typeface="Cambria Math"/>
                            </a:rPr>
                            <m:t>𝑖</m:t>
                          </m:r>
                        </m:sup>
                      </m:sSubSup>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𝑦</m:t>
                          </m:r>
                        </m:e>
                      </m:d>
                      <m:r>
                        <m:rPr>
                          <m:aln/>
                        </m:rPr>
                        <a:rPr lang="en-US" i="1">
                          <a:latin typeface="Cambria Math"/>
                        </a:rPr>
                        <m:t>=</m:t>
                      </m:r>
                      <m:sSup>
                        <m:sSupPr>
                          <m:ctrlPr>
                            <a:rPr lang="en-US" i="1">
                              <a:latin typeface="Cambria Math" panose="02040503050406030204" pitchFamily="18" charset="0"/>
                            </a:rPr>
                          </m:ctrlPr>
                        </m:sSupPr>
                        <m:e>
                          <m:r>
                            <a:rPr lang="en-US" i="1">
                              <a:latin typeface="Cambria Math"/>
                            </a:rPr>
                            <m:t>2</m:t>
                          </m:r>
                        </m:e>
                        <m:sup>
                          <m:r>
                            <a:rPr lang="en-US" i="1">
                              <a:latin typeface="Cambria Math"/>
                            </a:rPr>
                            <m:t>𝑗</m:t>
                          </m:r>
                          <m:r>
                            <a:rPr lang="en-US" i="1">
                              <a:latin typeface="Cambria Math"/>
                            </a:rPr>
                            <m:t>/2</m:t>
                          </m:r>
                        </m:sup>
                      </m:sSup>
                      <m:sSup>
                        <m:sSupPr>
                          <m:ctrlPr>
                            <a:rPr lang="en-US" i="1">
                              <a:latin typeface="Cambria Math" panose="02040503050406030204" pitchFamily="18" charset="0"/>
                            </a:rPr>
                          </m:ctrlPr>
                        </m:sSupPr>
                        <m:e>
                          <m:r>
                            <a:rPr lang="en-US" i="1">
                              <a:latin typeface="Cambria Math"/>
                            </a:rPr>
                            <m:t>𝜓</m:t>
                          </m:r>
                        </m:e>
                        <m:sup>
                          <m:r>
                            <a:rPr lang="en-US" i="1">
                              <a:latin typeface="Cambria Math"/>
                            </a:rPr>
                            <m:t>𝑖</m:t>
                          </m:r>
                        </m:sup>
                      </m:sSup>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2</m:t>
                              </m:r>
                            </m:e>
                            <m:sup>
                              <m:r>
                                <a:rPr lang="en-US" i="1">
                                  <a:latin typeface="Cambria Math"/>
                                </a:rPr>
                                <m:t>𝑗</m:t>
                              </m:r>
                            </m:sup>
                          </m:sSup>
                          <m:r>
                            <a:rPr lang="en-US" i="1">
                              <a:latin typeface="Cambria Math"/>
                            </a:rPr>
                            <m:t>𝑥</m:t>
                          </m:r>
                          <m:r>
                            <a:rPr lang="en-US" i="1">
                              <a:latin typeface="Cambria Math"/>
                            </a:rPr>
                            <m:t>−</m:t>
                          </m:r>
                          <m:r>
                            <a:rPr lang="en-US" i="1">
                              <a:latin typeface="Cambria Math"/>
                            </a:rPr>
                            <m:t>𝑚</m:t>
                          </m:r>
                          <m:r>
                            <a:rPr lang="en-US" i="1">
                              <a:latin typeface="Cambria Math"/>
                            </a:rPr>
                            <m:t>,</m:t>
                          </m:r>
                          <m:sSup>
                            <m:sSupPr>
                              <m:ctrlPr>
                                <a:rPr lang="en-US" i="1">
                                  <a:latin typeface="Cambria Math" panose="02040503050406030204" pitchFamily="18" charset="0"/>
                                </a:rPr>
                              </m:ctrlPr>
                            </m:sSupPr>
                            <m:e>
                              <m:r>
                                <a:rPr lang="en-US" i="1">
                                  <a:latin typeface="Cambria Math"/>
                                </a:rPr>
                                <m:t>2</m:t>
                              </m:r>
                            </m:e>
                            <m:sup>
                              <m:r>
                                <a:rPr lang="en-US" i="1">
                                  <a:latin typeface="Cambria Math"/>
                                </a:rPr>
                                <m:t>𝑗</m:t>
                              </m:r>
                            </m:sup>
                          </m:sSup>
                          <m:r>
                            <a:rPr lang="en-US" i="1">
                              <a:latin typeface="Cambria Math"/>
                            </a:rPr>
                            <m:t>𝑦</m:t>
                          </m:r>
                          <m:r>
                            <a:rPr lang="en-US" i="1">
                              <a:latin typeface="Cambria Math"/>
                            </a:rPr>
                            <m:t>−</m:t>
                          </m:r>
                          <m:r>
                            <a:rPr lang="en-US" i="1">
                              <a:latin typeface="Cambria Math"/>
                            </a:rPr>
                            <m:t>𝑛</m:t>
                          </m:r>
                        </m:e>
                      </m:d>
                      <m:r>
                        <a:rPr lang="en-US" i="1">
                          <a:latin typeface="Cambria Math"/>
                        </a:rPr>
                        <m:t>, </m:t>
                      </m:r>
                      <m:r>
                        <a:rPr lang="en-US" i="1">
                          <a:latin typeface="Cambria Math"/>
                        </a:rPr>
                        <m:t>𝑖</m:t>
                      </m:r>
                      <m:r>
                        <a:rPr lang="en-US" i="1">
                          <a:latin typeface="Cambria Math"/>
                        </a:rPr>
                        <m:t>=</m:t>
                      </m:r>
                      <m:d>
                        <m:dPr>
                          <m:begChr m:val="{"/>
                          <m:endChr m:val="}"/>
                          <m:ctrlPr>
                            <a:rPr lang="en-US" i="1">
                              <a:latin typeface="Cambria Math" panose="02040503050406030204" pitchFamily="18" charset="0"/>
                            </a:rPr>
                          </m:ctrlPr>
                        </m:dPr>
                        <m:e>
                          <m:r>
                            <a:rPr lang="en-US" i="1">
                              <a:latin typeface="Cambria Math"/>
                            </a:rPr>
                            <m:t>𝐻</m:t>
                          </m:r>
                          <m:r>
                            <a:rPr lang="en-US" i="1">
                              <a:latin typeface="Cambria Math"/>
                            </a:rPr>
                            <m:t>,</m:t>
                          </m:r>
                          <m:r>
                            <a:rPr lang="en-US" i="1">
                              <a:latin typeface="Cambria Math"/>
                            </a:rPr>
                            <m:t>𝑉</m:t>
                          </m:r>
                          <m:r>
                            <a:rPr lang="en-US" i="1">
                              <a:latin typeface="Cambria Math"/>
                            </a:rPr>
                            <m:t>,</m:t>
                          </m:r>
                          <m:r>
                            <a:rPr lang="en-US" i="1">
                              <a:latin typeface="Cambria Math"/>
                            </a:rPr>
                            <m:t>𝐷</m:t>
                          </m:r>
                        </m:e>
                      </m:d>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1547664" y="3036842"/>
                <a:ext cx="6714492" cy="464166"/>
              </a:xfrm>
              <a:prstGeom prst="rect">
                <a:avLst/>
              </a:prstGeom>
              <a:blipFill rotWithShape="1">
                <a:blip r:embed="rId5"/>
                <a:stretch>
                  <a:fillRect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17848" y="3825044"/>
                <a:ext cx="8568952" cy="2000484"/>
              </a:xfrm>
              <a:prstGeom prst="rect">
                <a:avLst/>
              </a:prstGeom>
            </p:spPr>
            <p:txBody>
              <a:bodyPr wrap="square">
                <a:spAutoFit/>
              </a:bodyPr>
              <a:lstStyle/>
              <a:p>
                <a:r>
                  <a:rPr lang="en-US" dirty="0" err="1"/>
                  <a:t>Sẽ</a:t>
                </a:r>
                <a:r>
                  <a:rPr lang="en-US" dirty="0"/>
                  <a:t> </a:t>
                </a:r>
                <a:r>
                  <a:rPr lang="en-US" dirty="0" err="1"/>
                  <a:t>có</a:t>
                </a:r>
                <a:r>
                  <a:rPr lang="en-US" dirty="0"/>
                  <a:t> </a:t>
                </a:r>
                <a:r>
                  <a:rPr lang="en-US" dirty="0" err="1"/>
                  <a:t>ba</a:t>
                </a:r>
                <a:r>
                  <a:rPr lang="en-US" dirty="0"/>
                  <a:t> </a:t>
                </a:r>
                <a:r>
                  <a:rPr lang="en-US" dirty="0" err="1"/>
                  <a:t>hàm</a:t>
                </a:r>
                <a:r>
                  <a:rPr lang="en-US" dirty="0"/>
                  <a:t> Wavelet </a:t>
                </a:r>
                <a:r>
                  <a:rPr lang="en-US" dirty="0" err="1"/>
                  <a:t>khác</a:t>
                </a:r>
                <a:r>
                  <a:rPr lang="en-US" dirty="0"/>
                  <a:t> </a:t>
                </a:r>
                <a:r>
                  <a:rPr lang="en-US" dirty="0" err="1"/>
                  <a:t>nhau</a:t>
                </a: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a:rPr>
                          <m:t>𝜓</m:t>
                        </m:r>
                      </m:e>
                      <m:sup>
                        <m:r>
                          <a:rPr lang="en-US" i="1">
                            <a:latin typeface="Cambria Math"/>
                          </a:rPr>
                          <m:t>𝐻</m:t>
                        </m:r>
                      </m:sup>
                    </m:sSup>
                    <m:r>
                      <a:rPr lang="en-US" i="1">
                        <a:latin typeface="Cambria Math"/>
                      </a:rPr>
                      <m:t>(</m:t>
                    </m:r>
                    <m:r>
                      <a:rPr lang="en-US" i="1">
                        <a:latin typeface="Cambria Math"/>
                      </a:rPr>
                      <m:t>𝑥</m:t>
                    </m:r>
                    <m:r>
                      <a:rPr lang="en-US" i="1">
                        <a:latin typeface="Cambria Math"/>
                      </a:rPr>
                      <m:t>,</m:t>
                    </m:r>
                    <m:r>
                      <a:rPr lang="en-US" i="1">
                        <a:latin typeface="Cambria Math"/>
                      </a:rPr>
                      <m:t>𝑦</m:t>
                    </m:r>
                    <m:r>
                      <a:rPr lang="en-US" i="1">
                        <a:latin typeface="Cambria Math"/>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a:rPr>
                          <m:t>𝜓</m:t>
                        </m:r>
                      </m:e>
                      <m:sup>
                        <m:r>
                          <a:rPr lang="en-US" i="1">
                            <a:latin typeface="Cambria Math"/>
                          </a:rPr>
                          <m:t>𝑉</m:t>
                        </m:r>
                      </m:sup>
                    </m:sSup>
                    <m:r>
                      <a:rPr lang="en-US" i="1">
                        <a:latin typeface="Cambria Math"/>
                      </a:rPr>
                      <m:t>(</m:t>
                    </m:r>
                    <m:r>
                      <a:rPr lang="en-US" i="1">
                        <a:latin typeface="Cambria Math"/>
                      </a:rPr>
                      <m:t>𝑥</m:t>
                    </m:r>
                    <m:r>
                      <a:rPr lang="en-US" i="1">
                        <a:latin typeface="Cambria Math"/>
                      </a:rPr>
                      <m:t>,</m:t>
                    </m:r>
                    <m:r>
                      <a:rPr lang="en-US" i="1">
                        <a:latin typeface="Cambria Math"/>
                      </a:rPr>
                      <m:t>𝑦</m:t>
                    </m:r>
                    <m:r>
                      <a:rPr lang="en-US" i="1">
                        <a:latin typeface="Cambria Math"/>
                      </a:rPr>
                      <m:t>)</m:t>
                    </m:r>
                  </m:oMath>
                </a14:m>
                <a:r>
                  <a:rPr lang="en-US" dirty="0"/>
                  <a:t> </a:t>
                </a:r>
                <a:r>
                  <a:rPr lang="en-US" dirty="0" err="1"/>
                  <a:t>và</a:t>
                </a: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a:rPr>
                          <m:t>𝜓</m:t>
                        </m:r>
                      </m:e>
                      <m:sup>
                        <m:r>
                          <a:rPr lang="en-US" i="1">
                            <a:latin typeface="Cambria Math"/>
                          </a:rPr>
                          <m:t>𝐷</m:t>
                        </m:r>
                      </m:sup>
                    </m:sSup>
                    <m:r>
                      <a:rPr lang="en-US" i="1">
                        <a:latin typeface="Cambria Math"/>
                      </a:rPr>
                      <m:t>(</m:t>
                    </m:r>
                    <m:r>
                      <a:rPr lang="en-US" i="1">
                        <a:latin typeface="Cambria Math"/>
                      </a:rPr>
                      <m:t>𝑥</m:t>
                    </m:r>
                    <m:r>
                      <a:rPr lang="en-US" i="1">
                        <a:latin typeface="Cambria Math"/>
                      </a:rPr>
                      <m:t>,</m:t>
                    </m:r>
                    <m:r>
                      <a:rPr lang="en-US" i="1">
                        <a:latin typeface="Cambria Math"/>
                      </a:rPr>
                      <m:t>𝑦</m:t>
                    </m:r>
                    <m:r>
                      <a:rPr lang="en-US" i="1">
                        <a:latin typeface="Cambria Math"/>
                      </a:rPr>
                      <m:t>)</m:t>
                    </m:r>
                  </m:oMath>
                </a14:m>
                <a:r>
                  <a:rPr lang="en-US" dirty="0"/>
                  <a:t>. Theo </a:t>
                </a:r>
                <a:r>
                  <a:rPr lang="en-US" dirty="0" err="1"/>
                  <a:t>như</a:t>
                </a:r>
                <a:r>
                  <a:rPr lang="en-US" dirty="0"/>
                  <a:t> </a:t>
                </a:r>
                <a:r>
                  <a:rPr lang="en-US" dirty="0" err="1"/>
                  <a:t>định</a:t>
                </a:r>
                <a:r>
                  <a:rPr lang="en-US" dirty="0"/>
                  <a:t> </a:t>
                </a:r>
                <a:r>
                  <a:rPr lang="en-US" dirty="0" err="1"/>
                  <a:t>nghĩa</a:t>
                </a:r>
                <a:r>
                  <a:rPr lang="en-US" dirty="0"/>
                  <a:t> </a:t>
                </a:r>
                <a:r>
                  <a:rPr lang="en-US" dirty="0" err="1"/>
                  <a:t>trước</a:t>
                </a:r>
                <a:r>
                  <a:rPr lang="en-US" dirty="0"/>
                  <a:t> </a:t>
                </a:r>
                <a:r>
                  <a:rPr lang="en-US" dirty="0" err="1"/>
                  <a:t>đó</a:t>
                </a:r>
                <a:r>
                  <a:rPr lang="en-US" dirty="0"/>
                  <a:t>, </a:t>
                </a:r>
                <a:r>
                  <a:rPr lang="en-US" dirty="0" err="1"/>
                  <a:t>hàm</a:t>
                </a:r>
                <a:r>
                  <a:rPr lang="en-US" dirty="0"/>
                  <a:t> </a:t>
                </a:r>
                <a:r>
                  <a:rPr lang="en-US" dirty="0" err="1"/>
                  <a:t>tỷ</a:t>
                </a:r>
                <a:r>
                  <a:rPr lang="en-US" dirty="0"/>
                  <a:t> </a:t>
                </a:r>
                <a:r>
                  <a:rPr lang="en-US" dirty="0" err="1"/>
                  <a:t>lệ</a:t>
                </a:r>
                <a:r>
                  <a:rPr lang="en-US" dirty="0"/>
                  <a:t> </a:t>
                </a:r>
                <a:r>
                  <a:rPr lang="en-US" dirty="0" err="1"/>
                  <a:t>luôn</a:t>
                </a:r>
                <a:r>
                  <a:rPr lang="en-US" dirty="0"/>
                  <a:t> </a:t>
                </a:r>
                <a:r>
                  <a:rPr lang="en-US" dirty="0" err="1"/>
                  <a:t>là</a:t>
                </a:r>
                <a:r>
                  <a:rPr lang="en-US" dirty="0"/>
                  <a:t> </a:t>
                </a:r>
                <a:r>
                  <a:rPr lang="en-US" dirty="0" err="1"/>
                  <a:t>thành</a:t>
                </a:r>
                <a:r>
                  <a:rPr lang="en-US" dirty="0"/>
                  <a:t> </a:t>
                </a:r>
                <a:r>
                  <a:rPr lang="en-US" dirty="0" err="1"/>
                  <a:t>phần</a:t>
                </a:r>
                <a:r>
                  <a:rPr lang="en-US" dirty="0"/>
                  <a:t> </a:t>
                </a:r>
                <a:r>
                  <a:rPr lang="en-US" dirty="0" err="1"/>
                  <a:t>tần</a:t>
                </a:r>
                <a:r>
                  <a:rPr lang="en-US" dirty="0"/>
                  <a:t> </a:t>
                </a:r>
                <a:r>
                  <a:rPr lang="en-US" dirty="0" err="1"/>
                  <a:t>số</a:t>
                </a:r>
                <a:r>
                  <a:rPr lang="en-US" dirty="0"/>
                  <a:t> </a:t>
                </a:r>
                <a:r>
                  <a:rPr lang="en-US" dirty="0" err="1"/>
                  <a:t>thấp</a:t>
                </a:r>
                <a:r>
                  <a:rPr lang="en-US" dirty="0"/>
                  <a:t> </a:t>
                </a:r>
                <a:r>
                  <a:rPr lang="en-US" dirty="0" err="1"/>
                  <a:t>của</a:t>
                </a:r>
                <a:r>
                  <a:rPr lang="en-US" dirty="0"/>
                  <a:t> </a:t>
                </a:r>
                <a:r>
                  <a:rPr lang="en-US" dirty="0" err="1"/>
                  <a:t>hàm</a:t>
                </a:r>
                <a:r>
                  <a:rPr lang="en-US" dirty="0"/>
                  <a:t> </a:t>
                </a:r>
                <a:r>
                  <a:rPr lang="en-US" dirty="0" err="1"/>
                  <a:t>tỷ</a:t>
                </a:r>
                <a:r>
                  <a:rPr lang="en-US" dirty="0"/>
                  <a:t> </a:t>
                </a:r>
                <a:r>
                  <a:rPr lang="en-US" dirty="0" err="1"/>
                  <a:t>lệ</a:t>
                </a:r>
                <a:r>
                  <a:rPr lang="en-US" dirty="0"/>
                  <a:t> </a:t>
                </a:r>
                <a:r>
                  <a:rPr lang="en-US" dirty="0" err="1"/>
                  <a:t>trước</a:t>
                </a:r>
                <a:r>
                  <a:rPr lang="en-US" dirty="0"/>
                  <a:t> </a:t>
                </a:r>
                <a:r>
                  <a:rPr lang="en-US" dirty="0" err="1"/>
                  <a:t>đó</a:t>
                </a:r>
                <a:r>
                  <a:rPr lang="en-US" dirty="0"/>
                  <a:t> </a:t>
                </a:r>
                <a:r>
                  <a:rPr lang="en-US" dirty="0" err="1"/>
                  <a:t>trong</a:t>
                </a:r>
                <a:r>
                  <a:rPr lang="en-US" dirty="0"/>
                  <a:t> </a:t>
                </a:r>
                <a:r>
                  <a:rPr lang="en-US" dirty="0" err="1"/>
                  <a:t>không</a:t>
                </a:r>
                <a:r>
                  <a:rPr lang="en-US" dirty="0"/>
                  <a:t> </a:t>
                </a:r>
                <a:r>
                  <a:rPr lang="en-US" dirty="0" err="1"/>
                  <a:t>gian</a:t>
                </a:r>
                <a:r>
                  <a:rPr lang="en-US" dirty="0"/>
                  <a:t> </a:t>
                </a:r>
                <a:r>
                  <a:rPr lang="en-US" dirty="0" err="1"/>
                  <a:t>hai</a:t>
                </a:r>
                <a:r>
                  <a:rPr lang="en-US" dirty="0"/>
                  <a:t> </a:t>
                </a:r>
                <a:r>
                  <a:rPr lang="en-US" dirty="0" err="1"/>
                  <a:t>chiều</a:t>
                </a:r>
                <a:r>
                  <a:rPr lang="en-US" dirty="0"/>
                  <a:t>. Do </a:t>
                </a:r>
                <a:r>
                  <a:rPr lang="en-US" dirty="0" err="1"/>
                  <a:t>đó</a:t>
                </a:r>
                <a:r>
                  <a:rPr lang="en-US" dirty="0"/>
                  <a:t>, </a:t>
                </a:r>
                <a:r>
                  <a:rPr lang="en-US" dirty="0" err="1"/>
                  <a:t>sẽ</a:t>
                </a:r>
                <a:r>
                  <a:rPr lang="en-US" dirty="0"/>
                  <a:t> </a:t>
                </a:r>
                <a:r>
                  <a:rPr lang="en-US" dirty="0" err="1"/>
                  <a:t>chỉ</a:t>
                </a:r>
                <a:r>
                  <a:rPr lang="en-US" dirty="0"/>
                  <a:t> </a:t>
                </a:r>
                <a:r>
                  <a:rPr lang="en-US" dirty="0" err="1"/>
                  <a:t>có</a:t>
                </a:r>
                <a:r>
                  <a:rPr lang="en-US" dirty="0"/>
                  <a:t> </a:t>
                </a:r>
                <a:r>
                  <a:rPr lang="en-US" dirty="0" err="1"/>
                  <a:t>một</a:t>
                </a:r>
                <a:r>
                  <a:rPr lang="en-US" dirty="0"/>
                  <a:t> </a:t>
                </a:r>
                <a:r>
                  <a:rPr lang="en-US" dirty="0" err="1"/>
                  <a:t>hàm</a:t>
                </a:r>
                <a:r>
                  <a:rPr lang="en-US" dirty="0"/>
                  <a:t> </a:t>
                </a:r>
                <a:r>
                  <a:rPr lang="en-US" dirty="0" err="1"/>
                  <a:t>tỷ</a:t>
                </a:r>
                <a:r>
                  <a:rPr lang="en-US" dirty="0"/>
                  <a:t> </a:t>
                </a:r>
                <a:r>
                  <a:rPr lang="en-US" dirty="0" err="1"/>
                  <a:t>lệ</a:t>
                </a:r>
                <a:r>
                  <a:rPr lang="en-US" dirty="0"/>
                  <a:t> </a:t>
                </a:r>
                <a:r>
                  <a:rPr lang="en-US" dirty="0" err="1"/>
                  <a:t>hai</a:t>
                </a:r>
                <a:r>
                  <a:rPr lang="en-US" dirty="0"/>
                  <a:t> </a:t>
                </a:r>
                <a:r>
                  <a:rPr lang="en-US" dirty="0" err="1"/>
                  <a:t>chiều</a:t>
                </a:r>
                <a:r>
                  <a:rPr lang="en-US" dirty="0"/>
                  <a:t>. </a:t>
                </a:r>
                <a:r>
                  <a:rPr lang="en-US" dirty="0" err="1"/>
                  <a:t>Tuy</a:t>
                </a:r>
                <a:r>
                  <a:rPr lang="en-US" dirty="0"/>
                  <a:t> </a:t>
                </a:r>
                <a:r>
                  <a:rPr lang="en-US" dirty="0" err="1"/>
                  <a:t>nhiên</a:t>
                </a:r>
                <a:r>
                  <a:rPr lang="en-US" dirty="0"/>
                  <a:t>, </a:t>
                </a:r>
                <a:r>
                  <a:rPr lang="en-US" dirty="0" err="1"/>
                  <a:t>hàm</a:t>
                </a:r>
                <a:r>
                  <a:rPr lang="en-US" dirty="0"/>
                  <a:t> Wavelet </a:t>
                </a:r>
                <a:r>
                  <a:rPr lang="en-US" dirty="0" err="1"/>
                  <a:t>liên</a:t>
                </a:r>
                <a:r>
                  <a:rPr lang="en-US" dirty="0"/>
                  <a:t> </a:t>
                </a:r>
                <a:r>
                  <a:rPr lang="en-US" dirty="0" err="1"/>
                  <a:t>quan</a:t>
                </a:r>
                <a:r>
                  <a:rPr lang="en-US" dirty="0"/>
                  <a:t> </a:t>
                </a:r>
                <a:r>
                  <a:rPr lang="en-US" dirty="0" err="1"/>
                  <a:t>đến</a:t>
                </a:r>
                <a:r>
                  <a:rPr lang="en-US" dirty="0"/>
                  <a:t> </a:t>
                </a:r>
                <a:r>
                  <a:rPr lang="en-US" dirty="0" err="1"/>
                  <a:t>bậc</a:t>
                </a:r>
                <a:r>
                  <a:rPr lang="en-US" dirty="0"/>
                  <a:t> </a:t>
                </a:r>
                <a:r>
                  <a:rPr lang="en-US" dirty="0" err="1"/>
                  <a:t>dùng</a:t>
                </a:r>
                <a:r>
                  <a:rPr lang="en-US" dirty="0"/>
                  <a:t> </a:t>
                </a:r>
                <a:r>
                  <a:rPr lang="en-US" dirty="0" err="1"/>
                  <a:t>trong</a:t>
                </a:r>
                <a:r>
                  <a:rPr lang="en-US" dirty="0"/>
                  <a:t> </a:t>
                </a:r>
                <a:r>
                  <a:rPr lang="en-US" dirty="0" err="1"/>
                  <a:t>các</a:t>
                </a:r>
                <a:r>
                  <a:rPr lang="en-US" dirty="0"/>
                  <a:t> </a:t>
                </a:r>
                <a:r>
                  <a:rPr lang="en-US" dirty="0" err="1"/>
                  <a:t>bộ</a:t>
                </a:r>
                <a:r>
                  <a:rPr lang="en-US" dirty="0"/>
                  <a:t> </a:t>
                </a:r>
                <a:r>
                  <a:rPr lang="en-US" dirty="0" err="1"/>
                  <a:t>lọc</a:t>
                </a:r>
                <a:r>
                  <a:rPr lang="en-US" dirty="0"/>
                  <a:t>. </a:t>
                </a:r>
                <a:r>
                  <a:rPr lang="en-US" dirty="0" err="1"/>
                  <a:t>Nếu</a:t>
                </a:r>
                <a:r>
                  <a:rPr lang="en-US" dirty="0"/>
                  <a:t> </a:t>
                </a:r>
                <a:r>
                  <a:rPr lang="en-US" dirty="0" err="1"/>
                  <a:t>hàm</a:t>
                </a:r>
                <a:r>
                  <a:rPr lang="en-US" dirty="0"/>
                  <a:t> Wavelet </a:t>
                </a:r>
                <a:r>
                  <a:rPr lang="en-US" dirty="0" err="1"/>
                  <a:t>được</a:t>
                </a:r>
                <a:r>
                  <a:rPr lang="en-US" dirty="0"/>
                  <a:t> </a:t>
                </a:r>
                <a:r>
                  <a:rPr lang="en-US" dirty="0" err="1"/>
                  <a:t>tách</a:t>
                </a:r>
                <a:r>
                  <a:rPr lang="en-US" dirty="0"/>
                  <a:t> </a:t>
                </a:r>
                <a:r>
                  <a:rPr lang="en-US" dirty="0" err="1"/>
                  <a:t>biệt</a:t>
                </a:r>
                <a:r>
                  <a:rPr lang="en-US" dirty="0"/>
                  <a:t> </a:t>
                </a:r>
                <a:r>
                  <a:rPr lang="en-US" dirty="0" err="1"/>
                  <a:t>rõ</a:t>
                </a:r>
                <a:r>
                  <a:rPr lang="en-US" dirty="0"/>
                  <a:t> </a:t>
                </a:r>
                <a:r>
                  <a:rPr lang="en-US" dirty="0" err="1"/>
                  <a:t>ràng</a:t>
                </a:r>
                <a:r>
                  <a:rPr lang="en-US" dirty="0"/>
                  <a:t>, </a:t>
                </a:r>
                <a:r>
                  <a:rPr lang="en-US" dirty="0" err="1"/>
                  <a:t>nghĩa</a:t>
                </a:r>
                <a:r>
                  <a:rPr lang="en-US" dirty="0"/>
                  <a:t> </a:t>
                </a:r>
                <a:r>
                  <a:rPr lang="en-US" dirty="0" err="1"/>
                  <a:t>là</a:t>
                </a:r>
                <a:r>
                  <a:rPr lang="en-US" dirty="0"/>
                  <a:t>, </a:t>
                </a:r>
                <a14:m>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𝑥</m:t>
                        </m:r>
                        <m:r>
                          <a:rPr lang="en-US" i="1">
                            <a:latin typeface="Cambria Math"/>
                          </a:rPr>
                          <m:t>,</m:t>
                        </m:r>
                        <m:r>
                          <a:rPr lang="en-US" i="1">
                            <a:latin typeface="Cambria Math"/>
                          </a:rPr>
                          <m:t>𝑦</m:t>
                        </m:r>
                      </m:e>
                    </m:d>
                    <m:r>
                      <a:rPr lang="en-US" i="1">
                        <a:latin typeface="Cambria Math"/>
                      </a:rPr>
                      <m:t>=</m:t>
                    </m:r>
                    <m:sSub>
                      <m:sSubPr>
                        <m:ctrlPr>
                          <a:rPr lang="en-US" i="1">
                            <a:latin typeface="Cambria Math" panose="02040503050406030204" pitchFamily="18" charset="0"/>
                          </a:rPr>
                        </m:ctrlPr>
                      </m:sSubPr>
                      <m:e>
                        <m:r>
                          <a:rPr lang="en-US" i="1">
                            <a:latin typeface="Cambria Math"/>
                          </a:rPr>
                          <m:t>𝑓</m:t>
                        </m:r>
                      </m:e>
                      <m:sub>
                        <m:r>
                          <a:rPr lang="en-US" i="1">
                            <a:latin typeface="Cambria Math"/>
                          </a:rPr>
                          <m:t>1</m:t>
                        </m:r>
                      </m:sub>
                    </m:sSub>
                    <m:r>
                      <a:rPr lang="en-US" i="1">
                        <a:latin typeface="Cambria Math"/>
                      </a:rPr>
                      <m:t>(</m:t>
                    </m:r>
                    <m:r>
                      <a:rPr lang="en-US" i="1">
                        <a:latin typeface="Cambria Math"/>
                      </a:rPr>
                      <m:t>𝑥</m:t>
                    </m:r>
                    <m:r>
                      <a:rPr lang="en-US" i="1">
                        <a:latin typeface="Cambria Math"/>
                      </a:rPr>
                      <m:t>)</m:t>
                    </m:r>
                    <m:sSub>
                      <m:sSubPr>
                        <m:ctrlPr>
                          <a:rPr lang="en-US" i="1">
                            <a:latin typeface="Cambria Math" panose="02040503050406030204" pitchFamily="18" charset="0"/>
                          </a:rPr>
                        </m:ctrlPr>
                      </m:sSubPr>
                      <m:e>
                        <m:r>
                          <a:rPr lang="en-US" i="1">
                            <a:latin typeface="Cambria Math"/>
                          </a:rPr>
                          <m:t>𝑓</m:t>
                        </m:r>
                      </m:e>
                      <m:sub>
                        <m:r>
                          <a:rPr lang="en-US" i="1">
                            <a:latin typeface="Cambria Math"/>
                          </a:rPr>
                          <m:t>2</m:t>
                        </m:r>
                      </m:sub>
                    </m:sSub>
                    <m:r>
                      <a:rPr lang="en-US" i="1">
                        <a:latin typeface="Cambria Math"/>
                      </a:rPr>
                      <m:t>(</m:t>
                    </m:r>
                    <m:r>
                      <a:rPr lang="en-US" i="1">
                        <a:latin typeface="Cambria Math"/>
                      </a:rPr>
                      <m:t>𝑦</m:t>
                    </m:r>
                    <m:r>
                      <a:rPr lang="en-US" i="1">
                        <a:latin typeface="Cambria Math"/>
                      </a:rPr>
                      <m:t>)</m:t>
                    </m:r>
                  </m:oMath>
                </a14:m>
                <a:r>
                  <a:rPr lang="en-US" dirty="0"/>
                  <a:t>. </a:t>
                </a:r>
                <a:r>
                  <a:rPr lang="en-US" dirty="0" err="1"/>
                  <a:t>Các</a:t>
                </a:r>
                <a:r>
                  <a:rPr lang="en-US" dirty="0"/>
                  <a:t> </a:t>
                </a:r>
                <a:r>
                  <a:rPr lang="en-US" dirty="0" err="1"/>
                  <a:t>hàm</a:t>
                </a:r>
                <a:r>
                  <a:rPr lang="en-US" dirty="0"/>
                  <a:t> </a:t>
                </a:r>
                <a:r>
                  <a:rPr lang="en-US" dirty="0" err="1"/>
                  <a:t>này</a:t>
                </a:r>
                <a:r>
                  <a:rPr lang="en-US" dirty="0"/>
                  <a:t> </a:t>
                </a:r>
                <a:r>
                  <a:rPr lang="en-US" dirty="0" err="1"/>
                  <a:t>được</a:t>
                </a:r>
                <a:r>
                  <a:rPr lang="en-US" dirty="0"/>
                  <a:t> </a:t>
                </a:r>
                <a:r>
                  <a:rPr lang="en-US" dirty="0" err="1"/>
                  <a:t>viết</a:t>
                </a:r>
                <a:r>
                  <a:rPr lang="en-US" dirty="0"/>
                  <a:t> </a:t>
                </a:r>
                <a:r>
                  <a:rPr lang="en-US" dirty="0" err="1"/>
                  <a:t>rõ</a:t>
                </a:r>
                <a:r>
                  <a:rPr lang="en-US" dirty="0"/>
                  <a:t> </a:t>
                </a:r>
                <a:r>
                  <a:rPr lang="en-US" dirty="0" err="1"/>
                  <a:t>ra</a:t>
                </a:r>
                <a:r>
                  <a:rPr lang="en-US" dirty="0"/>
                  <a:t> </a:t>
                </a:r>
                <a:r>
                  <a:rPr lang="en-US" dirty="0" err="1"/>
                  <a:t>như</a:t>
                </a:r>
                <a:r>
                  <a:rPr lang="en-US" dirty="0"/>
                  <a:t> </a:t>
                </a:r>
                <a:r>
                  <a:rPr lang="en-US" dirty="0" err="1"/>
                  <a:t>sau</a:t>
                </a:r>
                <a:r>
                  <a:rPr lang="en-US" dirty="0"/>
                  <a:t>:</a:t>
                </a:r>
              </a:p>
            </p:txBody>
          </p:sp>
        </mc:Choice>
        <mc:Fallback xmlns="">
          <p:sp>
            <p:nvSpPr>
              <p:cNvPr id="9" name="Rectangle 8"/>
              <p:cNvSpPr>
                <a:spLocks noRot="1" noChangeAspect="1" noMove="1" noResize="1" noEditPoints="1" noAdjustHandles="1" noChangeArrowheads="1" noChangeShapeType="1" noTextEdit="1"/>
              </p:cNvSpPr>
              <p:nvPr/>
            </p:nvSpPr>
            <p:spPr>
              <a:xfrm>
                <a:off x="117848" y="3825044"/>
                <a:ext cx="8568952" cy="2000484"/>
              </a:xfrm>
              <a:prstGeom prst="rect">
                <a:avLst/>
              </a:prstGeom>
              <a:blipFill rotWithShape="1">
                <a:blip r:embed="rId6"/>
                <a:stretch>
                  <a:fillRect l="-711" b="-2736"/>
                </a:stretch>
              </a:blipFill>
            </p:spPr>
            <p:txBody>
              <a:bodyPr/>
              <a:lstStyle/>
              <a:p>
                <a:r>
                  <a:rPr lang="en-US">
                    <a:noFill/>
                  </a:rPr>
                  <a:t> </a:t>
                </a:r>
              </a:p>
            </p:txBody>
          </p:sp>
        </mc:Fallback>
      </mc:AlternateContent>
      <p:sp>
        <p:nvSpPr>
          <p:cNvPr id="10"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Tree>
    <p:extLst>
      <p:ext uri="{BB962C8B-B14F-4D97-AF65-F5344CB8AC3E}">
        <p14:creationId xmlns:p14="http://schemas.microsoft.com/office/powerpoint/2010/main" val="2805110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16</a:t>
            </a:fld>
            <a:endParaRPr lang="en-US" sz="1400">
              <a:solidFill>
                <a:schemeClr val="tx1"/>
              </a:solidFill>
            </a:endParaRPr>
          </a:p>
        </p:txBody>
      </p:sp>
      <p:sp>
        <p:nvSpPr>
          <p:cNvPr id="13315"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13317"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
        <p:nvSpPr>
          <p:cNvPr id="3" name="Rectangle 2"/>
          <p:cNvSpPr/>
          <p:nvPr/>
        </p:nvSpPr>
        <p:spPr>
          <a:xfrm>
            <a:off x="215516" y="1592796"/>
            <a:ext cx="8471284" cy="1323439"/>
          </a:xfrm>
          <a:prstGeom prst="rect">
            <a:avLst/>
          </a:prstGeom>
        </p:spPr>
        <p:txBody>
          <a:bodyPr wrap="square">
            <a:spAutoFit/>
          </a:bodyPr>
          <a:lstStyle/>
          <a:p>
            <a:r>
              <a:rPr lang="en-US" dirty="0" err="1"/>
              <a:t>Nếu</a:t>
            </a:r>
            <a:r>
              <a:rPr lang="en-US" dirty="0"/>
              <a:t> </a:t>
            </a:r>
            <a:r>
              <a:rPr lang="en-US" dirty="0" err="1"/>
              <a:t>xem</a:t>
            </a:r>
            <a:r>
              <a:rPr lang="en-US" dirty="0"/>
              <a:t> </a:t>
            </a:r>
            <a:r>
              <a:rPr lang="en-US" dirty="0" err="1"/>
              <a:t>đây</a:t>
            </a:r>
            <a:r>
              <a:rPr lang="en-US" dirty="0"/>
              <a:t> </a:t>
            </a:r>
            <a:r>
              <a:rPr lang="en-US" dirty="0" err="1"/>
              <a:t>là</a:t>
            </a:r>
            <a:r>
              <a:rPr lang="en-US" dirty="0"/>
              <a:t> </a:t>
            </a:r>
            <a:r>
              <a:rPr lang="en-US" dirty="0" err="1"/>
              <a:t>các</a:t>
            </a:r>
            <a:r>
              <a:rPr lang="en-US" dirty="0"/>
              <a:t> </a:t>
            </a:r>
            <a:r>
              <a:rPr lang="en-US" dirty="0" err="1"/>
              <a:t>hàm</a:t>
            </a:r>
            <a:r>
              <a:rPr lang="en-US" dirty="0"/>
              <a:t> </a:t>
            </a:r>
            <a:r>
              <a:rPr lang="en-US" dirty="0" err="1"/>
              <a:t>tách</a:t>
            </a:r>
            <a:r>
              <a:rPr lang="en-US" dirty="0"/>
              <a:t> </a:t>
            </a:r>
            <a:r>
              <a:rPr lang="en-US" dirty="0" err="1"/>
              <a:t>biệt</a:t>
            </a:r>
            <a:r>
              <a:rPr lang="en-US" dirty="0"/>
              <a:t> </a:t>
            </a:r>
            <a:r>
              <a:rPr lang="en-US" dirty="0" err="1"/>
              <a:t>thì</a:t>
            </a:r>
            <a:r>
              <a:rPr lang="en-US" dirty="0"/>
              <a:t> </a:t>
            </a:r>
            <a:r>
              <a:rPr lang="en-US" dirty="0" err="1"/>
              <a:t>sẽ</a:t>
            </a:r>
            <a:r>
              <a:rPr lang="en-US" dirty="0"/>
              <a:t> </a:t>
            </a:r>
            <a:r>
              <a:rPr lang="en-US" dirty="0" err="1"/>
              <a:t>rất</a:t>
            </a:r>
            <a:r>
              <a:rPr lang="en-US" dirty="0"/>
              <a:t> </a:t>
            </a:r>
            <a:r>
              <a:rPr lang="en-US" dirty="0" err="1"/>
              <a:t>dễ</a:t>
            </a:r>
            <a:r>
              <a:rPr lang="en-US" dirty="0"/>
              <a:t> </a:t>
            </a:r>
            <a:r>
              <a:rPr lang="en-US" dirty="0" err="1"/>
              <a:t>dàng</a:t>
            </a:r>
            <a:r>
              <a:rPr lang="en-US" dirty="0"/>
              <a:t> </a:t>
            </a:r>
            <a:r>
              <a:rPr lang="en-US" dirty="0" err="1"/>
              <a:t>để</a:t>
            </a:r>
            <a:r>
              <a:rPr lang="en-US" dirty="0"/>
              <a:t> </a:t>
            </a:r>
            <a:r>
              <a:rPr lang="en-US" dirty="0" err="1"/>
              <a:t>phân</a:t>
            </a:r>
            <a:r>
              <a:rPr lang="en-US" dirty="0"/>
              <a:t> </a:t>
            </a:r>
            <a:r>
              <a:rPr lang="en-US" dirty="0" err="1"/>
              <a:t>tích</a:t>
            </a:r>
            <a:r>
              <a:rPr lang="en-US" dirty="0"/>
              <a:t> </a:t>
            </a:r>
            <a:r>
              <a:rPr lang="en-US" dirty="0" err="1"/>
              <a:t>các</a:t>
            </a:r>
            <a:r>
              <a:rPr lang="en-US" dirty="0"/>
              <a:t> </a:t>
            </a:r>
            <a:r>
              <a:rPr lang="en-US" dirty="0" err="1"/>
              <a:t>hàm</a:t>
            </a:r>
            <a:r>
              <a:rPr lang="en-US" dirty="0"/>
              <a:t> </a:t>
            </a:r>
            <a:r>
              <a:rPr lang="en-US" dirty="0" err="1"/>
              <a:t>hai</a:t>
            </a:r>
            <a:r>
              <a:rPr lang="en-US" dirty="0"/>
              <a:t> </a:t>
            </a:r>
            <a:r>
              <a:rPr lang="en-US" dirty="0" err="1"/>
              <a:t>chiều</a:t>
            </a:r>
            <a:r>
              <a:rPr lang="en-US" dirty="0"/>
              <a:t> </a:t>
            </a:r>
            <a:r>
              <a:rPr lang="en-US" dirty="0" err="1"/>
              <a:t>này</a:t>
            </a:r>
            <a:r>
              <a:rPr lang="en-US" dirty="0"/>
              <a:t> </a:t>
            </a:r>
            <a:r>
              <a:rPr lang="en-US" dirty="0" err="1"/>
              <a:t>và</a:t>
            </a:r>
            <a:r>
              <a:rPr lang="en-US" dirty="0"/>
              <a:t> do </a:t>
            </a:r>
            <a:r>
              <a:rPr lang="en-US" dirty="0" err="1"/>
              <a:t>đó</a:t>
            </a:r>
            <a:r>
              <a:rPr lang="en-US" dirty="0"/>
              <a:t> ta </a:t>
            </a:r>
            <a:r>
              <a:rPr lang="en-US" dirty="0" err="1"/>
              <a:t>chỉ</a:t>
            </a:r>
            <a:r>
              <a:rPr lang="en-US" dirty="0"/>
              <a:t> </a:t>
            </a:r>
            <a:r>
              <a:rPr lang="en-US" dirty="0" err="1"/>
              <a:t>nên</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việc</a:t>
            </a:r>
            <a:r>
              <a:rPr lang="en-US" dirty="0"/>
              <a:t> </a:t>
            </a:r>
            <a:r>
              <a:rPr lang="en-US" dirty="0" err="1"/>
              <a:t>thiết</a:t>
            </a:r>
            <a:r>
              <a:rPr lang="en-US" dirty="0"/>
              <a:t> </a:t>
            </a:r>
            <a:r>
              <a:rPr lang="en-US" dirty="0" err="1"/>
              <a:t>kế</a:t>
            </a:r>
            <a:r>
              <a:rPr lang="en-US" dirty="0"/>
              <a:t> </a:t>
            </a:r>
            <a:r>
              <a:rPr lang="en-US" dirty="0" err="1"/>
              <a:t>các</a:t>
            </a:r>
            <a:r>
              <a:rPr lang="en-US" dirty="0"/>
              <a:t> </a:t>
            </a:r>
            <a:r>
              <a:rPr lang="en-US" dirty="0" err="1"/>
              <a:t>hàm</a:t>
            </a:r>
            <a:r>
              <a:rPr lang="en-US" dirty="0"/>
              <a:t> </a:t>
            </a:r>
            <a:r>
              <a:rPr lang="en-US" dirty="0" err="1"/>
              <a:t>một</a:t>
            </a:r>
            <a:r>
              <a:rPr lang="en-US" dirty="0"/>
              <a:t> </a:t>
            </a:r>
            <a:r>
              <a:rPr lang="en-US" dirty="0" err="1"/>
              <a:t>chiều</a:t>
            </a:r>
            <a:r>
              <a:rPr lang="en-US" dirty="0"/>
              <a:t> </a:t>
            </a:r>
            <a:r>
              <a:rPr lang="en-US" dirty="0" err="1"/>
              <a:t>trước</a:t>
            </a:r>
            <a:r>
              <a:rPr lang="en-US" dirty="0"/>
              <a:t>. </a:t>
            </a:r>
            <a:r>
              <a:rPr lang="en-US" dirty="0" err="1"/>
              <a:t>Biểu</a:t>
            </a:r>
            <a:r>
              <a:rPr lang="en-US" dirty="0"/>
              <a:t> </a:t>
            </a:r>
            <a:r>
              <a:rPr lang="en-US" dirty="0" err="1"/>
              <a:t>thức</a:t>
            </a:r>
            <a:r>
              <a:rPr lang="en-US" dirty="0"/>
              <a:t> </a:t>
            </a:r>
            <a:r>
              <a:rPr lang="en-US" dirty="0" err="1"/>
              <a:t>hàm</a:t>
            </a:r>
            <a:r>
              <a:rPr lang="en-US" dirty="0"/>
              <a:t> </a:t>
            </a:r>
            <a:r>
              <a:rPr lang="en-US" dirty="0" err="1"/>
              <a:t>phân</a:t>
            </a:r>
            <a:r>
              <a:rPr lang="en-US" dirty="0"/>
              <a:t> </a:t>
            </a:r>
            <a:r>
              <a:rPr lang="en-US" dirty="0" err="1"/>
              <a:t>tích</a:t>
            </a:r>
            <a:r>
              <a:rPr lang="en-US" dirty="0"/>
              <a:t> </a:t>
            </a:r>
            <a:r>
              <a:rPr lang="en-US" dirty="0" err="1"/>
              <a:t>và</a:t>
            </a:r>
            <a:r>
              <a:rPr lang="en-US" dirty="0"/>
              <a:t> </a:t>
            </a:r>
            <a:r>
              <a:rPr lang="en-US" dirty="0" err="1"/>
              <a:t>tổng</a:t>
            </a:r>
            <a:r>
              <a:rPr lang="en-US" dirty="0"/>
              <a:t> </a:t>
            </a:r>
            <a:r>
              <a:rPr lang="en-US" dirty="0" err="1"/>
              <a:t>hợp</a:t>
            </a:r>
            <a:r>
              <a:rPr lang="en-US" dirty="0"/>
              <a:t> </a:t>
            </a:r>
            <a:r>
              <a:rPr lang="en-US" dirty="0" err="1"/>
              <a:t>được</a:t>
            </a:r>
            <a:r>
              <a:rPr lang="en-US" dirty="0"/>
              <a:t> </a:t>
            </a:r>
            <a:r>
              <a:rPr lang="en-US" dirty="0" err="1"/>
              <a:t>sửa</a:t>
            </a:r>
            <a:r>
              <a:rPr lang="en-US" dirty="0"/>
              <a:t> </a:t>
            </a:r>
            <a:r>
              <a:rPr lang="en-US" dirty="0" err="1"/>
              <a:t>đổi</a:t>
            </a:r>
            <a:r>
              <a:rPr lang="en-US" dirty="0"/>
              <a:t> </a:t>
            </a:r>
            <a:r>
              <a:rPr lang="en-US" dirty="0" err="1"/>
              <a:t>lại</a:t>
            </a:r>
            <a:r>
              <a:rPr lang="en-US" dirty="0"/>
              <a:t> </a:t>
            </a:r>
            <a:r>
              <a:rPr lang="en-US" dirty="0" err="1"/>
              <a:t>dưới</a:t>
            </a:r>
            <a:r>
              <a:rPr lang="en-US" dirty="0"/>
              <a:t> </a:t>
            </a:r>
            <a:r>
              <a:rPr lang="en-US" dirty="0" err="1"/>
              <a:t>dạng</a:t>
            </a:r>
            <a:r>
              <a:rPr lang="en-US" dirty="0"/>
              <a:t> </a:t>
            </a:r>
            <a:r>
              <a:rPr lang="en-US" dirty="0" err="1"/>
              <a:t>hai</a:t>
            </a:r>
            <a:r>
              <a:rPr lang="en-US" dirty="0"/>
              <a:t> </a:t>
            </a:r>
            <a:r>
              <a:rPr lang="en-US" dirty="0" err="1"/>
              <a:t>chiều</a:t>
            </a:r>
            <a:r>
              <a:rPr lang="en-US" dirty="0"/>
              <a:t> </a:t>
            </a:r>
            <a:r>
              <a:rPr lang="en-US" dirty="0" err="1"/>
              <a:t>như</a:t>
            </a:r>
            <a:r>
              <a:rPr lang="en-US" dirty="0"/>
              <a:t> </a:t>
            </a:r>
            <a:r>
              <a:rPr lang="en-US" dirty="0" err="1"/>
              <a:t>sau</a:t>
            </a:r>
            <a:r>
              <a:rPr lang="en-US" dirty="0"/>
              <a:t>:</a:t>
            </a:r>
          </a:p>
        </p:txBody>
      </p:sp>
      <mc:AlternateContent xmlns:mc="http://schemas.openxmlformats.org/markup-compatibility/2006" xmlns:a14="http://schemas.microsoft.com/office/drawing/2010/main">
        <mc:Choice Requires="a14">
          <p:sp>
            <p:nvSpPr>
              <p:cNvPr id="5" name="Rectangle 4"/>
              <p:cNvSpPr/>
              <p:nvPr/>
            </p:nvSpPr>
            <p:spPr>
              <a:xfrm>
                <a:off x="1642746" y="2888940"/>
                <a:ext cx="5532996" cy="10037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𝜙</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e>
                      </m:d>
                      <m:r>
                        <m:rPr>
                          <m:aln/>
                        </m:rP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𝑀𝑁</m:t>
                              </m:r>
                            </m:e>
                          </m:rad>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𝑥</m:t>
                          </m:r>
                          <m:r>
                            <a:rPr lang="en-US" i="1">
                              <a:latin typeface="Cambria Math" panose="02040503050406030204" pitchFamily="18" charset="0"/>
                            </a:rPr>
                            <m:t>=0</m:t>
                          </m:r>
                        </m:sub>
                        <m:sup>
                          <m:r>
                            <a:rPr lang="en-US" i="1">
                              <a:latin typeface="Cambria Math" panose="02040503050406030204" pitchFamily="18" charset="0"/>
                            </a:rPr>
                            <m:t>𝑀</m:t>
                          </m:r>
                          <m:r>
                            <a:rPr lang="en-US" i="1">
                              <a:latin typeface="Cambria Math" panose="02040503050406030204" pitchFamily="18" charset="0"/>
                            </a:rPr>
                            <m:t>−1</m:t>
                          </m:r>
                        </m:sup>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𝑦</m:t>
                              </m:r>
                              <m:r>
                                <a:rPr lang="en-US" i="1">
                                  <a:latin typeface="Cambria Math" panose="02040503050406030204" pitchFamily="18" charset="0"/>
                                </a:rPr>
                                <m:t>=0</m:t>
                              </m:r>
                            </m:sub>
                            <m:sup>
                              <m:r>
                                <a:rPr lang="en-US" i="1">
                                  <a:latin typeface="Cambria Math" panose="02040503050406030204" pitchFamily="18" charset="0"/>
                                </a:rPr>
                                <m:t>𝑁</m:t>
                              </m:r>
                              <m:r>
                                <a:rPr lang="en-US" i="1">
                                  <a:latin typeface="Cambria Math" panose="02040503050406030204" pitchFamily="18" charset="0"/>
                                </a:rPr>
                                <m:t>−1</m:t>
                              </m:r>
                            </m:sup>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e>
                          </m:nary>
                          <m:sSub>
                            <m:sSubPr>
                              <m:ctrlPr>
                                <a:rPr lang="en-US" i="1">
                                  <a:latin typeface="Cambria Math" panose="02040503050406030204" pitchFamily="18" charset="0"/>
                                </a:rPr>
                              </m:ctrlPr>
                            </m:sSubPr>
                            <m:e>
                              <m:r>
                                <a:rPr lang="en-US" i="1">
                                  <a:latin typeface="Cambria Math" panose="02040503050406030204" pitchFamily="18" charset="0"/>
                                </a:rPr>
                                <m:t>𝜙</m:t>
                              </m:r>
                            </m:e>
                            <m:sub>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e>
                      </m:nary>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642746" y="2888940"/>
                <a:ext cx="5532996" cy="1003736"/>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149027" y="3861048"/>
                <a:ext cx="7308812" cy="10037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𝜓</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e>
                      </m:d>
                      <m:r>
                        <m:rPr>
                          <m:aln/>
                        </m:rP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𝑀𝑁</m:t>
                              </m:r>
                            </m:e>
                          </m:rad>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𝑥</m:t>
                          </m:r>
                          <m:r>
                            <a:rPr lang="en-US" i="1">
                              <a:latin typeface="Cambria Math" panose="02040503050406030204" pitchFamily="18" charset="0"/>
                            </a:rPr>
                            <m:t>=0</m:t>
                          </m:r>
                        </m:sub>
                        <m:sup>
                          <m:r>
                            <a:rPr lang="en-US" i="1">
                              <a:latin typeface="Cambria Math" panose="02040503050406030204" pitchFamily="18" charset="0"/>
                            </a:rPr>
                            <m:t>𝑀</m:t>
                          </m:r>
                          <m:r>
                            <a:rPr lang="en-US" i="1">
                              <a:latin typeface="Cambria Math" panose="02040503050406030204" pitchFamily="18" charset="0"/>
                            </a:rPr>
                            <m:t>−1</m:t>
                          </m:r>
                        </m:sup>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𝑦</m:t>
                              </m:r>
                              <m:r>
                                <a:rPr lang="en-US" i="1">
                                  <a:latin typeface="Cambria Math" panose="02040503050406030204" pitchFamily="18" charset="0"/>
                                </a:rPr>
                                <m:t>=0</m:t>
                              </m:r>
                            </m:sub>
                            <m:sup>
                              <m:r>
                                <a:rPr lang="en-US" i="1">
                                  <a:latin typeface="Cambria Math" panose="02040503050406030204" pitchFamily="18" charset="0"/>
                                </a:rPr>
                                <m:t>𝑁</m:t>
                              </m:r>
                              <m:r>
                                <a:rPr lang="en-US" i="1">
                                  <a:latin typeface="Cambria Math" panose="02040503050406030204" pitchFamily="18" charset="0"/>
                                </a:rPr>
                                <m:t>−1</m:t>
                              </m:r>
                            </m:sup>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e>
                          </m:nary>
                          <m:sSubSup>
                            <m:sSubSupPr>
                              <m:ctrlPr>
                                <a:rPr lang="en-US" i="1">
                                  <a:latin typeface="Cambria Math" panose="02040503050406030204" pitchFamily="18" charset="0"/>
                                </a:rPr>
                              </m:ctrlPr>
                            </m:sSubSupPr>
                            <m:e>
                              <m:r>
                                <a:rPr lang="en-US" i="1">
                                  <a:latin typeface="Cambria Math" panose="02040503050406030204" pitchFamily="18" charset="0"/>
                                </a:rPr>
                                <m:t>𝜙</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sub>
                            <m:sup>
                              <m:r>
                                <a:rPr lang="en-US" i="1">
                                  <a:latin typeface="Cambria Math" panose="02040503050406030204" pitchFamily="18" charset="0"/>
                                </a:rPr>
                                <m:t>𝑖</m:t>
                              </m:r>
                            </m:sup>
                          </m:sSub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𝐷</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149027" y="3861048"/>
                <a:ext cx="7308812" cy="1003736"/>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144587" y="4833156"/>
                <a:ext cx="7200800" cy="191129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m:rPr>
                          <m:aln/>
                        </m:rP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𝑀𝑁</m:t>
                              </m:r>
                            </m:e>
                          </m:rad>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𝑥</m:t>
                          </m:r>
                          <m:r>
                            <a:rPr lang="en-US" i="1">
                              <a:latin typeface="Cambria Math" panose="02040503050406030204" pitchFamily="18" charset="0"/>
                            </a:rPr>
                            <m:t>=0</m:t>
                          </m:r>
                        </m:sub>
                        <m:sup>
                          <m:r>
                            <a:rPr lang="en-US" i="1">
                              <a:latin typeface="Cambria Math" panose="02040503050406030204" pitchFamily="18" charset="0"/>
                            </a:rPr>
                            <m:t>𝑀</m:t>
                          </m:r>
                          <m:r>
                            <a:rPr lang="en-US" i="1">
                              <a:latin typeface="Cambria Math" panose="02040503050406030204" pitchFamily="18" charset="0"/>
                            </a:rPr>
                            <m:t>−1</m:t>
                          </m:r>
                        </m:sup>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𝑦</m:t>
                              </m:r>
                              <m:r>
                                <a:rPr lang="en-US" i="1">
                                  <a:latin typeface="Cambria Math" panose="02040503050406030204" pitchFamily="18" charset="0"/>
                                </a:rPr>
                                <m:t>=0</m:t>
                              </m:r>
                            </m:sub>
                            <m:sup>
                              <m:r>
                                <a:rPr lang="en-US" i="1">
                                  <a:latin typeface="Cambria Math" panose="02040503050406030204" pitchFamily="18" charset="0"/>
                                </a:rPr>
                                <m:t>𝑁</m:t>
                              </m:r>
                              <m:r>
                                <a:rPr lang="en-US" i="1">
                                  <a:latin typeface="Cambria Math" panose="02040503050406030204" pitchFamily="18" charset="0"/>
                                </a:rPr>
                                <m:t>−1</m:t>
                              </m:r>
                            </m:sup>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𝜙</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sub>
                                  </m:sSub>
                                </m:e>
                              </m:d>
                            </m:e>
                          </m:nary>
                          <m:sSub>
                            <m:sSubPr>
                              <m:ctrlPr>
                                <a:rPr lang="en-US" i="1">
                                  <a:latin typeface="Cambria Math" panose="02040503050406030204" pitchFamily="18" charset="0"/>
                                </a:rPr>
                              </m:ctrlPr>
                            </m:sSubPr>
                            <m:e>
                              <m:r>
                                <a:rPr lang="en-US" i="1">
                                  <a:latin typeface="Cambria Math" panose="02040503050406030204" pitchFamily="18" charset="0"/>
                                </a:rPr>
                                <m:t>𝜙</m:t>
                              </m:r>
                            </m:e>
                            <m:sub>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   </m:t>
                          </m:r>
                        </m:e>
                      </m:nary>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𝑀𝑁</m:t>
                              </m:r>
                            </m:e>
                          </m:rad>
                        </m:den>
                      </m:f>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𝐷</m:t>
                          </m:r>
                        </m:sub>
                        <m:sup/>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sub>
                            <m:sup>
                              <m:r>
                                <a:rPr lang="en-US" i="1">
                                  <a:latin typeface="Cambria Math" panose="02040503050406030204" pitchFamily="18" charset="0"/>
                                </a:rPr>
                                <m:t>∞</m:t>
                              </m:r>
                            </m:sup>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𝑚</m:t>
                                  </m:r>
                                </m:sub>
                                <m:sup/>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𝑛</m:t>
                                      </m:r>
                                    </m:sub>
                                    <m:sup/>
                                    <m:e>
                                      <m:sSubSup>
                                        <m:sSubSupPr>
                                          <m:ctrlPr>
                                            <a:rPr lang="en-US" i="1">
                                              <a:latin typeface="Cambria Math" panose="02040503050406030204" pitchFamily="18" charset="0"/>
                                            </a:rPr>
                                          </m:ctrlPr>
                                        </m:sSubSupPr>
                                        <m:e>
                                          <m:r>
                                            <a:rPr lang="en-US" i="1">
                                              <a:latin typeface="Cambria Math" panose="02040503050406030204" pitchFamily="18" charset="0"/>
                                            </a:rPr>
                                            <m:t>𝑊</m:t>
                                          </m:r>
                                        </m:e>
                                        <m:sub>
                                          <m:r>
                                            <a:rPr lang="en-US" i="1">
                                              <a:latin typeface="Cambria Math" panose="02040503050406030204" pitchFamily="18" charset="0"/>
                                            </a:rPr>
                                            <m:t>𝜓</m:t>
                                          </m:r>
                                        </m:sub>
                                        <m:sup>
                                          <m:r>
                                            <a:rPr lang="en-US" i="1">
                                              <a:latin typeface="Cambria Math" panose="02040503050406030204" pitchFamily="18" charset="0"/>
                                            </a:rPr>
                                            <m:t>𝑖</m:t>
                                          </m:r>
                                        </m:sup>
                                      </m:sSubSup>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e>
                                      </m:d>
                                    </m:e>
                                  </m:nary>
                                  <m:sSubSup>
                                    <m:sSubSupPr>
                                      <m:ctrlPr>
                                        <a:rPr lang="en-US" i="1">
                                          <a:latin typeface="Cambria Math" panose="02040503050406030204" pitchFamily="18" charset="0"/>
                                        </a:rPr>
                                      </m:ctrlPr>
                                    </m:sSubSupPr>
                                    <m:e>
                                      <m:r>
                                        <a:rPr lang="en-US" i="1">
                                          <a:latin typeface="Cambria Math" panose="02040503050406030204" pitchFamily="18" charset="0"/>
                                        </a:rPr>
                                        <m:t>𝜙</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sub>
                                    <m:sup>
                                      <m:r>
                                        <a:rPr lang="en-US" i="1">
                                          <a:latin typeface="Cambria Math" panose="02040503050406030204" pitchFamily="18" charset="0"/>
                                        </a:rPr>
                                        <m:t>𝑖</m:t>
                                      </m:r>
                                    </m:sup>
                                  </m:sSub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e>
                              </m:nary>
                            </m:e>
                          </m:nary>
                        </m:e>
                      </m:nary>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144587" y="4833156"/>
                <a:ext cx="7200800" cy="191129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811591" y="721933"/>
                <a:ext cx="246246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𝑦</m:t>
                          </m:r>
                        </m:e>
                      </m:d>
                      <m:r>
                        <a:rPr lang="en-US" i="1">
                          <a:latin typeface="Cambria Math" panose="02040503050406030204" pitchFamily="18" charset="0"/>
                        </a:rPr>
                        <m:t>,</m:t>
                      </m:r>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1811591" y="721933"/>
                <a:ext cx="2462469" cy="400110"/>
              </a:xfrm>
              <a:prstGeom prst="rect">
                <a:avLst/>
              </a:prstGeom>
              <a:blipFill rotWithShape="1">
                <a:blip r:embed="rId6"/>
                <a:stretch>
                  <a:fillRect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731728" y="1122043"/>
                <a:ext cx="2622193" cy="4296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𝜓</m:t>
                          </m:r>
                        </m:e>
                        <m:sup>
                          <m:r>
                            <a:rPr lang="en-US" i="1">
                              <a:latin typeface="Cambria Math" panose="02040503050406030204" pitchFamily="18" charset="0"/>
                            </a:rPr>
                            <m:t>𝐻</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𝑦</m:t>
                          </m:r>
                        </m:e>
                      </m:d>
                      <m:r>
                        <a:rPr lang="en-US" i="1">
                          <a:latin typeface="Cambria Math" panose="02040503050406030204" pitchFamily="18" charset="0"/>
                        </a:rPr>
                        <m:t>,</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1731728" y="1122043"/>
                <a:ext cx="2622193" cy="429669"/>
              </a:xfrm>
              <a:prstGeom prst="rect">
                <a:avLst/>
              </a:prstGeom>
              <a:blipFill rotWithShape="1">
                <a:blip r:embed="rId7"/>
                <a:stretch>
                  <a:fillRect b="-140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603351" y="708168"/>
                <a:ext cx="2602957" cy="4296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𝜓</m:t>
                          </m:r>
                        </m:e>
                        <m:sup>
                          <m:r>
                            <a:rPr lang="en-US" i="1">
                              <a:latin typeface="Cambria Math" panose="02040503050406030204" pitchFamily="18" charset="0"/>
                            </a:rPr>
                            <m:t>𝑉</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𝜓</m:t>
                      </m:r>
                      <m:d>
                        <m:dPr>
                          <m:ctrlPr>
                            <a:rPr lang="en-US" i="1">
                              <a:latin typeface="Cambria Math" panose="02040503050406030204" pitchFamily="18" charset="0"/>
                            </a:rPr>
                          </m:ctrlPr>
                        </m:dPr>
                        <m:e>
                          <m:r>
                            <a:rPr lang="en-US" i="1">
                              <a:latin typeface="Cambria Math" panose="02040503050406030204" pitchFamily="18" charset="0"/>
                            </a:rPr>
                            <m:t>𝑦</m:t>
                          </m:r>
                        </m:e>
                      </m:d>
                      <m:r>
                        <a:rPr lang="en-US" i="1">
                          <a:latin typeface="Cambria Math" panose="02040503050406030204" pitchFamily="18" charset="0"/>
                        </a:rPr>
                        <m:t>,</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4603351" y="708168"/>
                <a:ext cx="2602957" cy="429669"/>
              </a:xfrm>
              <a:prstGeom prst="rect">
                <a:avLst/>
              </a:prstGeom>
              <a:blipFill rotWithShape="1">
                <a:blip r:embed="rId8"/>
                <a:stretch>
                  <a:fillRect b="-140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4603351" y="1127123"/>
                <a:ext cx="2622193" cy="4296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𝜓</m:t>
                          </m:r>
                        </m:e>
                        <m:sup>
                          <m:r>
                            <a:rPr lang="en-US" i="1">
                              <a:latin typeface="Cambria Math" panose="02040503050406030204" pitchFamily="18" charset="0"/>
                            </a:rPr>
                            <m:t>𝐷</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𝜓</m:t>
                      </m:r>
                      <m:d>
                        <m:dPr>
                          <m:ctrlPr>
                            <a:rPr lang="en-US" i="1">
                              <a:latin typeface="Cambria Math" panose="02040503050406030204" pitchFamily="18" charset="0"/>
                            </a:rPr>
                          </m:ctrlPr>
                        </m:dPr>
                        <m:e>
                          <m:r>
                            <a:rPr lang="en-US" i="1">
                              <a:latin typeface="Cambria Math" panose="02040503050406030204" pitchFamily="18" charset="0"/>
                            </a:rPr>
                            <m:t>𝑦</m:t>
                          </m:r>
                        </m:e>
                      </m:d>
                      <m:r>
                        <a:rPr lang="en-US" i="1">
                          <a:latin typeface="Cambria Math" panose="02040503050406030204" pitchFamily="18" charset="0"/>
                        </a:rPr>
                        <m:t>,</m:t>
                      </m:r>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4603351" y="1127123"/>
                <a:ext cx="2622193" cy="429669"/>
              </a:xfrm>
              <a:prstGeom prst="rect">
                <a:avLst/>
              </a:prstGeom>
              <a:blipFill rotWithShape="1">
                <a:blip r:embed="rId9"/>
                <a:stretch>
                  <a:fillRect b="-15714"/>
                </a:stretch>
              </a:blipFill>
            </p:spPr>
            <p:txBody>
              <a:bodyPr/>
              <a:lstStyle/>
              <a:p>
                <a:r>
                  <a:rPr lang="en-US">
                    <a:noFill/>
                  </a:rPr>
                  <a:t> </a:t>
                </a:r>
              </a:p>
            </p:txBody>
          </p:sp>
        </mc:Fallback>
      </mc:AlternateContent>
      <p:sp>
        <p:nvSpPr>
          <p:cNvPr id="16"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Tree>
    <p:extLst>
      <p:ext uri="{BB962C8B-B14F-4D97-AF65-F5344CB8AC3E}">
        <p14:creationId xmlns:p14="http://schemas.microsoft.com/office/powerpoint/2010/main" val="3525228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17</a:t>
            </a:fld>
            <a:endParaRPr lang="en-US" sz="1400">
              <a:solidFill>
                <a:schemeClr val="tx1"/>
              </a:solidFill>
            </a:endParaRPr>
          </a:p>
        </p:txBody>
      </p:sp>
      <p:sp>
        <p:nvSpPr>
          <p:cNvPr id="13315"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13317"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pic>
        <p:nvPicPr>
          <p:cNvPr id="6" name="Picture 5"/>
          <p:cNvPicPr/>
          <p:nvPr/>
        </p:nvPicPr>
        <p:blipFill>
          <a:blip r:embed="rId3">
            <a:extLst>
              <a:ext uri="{BEBA8EAE-BF5A-486C-A8C5-ECC9F3942E4B}">
                <a14:imgProps xmlns:a14="http://schemas.microsoft.com/office/drawing/2010/main">
                  <a14:imgLayer r:embed="rId4">
                    <a14:imgEffect>
                      <a14:brightnessContrast bright="-30000" contrast="80000"/>
                    </a14:imgEffect>
                  </a14:imgLayer>
                </a14:imgProps>
              </a:ext>
              <a:ext uri="{28A0092B-C50C-407E-A947-70E740481C1C}">
                <a14:useLocalDpi xmlns:a14="http://schemas.microsoft.com/office/drawing/2010/main" val="0"/>
              </a:ext>
            </a:extLst>
          </a:blip>
          <a:srcRect l="16275" t="24480" r="14101" b="21001"/>
          <a:stretch>
            <a:fillRect/>
          </a:stretch>
        </p:blipFill>
        <p:spPr bwMode="auto">
          <a:xfrm>
            <a:off x="1043608" y="728700"/>
            <a:ext cx="6305868" cy="3073182"/>
          </a:xfrm>
          <a:prstGeom prst="rect">
            <a:avLst/>
          </a:prstGeom>
          <a:noFill/>
          <a:ln>
            <a:noFill/>
          </a:ln>
        </p:spPr>
      </p:pic>
      <p:sp>
        <p:nvSpPr>
          <p:cNvPr id="2" name="Rectangle 1"/>
          <p:cNvSpPr/>
          <p:nvPr/>
        </p:nvSpPr>
        <p:spPr>
          <a:xfrm>
            <a:off x="1043608" y="3877389"/>
            <a:ext cx="7128792" cy="400110"/>
          </a:xfrm>
          <a:prstGeom prst="rect">
            <a:avLst/>
          </a:prstGeom>
        </p:spPr>
        <p:txBody>
          <a:bodyPr wrap="square">
            <a:spAutoFit/>
          </a:bodyPr>
          <a:lstStyle/>
          <a:p>
            <a:r>
              <a:rPr lang="en-US" b="1" i="1" dirty="0" err="1"/>
              <a:t>Hình</a:t>
            </a:r>
            <a:r>
              <a:rPr lang="en-US" b="1" i="1" dirty="0"/>
              <a:t> 3.18.</a:t>
            </a:r>
            <a:r>
              <a:rPr lang="en-US" i="1" dirty="0"/>
              <a:t> </a:t>
            </a:r>
            <a:r>
              <a:rPr lang="en-US" i="1" dirty="0" err="1"/>
              <a:t>Sơ</a:t>
            </a:r>
            <a:r>
              <a:rPr lang="en-US" i="1" dirty="0"/>
              <a:t> </a:t>
            </a:r>
            <a:r>
              <a:rPr lang="en-US" i="1" dirty="0" err="1"/>
              <a:t>đồ</a:t>
            </a:r>
            <a:r>
              <a:rPr lang="en-US" i="1" dirty="0"/>
              <a:t> </a:t>
            </a:r>
            <a:r>
              <a:rPr lang="en-US" i="1" dirty="0" err="1"/>
              <a:t>thực</a:t>
            </a:r>
            <a:r>
              <a:rPr lang="en-US" i="1" dirty="0"/>
              <a:t> </a:t>
            </a:r>
            <a:r>
              <a:rPr lang="en-US" i="1" dirty="0" err="1"/>
              <a:t>hiện</a:t>
            </a:r>
            <a:r>
              <a:rPr lang="en-US" i="1" dirty="0"/>
              <a:t> </a:t>
            </a:r>
            <a:r>
              <a:rPr lang="en-US" i="1" dirty="0" err="1"/>
              <a:t>phép</a:t>
            </a:r>
            <a:r>
              <a:rPr lang="en-US" i="1" dirty="0"/>
              <a:t> </a:t>
            </a:r>
            <a:r>
              <a:rPr lang="en-US" i="1" dirty="0" err="1"/>
              <a:t>biến</a:t>
            </a:r>
            <a:r>
              <a:rPr lang="en-US" i="1" dirty="0"/>
              <a:t> </a:t>
            </a:r>
            <a:r>
              <a:rPr lang="en-US" i="1" dirty="0" err="1"/>
              <a:t>đổi</a:t>
            </a:r>
            <a:r>
              <a:rPr lang="en-US" i="1" dirty="0"/>
              <a:t> Wavelet </a:t>
            </a:r>
            <a:r>
              <a:rPr lang="en-US" i="1" dirty="0" err="1"/>
              <a:t>hai</a:t>
            </a:r>
            <a:r>
              <a:rPr lang="en-US" i="1" dirty="0"/>
              <a:t> </a:t>
            </a:r>
            <a:r>
              <a:rPr lang="en-US" i="1" dirty="0" err="1"/>
              <a:t>chiều</a:t>
            </a:r>
            <a:endParaRPr lang="en-US" dirty="0"/>
          </a:p>
        </p:txBody>
      </p:sp>
      <p:sp>
        <p:nvSpPr>
          <p:cNvPr id="3" name="Rectangle 2"/>
          <p:cNvSpPr/>
          <p:nvPr/>
        </p:nvSpPr>
        <p:spPr>
          <a:xfrm>
            <a:off x="233518" y="4603760"/>
            <a:ext cx="8748972" cy="1631216"/>
          </a:xfrm>
          <a:prstGeom prst="rect">
            <a:avLst/>
          </a:prstGeom>
        </p:spPr>
        <p:txBody>
          <a:bodyPr wrap="square">
            <a:spAutoFit/>
          </a:bodyPr>
          <a:lstStyle/>
          <a:p>
            <a:r>
              <a:rPr lang="en-US" dirty="0" err="1"/>
              <a:t>Với</a:t>
            </a:r>
            <a:r>
              <a:rPr lang="en-US" dirty="0"/>
              <a:t> </a:t>
            </a:r>
            <a:r>
              <a:rPr lang="en-US" dirty="0" err="1"/>
              <a:t>một</a:t>
            </a:r>
            <a:r>
              <a:rPr lang="en-US" dirty="0"/>
              <a:t> </a:t>
            </a:r>
            <a:r>
              <a:rPr lang="en-US" dirty="0" err="1"/>
              <a:t>tín</a:t>
            </a:r>
            <a:r>
              <a:rPr lang="en-US" dirty="0"/>
              <a:t> </a:t>
            </a:r>
            <a:r>
              <a:rPr lang="en-US" dirty="0" err="1"/>
              <a:t>hiệu</a:t>
            </a:r>
            <a:r>
              <a:rPr lang="en-US" dirty="0"/>
              <a:t> </a:t>
            </a:r>
            <a:r>
              <a:rPr lang="en-US" dirty="0" err="1"/>
              <a:t>hai</a:t>
            </a:r>
            <a:r>
              <a:rPr lang="en-US" dirty="0"/>
              <a:t> </a:t>
            </a:r>
            <a:r>
              <a:rPr lang="en-US" dirty="0" err="1"/>
              <a:t>chiều</a:t>
            </a:r>
            <a:r>
              <a:rPr lang="en-US" dirty="0"/>
              <a:t> </a:t>
            </a:r>
            <a:r>
              <a:rPr lang="en-US" dirty="0" err="1"/>
              <a:t>như</a:t>
            </a:r>
            <a:r>
              <a:rPr lang="en-US" dirty="0"/>
              <a:t> </a:t>
            </a:r>
            <a:r>
              <a:rPr lang="en-US" dirty="0" err="1"/>
              <a:t>ảnh</a:t>
            </a:r>
            <a:r>
              <a:rPr lang="en-US" dirty="0"/>
              <a:t> </a:t>
            </a:r>
            <a:r>
              <a:rPr lang="en-US" dirty="0" err="1"/>
              <a:t>số</a:t>
            </a:r>
            <a:r>
              <a:rPr lang="en-US" dirty="0"/>
              <a:t>, </a:t>
            </a:r>
            <a:r>
              <a:rPr lang="en-US" dirty="0" err="1"/>
              <a:t>dữ</a:t>
            </a:r>
            <a:r>
              <a:rPr lang="en-US" dirty="0"/>
              <a:t> </a:t>
            </a:r>
            <a:r>
              <a:rPr lang="en-US" dirty="0" err="1"/>
              <a:t>liệu</a:t>
            </a:r>
            <a:r>
              <a:rPr lang="en-US" dirty="0"/>
              <a:t> </a:t>
            </a:r>
            <a:r>
              <a:rPr lang="en-US" dirty="0" err="1"/>
              <a:t>sẽ</a:t>
            </a:r>
            <a:r>
              <a:rPr lang="en-US" dirty="0"/>
              <a:t> </a:t>
            </a:r>
            <a:r>
              <a:rPr lang="en-US" dirty="0" err="1"/>
              <a:t>được</a:t>
            </a:r>
            <a:r>
              <a:rPr lang="en-US" dirty="0"/>
              <a:t> </a:t>
            </a:r>
            <a:r>
              <a:rPr lang="en-US" dirty="0" err="1"/>
              <a:t>phân</a:t>
            </a:r>
            <a:r>
              <a:rPr lang="en-US" dirty="0"/>
              <a:t> chia </a:t>
            </a:r>
            <a:r>
              <a:rPr lang="en-US" dirty="0" err="1"/>
              <a:t>thành</a:t>
            </a:r>
            <a:r>
              <a:rPr lang="en-US" dirty="0"/>
              <a:t> </a:t>
            </a:r>
            <a:r>
              <a:rPr lang="en-US" dirty="0" err="1"/>
              <a:t>bốn</a:t>
            </a:r>
            <a:r>
              <a:rPr lang="en-US" dirty="0"/>
              <a:t> </a:t>
            </a:r>
            <a:r>
              <a:rPr lang="en-US" dirty="0" err="1"/>
              <a:t>băng</a:t>
            </a:r>
            <a:r>
              <a:rPr lang="en-US" dirty="0"/>
              <a:t> con: LL (left-top) </a:t>
            </a:r>
            <a:r>
              <a:rPr lang="en-US" dirty="0" err="1"/>
              <a:t>biểu</a:t>
            </a:r>
            <a:r>
              <a:rPr lang="en-US" dirty="0"/>
              <a:t> </a:t>
            </a:r>
            <a:r>
              <a:rPr lang="en-US" dirty="0" err="1"/>
              <a:t>diễn</a:t>
            </a:r>
            <a:r>
              <a:rPr lang="en-US" dirty="0"/>
              <a:t> </a:t>
            </a:r>
            <a:r>
              <a:rPr lang="en-US" dirty="0" err="1"/>
              <a:t>các</a:t>
            </a:r>
            <a:r>
              <a:rPr lang="en-US" dirty="0"/>
              <a:t> </a:t>
            </a:r>
            <a:r>
              <a:rPr lang="en-US" dirty="0" err="1"/>
              <a:t>hệ</a:t>
            </a:r>
            <a:r>
              <a:rPr lang="en-US" dirty="0"/>
              <a:t> </a:t>
            </a:r>
            <a:r>
              <a:rPr lang="en-US" dirty="0" err="1"/>
              <a:t>số</a:t>
            </a:r>
            <a:r>
              <a:rPr lang="en-US" dirty="0"/>
              <a:t> </a:t>
            </a:r>
            <a:r>
              <a:rPr lang="en-US" dirty="0" err="1"/>
              <a:t>có</a:t>
            </a:r>
            <a:r>
              <a:rPr lang="en-US" dirty="0"/>
              <a:t> </a:t>
            </a:r>
            <a:r>
              <a:rPr lang="en-US" dirty="0" err="1"/>
              <a:t>tần</a:t>
            </a:r>
            <a:r>
              <a:rPr lang="en-US" dirty="0"/>
              <a:t> </a:t>
            </a:r>
            <a:r>
              <a:rPr lang="en-US" dirty="0" err="1"/>
              <a:t>số</a:t>
            </a:r>
            <a:r>
              <a:rPr lang="en-US" dirty="0"/>
              <a:t> </a:t>
            </a:r>
            <a:r>
              <a:rPr lang="en-US" dirty="0" err="1"/>
              <a:t>thấp</a:t>
            </a:r>
            <a:r>
              <a:rPr lang="en-US" dirty="0"/>
              <a:t> </a:t>
            </a:r>
            <a:r>
              <a:rPr lang="en-US" dirty="0" err="1"/>
              <a:t>nhất</a:t>
            </a:r>
            <a:r>
              <a:rPr lang="en-US" dirty="0"/>
              <a:t> </a:t>
            </a:r>
            <a:r>
              <a:rPr lang="en-US" dirty="0" err="1"/>
              <a:t>chứa</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xấp</a:t>
            </a:r>
            <a:r>
              <a:rPr lang="en-US" dirty="0"/>
              <a:t> </a:t>
            </a:r>
            <a:r>
              <a:rPr lang="en-US" dirty="0" err="1"/>
              <a:t>xỉ</a:t>
            </a:r>
            <a:r>
              <a:rPr lang="en-US" dirty="0"/>
              <a:t>, HL (right-top) </a:t>
            </a:r>
            <a:r>
              <a:rPr lang="en-US" dirty="0" err="1"/>
              <a:t>chứa</a:t>
            </a:r>
            <a:r>
              <a:rPr lang="en-US" dirty="0"/>
              <a:t> </a:t>
            </a:r>
            <a:r>
              <a:rPr lang="en-US" dirty="0" err="1"/>
              <a:t>các</a:t>
            </a:r>
            <a:r>
              <a:rPr lang="en-US" dirty="0"/>
              <a:t> </a:t>
            </a:r>
            <a:r>
              <a:rPr lang="en-US" dirty="0" err="1"/>
              <a:t>thành</a:t>
            </a:r>
            <a:r>
              <a:rPr lang="en-US" dirty="0"/>
              <a:t> </a:t>
            </a:r>
            <a:r>
              <a:rPr lang="en-US" dirty="0" err="1"/>
              <a:t>phần</a:t>
            </a:r>
            <a:r>
              <a:rPr lang="en-US" dirty="0"/>
              <a:t> chi </a:t>
            </a:r>
            <a:r>
              <a:rPr lang="en-US" dirty="0" err="1"/>
              <a:t>tiết</a:t>
            </a:r>
            <a:r>
              <a:rPr lang="en-US" dirty="0"/>
              <a:t> </a:t>
            </a:r>
            <a:r>
              <a:rPr lang="en-US" dirty="0" err="1"/>
              <a:t>theo</a:t>
            </a:r>
            <a:r>
              <a:rPr lang="en-US" dirty="0"/>
              <a:t> </a:t>
            </a:r>
            <a:r>
              <a:rPr lang="en-US" dirty="0" err="1"/>
              <a:t>chiều</a:t>
            </a:r>
            <a:r>
              <a:rPr lang="en-US" dirty="0"/>
              <a:t> </a:t>
            </a:r>
            <a:r>
              <a:rPr lang="en-US" dirty="0" err="1"/>
              <a:t>ngang</a:t>
            </a:r>
            <a:r>
              <a:rPr lang="en-US" dirty="0"/>
              <a:t>, </a:t>
            </a:r>
            <a:r>
              <a:rPr lang="en-US" dirty="0" err="1"/>
              <a:t>LH</a:t>
            </a:r>
            <a:r>
              <a:rPr lang="en-US" dirty="0"/>
              <a:t> (left-bottom) </a:t>
            </a:r>
            <a:r>
              <a:rPr lang="en-US" dirty="0" err="1"/>
              <a:t>chứa</a:t>
            </a:r>
            <a:r>
              <a:rPr lang="en-US" dirty="0"/>
              <a:t> </a:t>
            </a:r>
            <a:r>
              <a:rPr lang="en-US" dirty="0" err="1"/>
              <a:t>các</a:t>
            </a:r>
            <a:r>
              <a:rPr lang="en-US" dirty="0"/>
              <a:t> </a:t>
            </a:r>
            <a:r>
              <a:rPr lang="en-US" dirty="0" err="1"/>
              <a:t>thành</a:t>
            </a:r>
            <a:r>
              <a:rPr lang="en-US" dirty="0"/>
              <a:t> </a:t>
            </a:r>
            <a:r>
              <a:rPr lang="en-US" dirty="0" err="1"/>
              <a:t>phần</a:t>
            </a:r>
            <a:r>
              <a:rPr lang="en-US" dirty="0"/>
              <a:t> chi </a:t>
            </a:r>
            <a:r>
              <a:rPr lang="en-US" dirty="0" err="1"/>
              <a:t>tiết</a:t>
            </a:r>
            <a:r>
              <a:rPr lang="en-US" dirty="0"/>
              <a:t> </a:t>
            </a:r>
            <a:r>
              <a:rPr lang="en-US" dirty="0" err="1"/>
              <a:t>theo</a:t>
            </a:r>
            <a:r>
              <a:rPr lang="en-US" dirty="0"/>
              <a:t> </a:t>
            </a:r>
            <a:r>
              <a:rPr lang="en-US" dirty="0" err="1"/>
              <a:t>chiều</a:t>
            </a:r>
            <a:r>
              <a:rPr lang="en-US" dirty="0"/>
              <a:t> </a:t>
            </a:r>
            <a:r>
              <a:rPr lang="en-US" dirty="0" err="1"/>
              <a:t>dọc</a:t>
            </a:r>
            <a:r>
              <a:rPr lang="en-US" dirty="0"/>
              <a:t> </a:t>
            </a:r>
            <a:r>
              <a:rPr lang="en-US" dirty="0" err="1"/>
              <a:t>và</a:t>
            </a:r>
            <a:r>
              <a:rPr lang="en-US" dirty="0"/>
              <a:t> </a:t>
            </a:r>
            <a:r>
              <a:rPr lang="en-US" dirty="0" err="1"/>
              <a:t>HH</a:t>
            </a:r>
            <a:r>
              <a:rPr lang="en-US" dirty="0"/>
              <a:t> (right-bottom) </a:t>
            </a:r>
            <a:r>
              <a:rPr lang="en-US" dirty="0" err="1"/>
              <a:t>chứa</a:t>
            </a:r>
            <a:r>
              <a:rPr lang="en-US" dirty="0"/>
              <a:t> </a:t>
            </a:r>
            <a:r>
              <a:rPr lang="en-US" dirty="0" err="1"/>
              <a:t>các</a:t>
            </a:r>
            <a:r>
              <a:rPr lang="en-US" dirty="0"/>
              <a:t> chi </a:t>
            </a:r>
            <a:r>
              <a:rPr lang="en-US" dirty="0" err="1"/>
              <a:t>tiết</a:t>
            </a:r>
            <a:r>
              <a:rPr lang="en-US" dirty="0"/>
              <a:t> </a:t>
            </a:r>
            <a:r>
              <a:rPr lang="en-US" dirty="0" err="1"/>
              <a:t>theo</a:t>
            </a:r>
            <a:r>
              <a:rPr lang="en-US" dirty="0"/>
              <a:t> </a:t>
            </a:r>
            <a:r>
              <a:rPr lang="en-US" dirty="0" err="1"/>
              <a:t>đường</a:t>
            </a:r>
            <a:r>
              <a:rPr lang="en-US" dirty="0"/>
              <a:t> </a:t>
            </a:r>
            <a:r>
              <a:rPr lang="en-US" dirty="0" err="1"/>
              <a:t>chéo</a:t>
            </a:r>
            <a:r>
              <a:rPr lang="en-US" dirty="0"/>
              <a:t> </a:t>
            </a:r>
            <a:r>
              <a:rPr lang="en-US" dirty="0" err="1"/>
              <a:t>như</a:t>
            </a:r>
            <a:r>
              <a:rPr lang="en-US" dirty="0"/>
              <a:t> </a:t>
            </a:r>
            <a:r>
              <a:rPr lang="en-US" dirty="0" err="1"/>
              <a:t>trong</a:t>
            </a:r>
            <a:r>
              <a:rPr lang="en-US" dirty="0"/>
              <a:t> </a:t>
            </a:r>
            <a:r>
              <a:rPr lang="en-US" dirty="0" err="1"/>
              <a:t>hình</a:t>
            </a:r>
            <a:r>
              <a:rPr lang="en-US" dirty="0"/>
              <a:t> 3.19.</a:t>
            </a:r>
          </a:p>
        </p:txBody>
      </p:sp>
      <p:sp>
        <p:nvSpPr>
          <p:cNvPr id="9"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Tree>
    <p:extLst>
      <p:ext uri="{BB962C8B-B14F-4D97-AF65-F5344CB8AC3E}">
        <p14:creationId xmlns:p14="http://schemas.microsoft.com/office/powerpoint/2010/main" val="2928214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18</a:t>
            </a:fld>
            <a:endParaRPr lang="en-US" sz="1400">
              <a:solidFill>
                <a:schemeClr val="tx1"/>
              </a:solidFill>
            </a:endParaRPr>
          </a:p>
        </p:txBody>
      </p:sp>
      <p:sp>
        <p:nvSpPr>
          <p:cNvPr id="13317"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pic>
        <p:nvPicPr>
          <p:cNvPr id="6" name="Picture 5"/>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1268196" y="1315291"/>
            <a:ext cx="6359208" cy="3229833"/>
          </a:xfrm>
          <a:prstGeom prst="rect">
            <a:avLst/>
          </a:prstGeom>
          <a:noFill/>
          <a:ln>
            <a:noFill/>
          </a:ln>
        </p:spPr>
      </p:pic>
      <p:sp>
        <p:nvSpPr>
          <p:cNvPr id="2" name="Rectangle 1"/>
          <p:cNvSpPr/>
          <p:nvPr/>
        </p:nvSpPr>
        <p:spPr>
          <a:xfrm>
            <a:off x="1128190" y="4881354"/>
            <a:ext cx="7188225" cy="707886"/>
          </a:xfrm>
          <a:prstGeom prst="rect">
            <a:avLst/>
          </a:prstGeom>
        </p:spPr>
        <p:txBody>
          <a:bodyPr wrap="square">
            <a:spAutoFit/>
          </a:bodyPr>
          <a:lstStyle/>
          <a:p>
            <a:r>
              <a:rPr lang="en-US" b="1" i="1" dirty="0" err="1"/>
              <a:t>Hình</a:t>
            </a:r>
            <a:r>
              <a:rPr lang="en-US" b="1" i="1" dirty="0"/>
              <a:t> 3.19.</a:t>
            </a:r>
            <a:r>
              <a:rPr lang="en-US" i="1" dirty="0"/>
              <a:t> </a:t>
            </a:r>
            <a:r>
              <a:rPr lang="en-US" i="1" dirty="0" err="1"/>
              <a:t>Biểu</a:t>
            </a:r>
            <a:r>
              <a:rPr lang="en-US" i="1" dirty="0"/>
              <a:t> </a:t>
            </a:r>
            <a:r>
              <a:rPr lang="en-US" i="1" dirty="0" err="1"/>
              <a:t>diễn</a:t>
            </a:r>
            <a:r>
              <a:rPr lang="en-US" i="1" dirty="0"/>
              <a:t> </a:t>
            </a:r>
            <a:r>
              <a:rPr lang="en-US" i="1" dirty="0" err="1"/>
              <a:t>các</a:t>
            </a:r>
            <a:r>
              <a:rPr lang="en-US" i="1" dirty="0"/>
              <a:t> </a:t>
            </a:r>
            <a:r>
              <a:rPr lang="en-US" i="1" dirty="0" err="1"/>
              <a:t>thành</a:t>
            </a:r>
            <a:r>
              <a:rPr lang="en-US" i="1" dirty="0"/>
              <a:t> </a:t>
            </a:r>
            <a:r>
              <a:rPr lang="en-US" i="1" dirty="0" err="1"/>
              <a:t>phần</a:t>
            </a:r>
            <a:r>
              <a:rPr lang="en-US" i="1" dirty="0"/>
              <a:t> </a:t>
            </a:r>
            <a:r>
              <a:rPr lang="en-US" i="1" dirty="0" err="1"/>
              <a:t>băng</a:t>
            </a:r>
            <a:r>
              <a:rPr lang="en-US" i="1" dirty="0"/>
              <a:t> con </a:t>
            </a:r>
            <a:r>
              <a:rPr lang="en-US" i="1" dirty="0" err="1"/>
              <a:t>khi</a:t>
            </a:r>
            <a:r>
              <a:rPr lang="en-US" i="1" dirty="0"/>
              <a:t> </a:t>
            </a:r>
            <a:r>
              <a:rPr lang="en-US" i="1" dirty="0" err="1"/>
              <a:t>phân</a:t>
            </a:r>
            <a:r>
              <a:rPr lang="en-US" i="1" dirty="0"/>
              <a:t> </a:t>
            </a:r>
            <a:r>
              <a:rPr lang="en-US" i="1" dirty="0" err="1"/>
              <a:t>tích</a:t>
            </a:r>
            <a:r>
              <a:rPr lang="en-US" i="1" dirty="0"/>
              <a:t> Wavelet </a:t>
            </a:r>
            <a:r>
              <a:rPr lang="en-US" i="1" dirty="0" err="1"/>
              <a:t>cho</a:t>
            </a:r>
            <a:r>
              <a:rPr lang="en-US" i="1" dirty="0"/>
              <a:t> </a:t>
            </a:r>
            <a:r>
              <a:rPr lang="en-US" i="1" dirty="0" err="1"/>
              <a:t>ảnh</a:t>
            </a:r>
            <a:r>
              <a:rPr lang="en-US" i="1" dirty="0"/>
              <a:t> </a:t>
            </a:r>
            <a:r>
              <a:rPr lang="en-US" i="1" dirty="0" err="1"/>
              <a:t>số</a:t>
            </a:r>
            <a:endParaRPr lang="en-US" dirty="0"/>
          </a:p>
        </p:txBody>
      </p:sp>
      <p:sp>
        <p:nvSpPr>
          <p:cNvPr id="8"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Tree>
    <p:extLst>
      <p:ext uri="{BB962C8B-B14F-4D97-AF65-F5344CB8AC3E}">
        <p14:creationId xmlns:p14="http://schemas.microsoft.com/office/powerpoint/2010/main" val="2053246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19</a:t>
            </a:fld>
            <a:endParaRPr lang="en-US" sz="1400">
              <a:solidFill>
                <a:schemeClr val="tx1"/>
              </a:solidFill>
            </a:endParaRPr>
          </a:p>
        </p:txBody>
      </p:sp>
      <p:sp>
        <p:nvSpPr>
          <p:cNvPr id="13315"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13317"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
        <p:nvSpPr>
          <p:cNvPr id="2" name="Rectangle 1"/>
          <p:cNvSpPr/>
          <p:nvPr/>
        </p:nvSpPr>
        <p:spPr>
          <a:xfrm>
            <a:off x="104775" y="641350"/>
            <a:ext cx="4572000" cy="5632311"/>
          </a:xfrm>
          <a:prstGeom prst="rect">
            <a:avLst/>
          </a:prstGeom>
        </p:spPr>
        <p:txBody>
          <a:bodyPr>
            <a:spAutoFit/>
          </a:bodyPr>
          <a:lstStyle/>
          <a:p>
            <a:r>
              <a:rPr lang="en-US" dirty="0" err="1"/>
              <a:t>Biến</a:t>
            </a:r>
            <a:r>
              <a:rPr lang="en-US" dirty="0"/>
              <a:t> </a:t>
            </a:r>
            <a:r>
              <a:rPr lang="en-US" dirty="0" err="1"/>
              <a:t>đổi</a:t>
            </a:r>
            <a:r>
              <a:rPr lang="en-US" dirty="0"/>
              <a:t> Wavelet </a:t>
            </a:r>
            <a:r>
              <a:rPr lang="en-US" dirty="0" err="1"/>
              <a:t>được</a:t>
            </a:r>
            <a:r>
              <a:rPr lang="en-US" dirty="0"/>
              <a:t> </a:t>
            </a:r>
            <a:r>
              <a:rPr lang="en-US" dirty="0" err="1"/>
              <a:t>hỗ</a:t>
            </a:r>
            <a:r>
              <a:rPr lang="en-US" dirty="0"/>
              <a:t> </a:t>
            </a:r>
            <a:r>
              <a:rPr lang="en-US" dirty="0" err="1"/>
              <a:t>trợ</a:t>
            </a:r>
            <a:r>
              <a:rPr lang="en-US" dirty="0"/>
              <a:t> </a:t>
            </a:r>
            <a:r>
              <a:rPr lang="en-US" dirty="0" err="1"/>
              <a:t>rất</a:t>
            </a:r>
            <a:r>
              <a:rPr lang="en-US" dirty="0"/>
              <a:t> </a:t>
            </a:r>
            <a:r>
              <a:rPr lang="en-US" dirty="0" err="1"/>
              <a:t>nhiều</a:t>
            </a:r>
            <a:r>
              <a:rPr lang="en-US" dirty="0"/>
              <a:t> </a:t>
            </a:r>
            <a:r>
              <a:rPr lang="en-US" dirty="0" err="1"/>
              <a:t>trong</a:t>
            </a:r>
            <a:r>
              <a:rPr lang="en-US" dirty="0"/>
              <a:t> </a:t>
            </a:r>
            <a:r>
              <a:rPr lang="en-US" dirty="0" err="1"/>
              <a:t>Matlab</a:t>
            </a:r>
            <a:r>
              <a:rPr lang="en-US" dirty="0"/>
              <a:t> </a:t>
            </a:r>
            <a:r>
              <a:rPr lang="en-US" dirty="0" err="1"/>
              <a:t>với</a:t>
            </a:r>
            <a:r>
              <a:rPr lang="en-US" dirty="0"/>
              <a:t> </a:t>
            </a:r>
            <a:r>
              <a:rPr lang="en-US" dirty="0" err="1"/>
              <a:t>riêng</a:t>
            </a:r>
            <a:r>
              <a:rPr lang="en-US" dirty="0"/>
              <a:t> </a:t>
            </a:r>
            <a:r>
              <a:rPr lang="en-US" dirty="0" err="1"/>
              <a:t>một</a:t>
            </a:r>
            <a:r>
              <a:rPr lang="en-US" dirty="0"/>
              <a:t> Toolbox. </a:t>
            </a:r>
            <a:r>
              <a:rPr lang="en-US" dirty="0" err="1"/>
              <a:t>Đầu</a:t>
            </a:r>
            <a:r>
              <a:rPr lang="en-US" dirty="0"/>
              <a:t> </a:t>
            </a:r>
            <a:r>
              <a:rPr lang="en-US" dirty="0" err="1"/>
              <a:t>tiên</a:t>
            </a:r>
            <a:r>
              <a:rPr lang="en-US" dirty="0"/>
              <a:t> </a:t>
            </a:r>
            <a:r>
              <a:rPr lang="en-US" dirty="0" err="1"/>
              <a:t>là</a:t>
            </a:r>
            <a:r>
              <a:rPr lang="en-US" dirty="0"/>
              <a:t> </a:t>
            </a:r>
            <a:r>
              <a:rPr lang="en-US" dirty="0" err="1"/>
              <a:t>việc</a:t>
            </a:r>
            <a:r>
              <a:rPr lang="en-US" dirty="0"/>
              <a:t> </a:t>
            </a:r>
            <a:r>
              <a:rPr lang="en-US" dirty="0" err="1"/>
              <a:t>cung</a:t>
            </a:r>
            <a:r>
              <a:rPr lang="en-US" dirty="0"/>
              <a:t> </a:t>
            </a:r>
            <a:r>
              <a:rPr lang="en-US" dirty="0" err="1"/>
              <a:t>cấp</a:t>
            </a:r>
            <a:r>
              <a:rPr lang="en-US" dirty="0"/>
              <a:t> </a:t>
            </a:r>
            <a:r>
              <a:rPr lang="en-US" dirty="0" err="1"/>
              <a:t>các</a:t>
            </a:r>
            <a:r>
              <a:rPr lang="en-US" dirty="0"/>
              <a:t> </a:t>
            </a:r>
            <a:r>
              <a:rPr lang="en-US" dirty="0" err="1"/>
              <a:t>dạng</a:t>
            </a:r>
            <a:r>
              <a:rPr lang="en-US" dirty="0"/>
              <a:t> </a:t>
            </a:r>
            <a:r>
              <a:rPr lang="en-US" dirty="0" err="1"/>
              <a:t>hàm</a:t>
            </a:r>
            <a:r>
              <a:rPr lang="en-US" dirty="0"/>
              <a:t> Wavelet </a:t>
            </a:r>
            <a:r>
              <a:rPr lang="en-US" dirty="0" err="1"/>
              <a:t>khác</a:t>
            </a:r>
            <a:r>
              <a:rPr lang="en-US" dirty="0"/>
              <a:t> </a:t>
            </a:r>
            <a:r>
              <a:rPr lang="en-US" dirty="0" err="1"/>
              <a:t>nhau</a:t>
            </a:r>
            <a:r>
              <a:rPr lang="en-US" dirty="0"/>
              <a:t> </a:t>
            </a:r>
            <a:r>
              <a:rPr lang="en-US" dirty="0" err="1"/>
              <a:t>thông</a:t>
            </a:r>
            <a:r>
              <a:rPr lang="en-US" dirty="0"/>
              <a:t> qua </a:t>
            </a:r>
            <a:r>
              <a:rPr lang="en-US" dirty="0" err="1"/>
              <a:t>hàm</a:t>
            </a:r>
            <a:r>
              <a:rPr lang="en-US" dirty="0"/>
              <a:t> </a:t>
            </a:r>
            <a:r>
              <a:rPr lang="en-US" dirty="0" err="1"/>
              <a:t>wfilters</a:t>
            </a:r>
            <a:r>
              <a:rPr lang="en-US" dirty="0"/>
              <a:t> </a:t>
            </a:r>
            <a:r>
              <a:rPr lang="en-US" dirty="0" err="1"/>
              <a:t>với</a:t>
            </a:r>
            <a:r>
              <a:rPr lang="en-US" dirty="0"/>
              <a:t> </a:t>
            </a:r>
            <a:r>
              <a:rPr lang="en-US" dirty="0" err="1"/>
              <a:t>cú</a:t>
            </a:r>
            <a:r>
              <a:rPr lang="en-US" dirty="0"/>
              <a:t> </a:t>
            </a:r>
            <a:r>
              <a:rPr lang="en-US" dirty="0" err="1"/>
              <a:t>pháp</a:t>
            </a:r>
            <a:r>
              <a:rPr lang="en-US" dirty="0"/>
              <a:t> </a:t>
            </a:r>
            <a:r>
              <a:rPr lang="en-US" dirty="0" err="1"/>
              <a:t>cơ</a:t>
            </a:r>
            <a:r>
              <a:rPr lang="en-US" dirty="0"/>
              <a:t> </a:t>
            </a:r>
            <a:r>
              <a:rPr lang="en-US" dirty="0" err="1"/>
              <a:t>bản</a:t>
            </a:r>
            <a:r>
              <a:rPr lang="en-US" dirty="0"/>
              <a:t> </a:t>
            </a:r>
            <a:r>
              <a:rPr lang="en-US" dirty="0" err="1"/>
              <a:t>như</a:t>
            </a:r>
            <a:r>
              <a:rPr lang="en-US" dirty="0"/>
              <a:t> </a:t>
            </a:r>
            <a:r>
              <a:rPr lang="en-US" dirty="0" err="1"/>
              <a:t>sau</a:t>
            </a:r>
            <a:r>
              <a:rPr lang="en-US" dirty="0"/>
              <a:t>:</a:t>
            </a:r>
          </a:p>
          <a:p>
            <a:r>
              <a:rPr lang="en-US" dirty="0"/>
              <a:t>[</a:t>
            </a:r>
            <a:r>
              <a:rPr lang="en-US" dirty="0" err="1"/>
              <a:t>Lo_D,Hi_D,Lo_R,Hi_R</a:t>
            </a:r>
            <a:r>
              <a:rPr lang="en-US" dirty="0"/>
              <a:t>] = </a:t>
            </a:r>
            <a:r>
              <a:rPr lang="en-US" dirty="0" err="1"/>
              <a:t>wfilters</a:t>
            </a:r>
            <a:r>
              <a:rPr lang="en-US" dirty="0"/>
              <a:t>('</a:t>
            </a:r>
            <a:r>
              <a:rPr lang="en-US" dirty="0" err="1"/>
              <a:t>wname</a:t>
            </a:r>
            <a:r>
              <a:rPr lang="en-US" dirty="0"/>
              <a:t>');</a:t>
            </a:r>
          </a:p>
          <a:p>
            <a:r>
              <a:rPr lang="en-US" dirty="0" err="1"/>
              <a:t>Trong</a:t>
            </a:r>
            <a:r>
              <a:rPr lang="en-US" dirty="0"/>
              <a:t> </a:t>
            </a:r>
            <a:r>
              <a:rPr lang="en-US" dirty="0" err="1"/>
              <a:t>đó</a:t>
            </a:r>
            <a:r>
              <a:rPr lang="en-US" dirty="0"/>
              <a:t>, </a:t>
            </a:r>
            <a:r>
              <a:rPr lang="en-US" dirty="0" err="1"/>
              <a:t>Lo_D</a:t>
            </a:r>
            <a:r>
              <a:rPr lang="en-US" dirty="0"/>
              <a:t> </a:t>
            </a:r>
            <a:r>
              <a:rPr lang="en-US" dirty="0" err="1"/>
              <a:t>và</a:t>
            </a:r>
            <a:r>
              <a:rPr lang="en-US" dirty="0"/>
              <a:t> </a:t>
            </a:r>
            <a:r>
              <a:rPr lang="en-US" dirty="0" err="1"/>
              <a:t>Hi_D</a:t>
            </a:r>
            <a:r>
              <a:rPr lang="en-US" dirty="0"/>
              <a:t> </a:t>
            </a:r>
            <a:r>
              <a:rPr lang="en-US" dirty="0" err="1"/>
              <a:t>là</a:t>
            </a:r>
            <a:r>
              <a:rPr lang="en-US" dirty="0"/>
              <a:t> </a:t>
            </a:r>
            <a:r>
              <a:rPr lang="en-US" dirty="0" err="1"/>
              <a:t>các</a:t>
            </a:r>
            <a:r>
              <a:rPr lang="en-US" dirty="0"/>
              <a:t> </a:t>
            </a:r>
            <a:r>
              <a:rPr lang="en-US" dirty="0" err="1"/>
              <a:t>bộ</a:t>
            </a:r>
            <a:r>
              <a:rPr lang="en-US" dirty="0"/>
              <a:t> </a:t>
            </a:r>
            <a:r>
              <a:rPr lang="en-US" dirty="0" err="1"/>
              <a:t>lọc</a:t>
            </a:r>
            <a:r>
              <a:rPr lang="en-US" dirty="0"/>
              <a:t> </a:t>
            </a:r>
            <a:r>
              <a:rPr lang="en-US" dirty="0" err="1"/>
              <a:t>thông</a:t>
            </a:r>
            <a:r>
              <a:rPr lang="en-US" dirty="0"/>
              <a:t> </a:t>
            </a:r>
            <a:r>
              <a:rPr lang="en-US" dirty="0" err="1"/>
              <a:t>thấp</a:t>
            </a:r>
            <a:r>
              <a:rPr lang="en-US" dirty="0"/>
              <a:t> </a:t>
            </a:r>
            <a:r>
              <a:rPr lang="en-US" dirty="0" err="1"/>
              <a:t>và</a:t>
            </a:r>
            <a:r>
              <a:rPr lang="en-US" dirty="0"/>
              <a:t> </a:t>
            </a:r>
            <a:r>
              <a:rPr lang="en-US" dirty="0" err="1"/>
              <a:t>thông</a:t>
            </a:r>
            <a:r>
              <a:rPr lang="en-US" dirty="0"/>
              <a:t> </a:t>
            </a:r>
            <a:r>
              <a:rPr lang="en-US" dirty="0" err="1"/>
              <a:t>cao</a:t>
            </a:r>
            <a:r>
              <a:rPr lang="en-US" dirty="0"/>
              <a:t> </a:t>
            </a:r>
            <a:r>
              <a:rPr lang="en-US" dirty="0" err="1"/>
              <a:t>dùng</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phân</a:t>
            </a:r>
            <a:r>
              <a:rPr lang="en-US" dirty="0"/>
              <a:t> </a:t>
            </a:r>
            <a:r>
              <a:rPr lang="en-US" dirty="0" err="1"/>
              <a:t>tích</a:t>
            </a:r>
            <a:r>
              <a:rPr lang="en-US" dirty="0"/>
              <a:t> Wavelet, </a:t>
            </a:r>
            <a:r>
              <a:rPr lang="en-US" dirty="0" err="1"/>
              <a:t>trong</a:t>
            </a:r>
            <a:r>
              <a:rPr lang="en-US" dirty="0"/>
              <a:t> </a:t>
            </a:r>
            <a:r>
              <a:rPr lang="en-US" dirty="0" err="1"/>
              <a:t>khi</a:t>
            </a:r>
            <a:r>
              <a:rPr lang="en-US" dirty="0"/>
              <a:t> </a:t>
            </a:r>
            <a:r>
              <a:rPr lang="en-US" dirty="0" err="1"/>
              <a:t>đó</a:t>
            </a:r>
            <a:r>
              <a:rPr lang="en-US" dirty="0"/>
              <a:t>, </a:t>
            </a:r>
            <a:r>
              <a:rPr lang="en-US" dirty="0" err="1"/>
              <a:t>Lo_R</a:t>
            </a:r>
            <a:r>
              <a:rPr lang="en-US" dirty="0"/>
              <a:t> </a:t>
            </a:r>
            <a:r>
              <a:rPr lang="en-US" dirty="0" err="1"/>
              <a:t>và</a:t>
            </a:r>
            <a:r>
              <a:rPr lang="en-US" dirty="0"/>
              <a:t> </a:t>
            </a:r>
            <a:r>
              <a:rPr lang="en-US" dirty="0" err="1"/>
              <a:t>Hi_R</a:t>
            </a:r>
            <a:r>
              <a:rPr lang="en-US" dirty="0"/>
              <a:t> </a:t>
            </a:r>
            <a:r>
              <a:rPr lang="en-US" dirty="0" err="1"/>
              <a:t>là</a:t>
            </a:r>
            <a:r>
              <a:rPr lang="en-US" dirty="0"/>
              <a:t> </a:t>
            </a:r>
            <a:r>
              <a:rPr lang="en-US" dirty="0" err="1"/>
              <a:t>các</a:t>
            </a:r>
            <a:r>
              <a:rPr lang="en-US" dirty="0"/>
              <a:t> </a:t>
            </a:r>
            <a:r>
              <a:rPr lang="en-US" dirty="0" err="1"/>
              <a:t>bộ</a:t>
            </a:r>
            <a:r>
              <a:rPr lang="en-US" dirty="0"/>
              <a:t> </a:t>
            </a:r>
            <a:r>
              <a:rPr lang="en-US" dirty="0" err="1"/>
              <a:t>lọc</a:t>
            </a:r>
            <a:r>
              <a:rPr lang="en-US" dirty="0"/>
              <a:t> </a:t>
            </a:r>
            <a:r>
              <a:rPr lang="en-US" dirty="0" err="1"/>
              <a:t>dùng</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tổng</a:t>
            </a:r>
            <a:r>
              <a:rPr lang="en-US" dirty="0"/>
              <a:t> </a:t>
            </a:r>
            <a:r>
              <a:rPr lang="en-US" dirty="0" err="1"/>
              <a:t>hợp</a:t>
            </a:r>
            <a:r>
              <a:rPr lang="en-US" dirty="0"/>
              <a:t>, </a:t>
            </a:r>
            <a:r>
              <a:rPr lang="en-US" dirty="0" err="1"/>
              <a:t>và</a:t>
            </a:r>
            <a:r>
              <a:rPr lang="en-US" dirty="0"/>
              <a:t> </a:t>
            </a:r>
            <a:r>
              <a:rPr lang="en-US" dirty="0" err="1"/>
              <a:t>tất</a:t>
            </a:r>
            <a:r>
              <a:rPr lang="en-US" dirty="0"/>
              <a:t> </a:t>
            </a:r>
            <a:r>
              <a:rPr lang="en-US" dirty="0" err="1"/>
              <a:t>nhiên</a:t>
            </a:r>
            <a:r>
              <a:rPr lang="en-US" dirty="0"/>
              <a:t> </a:t>
            </a:r>
            <a:r>
              <a:rPr lang="en-US" dirty="0" err="1"/>
              <a:t>các</a:t>
            </a:r>
            <a:r>
              <a:rPr lang="en-US" dirty="0"/>
              <a:t> </a:t>
            </a:r>
            <a:r>
              <a:rPr lang="en-US" dirty="0" err="1"/>
              <a:t>bộ</a:t>
            </a:r>
            <a:r>
              <a:rPr lang="en-US" dirty="0"/>
              <a:t> </a:t>
            </a:r>
            <a:r>
              <a:rPr lang="en-US" dirty="0" err="1"/>
              <a:t>lọc</a:t>
            </a:r>
            <a:r>
              <a:rPr lang="en-US" dirty="0"/>
              <a:t> </a:t>
            </a:r>
            <a:r>
              <a:rPr lang="en-US" dirty="0" err="1"/>
              <a:t>này</a:t>
            </a:r>
            <a:r>
              <a:rPr lang="en-US" dirty="0"/>
              <a:t> </a:t>
            </a:r>
            <a:r>
              <a:rPr lang="en-US" dirty="0" err="1"/>
              <a:t>phải</a:t>
            </a:r>
            <a:r>
              <a:rPr lang="en-US" dirty="0"/>
              <a:t> </a:t>
            </a:r>
            <a:r>
              <a:rPr lang="en-US" dirty="0" err="1"/>
              <a:t>trực</a:t>
            </a:r>
            <a:r>
              <a:rPr lang="en-US" dirty="0"/>
              <a:t> </a:t>
            </a:r>
            <a:r>
              <a:rPr lang="en-US" dirty="0" err="1"/>
              <a:t>giao</a:t>
            </a:r>
            <a:r>
              <a:rPr lang="en-US" dirty="0"/>
              <a:t> </a:t>
            </a:r>
            <a:r>
              <a:rPr lang="en-US" dirty="0" err="1"/>
              <a:t>với</a:t>
            </a:r>
            <a:r>
              <a:rPr lang="en-US" dirty="0"/>
              <a:t> </a:t>
            </a:r>
            <a:r>
              <a:rPr lang="en-US" dirty="0" err="1"/>
              <a:t>nhau</a:t>
            </a:r>
            <a:r>
              <a:rPr lang="en-US" dirty="0"/>
              <a:t>. </a:t>
            </a:r>
            <a:r>
              <a:rPr lang="en-US" dirty="0" err="1"/>
              <a:t>Ngoài</a:t>
            </a:r>
            <a:r>
              <a:rPr lang="en-US" dirty="0"/>
              <a:t> </a:t>
            </a:r>
            <a:r>
              <a:rPr lang="en-US" dirty="0" err="1"/>
              <a:t>ra</a:t>
            </a:r>
            <a:r>
              <a:rPr lang="en-US" dirty="0"/>
              <a:t>, </a:t>
            </a:r>
            <a:r>
              <a:rPr lang="en-US" dirty="0" err="1"/>
              <a:t>người</a:t>
            </a:r>
            <a:r>
              <a:rPr lang="en-US" dirty="0"/>
              <a:t> </a:t>
            </a:r>
            <a:r>
              <a:rPr lang="en-US" dirty="0" err="1"/>
              <a:t>đọc</a:t>
            </a:r>
            <a:r>
              <a:rPr lang="en-US" dirty="0"/>
              <a:t> </a:t>
            </a:r>
            <a:r>
              <a:rPr lang="en-US" dirty="0" err="1"/>
              <a:t>có</a:t>
            </a:r>
            <a:r>
              <a:rPr lang="en-US" dirty="0"/>
              <a:t> </a:t>
            </a:r>
            <a:r>
              <a:rPr lang="en-US" dirty="0" err="1"/>
              <a:t>thể</a:t>
            </a:r>
            <a:r>
              <a:rPr lang="en-US" dirty="0"/>
              <a:t> </a:t>
            </a:r>
            <a:r>
              <a:rPr lang="en-US" dirty="0" err="1"/>
              <a:t>tham</a:t>
            </a:r>
            <a:r>
              <a:rPr lang="en-US" dirty="0"/>
              <a:t> </a:t>
            </a:r>
            <a:r>
              <a:rPr lang="en-US" dirty="0" err="1"/>
              <a:t>khảo</a:t>
            </a:r>
            <a:r>
              <a:rPr lang="en-US" dirty="0"/>
              <a:t> </a:t>
            </a:r>
            <a:r>
              <a:rPr lang="en-US" dirty="0" err="1"/>
              <a:t>thêm</a:t>
            </a:r>
            <a:r>
              <a:rPr lang="en-US" dirty="0"/>
              <a:t> </a:t>
            </a:r>
            <a:r>
              <a:rPr lang="en-US" dirty="0" err="1"/>
              <a:t>hàm</a:t>
            </a:r>
            <a:r>
              <a:rPr lang="en-US" dirty="0"/>
              <a:t> </a:t>
            </a:r>
            <a:r>
              <a:rPr lang="en-US" dirty="0" err="1"/>
              <a:t>tạo</a:t>
            </a:r>
            <a:r>
              <a:rPr lang="en-US" dirty="0"/>
              <a:t> </a:t>
            </a:r>
            <a:r>
              <a:rPr lang="en-US" dirty="0" err="1"/>
              <a:t>các</a:t>
            </a:r>
            <a:r>
              <a:rPr lang="en-US" dirty="0"/>
              <a:t> </a:t>
            </a:r>
            <a:r>
              <a:rPr lang="en-US" dirty="0" err="1"/>
              <a:t>bộ</a:t>
            </a:r>
            <a:r>
              <a:rPr lang="en-US" dirty="0"/>
              <a:t> </a:t>
            </a:r>
            <a:r>
              <a:rPr lang="en-US" dirty="0" err="1"/>
              <a:t>lọc</a:t>
            </a:r>
            <a:r>
              <a:rPr lang="en-US" dirty="0"/>
              <a:t> </a:t>
            </a:r>
            <a:r>
              <a:rPr lang="en-US" dirty="0" err="1"/>
              <a:t>tương</a:t>
            </a:r>
            <a:r>
              <a:rPr lang="en-US" dirty="0"/>
              <a:t> </a:t>
            </a:r>
            <a:r>
              <a:rPr lang="en-US" dirty="0" err="1"/>
              <a:t>đương</a:t>
            </a:r>
            <a:r>
              <a:rPr lang="en-US" dirty="0"/>
              <a:t> </a:t>
            </a:r>
            <a:r>
              <a:rPr lang="en-US" dirty="0" err="1"/>
              <a:t>với</a:t>
            </a:r>
            <a:r>
              <a:rPr lang="en-US" dirty="0"/>
              <a:t> </a:t>
            </a:r>
            <a:r>
              <a:rPr lang="en-US" dirty="0" err="1"/>
              <a:t>hàm</a:t>
            </a:r>
            <a:r>
              <a:rPr lang="en-US" dirty="0"/>
              <a:t> </a:t>
            </a:r>
            <a:r>
              <a:rPr lang="en-US" dirty="0" err="1"/>
              <a:t>wfilters</a:t>
            </a:r>
            <a:r>
              <a:rPr lang="en-US" dirty="0"/>
              <a:t>:</a:t>
            </a:r>
          </a:p>
          <a:p>
            <a:r>
              <a:rPr lang="en-US" dirty="0"/>
              <a:t>[F1,F2] = </a:t>
            </a:r>
            <a:r>
              <a:rPr lang="en-US" dirty="0" err="1"/>
              <a:t>wfilters</a:t>
            </a:r>
            <a:r>
              <a:rPr lang="en-US" dirty="0"/>
              <a:t>('</a:t>
            </a:r>
            <a:r>
              <a:rPr lang="en-US" dirty="0" err="1"/>
              <a:t>wname</a:t>
            </a:r>
            <a:r>
              <a:rPr lang="en-US" dirty="0"/>
              <a:t>','type')</a:t>
            </a:r>
          </a:p>
        </p:txBody>
      </p:sp>
      <p:sp>
        <p:nvSpPr>
          <p:cNvPr id="3" name="Rectangle 2"/>
          <p:cNvSpPr/>
          <p:nvPr/>
        </p:nvSpPr>
        <p:spPr>
          <a:xfrm>
            <a:off x="4572508" y="612845"/>
            <a:ext cx="4572000" cy="5632311"/>
          </a:xfrm>
          <a:prstGeom prst="rect">
            <a:avLst/>
          </a:prstGeom>
        </p:spPr>
        <p:txBody>
          <a:bodyPr>
            <a:spAutoFit/>
          </a:bodyPr>
          <a:lstStyle/>
          <a:p>
            <a:r>
              <a:rPr lang="en-US" dirty="0" err="1"/>
              <a:t>Còn</a:t>
            </a:r>
            <a:r>
              <a:rPr lang="en-US" dirty="0"/>
              <a:t> </a:t>
            </a:r>
            <a:r>
              <a:rPr lang="en-US" dirty="0" err="1"/>
              <a:t>để</a:t>
            </a:r>
            <a:r>
              <a:rPr lang="en-US" dirty="0"/>
              <a:t> </a:t>
            </a:r>
            <a:r>
              <a:rPr lang="en-US" dirty="0" err="1"/>
              <a:t>trả</a:t>
            </a:r>
            <a:r>
              <a:rPr lang="en-US" dirty="0"/>
              <a:t> </a:t>
            </a:r>
            <a:r>
              <a:rPr lang="en-US" dirty="0" err="1"/>
              <a:t>về</a:t>
            </a:r>
            <a:r>
              <a:rPr lang="en-US" dirty="0"/>
              <a:t> </a:t>
            </a:r>
            <a:r>
              <a:rPr lang="en-US" dirty="0" err="1"/>
              <a:t>dạng</a:t>
            </a:r>
            <a:r>
              <a:rPr lang="en-US" dirty="0"/>
              <a:t> </a:t>
            </a:r>
            <a:r>
              <a:rPr lang="en-US" dirty="0" err="1"/>
              <a:t>số</a:t>
            </a:r>
            <a:r>
              <a:rPr lang="en-US" dirty="0"/>
              <a:t> </a:t>
            </a:r>
            <a:r>
              <a:rPr lang="en-US" dirty="0" err="1"/>
              <a:t>xấp</a:t>
            </a:r>
            <a:r>
              <a:rPr lang="en-US" dirty="0"/>
              <a:t> </a:t>
            </a:r>
            <a:r>
              <a:rPr lang="en-US" dirty="0" err="1"/>
              <a:t>xỉ</a:t>
            </a:r>
            <a:r>
              <a:rPr lang="en-US" dirty="0"/>
              <a:t> </a:t>
            </a:r>
            <a:r>
              <a:rPr lang="en-US" dirty="0" err="1"/>
              <a:t>của</a:t>
            </a:r>
            <a:r>
              <a:rPr lang="en-US" dirty="0"/>
              <a:t> </a:t>
            </a:r>
            <a:r>
              <a:rPr lang="en-US" dirty="0" err="1"/>
              <a:t>hàm</a:t>
            </a:r>
            <a:r>
              <a:rPr lang="en-US" dirty="0"/>
              <a:t> Wavelet hay </a:t>
            </a:r>
            <a:r>
              <a:rPr lang="en-US" dirty="0" err="1"/>
              <a:t>hàm</a:t>
            </a:r>
            <a:r>
              <a:rPr lang="en-US" dirty="0"/>
              <a:t> </a:t>
            </a:r>
            <a:r>
              <a:rPr lang="en-US" dirty="0" err="1"/>
              <a:t>tỷ</a:t>
            </a:r>
            <a:r>
              <a:rPr lang="en-US" dirty="0"/>
              <a:t> </a:t>
            </a:r>
            <a:r>
              <a:rPr lang="en-US" dirty="0" err="1"/>
              <a:t>lệ</a:t>
            </a:r>
            <a:r>
              <a:rPr lang="en-US" dirty="0"/>
              <a:t>, </a:t>
            </a:r>
            <a:r>
              <a:rPr lang="en-US" dirty="0" err="1"/>
              <a:t>hàm</a:t>
            </a:r>
            <a:r>
              <a:rPr lang="en-US" dirty="0"/>
              <a:t> </a:t>
            </a:r>
            <a:r>
              <a:rPr lang="en-US" dirty="0" err="1"/>
              <a:t>wavefun</a:t>
            </a:r>
            <a:r>
              <a:rPr lang="en-US" dirty="0"/>
              <a:t> </a:t>
            </a:r>
            <a:r>
              <a:rPr lang="en-US" dirty="0" err="1"/>
              <a:t>trong</a:t>
            </a:r>
            <a:r>
              <a:rPr lang="en-US" dirty="0"/>
              <a:t> </a:t>
            </a:r>
            <a:r>
              <a:rPr lang="en-US" dirty="0" err="1"/>
              <a:t>Matlab</a:t>
            </a:r>
            <a:r>
              <a:rPr lang="en-US" dirty="0"/>
              <a:t> </a:t>
            </a:r>
            <a:r>
              <a:rPr lang="en-US" dirty="0" err="1"/>
              <a:t>cho</a:t>
            </a:r>
            <a:r>
              <a:rPr lang="en-US" dirty="0"/>
              <a:t> </a:t>
            </a:r>
            <a:r>
              <a:rPr lang="en-US" dirty="0" err="1"/>
              <a:t>phép</a:t>
            </a:r>
            <a:r>
              <a:rPr lang="en-US" dirty="0"/>
              <a:t> </a:t>
            </a:r>
            <a:r>
              <a:rPr lang="en-US" dirty="0" err="1"/>
              <a:t>thực</a:t>
            </a:r>
            <a:r>
              <a:rPr lang="en-US" dirty="0"/>
              <a:t> </a:t>
            </a:r>
            <a:r>
              <a:rPr lang="en-US" dirty="0" err="1"/>
              <a:t>hiện</a:t>
            </a:r>
            <a:r>
              <a:rPr lang="en-US" dirty="0"/>
              <a:t> </a:t>
            </a:r>
            <a:r>
              <a:rPr lang="en-US" dirty="0" err="1"/>
              <a:t>điều</a:t>
            </a:r>
            <a:r>
              <a:rPr lang="en-US" dirty="0"/>
              <a:t> </a:t>
            </a:r>
            <a:r>
              <a:rPr lang="en-US" dirty="0" err="1"/>
              <a:t>đó</a:t>
            </a:r>
            <a:r>
              <a:rPr lang="en-US" dirty="0"/>
              <a:t>:</a:t>
            </a:r>
          </a:p>
          <a:p>
            <a:r>
              <a:rPr lang="en-US" dirty="0"/>
              <a:t>[phi, psi, </a:t>
            </a:r>
            <a:r>
              <a:rPr lang="en-US" dirty="0" err="1"/>
              <a:t>xval</a:t>
            </a:r>
            <a:r>
              <a:rPr lang="en-US" dirty="0"/>
              <a:t>] = </a:t>
            </a:r>
            <a:r>
              <a:rPr lang="en-US" dirty="0" err="1"/>
              <a:t>wavefun</a:t>
            </a:r>
            <a:r>
              <a:rPr lang="en-US" dirty="0"/>
              <a:t>(</a:t>
            </a:r>
            <a:r>
              <a:rPr lang="en-US" dirty="0" err="1"/>
              <a:t>vname,iter</a:t>
            </a:r>
            <a:r>
              <a:rPr lang="en-US" dirty="0"/>
              <a:t>)</a:t>
            </a:r>
          </a:p>
          <a:p>
            <a:r>
              <a:rPr lang="en-US" dirty="0" err="1"/>
              <a:t>Kết</a:t>
            </a:r>
            <a:r>
              <a:rPr lang="en-US" dirty="0"/>
              <a:t> </a:t>
            </a:r>
            <a:r>
              <a:rPr lang="en-US" dirty="0" err="1"/>
              <a:t>quả</a:t>
            </a:r>
            <a:r>
              <a:rPr lang="en-US" dirty="0"/>
              <a:t> </a:t>
            </a:r>
            <a:r>
              <a:rPr lang="en-US" dirty="0" err="1"/>
              <a:t>trả</a:t>
            </a:r>
            <a:r>
              <a:rPr lang="en-US" dirty="0"/>
              <a:t> </a:t>
            </a:r>
            <a:r>
              <a:rPr lang="en-US" dirty="0" err="1"/>
              <a:t>về</a:t>
            </a:r>
            <a:r>
              <a:rPr lang="en-US" dirty="0"/>
              <a:t> </a:t>
            </a:r>
            <a:r>
              <a:rPr lang="en-US" dirty="0" err="1"/>
              <a:t>các</a:t>
            </a:r>
            <a:r>
              <a:rPr lang="en-US" dirty="0"/>
              <a:t> vector </a:t>
            </a:r>
            <a:r>
              <a:rPr lang="en-US" dirty="0" err="1"/>
              <a:t>xấp</a:t>
            </a:r>
            <a:r>
              <a:rPr lang="en-US" dirty="0"/>
              <a:t> </a:t>
            </a:r>
            <a:r>
              <a:rPr lang="en-US" dirty="0" err="1"/>
              <a:t>xỉ</a:t>
            </a:r>
            <a:r>
              <a:rPr lang="en-US" dirty="0"/>
              <a:t> phi </a:t>
            </a:r>
            <a:r>
              <a:rPr lang="en-US" dirty="0" err="1"/>
              <a:t>và</a:t>
            </a:r>
            <a:r>
              <a:rPr lang="en-US" dirty="0"/>
              <a:t> psi, </a:t>
            </a:r>
            <a:r>
              <a:rPr lang="en-US" dirty="0" err="1"/>
              <a:t>trong</a:t>
            </a:r>
            <a:r>
              <a:rPr lang="en-US" dirty="0"/>
              <a:t> </a:t>
            </a:r>
            <a:r>
              <a:rPr lang="en-US" dirty="0" err="1"/>
              <a:t>khi</a:t>
            </a:r>
            <a:r>
              <a:rPr lang="en-US" dirty="0"/>
              <a:t> </a:t>
            </a:r>
            <a:r>
              <a:rPr lang="en-US" dirty="0" err="1"/>
              <a:t>đó</a:t>
            </a:r>
            <a:r>
              <a:rPr lang="en-US" dirty="0"/>
              <a:t> </a:t>
            </a:r>
            <a:r>
              <a:rPr lang="en-US" dirty="0" err="1"/>
              <a:t>xval</a:t>
            </a:r>
            <a:r>
              <a:rPr lang="en-US" dirty="0"/>
              <a:t> </a:t>
            </a:r>
            <a:r>
              <a:rPr lang="en-US" dirty="0" err="1"/>
              <a:t>là</a:t>
            </a:r>
            <a:r>
              <a:rPr lang="en-US" dirty="0"/>
              <a:t> vector </a:t>
            </a:r>
            <a:r>
              <a:rPr lang="en-US" dirty="0" err="1"/>
              <a:t>ước</a:t>
            </a:r>
            <a:r>
              <a:rPr lang="en-US" dirty="0"/>
              <a:t> </a:t>
            </a:r>
            <a:r>
              <a:rPr lang="en-US" dirty="0" err="1"/>
              <a:t>lượng</a:t>
            </a:r>
            <a:r>
              <a:rPr lang="en-US" dirty="0"/>
              <a:t>. </a:t>
            </a:r>
            <a:r>
              <a:rPr lang="en-US" dirty="0" err="1"/>
              <a:t>Số</a:t>
            </a:r>
            <a:r>
              <a:rPr lang="en-US" dirty="0"/>
              <a:t> </a:t>
            </a:r>
            <a:r>
              <a:rPr lang="en-US" dirty="0" err="1"/>
              <a:t>nguyên</a:t>
            </a:r>
            <a:r>
              <a:rPr lang="en-US" dirty="0"/>
              <a:t> </a:t>
            </a:r>
            <a:r>
              <a:rPr lang="en-US" dirty="0" err="1"/>
              <a:t>dương</a:t>
            </a:r>
            <a:r>
              <a:rPr lang="en-US" dirty="0"/>
              <a:t> </a:t>
            </a:r>
            <a:r>
              <a:rPr lang="en-US" dirty="0" err="1"/>
              <a:t>iter</a:t>
            </a:r>
            <a:r>
              <a:rPr lang="en-US" dirty="0"/>
              <a:t> </a:t>
            </a:r>
            <a:r>
              <a:rPr lang="en-US" dirty="0" err="1"/>
              <a:t>xác</a:t>
            </a:r>
            <a:r>
              <a:rPr lang="en-US" dirty="0"/>
              <a:t> </a:t>
            </a:r>
            <a:r>
              <a:rPr lang="en-US" dirty="0" err="1"/>
              <a:t>định</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của</a:t>
            </a:r>
            <a:r>
              <a:rPr lang="en-US" dirty="0"/>
              <a:t> </a:t>
            </a:r>
            <a:r>
              <a:rPr lang="en-US" dirty="0" err="1"/>
              <a:t>việc</a:t>
            </a:r>
            <a:r>
              <a:rPr lang="en-US" dirty="0"/>
              <a:t> </a:t>
            </a:r>
            <a:r>
              <a:rPr lang="en-US" dirty="0" err="1"/>
              <a:t>xấp</a:t>
            </a:r>
            <a:r>
              <a:rPr lang="en-US" dirty="0"/>
              <a:t> </a:t>
            </a:r>
            <a:r>
              <a:rPr lang="en-US" dirty="0" err="1"/>
              <a:t>xỉ</a:t>
            </a:r>
            <a:r>
              <a:rPr lang="en-US" dirty="0"/>
              <a:t> </a:t>
            </a:r>
            <a:r>
              <a:rPr lang="en-US" dirty="0" err="1"/>
              <a:t>bằng</a:t>
            </a:r>
            <a:r>
              <a:rPr lang="en-US" dirty="0"/>
              <a:t> </a:t>
            </a:r>
            <a:r>
              <a:rPr lang="en-US" dirty="0" err="1"/>
              <a:t>cách</a:t>
            </a:r>
            <a:r>
              <a:rPr lang="en-US" dirty="0"/>
              <a:t> </a:t>
            </a:r>
            <a:r>
              <a:rPr lang="en-US" dirty="0" err="1"/>
              <a:t>điều</a:t>
            </a:r>
            <a:r>
              <a:rPr lang="en-US" dirty="0"/>
              <a:t> </a:t>
            </a:r>
            <a:r>
              <a:rPr lang="en-US" dirty="0" err="1"/>
              <a:t>chỉnh</a:t>
            </a:r>
            <a:r>
              <a:rPr lang="en-US" dirty="0"/>
              <a:t> </a:t>
            </a:r>
            <a:r>
              <a:rPr lang="en-US" dirty="0" err="1"/>
              <a:t>số</a:t>
            </a:r>
            <a:r>
              <a:rPr lang="en-US" dirty="0"/>
              <a:t> </a:t>
            </a:r>
            <a:r>
              <a:rPr lang="en-US" dirty="0" err="1"/>
              <a:t>lượng</a:t>
            </a:r>
            <a:r>
              <a:rPr lang="en-US" dirty="0"/>
              <a:t> </a:t>
            </a:r>
            <a:r>
              <a:rPr lang="en-US" dirty="0" err="1"/>
              <a:t>bước</a:t>
            </a:r>
            <a:r>
              <a:rPr lang="en-US" dirty="0"/>
              <a:t> </a:t>
            </a:r>
            <a:r>
              <a:rPr lang="en-US" dirty="0" err="1"/>
              <a:t>lặp</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tính</a:t>
            </a:r>
            <a:r>
              <a:rPr lang="en-US" dirty="0"/>
              <a:t> </a:t>
            </a:r>
            <a:r>
              <a:rPr lang="en-US" dirty="0" err="1"/>
              <a:t>toán</a:t>
            </a:r>
            <a:r>
              <a:rPr lang="en-US" dirty="0"/>
              <a:t>. </a:t>
            </a:r>
            <a:r>
              <a:rPr lang="en-US" dirty="0" err="1"/>
              <a:t>Với</a:t>
            </a:r>
            <a:r>
              <a:rPr lang="en-US" dirty="0"/>
              <a:t> </a:t>
            </a:r>
            <a:r>
              <a:rPr lang="en-US" dirty="0" err="1"/>
              <a:t>các</a:t>
            </a:r>
            <a:r>
              <a:rPr lang="en-US" dirty="0"/>
              <a:t> </a:t>
            </a:r>
            <a:r>
              <a:rPr lang="en-US" dirty="0" err="1"/>
              <a:t>biến</a:t>
            </a:r>
            <a:r>
              <a:rPr lang="en-US" dirty="0"/>
              <a:t> </a:t>
            </a:r>
            <a:r>
              <a:rPr lang="en-US" dirty="0" err="1"/>
              <a:t>đổi</a:t>
            </a:r>
            <a:r>
              <a:rPr lang="en-US" dirty="0"/>
              <a:t> </a:t>
            </a:r>
            <a:r>
              <a:rPr lang="en-US" dirty="0" err="1"/>
              <a:t>trực</a:t>
            </a:r>
            <a:r>
              <a:rPr lang="en-US" dirty="0"/>
              <a:t> </a:t>
            </a:r>
            <a:r>
              <a:rPr lang="en-US" dirty="0" err="1"/>
              <a:t>giao</a:t>
            </a:r>
            <a:r>
              <a:rPr lang="en-US" dirty="0"/>
              <a:t>, </a:t>
            </a:r>
            <a:r>
              <a:rPr lang="en-US" dirty="0" err="1"/>
              <a:t>hàm</a:t>
            </a:r>
            <a:r>
              <a:rPr lang="en-US" dirty="0"/>
              <a:t> </a:t>
            </a:r>
            <a:r>
              <a:rPr lang="en-US" dirty="0" err="1"/>
              <a:t>phù</a:t>
            </a:r>
            <a:r>
              <a:rPr lang="en-US" dirty="0"/>
              <a:t> </a:t>
            </a:r>
            <a:r>
              <a:rPr lang="en-US" dirty="0" err="1"/>
              <a:t>hợp</a:t>
            </a:r>
            <a:r>
              <a:rPr lang="en-US" dirty="0"/>
              <a:t> </a:t>
            </a:r>
            <a:r>
              <a:rPr lang="en-US" dirty="0" err="1"/>
              <a:t>được</a:t>
            </a:r>
            <a:r>
              <a:rPr lang="en-US" dirty="0"/>
              <a:t> </a:t>
            </a:r>
            <a:r>
              <a:rPr lang="en-US" dirty="0" err="1"/>
              <a:t>cho</a:t>
            </a:r>
            <a:r>
              <a:rPr lang="en-US" dirty="0"/>
              <a:t> </a:t>
            </a:r>
            <a:r>
              <a:rPr lang="en-US" dirty="0" err="1"/>
              <a:t>như</a:t>
            </a:r>
            <a:r>
              <a:rPr lang="en-US" dirty="0"/>
              <a:t> </a:t>
            </a:r>
            <a:r>
              <a:rPr lang="en-US" dirty="0" err="1"/>
              <a:t>sau</a:t>
            </a:r>
            <a:r>
              <a:rPr lang="en-US" dirty="0"/>
              <a:t>:</a:t>
            </a:r>
          </a:p>
          <a:p>
            <a:r>
              <a:rPr lang="en-US" dirty="0"/>
              <a:t>[phi1, psi1, phi2, psi2, </a:t>
            </a:r>
            <a:r>
              <a:rPr lang="en-US" dirty="0" err="1"/>
              <a:t>xval</a:t>
            </a:r>
            <a:r>
              <a:rPr lang="en-US" dirty="0"/>
              <a:t>] = </a:t>
            </a:r>
            <a:r>
              <a:rPr lang="en-US" dirty="0" err="1"/>
              <a:t>wavefun</a:t>
            </a:r>
            <a:r>
              <a:rPr lang="en-US" dirty="0"/>
              <a:t>(</a:t>
            </a:r>
            <a:r>
              <a:rPr lang="en-US" dirty="0" err="1"/>
              <a:t>wname</a:t>
            </a:r>
            <a:r>
              <a:rPr lang="en-US" dirty="0"/>
              <a:t>, </a:t>
            </a:r>
            <a:r>
              <a:rPr lang="en-US" dirty="0" err="1"/>
              <a:t>iter</a:t>
            </a:r>
            <a:r>
              <a:rPr lang="en-US" dirty="0"/>
              <a:t>)</a:t>
            </a:r>
          </a:p>
          <a:p>
            <a:r>
              <a:rPr lang="en-US" dirty="0" err="1"/>
              <a:t>Trong</a:t>
            </a:r>
            <a:r>
              <a:rPr lang="en-US" dirty="0"/>
              <a:t> </a:t>
            </a:r>
            <a:r>
              <a:rPr lang="en-US" dirty="0" err="1"/>
              <a:t>đó</a:t>
            </a:r>
            <a:r>
              <a:rPr lang="en-US" dirty="0"/>
              <a:t> phi1 </a:t>
            </a:r>
            <a:r>
              <a:rPr lang="en-US" dirty="0" err="1"/>
              <a:t>và</a:t>
            </a:r>
            <a:r>
              <a:rPr lang="en-US" dirty="0"/>
              <a:t> psi1 </a:t>
            </a:r>
            <a:r>
              <a:rPr lang="en-US" dirty="0" err="1"/>
              <a:t>là</a:t>
            </a:r>
            <a:r>
              <a:rPr lang="en-US" dirty="0"/>
              <a:t> </a:t>
            </a:r>
            <a:r>
              <a:rPr lang="en-US" dirty="0" err="1"/>
              <a:t>các</a:t>
            </a:r>
            <a:r>
              <a:rPr lang="en-US" dirty="0"/>
              <a:t> </a:t>
            </a:r>
            <a:r>
              <a:rPr lang="en-US" dirty="0" err="1"/>
              <a:t>hàm</a:t>
            </a:r>
            <a:r>
              <a:rPr lang="en-US" dirty="0"/>
              <a:t> </a:t>
            </a:r>
            <a:r>
              <a:rPr lang="en-US" dirty="0" err="1"/>
              <a:t>phân</a:t>
            </a:r>
            <a:r>
              <a:rPr lang="en-US" dirty="0"/>
              <a:t> </a:t>
            </a:r>
            <a:r>
              <a:rPr lang="en-US" dirty="0" err="1"/>
              <a:t>giải</a:t>
            </a:r>
            <a:r>
              <a:rPr lang="en-US" dirty="0"/>
              <a:t>, </a:t>
            </a:r>
            <a:r>
              <a:rPr lang="en-US" dirty="0" err="1"/>
              <a:t>trong</a:t>
            </a:r>
            <a:r>
              <a:rPr lang="en-US" dirty="0"/>
              <a:t> </a:t>
            </a:r>
            <a:r>
              <a:rPr lang="en-US" dirty="0" err="1"/>
              <a:t>khi</a:t>
            </a:r>
            <a:r>
              <a:rPr lang="en-US" dirty="0"/>
              <a:t> phi2 </a:t>
            </a:r>
            <a:r>
              <a:rPr lang="en-US" dirty="0" err="1"/>
              <a:t>và</a:t>
            </a:r>
            <a:r>
              <a:rPr lang="en-US" dirty="0"/>
              <a:t> psi2 </a:t>
            </a:r>
            <a:r>
              <a:rPr lang="en-US" dirty="0" err="1"/>
              <a:t>là</a:t>
            </a:r>
            <a:r>
              <a:rPr lang="en-US" dirty="0"/>
              <a:t> </a:t>
            </a:r>
            <a:r>
              <a:rPr lang="en-US" dirty="0" err="1"/>
              <a:t>các</a:t>
            </a:r>
            <a:r>
              <a:rPr lang="en-US" dirty="0"/>
              <a:t> </a:t>
            </a:r>
            <a:r>
              <a:rPr lang="en-US" dirty="0" err="1"/>
              <a:t>hàm</a:t>
            </a:r>
            <a:r>
              <a:rPr lang="en-US" dirty="0"/>
              <a:t> </a:t>
            </a:r>
            <a:r>
              <a:rPr lang="en-US" dirty="0" err="1"/>
              <a:t>tái</a:t>
            </a:r>
            <a:r>
              <a:rPr lang="en-US" dirty="0"/>
              <a:t> </a:t>
            </a:r>
            <a:r>
              <a:rPr lang="en-US" dirty="0" err="1"/>
              <a:t>cấu</a:t>
            </a:r>
            <a:r>
              <a:rPr lang="en-US" dirty="0"/>
              <a:t> </a:t>
            </a:r>
            <a:r>
              <a:rPr lang="en-US" dirty="0" err="1"/>
              <a:t>trúc</a:t>
            </a:r>
            <a:r>
              <a:rPr lang="en-US" dirty="0"/>
              <a:t>.</a:t>
            </a:r>
          </a:p>
        </p:txBody>
      </p:sp>
      <p:sp>
        <p:nvSpPr>
          <p:cNvPr id="8"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Tree>
    <p:extLst>
      <p:ext uri="{BB962C8B-B14F-4D97-AF65-F5344CB8AC3E}">
        <p14:creationId xmlns:p14="http://schemas.microsoft.com/office/powerpoint/2010/main" val="2030218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2</a:t>
            </a:fld>
            <a:endParaRPr lang="en-US" sz="1400">
              <a:solidFill>
                <a:schemeClr val="tx1"/>
              </a:solidFill>
            </a:endParaRPr>
          </a:p>
        </p:txBody>
      </p:sp>
      <p:sp>
        <p:nvSpPr>
          <p:cNvPr id="13316"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
        <p:nvSpPr>
          <p:cNvPr id="13317"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mc:AlternateContent xmlns:mc="http://schemas.openxmlformats.org/markup-compatibility/2006" xmlns:a14="http://schemas.microsoft.com/office/drawing/2010/main">
        <mc:Choice Requires="a14">
          <p:sp>
            <p:nvSpPr>
              <p:cNvPr id="11" name="Content Placeholder 2"/>
              <p:cNvSpPr txBox="1">
                <a:spLocks/>
              </p:cNvSpPr>
              <p:nvPr/>
            </p:nvSpPr>
            <p:spPr>
              <a:xfrm>
                <a:off x="323528" y="944724"/>
                <a:ext cx="8543292" cy="511256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algn="just">
                  <a:lnSpc>
                    <a:spcPct val="150000"/>
                  </a:lnSpc>
                </a:pPr>
                <a:r>
                  <a:rPr lang="en-US" sz="2400" kern="0" dirty="0"/>
                  <a:t>In Fourier Transform (FT), the analyzing function is the complex exponential </a:t>
                </a:r>
                <a14:m>
                  <m:oMath xmlns:m="http://schemas.openxmlformats.org/officeDocument/2006/math">
                    <m:sSup>
                      <m:sSupPr>
                        <m:ctrlPr>
                          <a:rPr lang="en-US" sz="2400" i="1" kern="0" smtClean="0">
                            <a:latin typeface="Cambria Math" panose="02040503050406030204" pitchFamily="18" charset="0"/>
                          </a:rPr>
                        </m:ctrlPr>
                      </m:sSupPr>
                      <m:e>
                        <m:r>
                          <a:rPr lang="en-US" sz="2400" i="1" kern="0" smtClean="0">
                            <a:latin typeface="Cambria Math"/>
                          </a:rPr>
                          <m:t>𝑒</m:t>
                        </m:r>
                      </m:e>
                      <m:sup>
                        <m:r>
                          <a:rPr lang="en-US" sz="2400" i="1" kern="0" smtClean="0">
                            <a:latin typeface="Cambria Math"/>
                          </a:rPr>
                          <m:t>𝑗</m:t>
                        </m:r>
                        <m:r>
                          <a:rPr lang="en-US" sz="2400" i="1" kern="0" smtClean="0">
                            <a:latin typeface="Cambria Math"/>
                            <a:ea typeface="Cambria Math"/>
                          </a:rPr>
                          <m:t>𝜔</m:t>
                        </m:r>
                        <m:r>
                          <a:rPr lang="en-US" sz="2400" i="1" kern="0" smtClean="0">
                            <a:latin typeface="Cambria Math"/>
                            <a:ea typeface="Cambria Math"/>
                          </a:rPr>
                          <m:t>𝑡</m:t>
                        </m:r>
                      </m:sup>
                    </m:sSup>
                  </m:oMath>
                </a14:m>
                <a:r>
                  <a:rPr lang="en-US" sz="2400" kern="0" dirty="0"/>
                  <a:t>.</a:t>
                </a:r>
              </a:p>
              <a:p>
                <a:pPr algn="just">
                  <a:lnSpc>
                    <a:spcPct val="150000"/>
                  </a:lnSpc>
                </a:pPr>
                <a:r>
                  <a:rPr lang="en-US" sz="2400" kern="0" dirty="0"/>
                  <a:t>In Wavelet Transform (WT), the analyzing function is a wavelet </a:t>
                </a:r>
                <a14:m>
                  <m:oMath xmlns:m="http://schemas.openxmlformats.org/officeDocument/2006/math">
                    <m:r>
                      <a:rPr lang="en-US" sz="2400" i="1" kern="0" smtClean="0">
                        <a:latin typeface="Cambria Math"/>
                        <a:ea typeface="Cambria Math"/>
                      </a:rPr>
                      <m:t>𝜓</m:t>
                    </m:r>
                  </m:oMath>
                </a14:m>
                <a:r>
                  <a:rPr lang="en-US" sz="2400" kern="0" dirty="0"/>
                  <a:t>.</a:t>
                </a:r>
              </a:p>
              <a:p>
                <a:pPr algn="just">
                  <a:lnSpc>
                    <a:spcPct val="150000"/>
                  </a:lnSpc>
                </a:pPr>
                <a:r>
                  <a:rPr lang="en-US" sz="2400" kern="0" dirty="0"/>
                  <a:t>The WT compares signal to the [shifted and compressed or stretched versions] of a wavelet.</a:t>
                </a:r>
              </a:p>
              <a:p>
                <a:pPr algn="just">
                  <a:lnSpc>
                    <a:spcPct val="150000"/>
                  </a:lnSpc>
                </a:pPr>
                <a:r>
                  <a:rPr lang="en-US" sz="2400" kern="0" dirty="0"/>
                  <a:t>By comparing the signal to the wavelet with different scales and positions </a:t>
                </a:r>
                <a:r>
                  <a:rPr lang="en-US" sz="2400" kern="0" dirty="0">
                    <a:sym typeface="Wingdings" pitchFamily="2" charset="2"/>
                  </a:rPr>
                  <a:t> a function of two variables is obtained.</a:t>
                </a:r>
                <a:endParaRPr lang="en-US" sz="2400" kern="0" dirty="0"/>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323528" y="944724"/>
                <a:ext cx="8543292" cy="5112568"/>
              </a:xfrm>
              <a:prstGeom prst="rect">
                <a:avLst/>
              </a:prstGeom>
              <a:blipFill rotWithShape="1">
                <a:blip r:embed="rId3"/>
                <a:stretch>
                  <a:fillRect l="-927" r="-1070"/>
                </a:stretch>
              </a:blipFill>
            </p:spPr>
            <p:txBody>
              <a:bodyPr/>
              <a:lstStyle/>
              <a:p>
                <a:r>
                  <a:rPr lang="en-US">
                    <a:noFill/>
                  </a:rPr>
                  <a:t> </a:t>
                </a:r>
              </a:p>
            </p:txBody>
          </p:sp>
        </mc:Fallback>
      </mc:AlternateContent>
    </p:spTree>
    <p:extLst>
      <p:ext uri="{BB962C8B-B14F-4D97-AF65-F5344CB8AC3E}">
        <p14:creationId xmlns:p14="http://schemas.microsoft.com/office/powerpoint/2010/main" val="329891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20</a:t>
            </a:fld>
            <a:endParaRPr lang="en-US" sz="1400">
              <a:solidFill>
                <a:schemeClr val="tx1"/>
              </a:solidFill>
            </a:endParaRPr>
          </a:p>
        </p:txBody>
      </p:sp>
      <p:sp>
        <p:nvSpPr>
          <p:cNvPr id="13315"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13317"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
        <p:nvSpPr>
          <p:cNvPr id="2" name="Rectangle 1"/>
          <p:cNvSpPr/>
          <p:nvPr/>
        </p:nvSpPr>
        <p:spPr>
          <a:xfrm>
            <a:off x="179512" y="944724"/>
            <a:ext cx="4572000" cy="4708981"/>
          </a:xfrm>
          <a:prstGeom prst="rect">
            <a:avLst/>
          </a:prstGeom>
        </p:spPr>
        <p:txBody>
          <a:bodyPr>
            <a:spAutoFit/>
          </a:bodyPr>
          <a:lstStyle/>
          <a:p>
            <a:r>
              <a:rPr lang="en-US" b="1" i="1" dirty="0" err="1"/>
              <a:t>Ví</a:t>
            </a:r>
            <a:r>
              <a:rPr lang="en-US" b="1" i="1" dirty="0"/>
              <a:t> </a:t>
            </a:r>
            <a:r>
              <a:rPr lang="en-US" b="1" i="1" dirty="0" err="1"/>
              <a:t>dụ</a:t>
            </a:r>
            <a:r>
              <a:rPr lang="en-US" b="1" i="1" dirty="0"/>
              <a:t> 3.3</a:t>
            </a:r>
            <a:r>
              <a:rPr lang="en-US" dirty="0"/>
              <a:t>: </a:t>
            </a:r>
            <a:r>
              <a:rPr lang="en-US" dirty="0" err="1"/>
              <a:t>Biểu</a:t>
            </a:r>
            <a:r>
              <a:rPr lang="en-US" dirty="0"/>
              <a:t> </a:t>
            </a:r>
            <a:r>
              <a:rPr lang="en-US" dirty="0" err="1"/>
              <a:t>diễn</a:t>
            </a:r>
            <a:r>
              <a:rPr lang="en-US" dirty="0"/>
              <a:t> </a:t>
            </a:r>
            <a:r>
              <a:rPr lang="en-US" dirty="0" err="1"/>
              <a:t>các</a:t>
            </a:r>
            <a:r>
              <a:rPr lang="en-US" dirty="0"/>
              <a:t> </a:t>
            </a:r>
            <a:r>
              <a:rPr lang="en-US" dirty="0" err="1"/>
              <a:t>hàm</a:t>
            </a:r>
            <a:r>
              <a:rPr lang="en-US" dirty="0"/>
              <a:t> </a:t>
            </a:r>
            <a:r>
              <a:rPr lang="en-US" dirty="0" err="1"/>
              <a:t>bộ</a:t>
            </a:r>
            <a:r>
              <a:rPr lang="en-US" dirty="0"/>
              <a:t> </a:t>
            </a:r>
            <a:r>
              <a:rPr lang="en-US" dirty="0" err="1"/>
              <a:t>lọc</a:t>
            </a:r>
            <a:r>
              <a:rPr lang="en-US" dirty="0"/>
              <a:t>, </a:t>
            </a:r>
            <a:r>
              <a:rPr lang="en-US" dirty="0" err="1"/>
              <a:t>hàm</a:t>
            </a:r>
            <a:r>
              <a:rPr lang="en-US" dirty="0"/>
              <a:t> </a:t>
            </a:r>
            <a:r>
              <a:rPr lang="en-US" dirty="0" err="1"/>
              <a:t>tỷ</a:t>
            </a:r>
            <a:r>
              <a:rPr lang="en-US" dirty="0"/>
              <a:t> </a:t>
            </a:r>
            <a:r>
              <a:rPr lang="en-US" dirty="0" err="1"/>
              <a:t>lệ</a:t>
            </a:r>
            <a:r>
              <a:rPr lang="en-US" dirty="0"/>
              <a:t> </a:t>
            </a:r>
            <a:r>
              <a:rPr lang="en-US" dirty="0" err="1"/>
              <a:t>và</a:t>
            </a:r>
            <a:r>
              <a:rPr lang="en-US" dirty="0"/>
              <a:t> </a:t>
            </a:r>
            <a:r>
              <a:rPr lang="en-US" dirty="0" err="1"/>
              <a:t>hàm</a:t>
            </a:r>
            <a:r>
              <a:rPr lang="en-US" dirty="0"/>
              <a:t> Wavelet </a:t>
            </a:r>
            <a:r>
              <a:rPr lang="en-US" dirty="0" err="1"/>
              <a:t>của</a:t>
            </a:r>
            <a:r>
              <a:rPr lang="en-US" dirty="0"/>
              <a:t> </a:t>
            </a:r>
            <a:r>
              <a:rPr lang="en-US" dirty="0" err="1"/>
              <a:t>họ</a:t>
            </a:r>
            <a:r>
              <a:rPr lang="en-US" dirty="0"/>
              <a:t> Wavelet </a:t>
            </a:r>
            <a:r>
              <a:rPr lang="en-US" dirty="0" err="1"/>
              <a:t>Haar</a:t>
            </a:r>
            <a:r>
              <a:rPr lang="en-US" dirty="0"/>
              <a:t>  ở </a:t>
            </a:r>
            <a:r>
              <a:rPr lang="en-US" dirty="0" err="1"/>
              <a:t>hình</a:t>
            </a:r>
            <a:r>
              <a:rPr lang="en-US" dirty="0"/>
              <a:t> 3.20</a:t>
            </a:r>
          </a:p>
          <a:p>
            <a:r>
              <a:rPr lang="pt-BR" dirty="0"/>
              <a:t>clear all;</a:t>
            </a:r>
            <a:endParaRPr lang="en-US" dirty="0"/>
          </a:p>
          <a:p>
            <a:r>
              <a:rPr lang="pt-BR" dirty="0"/>
              <a:t>[Lo_D,Hi_D,Lo_R,Hi_R] = wfilters('Haar')</a:t>
            </a:r>
            <a:endParaRPr lang="en-US" dirty="0"/>
          </a:p>
          <a:p>
            <a:r>
              <a:rPr lang="pt-BR" dirty="0"/>
              <a:t>waveinfo('Haar')</a:t>
            </a:r>
            <a:endParaRPr lang="en-US" dirty="0"/>
          </a:p>
          <a:p>
            <a:r>
              <a:rPr lang="pt-BR" dirty="0"/>
              <a:t>[phi,psi,xval]=wavefun('Haar',10)</a:t>
            </a:r>
            <a:endParaRPr lang="en-US" dirty="0"/>
          </a:p>
          <a:p>
            <a:r>
              <a:rPr lang="pt-BR" dirty="0"/>
              <a:t>xaxis=zeros(size(xval));</a:t>
            </a:r>
            <a:endParaRPr lang="en-US" dirty="0"/>
          </a:p>
          <a:p>
            <a:r>
              <a:rPr lang="pt-BR" dirty="0"/>
              <a:t>subplot(121);</a:t>
            </a:r>
            <a:endParaRPr lang="en-US" dirty="0"/>
          </a:p>
          <a:p>
            <a:r>
              <a:rPr lang="pt-BR" dirty="0"/>
              <a:t>plot(xval,phi,'k',xval,xaxis,'--k');</a:t>
            </a:r>
            <a:endParaRPr lang="en-US" dirty="0"/>
          </a:p>
          <a:p>
            <a:r>
              <a:rPr lang="en-US" dirty="0"/>
              <a:t>axis([0 1 -1.5 1.5]);</a:t>
            </a:r>
          </a:p>
          <a:p>
            <a:r>
              <a:rPr lang="en-US" dirty="0"/>
              <a:t>axis square;</a:t>
            </a:r>
          </a:p>
          <a:p>
            <a:r>
              <a:rPr lang="en-US" dirty="0"/>
              <a:t>title('</a:t>
            </a:r>
            <a:r>
              <a:rPr lang="en-US" dirty="0" err="1"/>
              <a:t>Haar</a:t>
            </a:r>
            <a:r>
              <a:rPr lang="en-US" dirty="0"/>
              <a:t> Scaling Function')</a:t>
            </a:r>
          </a:p>
          <a:p>
            <a:r>
              <a:rPr lang="en-US" dirty="0"/>
              <a:t>subplot(122);</a:t>
            </a:r>
          </a:p>
        </p:txBody>
      </p:sp>
      <p:sp>
        <p:nvSpPr>
          <p:cNvPr id="3" name="Rectangle 2"/>
          <p:cNvSpPr/>
          <p:nvPr/>
        </p:nvSpPr>
        <p:spPr>
          <a:xfrm>
            <a:off x="4579032" y="965134"/>
            <a:ext cx="4572000" cy="4708981"/>
          </a:xfrm>
          <a:prstGeom prst="rect">
            <a:avLst/>
          </a:prstGeom>
        </p:spPr>
        <p:txBody>
          <a:bodyPr>
            <a:spAutoFit/>
          </a:bodyPr>
          <a:lstStyle/>
          <a:p>
            <a:r>
              <a:rPr lang="en-US" dirty="0"/>
              <a:t>plot(xval,psi,'k',</a:t>
            </a:r>
            <a:r>
              <a:rPr lang="en-US" dirty="0" err="1"/>
              <a:t>xval,xaxis</a:t>
            </a:r>
            <a:r>
              <a:rPr lang="en-US" dirty="0"/>
              <a:t>,'--k');</a:t>
            </a:r>
          </a:p>
          <a:p>
            <a:r>
              <a:rPr lang="en-US" dirty="0"/>
              <a:t>axis([0 1 -1.5 1.5]);</a:t>
            </a:r>
          </a:p>
          <a:p>
            <a:r>
              <a:rPr lang="en-US" dirty="0"/>
              <a:t>axis square;</a:t>
            </a:r>
          </a:p>
          <a:p>
            <a:r>
              <a:rPr lang="en-US" dirty="0"/>
              <a:t>title('</a:t>
            </a:r>
            <a:r>
              <a:rPr lang="en-US" dirty="0" err="1"/>
              <a:t>Haar</a:t>
            </a:r>
            <a:r>
              <a:rPr lang="en-US" dirty="0"/>
              <a:t> Wavelet Function');</a:t>
            </a:r>
          </a:p>
          <a:p>
            <a:r>
              <a:rPr lang="en-US" dirty="0"/>
              <a:t> </a:t>
            </a:r>
          </a:p>
          <a:p>
            <a:r>
              <a:rPr lang="en-US" dirty="0" err="1"/>
              <a:t>Kết</a:t>
            </a:r>
            <a:r>
              <a:rPr lang="en-US" dirty="0"/>
              <a:t> </a:t>
            </a:r>
            <a:r>
              <a:rPr lang="en-US" dirty="0" err="1"/>
              <a:t>quả</a:t>
            </a:r>
            <a:r>
              <a:rPr lang="en-US" dirty="0"/>
              <a:t> </a:t>
            </a:r>
            <a:r>
              <a:rPr lang="en-US" dirty="0" err="1"/>
              <a:t>thực</a:t>
            </a:r>
            <a:r>
              <a:rPr lang="en-US" dirty="0"/>
              <a:t> </a:t>
            </a:r>
            <a:r>
              <a:rPr lang="en-US" dirty="0" err="1"/>
              <a:t>thi</a:t>
            </a:r>
            <a:r>
              <a:rPr lang="en-US" dirty="0"/>
              <a:t> </a:t>
            </a:r>
            <a:r>
              <a:rPr lang="en-US" dirty="0" err="1"/>
              <a:t>chương</a:t>
            </a:r>
            <a:r>
              <a:rPr lang="en-US" dirty="0"/>
              <a:t> </a:t>
            </a:r>
            <a:r>
              <a:rPr lang="en-US" dirty="0" err="1"/>
              <a:t>trình</a:t>
            </a:r>
            <a:endParaRPr lang="en-US" dirty="0"/>
          </a:p>
          <a:p>
            <a:r>
              <a:rPr lang="pt-BR" dirty="0"/>
              <a:t>&gt;&gt; </a:t>
            </a:r>
            <a:endParaRPr lang="en-US" dirty="0"/>
          </a:p>
          <a:p>
            <a:r>
              <a:rPr lang="pt-BR" dirty="0"/>
              <a:t>Lo_D =</a:t>
            </a:r>
            <a:endParaRPr lang="en-US" dirty="0"/>
          </a:p>
          <a:p>
            <a:r>
              <a:rPr lang="pt-BR" dirty="0"/>
              <a:t>    0.7071    0.7071</a:t>
            </a:r>
            <a:endParaRPr lang="en-US" dirty="0"/>
          </a:p>
          <a:p>
            <a:r>
              <a:rPr lang="pt-BR" dirty="0"/>
              <a:t>Hi_D =</a:t>
            </a:r>
            <a:endParaRPr lang="en-US" dirty="0"/>
          </a:p>
          <a:p>
            <a:r>
              <a:rPr lang="pt-BR" dirty="0"/>
              <a:t>   -0.7071    0.7071</a:t>
            </a:r>
            <a:endParaRPr lang="en-US" dirty="0"/>
          </a:p>
          <a:p>
            <a:r>
              <a:rPr lang="pt-BR" dirty="0"/>
              <a:t>Lo_R =</a:t>
            </a:r>
            <a:endParaRPr lang="en-US" dirty="0"/>
          </a:p>
          <a:p>
            <a:r>
              <a:rPr lang="pt-BR" dirty="0"/>
              <a:t>    0.7071    0.7071</a:t>
            </a:r>
            <a:endParaRPr lang="en-US" dirty="0"/>
          </a:p>
          <a:p>
            <a:r>
              <a:rPr lang="pt-BR" dirty="0"/>
              <a:t>Hi_R =</a:t>
            </a:r>
            <a:endParaRPr lang="en-US" dirty="0"/>
          </a:p>
          <a:p>
            <a:r>
              <a:rPr lang="en-US" dirty="0"/>
              <a:t>0.7071   -0.7071</a:t>
            </a:r>
          </a:p>
        </p:txBody>
      </p:sp>
      <p:sp>
        <p:nvSpPr>
          <p:cNvPr id="8"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Tree>
    <p:extLst>
      <p:ext uri="{BB962C8B-B14F-4D97-AF65-F5344CB8AC3E}">
        <p14:creationId xmlns:p14="http://schemas.microsoft.com/office/powerpoint/2010/main" val="3115644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21</a:t>
            </a:fld>
            <a:endParaRPr lang="en-US" sz="1400">
              <a:solidFill>
                <a:schemeClr val="tx1"/>
              </a:solidFill>
            </a:endParaRPr>
          </a:p>
        </p:txBody>
      </p:sp>
      <p:sp>
        <p:nvSpPr>
          <p:cNvPr id="13315"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13317"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
        <p:nvSpPr>
          <p:cNvPr id="2" name="Rectangle 1"/>
          <p:cNvSpPr/>
          <p:nvPr/>
        </p:nvSpPr>
        <p:spPr>
          <a:xfrm>
            <a:off x="251520" y="703724"/>
            <a:ext cx="8676964" cy="4093428"/>
          </a:xfrm>
          <a:prstGeom prst="rect">
            <a:avLst/>
          </a:prstGeom>
        </p:spPr>
        <p:txBody>
          <a:bodyPr wrap="square">
            <a:spAutoFit/>
          </a:bodyPr>
          <a:lstStyle/>
          <a:p>
            <a:r>
              <a:rPr lang="en-US" dirty="0" err="1"/>
              <a:t>Một</a:t>
            </a:r>
            <a:r>
              <a:rPr lang="en-US" dirty="0"/>
              <a:t> </a:t>
            </a:r>
            <a:r>
              <a:rPr lang="en-US" dirty="0" err="1"/>
              <a:t>trong</a:t>
            </a:r>
            <a:r>
              <a:rPr lang="en-US" dirty="0"/>
              <a:t> </a:t>
            </a:r>
            <a:r>
              <a:rPr lang="en-US" dirty="0" err="1"/>
              <a:t>những</a:t>
            </a:r>
            <a:r>
              <a:rPr lang="en-US" dirty="0"/>
              <a:t> </a:t>
            </a:r>
            <a:r>
              <a:rPr lang="en-US" dirty="0" err="1"/>
              <a:t>cách</a:t>
            </a:r>
            <a:r>
              <a:rPr lang="en-US" dirty="0"/>
              <a:t> </a:t>
            </a:r>
            <a:r>
              <a:rPr lang="en-US" dirty="0" err="1"/>
              <a:t>đơn</a:t>
            </a:r>
            <a:r>
              <a:rPr lang="en-US" dirty="0"/>
              <a:t> </a:t>
            </a:r>
            <a:r>
              <a:rPr lang="en-US" dirty="0" err="1"/>
              <a:t>giản</a:t>
            </a:r>
            <a:r>
              <a:rPr lang="en-US" dirty="0"/>
              <a:t> </a:t>
            </a:r>
            <a:r>
              <a:rPr lang="en-US" dirty="0" err="1"/>
              <a:t>để</a:t>
            </a:r>
            <a:r>
              <a:rPr lang="en-US" dirty="0"/>
              <a:t> </a:t>
            </a:r>
            <a:r>
              <a:rPr lang="en-US" dirty="0" err="1"/>
              <a:t>tính</a:t>
            </a:r>
            <a:r>
              <a:rPr lang="en-US" dirty="0"/>
              <a:t> </a:t>
            </a:r>
            <a:r>
              <a:rPr lang="en-US" dirty="0" err="1"/>
              <a:t>toán</a:t>
            </a:r>
            <a:r>
              <a:rPr lang="en-US" dirty="0"/>
              <a:t> </a:t>
            </a:r>
            <a:r>
              <a:rPr lang="en-US" dirty="0" err="1"/>
              <a:t>việc</a:t>
            </a:r>
            <a:r>
              <a:rPr lang="en-US" dirty="0"/>
              <a:t> </a:t>
            </a:r>
            <a:r>
              <a:rPr lang="en-US" dirty="0" err="1"/>
              <a:t>biến</a:t>
            </a:r>
            <a:r>
              <a:rPr lang="en-US" dirty="0"/>
              <a:t> </a:t>
            </a:r>
            <a:r>
              <a:rPr lang="en-US" dirty="0" err="1"/>
              <a:t>đổi</a:t>
            </a:r>
            <a:r>
              <a:rPr lang="en-US" dirty="0"/>
              <a:t> Wavelet </a:t>
            </a:r>
            <a:r>
              <a:rPr lang="en-US" dirty="0" err="1"/>
              <a:t>dành</a:t>
            </a:r>
            <a:r>
              <a:rPr lang="en-US" dirty="0"/>
              <a:t> </a:t>
            </a:r>
            <a:r>
              <a:rPr lang="en-US" dirty="0" err="1"/>
              <a:t>cho</a:t>
            </a:r>
            <a:r>
              <a:rPr lang="en-US" dirty="0"/>
              <a:t> </a:t>
            </a:r>
            <a:r>
              <a:rPr lang="en-US" dirty="0" err="1"/>
              <a:t>các</a:t>
            </a:r>
            <a:r>
              <a:rPr lang="en-US" dirty="0"/>
              <a:t> </a:t>
            </a:r>
            <a:r>
              <a:rPr lang="en-US" dirty="0" err="1"/>
              <a:t>tín</a:t>
            </a:r>
            <a:r>
              <a:rPr lang="en-US" dirty="0"/>
              <a:t> </a:t>
            </a:r>
            <a:r>
              <a:rPr lang="en-US" dirty="0" err="1"/>
              <a:t>hiệu</a:t>
            </a:r>
            <a:r>
              <a:rPr lang="en-US" dirty="0"/>
              <a:t> </a:t>
            </a:r>
            <a:r>
              <a:rPr lang="en-US" dirty="0" err="1"/>
              <a:t>hai</a:t>
            </a:r>
            <a:r>
              <a:rPr lang="en-US" dirty="0"/>
              <a:t> </a:t>
            </a:r>
            <a:r>
              <a:rPr lang="en-US" dirty="0" err="1"/>
              <a:t>chiều</a:t>
            </a:r>
            <a:r>
              <a:rPr lang="en-US" dirty="0"/>
              <a:t> </a:t>
            </a:r>
            <a:r>
              <a:rPr lang="en-US" dirty="0" err="1"/>
              <a:t>được</a:t>
            </a:r>
            <a:r>
              <a:rPr lang="en-US" dirty="0"/>
              <a:t> </a:t>
            </a:r>
            <a:r>
              <a:rPr lang="en-US" dirty="0" err="1"/>
              <a:t>hỗ</a:t>
            </a:r>
            <a:r>
              <a:rPr lang="en-US" dirty="0"/>
              <a:t> </a:t>
            </a:r>
            <a:r>
              <a:rPr lang="en-US" dirty="0" err="1"/>
              <a:t>trợ</a:t>
            </a:r>
            <a:r>
              <a:rPr lang="en-US" dirty="0"/>
              <a:t> </a:t>
            </a:r>
            <a:r>
              <a:rPr lang="en-US" dirty="0" err="1"/>
              <a:t>bởi</a:t>
            </a:r>
            <a:r>
              <a:rPr lang="en-US" dirty="0"/>
              <a:t> Toolbox Wavelet </a:t>
            </a:r>
            <a:r>
              <a:rPr lang="en-US" dirty="0" err="1"/>
              <a:t>là</a:t>
            </a:r>
            <a:r>
              <a:rPr lang="en-US" dirty="0"/>
              <a:t> </a:t>
            </a:r>
            <a:r>
              <a:rPr lang="en-US" dirty="0" err="1"/>
              <a:t>hàm</a:t>
            </a:r>
            <a:r>
              <a:rPr lang="en-US" dirty="0"/>
              <a:t> wavedec2 </a:t>
            </a:r>
            <a:r>
              <a:rPr lang="en-US" dirty="0" err="1"/>
              <a:t>với</a:t>
            </a:r>
            <a:r>
              <a:rPr lang="en-US" dirty="0"/>
              <a:t> </a:t>
            </a:r>
            <a:r>
              <a:rPr lang="en-US" dirty="0" err="1"/>
              <a:t>cú</a:t>
            </a:r>
            <a:r>
              <a:rPr lang="en-US" dirty="0"/>
              <a:t> </a:t>
            </a:r>
            <a:r>
              <a:rPr lang="en-US" dirty="0" err="1"/>
              <a:t>pháp</a:t>
            </a:r>
            <a:r>
              <a:rPr lang="en-US" dirty="0"/>
              <a:t> </a:t>
            </a:r>
            <a:r>
              <a:rPr lang="en-US" dirty="0" err="1"/>
              <a:t>như</a:t>
            </a:r>
            <a:r>
              <a:rPr lang="en-US" dirty="0"/>
              <a:t> </a:t>
            </a:r>
            <a:r>
              <a:rPr lang="en-US" dirty="0" err="1"/>
              <a:t>sau</a:t>
            </a:r>
            <a:r>
              <a:rPr lang="en-US" dirty="0"/>
              <a:t>:</a:t>
            </a:r>
          </a:p>
          <a:p>
            <a:r>
              <a:rPr lang="pt-BR" dirty="0"/>
              <a:t>[C, S] = wavedec2(X, N, Lo_D, Hi_D)</a:t>
            </a:r>
            <a:endParaRPr lang="en-US" dirty="0"/>
          </a:p>
          <a:p>
            <a:r>
              <a:rPr lang="pt-BR" dirty="0"/>
              <a:t>trong đó, X là ma trận hai chiều hay ảnh số, N là mức phân tích, Lo_D và Hi_D là các hàm bộ lọc dùng trong phân tích. Cú pháp đơn giản hơn của hàm này như sau:</a:t>
            </a:r>
            <a:endParaRPr lang="en-US" dirty="0"/>
          </a:p>
          <a:p>
            <a:r>
              <a:rPr lang="pt-BR" dirty="0"/>
              <a:t>[C,S] = wavedec2(X,N,'wname')</a:t>
            </a:r>
            <a:endParaRPr lang="en-US" dirty="0"/>
          </a:p>
          <a:p>
            <a:r>
              <a:rPr lang="pt-BR" dirty="0"/>
              <a:t>Với cú pháp này không cần thiết phải chỉ rõ hàm bộ lọc, trong khi chỉ cần khai báo tên họ Wavelet dùng để phân tích. Ngõ ra bao gồm vector hàng C (kiểu double) chứa các hệ số Wavelet đã được biến đổi. Ma trận S (cũng thuộc kiểu double) xác định bố cục của các hệ số trong C. Mối quan hệ giữa C và S được khảo sát trong ví dụ và được mô tả trong phần tiếp theo.</a:t>
            </a:r>
            <a:endParaRPr lang="en-US" dirty="0"/>
          </a:p>
        </p:txBody>
      </p:sp>
      <p:pic>
        <p:nvPicPr>
          <p:cNvPr id="49153" name="Picture 75"/>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t="16914" b="22858"/>
          <a:stretch>
            <a:fillRect/>
          </a:stretch>
        </p:blipFill>
        <p:spPr bwMode="auto">
          <a:xfrm>
            <a:off x="1838325" y="4878611"/>
            <a:ext cx="3667125" cy="16383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621177" y="5189929"/>
            <a:ext cx="3307307" cy="707886"/>
          </a:xfrm>
          <a:prstGeom prst="rect">
            <a:avLst/>
          </a:prstGeom>
        </p:spPr>
        <p:txBody>
          <a:bodyPr wrap="square">
            <a:spAutoFit/>
          </a:bodyPr>
          <a:lstStyle/>
          <a:p>
            <a:r>
              <a:rPr lang="en-US" b="1" i="1" dirty="0" err="1"/>
              <a:t>Hình</a:t>
            </a:r>
            <a:r>
              <a:rPr lang="en-US" b="1" i="1" dirty="0"/>
              <a:t> 3.20.</a:t>
            </a:r>
            <a:r>
              <a:rPr lang="en-US" i="1" dirty="0"/>
              <a:t> </a:t>
            </a:r>
            <a:r>
              <a:rPr lang="en-US" i="1" dirty="0" err="1"/>
              <a:t>Hàm</a:t>
            </a:r>
            <a:r>
              <a:rPr lang="en-US" i="1" dirty="0"/>
              <a:t> </a:t>
            </a:r>
            <a:r>
              <a:rPr lang="en-US" i="1" dirty="0" err="1"/>
              <a:t>tỷ</a:t>
            </a:r>
            <a:r>
              <a:rPr lang="en-US" i="1" dirty="0"/>
              <a:t> </a:t>
            </a:r>
            <a:r>
              <a:rPr lang="en-US" i="1" dirty="0" err="1"/>
              <a:t>lệ</a:t>
            </a:r>
            <a:r>
              <a:rPr lang="en-US" i="1" dirty="0"/>
              <a:t> </a:t>
            </a:r>
            <a:r>
              <a:rPr lang="en-US" i="1" dirty="0" err="1"/>
              <a:t>và</a:t>
            </a:r>
            <a:r>
              <a:rPr lang="en-US" i="1" dirty="0"/>
              <a:t> </a:t>
            </a:r>
            <a:r>
              <a:rPr lang="en-US" i="1" dirty="0" err="1"/>
              <a:t>hàm</a:t>
            </a:r>
            <a:r>
              <a:rPr lang="en-US" i="1" dirty="0"/>
              <a:t> Wavelet </a:t>
            </a:r>
            <a:r>
              <a:rPr lang="en-US" i="1" dirty="0" err="1"/>
              <a:t>của</a:t>
            </a:r>
            <a:r>
              <a:rPr lang="en-US" i="1" dirty="0"/>
              <a:t> </a:t>
            </a:r>
            <a:r>
              <a:rPr lang="en-US" i="1" dirty="0" err="1"/>
              <a:t>họ</a:t>
            </a:r>
            <a:r>
              <a:rPr lang="en-US" i="1" dirty="0"/>
              <a:t> </a:t>
            </a:r>
            <a:r>
              <a:rPr lang="en-US" i="1" dirty="0" err="1"/>
              <a:t>Haar</a:t>
            </a:r>
            <a:endParaRPr lang="en-US" dirty="0"/>
          </a:p>
        </p:txBody>
      </p:sp>
      <p:sp>
        <p:nvSpPr>
          <p:cNvPr id="9"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Tree>
    <p:extLst>
      <p:ext uri="{BB962C8B-B14F-4D97-AF65-F5344CB8AC3E}">
        <p14:creationId xmlns:p14="http://schemas.microsoft.com/office/powerpoint/2010/main" val="3999803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22</a:t>
            </a:fld>
            <a:endParaRPr lang="en-US" sz="1400">
              <a:solidFill>
                <a:schemeClr val="tx1"/>
              </a:solidFill>
            </a:endParaRPr>
          </a:p>
        </p:txBody>
      </p:sp>
      <p:sp>
        <p:nvSpPr>
          <p:cNvPr id="13315"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13317"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mc:AlternateContent xmlns:mc="http://schemas.openxmlformats.org/markup-compatibility/2006">
        <mc:Choice xmlns:a14="http://schemas.microsoft.com/office/drawing/2010/main" Requires="a14">
          <p:sp>
            <p:nvSpPr>
              <p:cNvPr id="2" name="Rectangle 1"/>
              <p:cNvSpPr/>
              <p:nvPr/>
            </p:nvSpPr>
            <p:spPr>
              <a:xfrm>
                <a:off x="79376" y="584684"/>
                <a:ext cx="4636640" cy="6370975"/>
              </a:xfrm>
              <a:prstGeom prst="rect">
                <a:avLst/>
              </a:prstGeom>
            </p:spPr>
            <p:txBody>
              <a:bodyPr wrap="square">
                <a:spAutoFit/>
              </a:bodyPr>
              <a:lstStyle/>
              <a:p>
                <a:r>
                  <a:rPr lang="pt-BR" sz="2400" b="1" i="1" dirty="0"/>
                  <a:t>Ví dụ 3.4</a:t>
                </a:r>
                <a:r>
                  <a:rPr lang="pt-BR" sz="2400" dirty="0"/>
                  <a:t>: Xem xét biến đổi Wavelet dùng hàm wavedec2 dùng họ Haar</a:t>
                </a:r>
              </a:p>
              <a:p>
                <a:endParaRPr lang="en-US" sz="2400" dirty="0"/>
              </a:p>
              <a:p>
                <a:r>
                  <a:rPr lang="en-US" sz="2400" dirty="0"/>
                  <a:t>clear all;</a:t>
                </a:r>
              </a:p>
              <a:p>
                <a:r>
                  <a:rPr lang="en-US" sz="2400" dirty="0"/>
                  <a:t>f=magic(4);</a:t>
                </a:r>
              </a:p>
              <a:p>
                <a:r>
                  <a:rPr lang="en-US" sz="2400" dirty="0"/>
                  <a:t>[</a:t>
                </a:r>
                <a:r>
                  <a:rPr lang="en-US" sz="2400" dirty="0" err="1"/>
                  <a:t>C,S</a:t>
                </a:r>
                <a:r>
                  <a:rPr lang="en-US" sz="2400" dirty="0"/>
                  <a:t>]=wavedec2(f,1,'Haar');</a:t>
                </a:r>
              </a:p>
              <a:p>
                <a:endParaRPr lang="en-US" sz="2400" dirty="0"/>
              </a:p>
              <a:p>
                <a:r>
                  <a:rPr lang="en-US" sz="2400" dirty="0" err="1"/>
                  <a:t>Hàm</a:t>
                </a:r>
                <a:r>
                  <a:rPr lang="en-US" sz="2400" dirty="0"/>
                  <a:t> magic(m) </a:t>
                </a:r>
                <a:r>
                  <a:rPr lang="en-US" sz="2400" dirty="0" err="1"/>
                  <a:t>trả</a:t>
                </a:r>
                <a:r>
                  <a:rPr lang="en-US" sz="2400" dirty="0"/>
                  <a:t> </a:t>
                </a:r>
                <a:r>
                  <a:rPr lang="en-US" sz="2400" dirty="0" err="1"/>
                  <a:t>về</a:t>
                </a:r>
                <a:r>
                  <a:rPr lang="en-US" sz="2400" dirty="0"/>
                  <a:t> ma </a:t>
                </a:r>
                <a:r>
                  <a:rPr lang="en-US" sz="2400" dirty="0" err="1"/>
                  <a:t>trận</a:t>
                </a:r>
                <a:r>
                  <a:rPr lang="en-US" sz="2400" dirty="0"/>
                  <a:t> </a:t>
                </a:r>
                <a:r>
                  <a:rPr lang="en-US" sz="2400" dirty="0" err="1"/>
                  <a:t>vuông</a:t>
                </a:r>
                <a:r>
                  <a:rPr lang="en-US" sz="2400" dirty="0"/>
                  <a:t> </a:t>
                </a:r>
                <a:r>
                  <a:rPr lang="en-US" sz="2400" dirty="0" err="1"/>
                  <a:t>có</a:t>
                </a:r>
                <a:r>
                  <a:rPr lang="en-US" sz="2400" dirty="0"/>
                  <a:t> </a:t>
                </a:r>
                <a:r>
                  <a:rPr lang="en-US" sz="2400" dirty="0" err="1"/>
                  <a:t>kích</a:t>
                </a:r>
                <a:r>
                  <a:rPr lang="en-US" sz="2400" dirty="0"/>
                  <a:t> </a:t>
                </a:r>
                <a:r>
                  <a:rPr lang="en-US" sz="2400" dirty="0" err="1"/>
                  <a:t>thước</a:t>
                </a:r>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𝑚</m:t>
                        </m:r>
                      </m:e>
                      <m:sup>
                        <m:r>
                          <a:rPr lang="en-US" sz="2400" i="1">
                            <a:latin typeface="Cambria Math"/>
                          </a:rPr>
                          <m:t>2</m:t>
                        </m:r>
                      </m:sup>
                    </m:sSup>
                  </m:oMath>
                </a14:m>
                <a:r>
                  <a:rPr lang="en-US" sz="2400" dirty="0"/>
                  <a:t> </a:t>
                </a:r>
                <a:r>
                  <a:rPr lang="en-US" sz="2400" dirty="0" err="1"/>
                  <a:t>với</a:t>
                </a:r>
                <a:r>
                  <a:rPr lang="en-US" sz="2400" dirty="0"/>
                  <a:t> </a:t>
                </a:r>
                <a:r>
                  <a:rPr lang="en-US" sz="2400" dirty="0" err="1"/>
                  <a:t>các</a:t>
                </a:r>
                <a:r>
                  <a:rPr lang="en-US" sz="2400" dirty="0"/>
                  <a:t> </a:t>
                </a:r>
                <a:r>
                  <a:rPr lang="en-US" sz="2400" dirty="0" err="1"/>
                  <a:t>phần</a:t>
                </a:r>
                <a:r>
                  <a:rPr lang="en-US" sz="2400" dirty="0"/>
                  <a:t> </a:t>
                </a:r>
                <a:r>
                  <a:rPr lang="en-US" sz="2400" dirty="0" err="1"/>
                  <a:t>tử</a:t>
                </a:r>
                <a:r>
                  <a:rPr lang="en-US" sz="2400" dirty="0"/>
                  <a:t> </a:t>
                </a:r>
                <a:r>
                  <a:rPr lang="en-US" sz="2400" dirty="0" err="1"/>
                  <a:t>có</a:t>
                </a:r>
                <a:r>
                  <a:rPr lang="en-US" sz="2400" dirty="0"/>
                  <a:t> </a:t>
                </a:r>
                <a:r>
                  <a:rPr lang="en-US" sz="2400" dirty="0" err="1"/>
                  <a:t>giá</a:t>
                </a:r>
                <a:r>
                  <a:rPr lang="en-US" sz="2400" dirty="0"/>
                  <a:t> </a:t>
                </a:r>
                <a:r>
                  <a:rPr lang="en-US" sz="2400" dirty="0" err="1"/>
                  <a:t>trị</a:t>
                </a:r>
                <a:r>
                  <a:rPr lang="en-US" sz="2400" dirty="0"/>
                  <a:t> </a:t>
                </a:r>
                <a:r>
                  <a:rPr lang="en-US" sz="2400" dirty="0" err="1"/>
                  <a:t>từ</a:t>
                </a:r>
                <a:r>
                  <a:rPr lang="en-US" sz="2400" dirty="0"/>
                  <a:t> 1 </a:t>
                </a:r>
                <a:r>
                  <a:rPr lang="en-US" sz="2400" dirty="0" err="1"/>
                  <a:t>đến</a:t>
                </a:r>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𝑚</m:t>
                        </m:r>
                      </m:e>
                      <m:sup>
                        <m:r>
                          <a:rPr lang="en-US" sz="2400" i="1">
                            <a:latin typeface="Cambria Math"/>
                          </a:rPr>
                          <m:t>2</m:t>
                        </m:r>
                      </m:sup>
                    </m:sSup>
                  </m:oMath>
                </a14:m>
                <a:r>
                  <a:rPr lang="en-US" sz="2400" dirty="0"/>
                  <a:t>.  </a:t>
                </a:r>
              </a:p>
              <a:p>
                <a:r>
                  <a:rPr lang="en-US" sz="2400" dirty="0"/>
                  <a:t>f =</a:t>
                </a:r>
              </a:p>
              <a:p>
                <a:r>
                  <a:rPr lang="en-US" sz="2400" dirty="0"/>
                  <a:t>    16     2     3    13</a:t>
                </a:r>
              </a:p>
              <a:p>
                <a:r>
                  <a:rPr lang="en-US" sz="2400" dirty="0"/>
                  <a:t>     5    11    10     8</a:t>
                </a:r>
              </a:p>
              <a:p>
                <a:r>
                  <a:rPr lang="en-US" sz="2400" dirty="0"/>
                  <a:t>     9     7     6    12</a:t>
                </a:r>
              </a:p>
              <a:p>
                <a:r>
                  <a:rPr lang="en-US" sz="2400" dirty="0"/>
                  <a:t>     4    14    15     1</a:t>
                </a:r>
              </a:p>
              <a:p>
                <a:endParaRPr lang="en-US" sz="2400" dirty="0"/>
              </a:p>
            </p:txBody>
          </p:sp>
        </mc:Choice>
        <mc:Fallback>
          <p:sp>
            <p:nvSpPr>
              <p:cNvPr id="2" name="Rectangle 1"/>
              <p:cNvSpPr>
                <a:spLocks noRot="1" noChangeAspect="1" noMove="1" noResize="1" noEditPoints="1" noAdjustHandles="1" noChangeArrowheads="1" noChangeShapeType="1" noTextEdit="1"/>
              </p:cNvSpPr>
              <p:nvPr/>
            </p:nvSpPr>
            <p:spPr>
              <a:xfrm>
                <a:off x="79376" y="584684"/>
                <a:ext cx="4636640" cy="6370975"/>
              </a:xfrm>
              <a:prstGeom prst="rect">
                <a:avLst/>
              </a:prstGeom>
              <a:blipFill>
                <a:blip r:embed="rId3"/>
                <a:stretch>
                  <a:fillRect l="-1971" t="-957" r="-263"/>
                </a:stretch>
              </a:blipFill>
            </p:spPr>
            <p:txBody>
              <a:bodyPr/>
              <a:lstStyle/>
              <a:p>
                <a:r>
                  <a:rPr lang="en-US">
                    <a:noFill/>
                  </a:rPr>
                  <a:t> </a:t>
                </a:r>
              </a:p>
            </p:txBody>
          </p:sp>
        </mc:Fallback>
      </mc:AlternateContent>
      <p:sp>
        <p:nvSpPr>
          <p:cNvPr id="7" name="Rectangle 6"/>
          <p:cNvSpPr/>
          <p:nvPr/>
        </p:nvSpPr>
        <p:spPr>
          <a:xfrm>
            <a:off x="4896036" y="1069568"/>
            <a:ext cx="4103948" cy="4708981"/>
          </a:xfrm>
          <a:prstGeom prst="rect">
            <a:avLst/>
          </a:prstGeom>
        </p:spPr>
        <p:txBody>
          <a:bodyPr wrap="square">
            <a:spAutoFit/>
          </a:bodyPr>
          <a:lstStyle/>
          <a:p>
            <a:endParaRPr lang="en-US" dirty="0"/>
          </a:p>
          <a:p>
            <a:r>
              <a:rPr lang="en-US" dirty="0"/>
              <a:t>C =</a:t>
            </a:r>
          </a:p>
          <a:p>
            <a:r>
              <a:rPr lang="en-US" dirty="0"/>
              <a:t>  Columns 1 through 10</a:t>
            </a:r>
          </a:p>
          <a:p>
            <a:r>
              <a:rPr lang="en-US" dirty="0"/>
              <a:t>   17.0000   17.0000   17.0000   17.0000    1.0000   -1.0000   -1.0000    1.0000    4.0000   -4.0000</a:t>
            </a:r>
          </a:p>
          <a:p>
            <a:r>
              <a:rPr lang="en-US" dirty="0"/>
              <a:t>  Columns 11 through 16</a:t>
            </a:r>
          </a:p>
          <a:p>
            <a:r>
              <a:rPr lang="en-US" dirty="0"/>
              <a:t>   -4.0000    4.0000   10.0000    6.0000   -6.0000  -10.0000</a:t>
            </a:r>
          </a:p>
          <a:p>
            <a:endParaRPr lang="en-US" dirty="0"/>
          </a:p>
          <a:p>
            <a:r>
              <a:rPr lang="en-US" dirty="0"/>
              <a:t>S =</a:t>
            </a:r>
          </a:p>
          <a:p>
            <a:r>
              <a:rPr lang="en-US" dirty="0"/>
              <a:t>     2     2</a:t>
            </a:r>
          </a:p>
          <a:p>
            <a:r>
              <a:rPr lang="en-US" dirty="0"/>
              <a:t>     2     2</a:t>
            </a:r>
          </a:p>
          <a:p>
            <a:r>
              <a:rPr lang="en-US" dirty="0"/>
              <a:t>     4     4</a:t>
            </a:r>
          </a:p>
        </p:txBody>
      </p:sp>
      <p:sp>
        <p:nvSpPr>
          <p:cNvPr id="8"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Tree>
    <p:extLst>
      <p:ext uri="{BB962C8B-B14F-4D97-AF65-F5344CB8AC3E}">
        <p14:creationId xmlns:p14="http://schemas.microsoft.com/office/powerpoint/2010/main" val="4248421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23</a:t>
            </a:fld>
            <a:endParaRPr lang="en-US" sz="1400">
              <a:solidFill>
                <a:schemeClr val="tx1"/>
              </a:solidFill>
            </a:endParaRPr>
          </a:p>
        </p:txBody>
      </p:sp>
      <p:sp>
        <p:nvSpPr>
          <p:cNvPr id="13317"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
        <p:nvSpPr>
          <p:cNvPr id="2" name="Rectangle 1"/>
          <p:cNvSpPr/>
          <p:nvPr/>
        </p:nvSpPr>
        <p:spPr>
          <a:xfrm>
            <a:off x="79374" y="1016732"/>
            <a:ext cx="4240597" cy="5016758"/>
          </a:xfrm>
          <a:prstGeom prst="rect">
            <a:avLst/>
          </a:prstGeom>
        </p:spPr>
        <p:txBody>
          <a:bodyPr wrap="square">
            <a:spAutoFit/>
          </a:bodyPr>
          <a:lstStyle/>
          <a:p>
            <a:r>
              <a:rPr lang="en-US" b="1" i="1" dirty="0" err="1"/>
              <a:t>Ví</a:t>
            </a:r>
            <a:r>
              <a:rPr lang="en-US" b="1" i="1" dirty="0"/>
              <a:t> </a:t>
            </a:r>
            <a:r>
              <a:rPr lang="en-US" b="1" i="1" dirty="0" err="1"/>
              <a:t>dụ</a:t>
            </a:r>
            <a:r>
              <a:rPr lang="en-US" b="1" i="1" dirty="0"/>
              <a:t> 3.5</a:t>
            </a:r>
            <a:r>
              <a:rPr lang="en-US" dirty="0"/>
              <a:t>: </a:t>
            </a:r>
            <a:r>
              <a:rPr lang="en-US" dirty="0" err="1"/>
              <a:t>Trích</a:t>
            </a:r>
            <a:r>
              <a:rPr lang="en-US" dirty="0"/>
              <a:t> </a:t>
            </a:r>
            <a:r>
              <a:rPr lang="en-US" dirty="0" err="1"/>
              <a:t>xuất</a:t>
            </a:r>
            <a:r>
              <a:rPr lang="en-US" dirty="0"/>
              <a:t> </a:t>
            </a:r>
            <a:r>
              <a:rPr lang="en-US" dirty="0" err="1"/>
              <a:t>các</a:t>
            </a:r>
            <a:r>
              <a:rPr lang="en-US" dirty="0"/>
              <a:t> </a:t>
            </a:r>
            <a:r>
              <a:rPr lang="en-US" dirty="0" err="1"/>
              <a:t>hệ</a:t>
            </a:r>
            <a:r>
              <a:rPr lang="en-US" dirty="0"/>
              <a:t> </a:t>
            </a:r>
            <a:r>
              <a:rPr lang="en-US" dirty="0" err="1"/>
              <a:t>số</a:t>
            </a:r>
            <a:r>
              <a:rPr lang="en-US" dirty="0"/>
              <a:t> Wavelet </a:t>
            </a:r>
            <a:r>
              <a:rPr lang="en-US" dirty="0" err="1"/>
              <a:t>của</a:t>
            </a:r>
            <a:r>
              <a:rPr lang="en-US" dirty="0"/>
              <a:t> </a:t>
            </a:r>
            <a:r>
              <a:rPr lang="en-US" dirty="0" err="1"/>
              <a:t>từng</a:t>
            </a:r>
            <a:r>
              <a:rPr lang="en-US" dirty="0"/>
              <a:t> </a:t>
            </a:r>
            <a:r>
              <a:rPr lang="en-US" dirty="0" err="1"/>
              <a:t>băng</a:t>
            </a:r>
            <a:r>
              <a:rPr lang="en-US" dirty="0"/>
              <a:t> con </a:t>
            </a:r>
            <a:r>
              <a:rPr lang="en-US" dirty="0" err="1"/>
              <a:t>tại</a:t>
            </a:r>
            <a:r>
              <a:rPr lang="en-US" dirty="0"/>
              <a:t> </a:t>
            </a:r>
            <a:r>
              <a:rPr lang="en-US" dirty="0" err="1"/>
              <a:t>các</a:t>
            </a:r>
            <a:r>
              <a:rPr lang="en-US" dirty="0"/>
              <a:t> </a:t>
            </a:r>
            <a:r>
              <a:rPr lang="en-US" dirty="0" err="1"/>
              <a:t>mức</a:t>
            </a:r>
            <a:r>
              <a:rPr lang="en-US" dirty="0"/>
              <a:t> </a:t>
            </a:r>
            <a:r>
              <a:rPr lang="en-US" dirty="0" err="1"/>
              <a:t>phân</a:t>
            </a:r>
            <a:r>
              <a:rPr lang="en-US" dirty="0"/>
              <a:t> </a:t>
            </a:r>
            <a:r>
              <a:rPr lang="en-US" dirty="0" err="1"/>
              <a:t>tích</a:t>
            </a:r>
            <a:r>
              <a:rPr lang="en-US" dirty="0"/>
              <a:t> </a:t>
            </a:r>
            <a:r>
              <a:rPr lang="en-US" dirty="0" err="1"/>
              <a:t>xác</a:t>
            </a:r>
            <a:r>
              <a:rPr lang="en-US" dirty="0"/>
              <a:t> </a:t>
            </a:r>
            <a:r>
              <a:rPr lang="en-US" dirty="0" err="1"/>
              <a:t>định</a:t>
            </a:r>
            <a:endParaRPr lang="en-US" dirty="0"/>
          </a:p>
          <a:p>
            <a:r>
              <a:rPr lang="en-US" dirty="0"/>
              <a:t>clear all;</a:t>
            </a:r>
          </a:p>
          <a:p>
            <a:r>
              <a:rPr lang="en-US" dirty="0"/>
              <a:t>f=magic(4);</a:t>
            </a:r>
          </a:p>
          <a:p>
            <a:r>
              <a:rPr lang="en-US" dirty="0"/>
              <a:t>[</a:t>
            </a:r>
            <a:r>
              <a:rPr lang="en-US" dirty="0" err="1"/>
              <a:t>C,S</a:t>
            </a:r>
            <a:r>
              <a:rPr lang="en-US" dirty="0"/>
              <a:t>]=wavedec2(f,2,'Haar');</a:t>
            </a:r>
          </a:p>
          <a:p>
            <a:r>
              <a:rPr lang="en-US" dirty="0"/>
              <a:t>A=appcoef2(C,S,'Haar',1)</a:t>
            </a:r>
          </a:p>
          <a:p>
            <a:r>
              <a:rPr lang="en-US" dirty="0"/>
              <a:t>V=detcoef2('v',C,S,'Haar',2)</a:t>
            </a:r>
          </a:p>
          <a:p>
            <a:r>
              <a:rPr lang="en-US" dirty="0" err="1"/>
              <a:t>Trong</a:t>
            </a:r>
            <a:r>
              <a:rPr lang="en-US" dirty="0"/>
              <a:t> </a:t>
            </a:r>
            <a:r>
              <a:rPr lang="en-US" dirty="0" err="1"/>
              <a:t>ví</a:t>
            </a:r>
            <a:r>
              <a:rPr lang="en-US" dirty="0"/>
              <a:t> </a:t>
            </a:r>
            <a:r>
              <a:rPr lang="en-US" dirty="0" err="1"/>
              <a:t>dụ</a:t>
            </a:r>
            <a:r>
              <a:rPr lang="en-US" dirty="0"/>
              <a:t> </a:t>
            </a:r>
            <a:r>
              <a:rPr lang="en-US" dirty="0" err="1"/>
              <a:t>trên</a:t>
            </a:r>
            <a:r>
              <a:rPr lang="en-US" dirty="0"/>
              <a:t>, </a:t>
            </a:r>
            <a:r>
              <a:rPr lang="en-US" dirty="0" err="1"/>
              <a:t>hàm</a:t>
            </a:r>
            <a:r>
              <a:rPr lang="en-US" dirty="0"/>
              <a:t> appcoef2 </a:t>
            </a:r>
            <a:r>
              <a:rPr lang="en-US" dirty="0" err="1"/>
              <a:t>sẽ</a:t>
            </a:r>
            <a:r>
              <a:rPr lang="en-US" dirty="0"/>
              <a:t> </a:t>
            </a:r>
            <a:r>
              <a:rPr lang="en-US" dirty="0" err="1"/>
              <a:t>trả</a:t>
            </a:r>
            <a:r>
              <a:rPr lang="en-US" dirty="0"/>
              <a:t> </a:t>
            </a:r>
            <a:r>
              <a:rPr lang="en-US" dirty="0" err="1"/>
              <a:t>về</a:t>
            </a:r>
            <a:r>
              <a:rPr lang="en-US" dirty="0"/>
              <a:t> ma </a:t>
            </a:r>
            <a:r>
              <a:rPr lang="en-US" dirty="0" err="1"/>
              <a:t>trận</a:t>
            </a:r>
            <a:r>
              <a:rPr lang="en-US" dirty="0"/>
              <a:t> </a:t>
            </a:r>
            <a:r>
              <a:rPr lang="en-US" dirty="0" err="1"/>
              <a:t>chứa</a:t>
            </a:r>
            <a:r>
              <a:rPr lang="en-US" dirty="0"/>
              <a:t> </a:t>
            </a:r>
            <a:r>
              <a:rPr lang="en-US" dirty="0" err="1"/>
              <a:t>các</a:t>
            </a:r>
            <a:r>
              <a:rPr lang="en-US" dirty="0"/>
              <a:t> </a:t>
            </a:r>
            <a:r>
              <a:rPr lang="en-US" dirty="0" err="1"/>
              <a:t>hệ</a:t>
            </a:r>
            <a:r>
              <a:rPr lang="en-US" dirty="0"/>
              <a:t> </a:t>
            </a:r>
            <a:r>
              <a:rPr lang="en-US" dirty="0" err="1"/>
              <a:t>số</a:t>
            </a:r>
            <a:r>
              <a:rPr lang="en-US" dirty="0"/>
              <a:t> Wavelet </a:t>
            </a:r>
            <a:r>
              <a:rPr lang="en-US" dirty="0" err="1"/>
              <a:t>của</a:t>
            </a:r>
            <a:r>
              <a:rPr lang="en-US" dirty="0"/>
              <a:t> </a:t>
            </a:r>
            <a:r>
              <a:rPr lang="en-US" dirty="0" err="1"/>
              <a:t>băng</a:t>
            </a:r>
            <a:r>
              <a:rPr lang="en-US" dirty="0"/>
              <a:t> con </a:t>
            </a:r>
            <a:r>
              <a:rPr lang="en-US" dirty="0" err="1"/>
              <a:t>xấp</a:t>
            </a:r>
            <a:r>
              <a:rPr lang="en-US" dirty="0"/>
              <a:t> </a:t>
            </a:r>
            <a:r>
              <a:rPr lang="en-US" dirty="0" err="1"/>
              <a:t>xỉ</a:t>
            </a:r>
            <a:r>
              <a:rPr lang="en-US" dirty="0"/>
              <a:t> </a:t>
            </a:r>
            <a:r>
              <a:rPr lang="en-US" dirty="0" err="1"/>
              <a:t>tại</a:t>
            </a:r>
            <a:r>
              <a:rPr lang="en-US" dirty="0"/>
              <a:t> </a:t>
            </a:r>
            <a:r>
              <a:rPr lang="en-US" dirty="0" err="1"/>
              <a:t>bất</a:t>
            </a:r>
            <a:r>
              <a:rPr lang="en-US" dirty="0"/>
              <a:t> </a:t>
            </a:r>
            <a:r>
              <a:rPr lang="en-US" dirty="0" err="1"/>
              <a:t>kỳ</a:t>
            </a:r>
            <a:r>
              <a:rPr lang="en-US" dirty="0"/>
              <a:t> </a:t>
            </a:r>
            <a:r>
              <a:rPr lang="en-US" dirty="0" err="1"/>
              <a:t>mức</a:t>
            </a:r>
            <a:r>
              <a:rPr lang="en-US" dirty="0"/>
              <a:t> </a:t>
            </a:r>
            <a:r>
              <a:rPr lang="en-US" dirty="0" err="1"/>
              <a:t>phân</a:t>
            </a:r>
            <a:r>
              <a:rPr lang="en-US" dirty="0"/>
              <a:t> </a:t>
            </a:r>
            <a:r>
              <a:rPr lang="en-US" dirty="0" err="1"/>
              <a:t>tích</a:t>
            </a:r>
            <a:r>
              <a:rPr lang="en-US" dirty="0"/>
              <a:t> </a:t>
            </a:r>
            <a:r>
              <a:rPr lang="en-US" dirty="0" err="1"/>
              <a:t>nào</a:t>
            </a:r>
            <a:r>
              <a:rPr lang="en-US" dirty="0"/>
              <a:t>, </a:t>
            </a:r>
            <a:r>
              <a:rPr lang="en-US" dirty="0" err="1"/>
              <a:t>lưu</a:t>
            </a:r>
            <a:r>
              <a:rPr lang="en-US" dirty="0"/>
              <a:t> ý, </a:t>
            </a:r>
            <a:r>
              <a:rPr lang="en-US" dirty="0" err="1"/>
              <a:t>mức</a:t>
            </a:r>
            <a:r>
              <a:rPr lang="en-US" dirty="0"/>
              <a:t> </a:t>
            </a:r>
            <a:r>
              <a:rPr lang="en-US" dirty="0" err="1"/>
              <a:t>phân</a:t>
            </a:r>
            <a:r>
              <a:rPr lang="en-US" dirty="0"/>
              <a:t> </a:t>
            </a:r>
            <a:r>
              <a:rPr lang="en-US" dirty="0" err="1"/>
              <a:t>tích</a:t>
            </a:r>
            <a:r>
              <a:rPr lang="en-US" dirty="0"/>
              <a:t> </a:t>
            </a:r>
            <a:r>
              <a:rPr lang="en-US" dirty="0" err="1"/>
              <a:t>khai</a:t>
            </a:r>
            <a:r>
              <a:rPr lang="en-US" dirty="0"/>
              <a:t> </a:t>
            </a:r>
            <a:r>
              <a:rPr lang="en-US" dirty="0" err="1"/>
              <a:t>báo</a:t>
            </a:r>
            <a:r>
              <a:rPr lang="en-US" dirty="0"/>
              <a:t> </a:t>
            </a:r>
            <a:r>
              <a:rPr lang="en-US" dirty="0" err="1"/>
              <a:t>phải</a:t>
            </a:r>
            <a:r>
              <a:rPr lang="en-US" dirty="0"/>
              <a:t> </a:t>
            </a:r>
            <a:r>
              <a:rPr lang="en-US" dirty="0" err="1"/>
              <a:t>nhỏ</a:t>
            </a:r>
            <a:r>
              <a:rPr lang="en-US" dirty="0"/>
              <a:t> </a:t>
            </a:r>
            <a:r>
              <a:rPr lang="en-US" dirty="0" err="1"/>
              <a:t>hơn</a:t>
            </a:r>
            <a:r>
              <a:rPr lang="en-US" dirty="0"/>
              <a:t> </a:t>
            </a:r>
            <a:r>
              <a:rPr lang="en-US" dirty="0" err="1"/>
              <a:t>giá</a:t>
            </a:r>
            <a:r>
              <a:rPr lang="en-US" dirty="0"/>
              <a:t> </a:t>
            </a:r>
            <a:r>
              <a:rPr lang="en-US" dirty="0" err="1"/>
              <a:t>trị</a:t>
            </a:r>
            <a:r>
              <a:rPr lang="en-US" dirty="0"/>
              <a:t> </a:t>
            </a:r>
            <a:r>
              <a:rPr lang="en-US" dirty="0" err="1"/>
              <a:t>khai</a:t>
            </a:r>
            <a:r>
              <a:rPr lang="en-US" dirty="0"/>
              <a:t> </a:t>
            </a:r>
            <a:r>
              <a:rPr lang="en-US" dirty="0" err="1"/>
              <a:t>báo</a:t>
            </a:r>
            <a:r>
              <a:rPr lang="en-US" dirty="0"/>
              <a:t> </a:t>
            </a:r>
            <a:r>
              <a:rPr lang="en-US" dirty="0" err="1"/>
              <a:t>trong</a:t>
            </a:r>
            <a:r>
              <a:rPr lang="en-US" dirty="0"/>
              <a:t> </a:t>
            </a:r>
            <a:r>
              <a:rPr lang="en-US" dirty="0" err="1"/>
              <a:t>hàm</a:t>
            </a:r>
            <a:r>
              <a:rPr lang="en-US" dirty="0"/>
              <a:t> wavedec2 </a:t>
            </a:r>
            <a:r>
              <a:rPr lang="en-US" dirty="0" err="1"/>
              <a:t>trước</a:t>
            </a:r>
            <a:r>
              <a:rPr lang="en-US" dirty="0"/>
              <a:t> </a:t>
            </a:r>
            <a:r>
              <a:rPr lang="en-US" dirty="0" err="1"/>
              <a:t>đó</a:t>
            </a:r>
            <a:r>
              <a:rPr lang="en-US" dirty="0"/>
              <a:t>. </a:t>
            </a:r>
            <a:r>
              <a:rPr lang="en-US" dirty="0" err="1"/>
              <a:t>Cú</a:t>
            </a:r>
            <a:r>
              <a:rPr lang="en-US" dirty="0"/>
              <a:t> </a:t>
            </a:r>
            <a:r>
              <a:rPr lang="en-US" dirty="0" err="1"/>
              <a:t>pháp</a:t>
            </a:r>
            <a:r>
              <a:rPr lang="en-US" dirty="0"/>
              <a:t> </a:t>
            </a:r>
            <a:r>
              <a:rPr lang="en-US" dirty="0" err="1"/>
              <a:t>của</a:t>
            </a:r>
            <a:r>
              <a:rPr lang="en-US" dirty="0"/>
              <a:t> </a:t>
            </a:r>
            <a:r>
              <a:rPr lang="en-US" dirty="0" err="1"/>
              <a:t>hàm</a:t>
            </a:r>
            <a:r>
              <a:rPr lang="en-US" dirty="0"/>
              <a:t> appcoef2 </a:t>
            </a:r>
            <a:r>
              <a:rPr lang="en-US" dirty="0" err="1"/>
              <a:t>được</a:t>
            </a:r>
            <a:r>
              <a:rPr lang="en-US" dirty="0"/>
              <a:t> </a:t>
            </a:r>
            <a:r>
              <a:rPr lang="en-US" dirty="0" err="1"/>
              <a:t>cho</a:t>
            </a:r>
            <a:r>
              <a:rPr lang="en-US" dirty="0"/>
              <a:t> </a:t>
            </a:r>
            <a:r>
              <a:rPr lang="en-US" dirty="0" err="1"/>
              <a:t>như</a:t>
            </a:r>
            <a:r>
              <a:rPr lang="en-US" dirty="0"/>
              <a:t> </a:t>
            </a:r>
            <a:r>
              <a:rPr lang="en-US" dirty="0" err="1"/>
              <a:t>sau</a:t>
            </a:r>
            <a:r>
              <a:rPr lang="en-US" dirty="0"/>
              <a:t>:</a:t>
            </a:r>
          </a:p>
        </p:txBody>
      </p:sp>
      <p:sp>
        <p:nvSpPr>
          <p:cNvPr id="3" name="Rectangle 2"/>
          <p:cNvSpPr/>
          <p:nvPr/>
        </p:nvSpPr>
        <p:spPr>
          <a:xfrm>
            <a:off x="4445732" y="1024275"/>
            <a:ext cx="4698268" cy="4708981"/>
          </a:xfrm>
          <a:prstGeom prst="rect">
            <a:avLst/>
          </a:prstGeom>
        </p:spPr>
        <p:txBody>
          <a:bodyPr wrap="square">
            <a:spAutoFit/>
          </a:bodyPr>
          <a:lstStyle/>
          <a:p>
            <a:r>
              <a:rPr lang="en-US" dirty="0"/>
              <a:t>A = appcoef2(C,S,'</a:t>
            </a:r>
            <a:r>
              <a:rPr lang="en-US" dirty="0" err="1"/>
              <a:t>wname</a:t>
            </a:r>
            <a:r>
              <a:rPr lang="en-US" dirty="0"/>
              <a:t>',N)</a:t>
            </a:r>
          </a:p>
          <a:p>
            <a:r>
              <a:rPr lang="pt-BR" dirty="0"/>
              <a:t>Hay</a:t>
            </a:r>
            <a:endParaRPr lang="en-US" dirty="0"/>
          </a:p>
          <a:p>
            <a:r>
              <a:rPr lang="pt-BR" dirty="0"/>
              <a:t>A = appcoef2(C,S,Lo_R,Hi_R,N)</a:t>
            </a:r>
            <a:endParaRPr lang="en-US" dirty="0"/>
          </a:p>
          <a:p>
            <a:r>
              <a:rPr lang="pt-BR" dirty="0"/>
              <a:t>Tương tự với hàm detcoef2 cũng trả về ma trận hệ số Wavelet của băng con chi tiết, nhưng có thêm một tham số cần khai báo, đó là băng con cụ thể. Trong trường hợp của ví dụ 3.5 thì băng con trích xuất là vertical  - băng con chi tiết theo chiều dọc. Cú pháp của hàm detcoef2 được trình bày:</a:t>
            </a:r>
            <a:endParaRPr lang="en-US" dirty="0"/>
          </a:p>
          <a:p>
            <a:r>
              <a:rPr lang="pt-BR" dirty="0"/>
              <a:t>D = detcoef2(O,C,S,N)</a:t>
            </a:r>
            <a:endParaRPr lang="en-US" dirty="0"/>
          </a:p>
          <a:p>
            <a:r>
              <a:rPr lang="pt-BR" dirty="0"/>
              <a:t>Tham số O chỉ rõ băng con chi tiết cần khai báo, chẳng hạn 'h' – horizontal, 'v' – vertical, 'd' – diagonal.</a:t>
            </a:r>
            <a:endParaRPr lang="en-US" dirty="0"/>
          </a:p>
        </p:txBody>
      </p:sp>
      <p:sp>
        <p:nvSpPr>
          <p:cNvPr id="8"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Tree>
    <p:extLst>
      <p:ext uri="{BB962C8B-B14F-4D97-AF65-F5344CB8AC3E}">
        <p14:creationId xmlns:p14="http://schemas.microsoft.com/office/powerpoint/2010/main" val="2814601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24</a:t>
            </a:fld>
            <a:endParaRPr lang="en-US" sz="1400">
              <a:solidFill>
                <a:schemeClr val="tx1"/>
              </a:solidFill>
            </a:endParaRPr>
          </a:p>
        </p:txBody>
      </p:sp>
      <p:sp>
        <p:nvSpPr>
          <p:cNvPr id="13315"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13317"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mc:AlternateContent xmlns:mc="http://schemas.openxmlformats.org/markup-compatibility/2006" xmlns:a14="http://schemas.microsoft.com/office/drawing/2010/main">
        <mc:Choice Requires="a14">
          <p:sp>
            <p:nvSpPr>
              <p:cNvPr id="2" name="Rectangle 1"/>
              <p:cNvSpPr/>
              <p:nvPr/>
            </p:nvSpPr>
            <p:spPr>
              <a:xfrm>
                <a:off x="79374" y="1154367"/>
                <a:ext cx="4708649" cy="4762394"/>
              </a:xfrm>
              <a:prstGeom prst="rect">
                <a:avLst/>
              </a:prstGeom>
            </p:spPr>
            <p:txBody>
              <a:bodyPr wrap="square">
                <a:spAutoFit/>
              </a:bodyPr>
              <a:lstStyle/>
              <a:p>
                <a:r>
                  <a:rPr lang="pt-BR" b="1" i="1" dirty="0"/>
                  <a:t>Ví dụ 3.6</a:t>
                </a:r>
                <a:r>
                  <a:rPr lang="pt-BR" dirty="0"/>
                  <a:t>: Thực hiện biến đổi DWT cho ma trận 2 chiều dùng Wavelet Haar.</a:t>
                </a:r>
                <a:endParaRPr lang="en-US" dirty="0"/>
              </a:p>
              <a:p>
                <a:r>
                  <a:rPr lang="pt-BR" dirty="0"/>
                  <a:t>Với kết quả thu được từ ví dụ 3.3 là các hàm bộ lọc thông thấp và thông cao dùng trong quá trình phân tích thì hoàn toàn có thể thực hiện việc biến đổi DWT với ma trận được cho từ hàm magic(4).</a:t>
                </a:r>
              </a:p>
              <a:p>
                <a:endParaRPr lang="en-US" dirty="0"/>
              </a:p>
              <a:p>
                <a:pPr/>
                <a14:m>
                  <m:oMathPara xmlns:m="http://schemas.openxmlformats.org/officeDocument/2006/math">
                    <m:oMathParaPr>
                      <m:jc m:val="centerGroup"/>
                    </m:oMathParaPr>
                    <m:oMath xmlns:m="http://schemas.openxmlformats.org/officeDocument/2006/math">
                      <m:r>
                        <a:rPr lang="en-US" i="1">
                          <a:latin typeface="Cambria Math"/>
                        </a:rPr>
                        <m:t>𝑓</m:t>
                      </m:r>
                      <m:r>
                        <a:rPr lang="en-US" i="1">
                          <a:latin typeface="Cambria Math"/>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m>
                                  <m:mPr>
                                    <m:mcs>
                                      <m:mc>
                                        <m:mcPr>
                                          <m:count m:val="2"/>
                                          <m:mcJc m:val="center"/>
                                        </m:mcPr>
                                      </m:mc>
                                    </m:mcs>
                                    <m:ctrlPr>
                                      <a:rPr lang="en-US" i="1">
                                        <a:latin typeface="Cambria Math" panose="02040503050406030204" pitchFamily="18" charset="0"/>
                                      </a:rPr>
                                    </m:ctrlPr>
                                  </m:mPr>
                                  <m:mr>
                                    <m:e>
                                      <m:r>
                                        <a:rPr lang="en-US" i="1">
                                          <a:latin typeface="Cambria Math"/>
                                        </a:rPr>
                                        <m:t>16</m:t>
                                      </m:r>
                                    </m:e>
                                    <m:e>
                                      <m:r>
                                        <a:rPr lang="en-US" i="1">
                                          <a:latin typeface="Cambria Math"/>
                                        </a:rPr>
                                        <m:t>2</m:t>
                                      </m:r>
                                    </m:e>
                                  </m:mr>
                                  <m:mr>
                                    <m:e>
                                      <m:r>
                                        <a:rPr lang="en-US" i="1">
                                          <a:latin typeface="Cambria Math"/>
                                        </a:rPr>
                                        <m:t>5</m:t>
                                      </m:r>
                                    </m:e>
                                    <m:e>
                                      <m:r>
                                        <a:rPr lang="en-US" i="1">
                                          <a:latin typeface="Cambria Math"/>
                                        </a:rPr>
                                        <m:t>11</m:t>
                                      </m:r>
                                    </m:e>
                                  </m:mr>
                                </m:m>
                              </m:e>
                              <m:e>
                                <m:m>
                                  <m:mPr>
                                    <m:mcs>
                                      <m:mc>
                                        <m:mcPr>
                                          <m:count m:val="2"/>
                                          <m:mcJc m:val="center"/>
                                        </m:mcPr>
                                      </m:mc>
                                    </m:mcs>
                                    <m:ctrlPr>
                                      <a:rPr lang="en-US" i="1">
                                        <a:latin typeface="Cambria Math" panose="02040503050406030204" pitchFamily="18" charset="0"/>
                                      </a:rPr>
                                    </m:ctrlPr>
                                  </m:mPr>
                                  <m:mr>
                                    <m:e>
                                      <m:r>
                                        <a:rPr lang="en-US" i="1">
                                          <a:latin typeface="Cambria Math"/>
                                        </a:rPr>
                                        <m:t>3</m:t>
                                      </m:r>
                                    </m:e>
                                    <m:e>
                                      <m:r>
                                        <a:rPr lang="en-US" i="1">
                                          <a:latin typeface="Cambria Math"/>
                                        </a:rPr>
                                        <m:t>13</m:t>
                                      </m:r>
                                    </m:e>
                                  </m:mr>
                                  <m:mr>
                                    <m:e>
                                      <m:r>
                                        <a:rPr lang="en-US" i="1">
                                          <a:latin typeface="Cambria Math"/>
                                        </a:rPr>
                                        <m:t>10</m:t>
                                      </m:r>
                                    </m:e>
                                    <m:e>
                                      <m:r>
                                        <a:rPr lang="en-US" i="1">
                                          <a:latin typeface="Cambria Math"/>
                                        </a:rPr>
                                        <m:t>8</m:t>
                                      </m:r>
                                    </m:e>
                                  </m:mr>
                                </m:m>
                              </m:e>
                            </m:mr>
                            <m:mr>
                              <m:e>
                                <m:m>
                                  <m:mPr>
                                    <m:mcs>
                                      <m:mc>
                                        <m:mcPr>
                                          <m:count m:val="2"/>
                                          <m:mcJc m:val="center"/>
                                        </m:mcPr>
                                      </m:mc>
                                    </m:mcs>
                                    <m:ctrlPr>
                                      <a:rPr lang="en-US" i="1">
                                        <a:latin typeface="Cambria Math" panose="02040503050406030204" pitchFamily="18" charset="0"/>
                                      </a:rPr>
                                    </m:ctrlPr>
                                  </m:mPr>
                                  <m:mr>
                                    <m:e>
                                      <m:r>
                                        <a:rPr lang="en-US" i="1">
                                          <a:latin typeface="Cambria Math"/>
                                        </a:rPr>
                                        <m:t>9</m:t>
                                      </m:r>
                                    </m:e>
                                    <m:e>
                                      <m:r>
                                        <a:rPr lang="en-US" i="1">
                                          <a:latin typeface="Cambria Math"/>
                                        </a:rPr>
                                        <m:t>7</m:t>
                                      </m:r>
                                    </m:e>
                                  </m:mr>
                                  <m:mr>
                                    <m:e>
                                      <m:r>
                                        <a:rPr lang="en-US" i="1">
                                          <a:latin typeface="Cambria Math"/>
                                        </a:rPr>
                                        <m:t>4</m:t>
                                      </m:r>
                                    </m:e>
                                    <m:e>
                                      <m:r>
                                        <a:rPr lang="en-US" i="1">
                                          <a:latin typeface="Cambria Math"/>
                                        </a:rPr>
                                        <m:t>14</m:t>
                                      </m:r>
                                    </m:e>
                                  </m:mr>
                                </m:m>
                              </m:e>
                              <m:e>
                                <m:m>
                                  <m:mPr>
                                    <m:mcs>
                                      <m:mc>
                                        <m:mcPr>
                                          <m:count m:val="2"/>
                                          <m:mcJc m:val="center"/>
                                        </m:mcPr>
                                      </m:mc>
                                    </m:mcs>
                                    <m:ctrlPr>
                                      <a:rPr lang="en-US" i="1">
                                        <a:latin typeface="Cambria Math" panose="02040503050406030204" pitchFamily="18" charset="0"/>
                                      </a:rPr>
                                    </m:ctrlPr>
                                  </m:mPr>
                                  <m:mr>
                                    <m:e>
                                      <m:r>
                                        <a:rPr lang="en-US" i="1">
                                          <a:latin typeface="Cambria Math"/>
                                        </a:rPr>
                                        <m:t>6</m:t>
                                      </m:r>
                                    </m:e>
                                    <m:e>
                                      <m:r>
                                        <a:rPr lang="en-US" i="1">
                                          <a:latin typeface="Cambria Math"/>
                                        </a:rPr>
                                        <m:t>12</m:t>
                                      </m:r>
                                    </m:e>
                                  </m:mr>
                                  <m:mr>
                                    <m:e>
                                      <m:r>
                                        <a:rPr lang="en-US" i="1">
                                          <a:latin typeface="Cambria Math"/>
                                        </a:rPr>
                                        <m:t>15</m:t>
                                      </m:r>
                                    </m:e>
                                    <m:e>
                                      <m:r>
                                        <a:rPr lang="en-US" i="1">
                                          <a:latin typeface="Cambria Math"/>
                                        </a:rPr>
                                        <m:t>1</m:t>
                                      </m:r>
                                    </m:e>
                                  </m:mr>
                                </m:m>
                              </m:e>
                            </m:mr>
                          </m:m>
                        </m:e>
                      </m:d>
                    </m:oMath>
                  </m:oMathPara>
                </a14:m>
                <a:endParaRPr lang="en-US" dirty="0"/>
              </a:p>
              <a:p>
                <a:endParaRPr lang="en-US" dirty="0"/>
              </a:p>
              <a:p>
                <a:r>
                  <a:rPr lang="en-US" dirty="0" err="1"/>
                  <a:t>Với</a:t>
                </a:r>
                <a:r>
                  <a:rPr lang="en-US" dirty="0"/>
                  <a:t> </a:t>
                </a:r>
                <a:r>
                  <a:rPr lang="en-US" dirty="0" err="1"/>
                  <a:t>hai</a:t>
                </a:r>
                <a:r>
                  <a:rPr lang="en-US" dirty="0"/>
                  <a:t> </a:t>
                </a:r>
                <a:r>
                  <a:rPr lang="en-US" dirty="0" err="1"/>
                  <a:t>bộ</a:t>
                </a:r>
                <a:r>
                  <a:rPr lang="en-US" dirty="0"/>
                  <a:t> </a:t>
                </a:r>
                <a:r>
                  <a:rPr lang="en-US" dirty="0" err="1"/>
                  <a:t>lọc</a:t>
                </a:r>
                <a:r>
                  <a:rPr lang="en-US" dirty="0"/>
                  <a:t> </a:t>
                </a:r>
                <a:r>
                  <a:rPr lang="en-US" dirty="0" err="1"/>
                  <a:t>thông</a:t>
                </a:r>
                <a:r>
                  <a:rPr lang="en-US" dirty="0"/>
                  <a:t> </a:t>
                </a:r>
                <a:r>
                  <a:rPr lang="en-US" dirty="0" err="1"/>
                  <a:t>thấp</a:t>
                </a:r>
                <a:r>
                  <a:rPr lang="en-US" dirty="0"/>
                  <a:t> </a:t>
                </a:r>
              </a:p>
              <a:p>
                <a14:m>
                  <m:oMath xmlns:m="http://schemas.openxmlformats.org/officeDocument/2006/math">
                    <m:r>
                      <a:rPr lang="en-US" i="1">
                        <a:latin typeface="Cambria Math"/>
                      </a:rPr>
                      <m:t>𝐿𝑜</m:t>
                    </m:r>
                    <m:r>
                      <a:rPr lang="en-US" i="1">
                        <a:latin typeface="Cambria Math"/>
                      </a:rPr>
                      <m:t>_</m:t>
                    </m:r>
                    <m:r>
                      <a:rPr lang="en-US" i="1">
                        <a:latin typeface="Cambria Math"/>
                      </a:rPr>
                      <m:t>𝐷</m:t>
                    </m:r>
                    <m:r>
                      <a:rPr lang="en-US" i="1">
                        <a:latin typeface="Cambria Math"/>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f>
                                <m:fPr>
                                  <m:ctrlPr>
                                    <a:rPr lang="en-US" i="1">
                                      <a:latin typeface="Cambria Math" panose="02040503050406030204" pitchFamily="18" charset="0"/>
                                    </a:rPr>
                                  </m:ctrlPr>
                                </m:fPr>
                                <m:num>
                                  <m:r>
                                    <a:rPr lang="en-US" i="1">
                                      <a:latin typeface="Cambria Math"/>
                                    </a:rPr>
                                    <m:t>1</m:t>
                                  </m:r>
                                </m:num>
                                <m:den>
                                  <m:rad>
                                    <m:radPr>
                                      <m:degHide m:val="on"/>
                                      <m:ctrlPr>
                                        <a:rPr lang="en-US" i="1">
                                          <a:latin typeface="Cambria Math" panose="02040503050406030204" pitchFamily="18" charset="0"/>
                                        </a:rPr>
                                      </m:ctrlPr>
                                    </m:radPr>
                                    <m:deg/>
                                    <m:e>
                                      <m:r>
                                        <a:rPr lang="en-US" i="1">
                                          <a:latin typeface="Cambria Math"/>
                                        </a:rPr>
                                        <m:t>2</m:t>
                                      </m:r>
                                    </m:e>
                                  </m:rad>
                                </m:den>
                              </m:f>
                            </m:e>
                            <m:e>
                              <m:f>
                                <m:fPr>
                                  <m:ctrlPr>
                                    <a:rPr lang="en-US" i="1">
                                      <a:latin typeface="Cambria Math" panose="02040503050406030204" pitchFamily="18" charset="0"/>
                                    </a:rPr>
                                  </m:ctrlPr>
                                </m:fPr>
                                <m:num>
                                  <m:r>
                                    <a:rPr lang="en-US" i="1">
                                      <a:latin typeface="Cambria Math"/>
                                    </a:rPr>
                                    <m:t>1</m:t>
                                  </m:r>
                                </m:num>
                                <m:den>
                                  <m:rad>
                                    <m:radPr>
                                      <m:degHide m:val="on"/>
                                      <m:ctrlPr>
                                        <a:rPr lang="en-US" i="1">
                                          <a:latin typeface="Cambria Math" panose="02040503050406030204" pitchFamily="18" charset="0"/>
                                        </a:rPr>
                                      </m:ctrlPr>
                                    </m:radPr>
                                    <m:deg/>
                                    <m:e>
                                      <m:r>
                                        <a:rPr lang="en-US" i="1">
                                          <a:latin typeface="Cambria Math"/>
                                        </a:rPr>
                                        <m:t>2</m:t>
                                      </m:r>
                                    </m:e>
                                  </m:rad>
                                </m:den>
                              </m:f>
                            </m:e>
                          </m:mr>
                        </m:m>
                      </m:e>
                    </m:d>
                  </m:oMath>
                </a14:m>
                <a:r>
                  <a:rPr lang="en-US" dirty="0"/>
                  <a:t> </a:t>
                </a:r>
                <a:r>
                  <a:rPr lang="en-US" dirty="0" err="1"/>
                  <a:t>và</a:t>
                </a:r>
                <a:r>
                  <a:rPr lang="en-US" dirty="0"/>
                  <a:t> </a:t>
                </a:r>
                <a14:m>
                  <m:oMath xmlns:m="http://schemas.openxmlformats.org/officeDocument/2006/math">
                    <m:r>
                      <a:rPr lang="en-US" i="1">
                        <a:latin typeface="Cambria Math"/>
                      </a:rPr>
                      <m:t>𝐻𝑖</m:t>
                    </m:r>
                    <m:r>
                      <a:rPr lang="en-US" i="1">
                        <a:latin typeface="Cambria Math"/>
                      </a:rPr>
                      <m:t>_</m:t>
                    </m:r>
                    <m:r>
                      <a:rPr lang="en-US" i="1">
                        <a:latin typeface="Cambria Math"/>
                      </a:rPr>
                      <m:t>𝐷</m:t>
                    </m:r>
                    <m:r>
                      <a:rPr lang="en-US" i="1">
                        <a:latin typeface="Cambria Math"/>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f>
                                <m:fPr>
                                  <m:ctrlPr>
                                    <a:rPr lang="en-US" i="1">
                                      <a:latin typeface="Cambria Math" panose="02040503050406030204" pitchFamily="18" charset="0"/>
                                    </a:rPr>
                                  </m:ctrlPr>
                                </m:fPr>
                                <m:num>
                                  <m:r>
                                    <a:rPr lang="en-US" i="1">
                                      <a:latin typeface="Cambria Math"/>
                                    </a:rPr>
                                    <m:t>−1</m:t>
                                  </m:r>
                                </m:num>
                                <m:den>
                                  <m:rad>
                                    <m:radPr>
                                      <m:degHide m:val="on"/>
                                      <m:ctrlPr>
                                        <a:rPr lang="en-US" i="1">
                                          <a:latin typeface="Cambria Math" panose="02040503050406030204" pitchFamily="18" charset="0"/>
                                        </a:rPr>
                                      </m:ctrlPr>
                                    </m:radPr>
                                    <m:deg/>
                                    <m:e>
                                      <m:r>
                                        <a:rPr lang="en-US" i="1">
                                          <a:latin typeface="Cambria Math"/>
                                        </a:rPr>
                                        <m:t>2</m:t>
                                      </m:r>
                                    </m:e>
                                  </m:rad>
                                </m:den>
                              </m:f>
                            </m:e>
                            <m:e>
                              <m:f>
                                <m:fPr>
                                  <m:ctrlPr>
                                    <a:rPr lang="en-US" i="1">
                                      <a:latin typeface="Cambria Math" panose="02040503050406030204" pitchFamily="18" charset="0"/>
                                    </a:rPr>
                                  </m:ctrlPr>
                                </m:fPr>
                                <m:num>
                                  <m:r>
                                    <a:rPr lang="en-US" i="1">
                                      <a:latin typeface="Cambria Math"/>
                                    </a:rPr>
                                    <m:t>1</m:t>
                                  </m:r>
                                </m:num>
                                <m:den>
                                  <m:rad>
                                    <m:radPr>
                                      <m:degHide m:val="on"/>
                                      <m:ctrlPr>
                                        <a:rPr lang="en-US" i="1">
                                          <a:latin typeface="Cambria Math" panose="02040503050406030204" pitchFamily="18" charset="0"/>
                                        </a:rPr>
                                      </m:ctrlPr>
                                    </m:radPr>
                                    <m:deg/>
                                    <m:e>
                                      <m:r>
                                        <a:rPr lang="en-US" i="1">
                                          <a:latin typeface="Cambria Math"/>
                                        </a:rPr>
                                        <m:t>2</m:t>
                                      </m:r>
                                    </m:e>
                                  </m:rad>
                                </m:den>
                              </m:f>
                            </m:e>
                          </m:mr>
                        </m:m>
                      </m:e>
                    </m:d>
                  </m:oMath>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79374" y="1154367"/>
                <a:ext cx="4708649" cy="4762394"/>
              </a:xfrm>
              <a:prstGeom prst="rect">
                <a:avLst/>
              </a:prstGeom>
              <a:blipFill rotWithShape="1">
                <a:blip r:embed="rId3"/>
                <a:stretch>
                  <a:fillRect l="-1295" t="-512" r="-24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4914292" y="1304764"/>
                <a:ext cx="4122204" cy="3477875"/>
              </a:xfrm>
              <a:prstGeom prst="rect">
                <a:avLst/>
              </a:prstGeom>
            </p:spPr>
            <p:txBody>
              <a:bodyPr wrap="square">
                <a:spAutoFit/>
              </a:bodyPr>
              <a:lstStyle/>
              <a:p>
                <a:r>
                  <a:rPr lang="en-US" dirty="0" err="1"/>
                  <a:t>Như</a:t>
                </a:r>
                <a:r>
                  <a:rPr lang="en-US" dirty="0"/>
                  <a:t> </a:t>
                </a:r>
                <a:r>
                  <a:rPr lang="en-US" dirty="0" err="1"/>
                  <a:t>đã</a:t>
                </a:r>
                <a:r>
                  <a:rPr lang="en-US" dirty="0"/>
                  <a:t> </a:t>
                </a:r>
                <a:r>
                  <a:rPr lang="en-US" dirty="0" err="1"/>
                  <a:t>đề</a:t>
                </a:r>
                <a:r>
                  <a:rPr lang="en-US" dirty="0"/>
                  <a:t> </a:t>
                </a:r>
                <a:r>
                  <a:rPr lang="en-US" dirty="0" err="1"/>
                  <a:t>cập</a:t>
                </a:r>
                <a:r>
                  <a:rPr lang="en-US" dirty="0"/>
                  <a:t>, </a:t>
                </a:r>
                <a:r>
                  <a:rPr lang="en-US" dirty="0" err="1"/>
                  <a:t>thành</a:t>
                </a:r>
                <a:r>
                  <a:rPr lang="en-US" dirty="0"/>
                  <a:t> </a:t>
                </a:r>
                <a:r>
                  <a:rPr lang="en-US" dirty="0" err="1"/>
                  <a:t>phần</a:t>
                </a:r>
                <a:r>
                  <a:rPr lang="en-US" dirty="0"/>
                  <a:t> </a:t>
                </a:r>
                <a:r>
                  <a:rPr lang="en-US" dirty="0" err="1"/>
                  <a:t>xấp</a:t>
                </a:r>
                <a:r>
                  <a:rPr lang="en-US" dirty="0"/>
                  <a:t> </a:t>
                </a:r>
                <a:r>
                  <a:rPr lang="en-US" dirty="0" err="1"/>
                  <a:t>xỉ</a:t>
                </a:r>
                <a:r>
                  <a:rPr lang="en-US" dirty="0"/>
                  <a:t> </a:t>
                </a:r>
                <a:r>
                  <a:rPr lang="en-US" dirty="0" err="1"/>
                  <a:t>chứa</a:t>
                </a:r>
                <a:r>
                  <a:rPr lang="en-US" dirty="0"/>
                  <a:t> </a:t>
                </a:r>
                <a:r>
                  <a:rPr lang="en-US" dirty="0" err="1"/>
                  <a:t>các</a:t>
                </a:r>
                <a:r>
                  <a:rPr lang="en-US" dirty="0"/>
                  <a:t> </a:t>
                </a:r>
                <a:r>
                  <a:rPr lang="en-US" dirty="0" err="1"/>
                  <a:t>hệ</a:t>
                </a:r>
                <a:r>
                  <a:rPr lang="en-US" dirty="0"/>
                  <a:t> </a:t>
                </a:r>
                <a:r>
                  <a:rPr lang="en-US" dirty="0" err="1"/>
                  <a:t>số</a:t>
                </a:r>
                <a:r>
                  <a:rPr lang="en-US" dirty="0"/>
                  <a:t> </a:t>
                </a:r>
                <a:r>
                  <a:rPr lang="en-US" dirty="0" err="1"/>
                  <a:t>có</a:t>
                </a:r>
                <a:r>
                  <a:rPr lang="en-US" dirty="0"/>
                  <a:t> </a:t>
                </a:r>
                <a:r>
                  <a:rPr lang="en-US" dirty="0" err="1"/>
                  <a:t>tần</a:t>
                </a:r>
                <a:r>
                  <a:rPr lang="en-US" dirty="0"/>
                  <a:t> </a:t>
                </a:r>
                <a:r>
                  <a:rPr lang="en-US" dirty="0" err="1"/>
                  <a:t>số</a:t>
                </a:r>
                <a:r>
                  <a:rPr lang="en-US" dirty="0"/>
                  <a:t> </a:t>
                </a:r>
                <a:r>
                  <a:rPr lang="en-US" dirty="0" err="1"/>
                  <a:t>thấp</a:t>
                </a:r>
                <a:r>
                  <a:rPr lang="en-US" dirty="0"/>
                  <a:t> </a:t>
                </a:r>
                <a:r>
                  <a:rPr lang="en-US" dirty="0" err="1"/>
                  <a:t>nhất</a:t>
                </a:r>
                <a:r>
                  <a:rPr lang="en-US" dirty="0"/>
                  <a:t>, do </a:t>
                </a:r>
                <a:r>
                  <a:rPr lang="en-US" dirty="0" err="1"/>
                  <a:t>đó</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theo</a:t>
                </a:r>
                <a:r>
                  <a:rPr lang="en-US" dirty="0"/>
                  <a:t> </a:t>
                </a:r>
                <a:r>
                  <a:rPr lang="en-US" dirty="0" err="1"/>
                  <a:t>như</a:t>
                </a:r>
                <a:r>
                  <a:rPr lang="en-US" dirty="0"/>
                  <a:t> </a:t>
                </a:r>
                <a:r>
                  <a:rPr lang="en-US" dirty="0" err="1"/>
                  <a:t>sơ</a:t>
                </a:r>
                <a:r>
                  <a:rPr lang="en-US" dirty="0"/>
                  <a:t> </a:t>
                </a:r>
                <a:r>
                  <a:rPr lang="en-US" dirty="0" err="1"/>
                  <a:t>đồ</a:t>
                </a:r>
                <a:r>
                  <a:rPr lang="en-US" dirty="0"/>
                  <a:t> </a:t>
                </a:r>
                <a:r>
                  <a:rPr lang="en-US" dirty="0" err="1"/>
                  <a:t>trong</a:t>
                </a:r>
                <a:r>
                  <a:rPr lang="en-US" dirty="0"/>
                  <a:t> </a:t>
                </a:r>
                <a:r>
                  <a:rPr lang="en-US" dirty="0" err="1"/>
                  <a:t>hình</a:t>
                </a:r>
                <a:r>
                  <a:rPr lang="en-US" dirty="0"/>
                  <a:t> 3.18. </a:t>
                </a:r>
                <a:r>
                  <a:rPr lang="en-US" dirty="0" err="1"/>
                  <a:t>Cụ</a:t>
                </a:r>
                <a:r>
                  <a:rPr lang="en-US" dirty="0"/>
                  <a:t> </a:t>
                </a:r>
                <a:r>
                  <a:rPr lang="en-US" dirty="0" err="1"/>
                  <a:t>thể</a:t>
                </a:r>
                <a:r>
                  <a:rPr lang="en-US" dirty="0"/>
                  <a:t> </a:t>
                </a:r>
                <a:r>
                  <a:rPr lang="en-US" dirty="0" err="1"/>
                  <a:t>theo</a:t>
                </a:r>
                <a:r>
                  <a:rPr lang="en-US" dirty="0"/>
                  <a:t> </a:t>
                </a:r>
                <a:r>
                  <a:rPr lang="en-US" dirty="0" err="1"/>
                  <a:t>các</a:t>
                </a:r>
                <a:r>
                  <a:rPr lang="en-US" dirty="0"/>
                  <a:t> </a:t>
                </a:r>
                <a:r>
                  <a:rPr lang="en-US" dirty="0" err="1"/>
                  <a:t>bước</a:t>
                </a:r>
                <a:r>
                  <a:rPr lang="en-US" dirty="0"/>
                  <a:t> </a:t>
                </a:r>
                <a:r>
                  <a:rPr lang="en-US" dirty="0" err="1"/>
                  <a:t>sau</a:t>
                </a:r>
                <a:r>
                  <a:rPr lang="en-US" dirty="0"/>
                  <a:t> </a:t>
                </a:r>
                <a:r>
                  <a:rPr lang="en-US" dirty="0" err="1"/>
                  <a:t>đây</a:t>
                </a:r>
                <a:r>
                  <a:rPr lang="en-US" dirty="0"/>
                  <a:t> (</a:t>
                </a:r>
                <a:r>
                  <a:rPr lang="en-US" dirty="0" err="1"/>
                  <a:t>chỉ</a:t>
                </a:r>
                <a:r>
                  <a:rPr lang="en-US" dirty="0"/>
                  <a:t> </a:t>
                </a:r>
                <a:r>
                  <a:rPr lang="en-US" dirty="0" err="1"/>
                  <a:t>với</a:t>
                </a:r>
                <a:r>
                  <a:rPr lang="en-US" dirty="0"/>
                  <a:t> </a:t>
                </a:r>
                <a:r>
                  <a:rPr lang="en-US" dirty="0" err="1"/>
                  <a:t>thành</a:t>
                </a:r>
                <a:r>
                  <a:rPr lang="en-US" dirty="0"/>
                  <a:t> </a:t>
                </a:r>
                <a:r>
                  <a:rPr lang="en-US" dirty="0" err="1"/>
                  <a:t>phần</a:t>
                </a:r>
                <a:r>
                  <a:rPr lang="en-US" dirty="0"/>
                  <a:t> </a:t>
                </a:r>
                <a:r>
                  <a:rPr lang="en-US" dirty="0" err="1"/>
                  <a:t>xấp</a:t>
                </a:r>
                <a:r>
                  <a:rPr lang="en-US" dirty="0"/>
                  <a:t> </a:t>
                </a:r>
                <a:r>
                  <a:rPr lang="en-US" dirty="0" err="1"/>
                  <a:t>xỉ</a:t>
                </a:r>
                <a:r>
                  <a:rPr lang="en-US" dirty="0"/>
                  <a:t>):</a:t>
                </a:r>
              </a:p>
              <a:p>
                <a:endParaRPr lang="en-US" dirty="0"/>
              </a:p>
              <a:p>
                <a:pPr lvl="0"/>
                <a:r>
                  <a:rPr lang="en-US" dirty="0" err="1"/>
                  <a:t>Tính</a:t>
                </a:r>
                <a:r>
                  <a:rPr lang="en-US" dirty="0"/>
                  <a:t> </a:t>
                </a:r>
                <a:r>
                  <a:rPr lang="en-US" dirty="0" err="1"/>
                  <a:t>tích</a:t>
                </a:r>
                <a:r>
                  <a:rPr lang="en-US" dirty="0"/>
                  <a:t> </a:t>
                </a:r>
                <a:r>
                  <a:rPr lang="en-US" dirty="0" err="1"/>
                  <a:t>chập</a:t>
                </a:r>
                <a:r>
                  <a:rPr lang="en-US" dirty="0"/>
                  <a:t> </a:t>
                </a:r>
                <a:r>
                  <a:rPr lang="en-US" dirty="0" err="1"/>
                  <a:t>giữa</a:t>
                </a:r>
                <a:r>
                  <a:rPr lang="en-US" dirty="0"/>
                  <a:t> </a:t>
                </a:r>
                <a14:m>
                  <m:oMath xmlns:m="http://schemas.openxmlformats.org/officeDocument/2006/math">
                    <m:r>
                      <a:rPr lang="en-US" i="1">
                        <a:latin typeface="Cambria Math"/>
                      </a:rPr>
                      <m:t>𝑓</m:t>
                    </m:r>
                  </m:oMath>
                </a14:m>
                <a:r>
                  <a:rPr lang="en-US" dirty="0"/>
                  <a:t> </a:t>
                </a:r>
                <a:r>
                  <a:rPr lang="en-US" dirty="0" err="1"/>
                  <a:t>và</a:t>
                </a:r>
                <a:r>
                  <a:rPr lang="en-US" dirty="0"/>
                  <a:t> </a:t>
                </a:r>
                <a14:m>
                  <m:oMath xmlns:m="http://schemas.openxmlformats.org/officeDocument/2006/math">
                    <m:r>
                      <a:rPr lang="en-US" i="1">
                        <a:latin typeface="Cambria Math"/>
                      </a:rPr>
                      <m:t>𝐿𝑜</m:t>
                    </m:r>
                    <m:r>
                      <a:rPr lang="en-US" i="1">
                        <a:latin typeface="Cambria Math"/>
                      </a:rPr>
                      <m:t>_</m:t>
                    </m:r>
                    <m:r>
                      <a:rPr lang="en-US" i="1">
                        <a:latin typeface="Cambria Math"/>
                      </a:rPr>
                      <m:t>𝐷</m:t>
                    </m:r>
                  </m:oMath>
                </a14:m>
                <a:r>
                  <a:rPr lang="en-US" dirty="0"/>
                  <a:t> </a:t>
                </a:r>
                <a:r>
                  <a:rPr lang="en-US" dirty="0" err="1"/>
                  <a:t>theo</a:t>
                </a:r>
                <a:r>
                  <a:rPr lang="en-US" dirty="0"/>
                  <a:t> </a:t>
                </a:r>
                <a:r>
                  <a:rPr lang="en-US" dirty="0" err="1"/>
                  <a:t>từng</a:t>
                </a:r>
                <a:r>
                  <a:rPr lang="en-US" dirty="0"/>
                  <a:t> </a:t>
                </a:r>
                <a:r>
                  <a:rPr lang="en-US" dirty="0" err="1"/>
                  <a:t>hàng</a:t>
                </a:r>
                <a:r>
                  <a:rPr lang="en-US" dirty="0"/>
                  <a:t>. </a:t>
                </a:r>
                <a:r>
                  <a:rPr lang="en-US" dirty="0" err="1"/>
                  <a:t>Gọi</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𝑂</m:t>
                        </m:r>
                      </m:e>
                      <m:sub>
                        <m:r>
                          <a:rPr lang="en-US" i="1">
                            <a:latin typeface="Cambria Math"/>
                          </a:rPr>
                          <m:t>1</m:t>
                        </m:r>
                      </m:sub>
                    </m:sSub>
                  </m:oMath>
                </a14:m>
                <a:r>
                  <a:rPr lang="en-US" dirty="0"/>
                  <a:t> </a:t>
                </a:r>
                <a:r>
                  <a:rPr lang="en-US" dirty="0" err="1"/>
                  <a:t>là</a:t>
                </a:r>
                <a:r>
                  <a:rPr lang="en-US" dirty="0"/>
                  <a:t> </a:t>
                </a:r>
                <a:r>
                  <a:rPr lang="en-US" dirty="0" err="1"/>
                  <a:t>ngõ</a:t>
                </a:r>
                <a:r>
                  <a:rPr lang="en-US" dirty="0"/>
                  <a:t> </a:t>
                </a:r>
                <a:r>
                  <a:rPr lang="en-US" dirty="0" err="1"/>
                  <a:t>ra</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𝑂</m:t>
                        </m:r>
                      </m:e>
                      <m:sub>
                        <m:r>
                          <a:rPr lang="en-US" i="1">
                            <a:latin typeface="Cambria Math"/>
                          </a:rPr>
                          <m:t>1</m:t>
                        </m:r>
                      </m:sub>
                    </m:sSub>
                  </m:oMath>
                </a14:m>
                <a:r>
                  <a:rPr lang="en-US" dirty="0"/>
                  <a:t> </a:t>
                </a:r>
                <a:r>
                  <a:rPr lang="en-US" dirty="0" err="1"/>
                  <a:t>có</a:t>
                </a:r>
                <a:r>
                  <a:rPr lang="en-US" dirty="0"/>
                  <a:t> </a:t>
                </a:r>
                <a:r>
                  <a:rPr lang="en-US" dirty="0" err="1"/>
                  <a:t>kích</a:t>
                </a:r>
                <a:r>
                  <a:rPr lang="en-US" dirty="0"/>
                  <a:t> </a:t>
                </a:r>
                <a:r>
                  <a:rPr lang="en-US" dirty="0" err="1"/>
                  <a:t>thước</a:t>
                </a:r>
                <a:r>
                  <a:rPr lang="en-US" dirty="0"/>
                  <a:t> </a:t>
                </a:r>
                <a:r>
                  <a:rPr lang="en-US" dirty="0" err="1"/>
                  <a:t>trong</a:t>
                </a:r>
                <a:r>
                  <a:rPr lang="en-US" dirty="0"/>
                  <a:t> </a:t>
                </a:r>
                <a:r>
                  <a:rPr lang="en-US" dirty="0" err="1"/>
                  <a:t>ví</a:t>
                </a:r>
                <a:r>
                  <a:rPr lang="en-US" dirty="0"/>
                  <a:t> </a:t>
                </a:r>
                <a:r>
                  <a:rPr lang="en-US" dirty="0" err="1"/>
                  <a:t>dụ</a:t>
                </a:r>
                <a:r>
                  <a:rPr lang="en-US" dirty="0"/>
                  <a:t> </a:t>
                </a:r>
                <a:r>
                  <a:rPr lang="en-US" dirty="0" err="1"/>
                  <a:t>này</a:t>
                </a:r>
                <a:r>
                  <a:rPr lang="en-US" dirty="0"/>
                  <a:t> </a:t>
                </a:r>
                <a:r>
                  <a:rPr lang="en-US" dirty="0" err="1"/>
                  <a:t>là</a:t>
                </a:r>
                <a:r>
                  <a:rPr lang="en-US" dirty="0"/>
                  <a:t> </a:t>
                </a:r>
                <a14:m>
                  <m:oMath xmlns:m="http://schemas.openxmlformats.org/officeDocument/2006/math">
                    <m:r>
                      <a:rPr lang="en-US" i="1">
                        <a:latin typeface="Cambria Math"/>
                      </a:rPr>
                      <m:t>5×4</m:t>
                    </m:r>
                  </m:oMath>
                </a14:m>
                <a:r>
                  <a:rPr lang="en-US" dirty="0"/>
                  <a:t>. </a:t>
                </a:r>
                <a:r>
                  <a:rPr lang="en-US" dirty="0" err="1"/>
                  <a:t>Tích</a:t>
                </a:r>
                <a:r>
                  <a:rPr lang="en-US" dirty="0"/>
                  <a:t> </a:t>
                </a:r>
                <a:r>
                  <a:rPr lang="en-US" dirty="0" err="1"/>
                  <a:t>chập</a:t>
                </a:r>
                <a:r>
                  <a:rPr lang="en-US" dirty="0"/>
                  <a:t> </a:t>
                </a:r>
                <a:r>
                  <a:rPr lang="en-US" dirty="0" err="1"/>
                  <a:t>được</a:t>
                </a:r>
                <a:r>
                  <a:rPr lang="en-US" dirty="0"/>
                  <a:t> </a:t>
                </a:r>
                <a:r>
                  <a:rPr lang="en-US" dirty="0" err="1"/>
                  <a:t>tính</a:t>
                </a:r>
                <a:r>
                  <a:rPr lang="en-US" dirty="0"/>
                  <a:t> </a:t>
                </a:r>
                <a:r>
                  <a:rPr lang="en-US" dirty="0" err="1"/>
                  <a:t>như</a:t>
                </a:r>
                <a:r>
                  <a:rPr lang="en-US" dirty="0"/>
                  <a:t> </a:t>
                </a:r>
                <a:r>
                  <a:rPr lang="en-US" dirty="0" err="1"/>
                  <a:t>sau</a:t>
                </a:r>
                <a:r>
                  <a:rPr lang="en-US" dirty="0"/>
                  <a:t>:</a:t>
                </a:r>
              </a:p>
            </p:txBody>
          </p:sp>
        </mc:Choice>
        <mc:Fallback xmlns="">
          <p:sp>
            <p:nvSpPr>
              <p:cNvPr id="3" name="Rectangle 2"/>
              <p:cNvSpPr>
                <a:spLocks noRot="1" noChangeAspect="1" noMove="1" noResize="1" noEditPoints="1" noAdjustHandles="1" noChangeArrowheads="1" noChangeShapeType="1" noTextEdit="1"/>
              </p:cNvSpPr>
              <p:nvPr/>
            </p:nvSpPr>
            <p:spPr>
              <a:xfrm>
                <a:off x="4914292" y="1304764"/>
                <a:ext cx="4122204" cy="3477875"/>
              </a:xfrm>
              <a:prstGeom prst="rect">
                <a:avLst/>
              </a:prstGeom>
              <a:blipFill rotWithShape="1">
                <a:blip r:embed="rId4"/>
                <a:stretch>
                  <a:fillRect l="-1479" t="-701" r="-1479" b="-2277"/>
                </a:stretch>
              </a:blipFill>
            </p:spPr>
            <p:txBody>
              <a:bodyPr/>
              <a:lstStyle/>
              <a:p>
                <a:r>
                  <a:rPr lang="en-US">
                    <a:noFill/>
                  </a:rPr>
                  <a:t> </a:t>
                </a:r>
              </a:p>
            </p:txBody>
          </p:sp>
        </mc:Fallback>
      </mc:AlternateContent>
      <p:sp>
        <p:nvSpPr>
          <p:cNvPr id="8"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Tree>
    <p:extLst>
      <p:ext uri="{BB962C8B-B14F-4D97-AF65-F5344CB8AC3E}">
        <p14:creationId xmlns:p14="http://schemas.microsoft.com/office/powerpoint/2010/main" val="1284619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177AB3BC-FE58-43E6-B50A-D9ABA4875CFC}" type="slidenum">
              <a:rPr lang="en-US" sz="1400">
                <a:solidFill>
                  <a:schemeClr val="tx1"/>
                </a:solidFill>
              </a:rPr>
              <a:pPr algn="r" eaLnBrk="1" hangingPunct="1"/>
              <a:t>25</a:t>
            </a:fld>
            <a:endParaRPr lang="en-US" sz="1400">
              <a:solidFill>
                <a:schemeClr val="tx1"/>
              </a:solidFill>
            </a:endParaRPr>
          </a:p>
        </p:txBody>
      </p:sp>
      <p:sp>
        <p:nvSpPr>
          <p:cNvPr id="8"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
        <p:nvSpPr>
          <p:cNvPr id="9"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0193"/>
          <a:stretch/>
        </p:blipFill>
        <p:spPr bwMode="auto">
          <a:xfrm>
            <a:off x="719572" y="691428"/>
            <a:ext cx="7645901" cy="574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9620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26</a:t>
            </a:fld>
            <a:endParaRPr lang="en-US" sz="1400">
              <a:solidFill>
                <a:schemeClr val="tx1"/>
              </a:solidFill>
            </a:endParaRPr>
          </a:p>
        </p:txBody>
      </p:sp>
      <p:sp>
        <p:nvSpPr>
          <p:cNvPr id="13317"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pic>
        <p:nvPicPr>
          <p:cNvPr id="501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023" y="645169"/>
            <a:ext cx="8363421" cy="5620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Tree>
    <p:extLst>
      <p:ext uri="{BB962C8B-B14F-4D97-AF65-F5344CB8AC3E}">
        <p14:creationId xmlns:p14="http://schemas.microsoft.com/office/powerpoint/2010/main" val="3406243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27</a:t>
            </a:fld>
            <a:endParaRPr lang="en-US" sz="1400">
              <a:solidFill>
                <a:schemeClr val="tx1"/>
              </a:solidFill>
            </a:endParaRPr>
          </a:p>
        </p:txBody>
      </p:sp>
      <p:sp>
        <p:nvSpPr>
          <p:cNvPr id="13317"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pic>
        <p:nvPicPr>
          <p:cNvPr id="512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4" y="723899"/>
            <a:ext cx="5427383" cy="599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Tree>
    <p:extLst>
      <p:ext uri="{BB962C8B-B14F-4D97-AF65-F5344CB8AC3E}">
        <p14:creationId xmlns:p14="http://schemas.microsoft.com/office/powerpoint/2010/main" val="2893676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28</a:t>
            </a:fld>
            <a:endParaRPr lang="en-US" sz="1400">
              <a:solidFill>
                <a:schemeClr val="tx1"/>
              </a:solidFill>
            </a:endParaRPr>
          </a:p>
        </p:txBody>
      </p:sp>
      <p:sp>
        <p:nvSpPr>
          <p:cNvPr id="13315"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13317"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pic>
        <p:nvPicPr>
          <p:cNvPr id="522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513" y="584684"/>
            <a:ext cx="6810934" cy="5963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Tree>
    <p:extLst>
      <p:ext uri="{BB962C8B-B14F-4D97-AF65-F5344CB8AC3E}">
        <p14:creationId xmlns:p14="http://schemas.microsoft.com/office/powerpoint/2010/main" val="3168181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29</a:t>
            </a:fld>
            <a:endParaRPr lang="en-US" sz="1400">
              <a:solidFill>
                <a:schemeClr val="tx1"/>
              </a:solidFill>
            </a:endParaRPr>
          </a:p>
        </p:txBody>
      </p:sp>
      <p:sp>
        <p:nvSpPr>
          <p:cNvPr id="13317"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mc:AlternateContent xmlns:mc="http://schemas.openxmlformats.org/markup-compatibility/2006" xmlns:a14="http://schemas.microsoft.com/office/drawing/2010/main">
        <mc:Choice Requires="a14">
          <p:sp>
            <p:nvSpPr>
              <p:cNvPr id="2" name="Rectangle 1"/>
              <p:cNvSpPr/>
              <p:nvPr/>
            </p:nvSpPr>
            <p:spPr>
              <a:xfrm>
                <a:off x="431540" y="811736"/>
                <a:ext cx="8388932" cy="4093428"/>
              </a:xfrm>
              <a:prstGeom prst="rect">
                <a:avLst/>
              </a:prstGeom>
            </p:spPr>
            <p:txBody>
              <a:bodyPr wrap="square">
                <a:spAutoFit/>
              </a:bodyPr>
              <a:lstStyle/>
              <a:p>
                <a:r>
                  <a:rPr lang="en-US" b="1" i="1" dirty="0" err="1"/>
                  <a:t>Kỹ</a:t>
                </a:r>
                <a:r>
                  <a:rPr lang="en-US" b="1" i="1" dirty="0"/>
                  <a:t> </a:t>
                </a:r>
                <a:r>
                  <a:rPr lang="en-US" b="1" i="1" dirty="0" err="1"/>
                  <a:t>thuật</a:t>
                </a:r>
                <a:r>
                  <a:rPr lang="en-US" b="1" i="1" dirty="0"/>
                  <a:t> </a:t>
                </a:r>
                <a:r>
                  <a:rPr lang="en-US" b="1" i="1" dirty="0" err="1"/>
                  <a:t>tăng</a:t>
                </a:r>
                <a:r>
                  <a:rPr lang="en-US" b="1" i="1" dirty="0"/>
                  <a:t> </a:t>
                </a:r>
                <a:r>
                  <a:rPr lang="en-US" b="1" i="1" dirty="0" err="1"/>
                  <a:t>và</a:t>
                </a:r>
                <a:r>
                  <a:rPr lang="en-US" b="1" i="1" dirty="0"/>
                  <a:t> </a:t>
                </a:r>
                <a:r>
                  <a:rPr lang="en-US" b="1" i="1" dirty="0" err="1"/>
                  <a:t>giảm</a:t>
                </a:r>
                <a:r>
                  <a:rPr lang="en-US" b="1" i="1" dirty="0"/>
                  <a:t> </a:t>
                </a:r>
                <a:r>
                  <a:rPr lang="en-US" b="1" i="1" dirty="0" err="1"/>
                  <a:t>mẫu</a:t>
                </a:r>
                <a:endParaRPr lang="en-US" b="1" dirty="0"/>
              </a:p>
              <a:p>
                <a:r>
                  <a:rPr lang="en-US" dirty="0" err="1"/>
                  <a:t>Các</a:t>
                </a:r>
                <a:r>
                  <a:rPr lang="en-US" dirty="0"/>
                  <a:t> </a:t>
                </a:r>
                <a:r>
                  <a:rPr lang="en-US" dirty="0" err="1"/>
                  <a:t>bộ</a:t>
                </a:r>
                <a:r>
                  <a:rPr lang="en-US" dirty="0"/>
                  <a:t> </a:t>
                </a:r>
                <a:r>
                  <a:rPr lang="en-US" dirty="0" err="1"/>
                  <a:t>lọc</a:t>
                </a:r>
                <a:r>
                  <a:rPr lang="en-US" dirty="0"/>
                  <a:t> </a:t>
                </a:r>
                <a:r>
                  <a:rPr lang="en-US" dirty="0" err="1"/>
                  <a:t>thông</a:t>
                </a:r>
                <a:r>
                  <a:rPr lang="en-US" dirty="0"/>
                  <a:t> </a:t>
                </a:r>
                <a:r>
                  <a:rPr lang="en-US" dirty="0" err="1"/>
                  <a:t>thấp</a:t>
                </a:r>
                <a:r>
                  <a:rPr lang="en-US" dirty="0"/>
                  <a:t> </a:t>
                </a:r>
                <a14:m>
                  <m:oMath xmlns:m="http://schemas.openxmlformats.org/officeDocument/2006/math">
                    <m:r>
                      <a:rPr lang="en-US" i="1">
                        <a:latin typeface="Cambria Math"/>
                      </a:rPr>
                      <m:t>𝐿</m:t>
                    </m:r>
                    <m:r>
                      <a:rPr lang="en-US" i="1">
                        <a:latin typeface="Cambria Math"/>
                      </a:rPr>
                      <m:t>(</m:t>
                    </m:r>
                    <m:r>
                      <a:rPr lang="en-US" i="1">
                        <a:latin typeface="Cambria Math"/>
                      </a:rPr>
                      <m:t>𝑧</m:t>
                    </m:r>
                    <m:r>
                      <a:rPr lang="en-US" i="1">
                        <a:latin typeface="Cambria Math"/>
                      </a:rPr>
                      <m:t>)</m:t>
                    </m:r>
                  </m:oMath>
                </a14:m>
                <a:r>
                  <a:rPr lang="en-US" dirty="0"/>
                  <a:t> </a:t>
                </a:r>
                <a:r>
                  <a:rPr lang="en-US" dirty="0" err="1"/>
                  <a:t>và</a:t>
                </a:r>
                <a:r>
                  <a:rPr lang="en-US" dirty="0"/>
                  <a:t> </a:t>
                </a:r>
                <a14:m>
                  <m:oMath xmlns:m="http://schemas.openxmlformats.org/officeDocument/2006/math">
                    <m:r>
                      <a:rPr lang="en-US" i="1">
                        <a:latin typeface="Cambria Math"/>
                      </a:rPr>
                      <m:t>𝐻</m:t>
                    </m:r>
                    <m:r>
                      <a:rPr lang="en-US" i="1">
                        <a:latin typeface="Cambria Math"/>
                      </a:rPr>
                      <m:t>(</m:t>
                    </m:r>
                    <m:r>
                      <a:rPr lang="en-US" i="1">
                        <a:latin typeface="Cambria Math"/>
                      </a:rPr>
                      <m:t>𝑧</m:t>
                    </m:r>
                    <m:r>
                      <a:rPr lang="en-US" i="1">
                        <a:latin typeface="Cambria Math"/>
                      </a:rPr>
                      <m:t>)</m:t>
                    </m:r>
                  </m:oMath>
                </a14:m>
                <a:r>
                  <a:rPr lang="en-US" dirty="0"/>
                  <a:t> </a:t>
                </a:r>
                <a:r>
                  <a:rPr lang="en-US" dirty="0" err="1"/>
                  <a:t>phân</a:t>
                </a:r>
                <a:r>
                  <a:rPr lang="en-US" dirty="0"/>
                  <a:t> chia </a:t>
                </a:r>
                <a:r>
                  <a:rPr lang="en-US" dirty="0" err="1"/>
                  <a:t>nội</a:t>
                </a:r>
                <a:r>
                  <a:rPr lang="en-US" dirty="0"/>
                  <a:t> dung </a:t>
                </a:r>
                <a:r>
                  <a:rPr lang="en-US" dirty="0" err="1"/>
                  <a:t>tần</a:t>
                </a:r>
                <a:r>
                  <a:rPr lang="en-US" dirty="0"/>
                  <a:t> </a:t>
                </a:r>
                <a:r>
                  <a:rPr lang="en-US" dirty="0" err="1"/>
                  <a:t>số</a:t>
                </a:r>
                <a:r>
                  <a:rPr lang="en-US" dirty="0"/>
                  <a:t> </a:t>
                </a:r>
                <a:r>
                  <a:rPr lang="en-US" dirty="0" err="1"/>
                  <a:t>của</a:t>
                </a:r>
                <a:r>
                  <a:rPr lang="en-US" dirty="0"/>
                  <a:t> </a:t>
                </a:r>
                <a:r>
                  <a:rPr lang="en-US" dirty="0" err="1"/>
                  <a:t>tín</a:t>
                </a:r>
                <a:r>
                  <a:rPr lang="en-US" dirty="0"/>
                  <a:t> </a:t>
                </a:r>
                <a:r>
                  <a:rPr lang="en-US" dirty="0" err="1"/>
                  <a:t>hiệu</a:t>
                </a:r>
                <a:r>
                  <a:rPr lang="en-US" dirty="0"/>
                  <a:t> </a:t>
                </a:r>
                <a:r>
                  <a:rPr lang="en-US" dirty="0" err="1"/>
                  <a:t>làm</a:t>
                </a:r>
                <a:r>
                  <a:rPr lang="en-US" dirty="0"/>
                  <a:t> </a:t>
                </a:r>
                <a:r>
                  <a:rPr lang="en-US" dirty="0" err="1"/>
                  <a:t>hai</a:t>
                </a:r>
                <a:r>
                  <a:rPr lang="en-US" dirty="0"/>
                  <a:t> </a:t>
                </a:r>
                <a:r>
                  <a:rPr lang="en-US" dirty="0" err="1"/>
                  <a:t>phần</a:t>
                </a:r>
                <a:r>
                  <a:rPr lang="en-US" dirty="0"/>
                  <a:t> </a:t>
                </a:r>
                <a:r>
                  <a:rPr lang="en-US" dirty="0" err="1"/>
                  <a:t>bằng</a:t>
                </a:r>
                <a:r>
                  <a:rPr lang="en-US" dirty="0"/>
                  <a:t> </a:t>
                </a:r>
                <a:r>
                  <a:rPr lang="en-US" dirty="0" err="1"/>
                  <a:t>nhau</a:t>
                </a:r>
                <a:r>
                  <a:rPr lang="en-US" dirty="0"/>
                  <a:t>, </a:t>
                </a:r>
                <a:r>
                  <a:rPr lang="en-US" dirty="0" err="1"/>
                  <a:t>và</a:t>
                </a:r>
                <a:r>
                  <a:rPr lang="en-US" dirty="0"/>
                  <a:t> </a:t>
                </a:r>
                <a:r>
                  <a:rPr lang="en-US" dirty="0" err="1"/>
                  <a:t>cần</a:t>
                </a:r>
                <a:r>
                  <a:rPr lang="en-US" dirty="0"/>
                  <a:t> </a:t>
                </a:r>
                <a:r>
                  <a:rPr lang="en-US" dirty="0" err="1"/>
                  <a:t>được</a:t>
                </a:r>
                <a:r>
                  <a:rPr lang="en-US" dirty="0"/>
                  <a:t> </a:t>
                </a:r>
                <a:r>
                  <a:rPr lang="en-US" dirty="0" err="1"/>
                  <a:t>giảm</a:t>
                </a:r>
                <a:r>
                  <a:rPr lang="en-US" dirty="0"/>
                  <a:t> </a:t>
                </a:r>
                <a:r>
                  <a:rPr lang="en-US" dirty="0" err="1"/>
                  <a:t>mẫu</a:t>
                </a:r>
                <a:r>
                  <a:rPr lang="en-US" dirty="0"/>
                  <a:t> </a:t>
                </a:r>
                <a:r>
                  <a:rPr lang="en-US" dirty="0" err="1"/>
                  <a:t>để</a:t>
                </a:r>
                <a:r>
                  <a:rPr lang="en-US" dirty="0"/>
                  <a:t> </a:t>
                </a:r>
                <a:r>
                  <a:rPr lang="en-US" dirty="0" err="1"/>
                  <a:t>tránh</a:t>
                </a:r>
                <a:r>
                  <a:rPr lang="en-US" dirty="0"/>
                  <a:t> </a:t>
                </a:r>
                <a:r>
                  <a:rPr lang="en-US" dirty="0" err="1"/>
                  <a:t>hiện</a:t>
                </a:r>
                <a:r>
                  <a:rPr lang="en-US" dirty="0"/>
                  <a:t> </a:t>
                </a:r>
                <a:r>
                  <a:rPr lang="en-US" dirty="0" err="1"/>
                  <a:t>tượng</a:t>
                </a:r>
                <a:r>
                  <a:rPr lang="en-US" dirty="0"/>
                  <a:t> </a:t>
                </a:r>
                <a:r>
                  <a:rPr lang="en-US" dirty="0" err="1"/>
                  <a:t>dư</a:t>
                </a:r>
                <a:r>
                  <a:rPr lang="en-US" dirty="0"/>
                  <a:t> </a:t>
                </a:r>
                <a:r>
                  <a:rPr lang="en-US" dirty="0" err="1"/>
                  <a:t>thừa</a:t>
                </a:r>
                <a:r>
                  <a:rPr lang="en-US" dirty="0"/>
                  <a:t>. </a:t>
                </a:r>
                <a:r>
                  <a:rPr lang="en-US" dirty="0" err="1"/>
                  <a:t>Nếu</a:t>
                </a:r>
                <a:r>
                  <a:rPr lang="en-US" dirty="0"/>
                  <a:t> </a:t>
                </a:r>
                <a:r>
                  <a:rPr lang="en-US" dirty="0" err="1"/>
                  <a:t>một</a:t>
                </a:r>
                <a:r>
                  <a:rPr lang="en-US" dirty="0"/>
                  <a:t> </a:t>
                </a:r>
                <a:r>
                  <a:rPr lang="en-US" dirty="0" err="1"/>
                  <a:t>nửa</a:t>
                </a:r>
                <a:r>
                  <a:rPr lang="en-US" dirty="0"/>
                  <a:t> </a:t>
                </a:r>
                <a:r>
                  <a:rPr lang="en-US" dirty="0" err="1"/>
                  <a:t>số</a:t>
                </a:r>
                <a:r>
                  <a:rPr lang="en-US" dirty="0"/>
                  <a:t> </a:t>
                </a:r>
                <a:r>
                  <a:rPr lang="en-US" dirty="0" err="1"/>
                  <a:t>mẫu</a:t>
                </a:r>
                <a:r>
                  <a:rPr lang="en-US" dirty="0"/>
                  <a:t> </a:t>
                </a:r>
                <a:r>
                  <a:rPr lang="en-US" dirty="0" err="1"/>
                  <a:t>của</a:t>
                </a:r>
                <a:r>
                  <a:rPr lang="en-US" dirty="0"/>
                  <a:t> </a:t>
                </a:r>
                <a:r>
                  <a:rPr lang="en-US" dirty="0" err="1"/>
                  <a:t>tín</a:t>
                </a:r>
                <a:r>
                  <a:rPr lang="en-US" dirty="0"/>
                  <a:t> </a:t>
                </a:r>
                <a:r>
                  <a:rPr lang="en-US" dirty="0" err="1"/>
                  <a:t>hiệu</a:t>
                </a:r>
                <a:r>
                  <a:rPr lang="en-US" dirty="0"/>
                  <a:t> </a:t>
                </a:r>
                <a:r>
                  <a:rPr lang="en-US" dirty="0" err="1"/>
                  <a:t>đã</a:t>
                </a:r>
                <a:r>
                  <a:rPr lang="en-US" dirty="0"/>
                  <a:t> </a:t>
                </a:r>
                <a:r>
                  <a:rPr lang="en-US" dirty="0" err="1"/>
                  <a:t>được</a:t>
                </a:r>
                <a:r>
                  <a:rPr lang="en-US" dirty="0"/>
                  <a:t> </a:t>
                </a:r>
                <a:r>
                  <a:rPr lang="en-US" dirty="0" err="1"/>
                  <a:t>lọc</a:t>
                </a:r>
                <a:r>
                  <a:rPr lang="en-US" dirty="0"/>
                  <a:t> </a:t>
                </a:r>
                <a:r>
                  <a:rPr lang="en-US" dirty="0" err="1"/>
                  <a:t>là</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𝑐</m:t>
                        </m:r>
                      </m:e>
                      <m:sub>
                        <m:r>
                          <a:rPr lang="en-US" i="1">
                            <a:latin typeface="Cambria Math"/>
                          </a:rPr>
                          <m:t>𝑙</m:t>
                        </m:r>
                      </m:sub>
                    </m:sSub>
                    <m:r>
                      <a:rPr lang="en-US" i="1">
                        <a:latin typeface="Cambria Math"/>
                      </a:rPr>
                      <m:t>(</m:t>
                    </m:r>
                    <m:r>
                      <a:rPr lang="en-US" i="1">
                        <a:latin typeface="Cambria Math"/>
                      </a:rPr>
                      <m:t>𝑘</m:t>
                    </m:r>
                    <m:r>
                      <a:rPr lang="en-US" i="1">
                        <a:latin typeface="Cambria Math"/>
                      </a:rPr>
                      <m:t>)</m:t>
                    </m:r>
                  </m:oMath>
                </a14:m>
                <a:r>
                  <a:rPr lang="en-US" dirty="0"/>
                  <a:t> </a:t>
                </a:r>
                <a:r>
                  <a:rPr lang="en-US" dirty="0" err="1"/>
                  <a:t>và</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𝑐</m:t>
                        </m:r>
                      </m:e>
                      <m:sub>
                        <m:r>
                          <a:rPr lang="en-US" i="1">
                            <a:latin typeface="Cambria Math"/>
                          </a:rPr>
                          <m:t>h</m:t>
                        </m:r>
                      </m:sub>
                    </m:sSub>
                    <m:r>
                      <a:rPr lang="en-US" i="1">
                        <a:latin typeface="Cambria Math"/>
                      </a:rPr>
                      <m:t>(</m:t>
                    </m:r>
                    <m:r>
                      <a:rPr lang="en-US" i="1">
                        <a:latin typeface="Cambria Math"/>
                      </a:rPr>
                      <m:t>𝑘</m:t>
                    </m:r>
                    <m:r>
                      <a:rPr lang="en-US" i="1">
                        <a:latin typeface="Cambria Math"/>
                      </a:rPr>
                      <m:t>)</m:t>
                    </m:r>
                  </m:oMath>
                </a14:m>
                <a:r>
                  <a:rPr lang="en-US" dirty="0"/>
                  <a:t> </a:t>
                </a:r>
                <a:r>
                  <a:rPr lang="en-US" dirty="0" err="1"/>
                  <a:t>được</a:t>
                </a:r>
                <a:r>
                  <a:rPr lang="en-US" dirty="0"/>
                  <a:t> </a:t>
                </a:r>
                <a:r>
                  <a:rPr lang="en-US" dirty="0" err="1"/>
                  <a:t>cắt</a:t>
                </a:r>
                <a:r>
                  <a:rPr lang="en-US" dirty="0"/>
                  <a:t> </a:t>
                </a:r>
                <a:r>
                  <a:rPr lang="en-US" dirty="0" err="1"/>
                  <a:t>giảm</a:t>
                </a:r>
                <a:r>
                  <a:rPr lang="en-US" dirty="0"/>
                  <a:t>, </a:t>
                </a:r>
                <a:r>
                  <a:rPr lang="en-US" dirty="0" err="1"/>
                  <a:t>nó</a:t>
                </a:r>
                <a:r>
                  <a:rPr lang="en-US" dirty="0"/>
                  <a:t> </a:t>
                </a:r>
                <a:r>
                  <a:rPr lang="en-US" dirty="0" err="1"/>
                  <a:t>vẫn</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xây</a:t>
                </a:r>
                <a:r>
                  <a:rPr lang="en-US" dirty="0"/>
                  <a:t> </a:t>
                </a:r>
                <a:r>
                  <a:rPr lang="en-US" dirty="0" err="1"/>
                  <a:t>dựng</a:t>
                </a:r>
                <a:r>
                  <a:rPr lang="en-US" dirty="0"/>
                  <a:t> </a:t>
                </a:r>
                <a:r>
                  <a:rPr lang="en-US" dirty="0" err="1"/>
                  <a:t>lại</a:t>
                </a:r>
                <a:r>
                  <a:rPr lang="en-US" dirty="0"/>
                  <a:t> </a:t>
                </a:r>
                <a:r>
                  <a:rPr lang="en-US" dirty="0" err="1"/>
                  <a:t>tín</a:t>
                </a:r>
                <a:r>
                  <a:rPr lang="en-US" dirty="0"/>
                  <a:t> </a:t>
                </a:r>
                <a:r>
                  <a:rPr lang="en-US" dirty="0" err="1"/>
                  <a:t>hiệu</a:t>
                </a:r>
                <a:r>
                  <a:rPr lang="en-US" dirty="0"/>
                  <a:t> </a:t>
                </a:r>
                <a:r>
                  <a:rPr lang="en-US" dirty="0" err="1"/>
                  <a:t>gốc</a:t>
                </a:r>
                <a:r>
                  <a:rPr lang="en-US" dirty="0"/>
                  <a:t> </a:t>
                </a:r>
                <a:r>
                  <a:rPr lang="en-US" dirty="0" err="1"/>
                  <a:t>như</a:t>
                </a:r>
                <a:r>
                  <a:rPr lang="en-US" dirty="0"/>
                  <a:t> ban </a:t>
                </a:r>
                <a:r>
                  <a:rPr lang="en-US" dirty="0" err="1"/>
                  <a:t>đầu</a:t>
                </a:r>
                <a:r>
                  <a:rPr lang="en-US" dirty="0"/>
                  <a:t> </a:t>
                </a:r>
                <a:r>
                  <a:rPr lang="en-US" dirty="0" err="1"/>
                  <a:t>là</a:t>
                </a:r>
                <a:r>
                  <a:rPr lang="en-US" dirty="0"/>
                  <a:t> </a:t>
                </a:r>
                <a14:m>
                  <m:oMath xmlns:m="http://schemas.openxmlformats.org/officeDocument/2006/math">
                    <m:r>
                      <a:rPr lang="en-US" i="1">
                        <a:latin typeface="Cambria Math"/>
                      </a:rPr>
                      <m:t>𝑥</m:t>
                    </m:r>
                    <m:r>
                      <a:rPr lang="en-US" i="1">
                        <a:latin typeface="Cambria Math"/>
                      </a:rPr>
                      <m:t>(</m:t>
                    </m:r>
                    <m:r>
                      <a:rPr lang="en-US" i="1">
                        <a:latin typeface="Cambria Math"/>
                      </a:rPr>
                      <m:t>𝑘</m:t>
                    </m:r>
                    <m:r>
                      <a:rPr lang="en-US" i="1">
                        <a:latin typeface="Cambria Math"/>
                      </a:rPr>
                      <m:t>)</m:t>
                    </m:r>
                  </m:oMath>
                </a14:m>
                <a:r>
                  <a:rPr lang="en-US" dirty="0"/>
                  <a:t>. </a:t>
                </a:r>
                <a:r>
                  <a:rPr lang="en-US" dirty="0" err="1"/>
                  <a:t>Ký</a:t>
                </a:r>
                <a:r>
                  <a:rPr lang="en-US" dirty="0"/>
                  <a:t> </a:t>
                </a:r>
                <a:r>
                  <a:rPr lang="en-US" dirty="0" err="1"/>
                  <a:t>hiệu</a:t>
                </a:r>
                <a:r>
                  <a:rPr lang="en-US" dirty="0"/>
                  <a:t> </a:t>
                </a:r>
                <a:r>
                  <a:rPr lang="en-US" dirty="0" err="1"/>
                  <a:t>giảm</a:t>
                </a:r>
                <a:r>
                  <a:rPr lang="en-US" dirty="0"/>
                  <a:t> </a:t>
                </a:r>
                <a:r>
                  <a:rPr lang="en-US" dirty="0" err="1"/>
                  <a:t>mẫu</a:t>
                </a:r>
                <a:r>
                  <a:rPr lang="en-US" dirty="0"/>
                  <a:t> (</a:t>
                </a:r>
                <a:r>
                  <a:rPr lang="en-US" dirty="0">
                    <a:sym typeface="Wingdings"/>
                  </a:rPr>
                  <a:t></a:t>
                </a:r>
                <a:r>
                  <a:rPr lang="en-US" dirty="0"/>
                  <a:t>2) </a:t>
                </a:r>
                <a:r>
                  <a:rPr lang="en-US" dirty="0" err="1"/>
                  <a:t>chỉ</a:t>
                </a:r>
                <a:r>
                  <a:rPr lang="en-US" dirty="0"/>
                  <a:t> </a:t>
                </a:r>
                <a:r>
                  <a:rPr lang="en-US" dirty="0" err="1"/>
                  <a:t>ra</a:t>
                </a:r>
                <a:r>
                  <a:rPr lang="en-US" dirty="0"/>
                  <a:t> </a:t>
                </a:r>
                <a:r>
                  <a:rPr lang="en-US" dirty="0" err="1"/>
                  <a:t>những</a:t>
                </a:r>
                <a:r>
                  <a:rPr lang="en-US" dirty="0"/>
                  <a:t> </a:t>
                </a:r>
                <a:r>
                  <a:rPr lang="en-US" dirty="0" err="1"/>
                  <a:t>mẫu</a:t>
                </a:r>
                <a:r>
                  <a:rPr lang="en-US" dirty="0"/>
                  <a:t> </a:t>
                </a:r>
                <a:r>
                  <a:rPr lang="en-US" dirty="0" err="1"/>
                  <a:t>chẵn</a:t>
                </a:r>
                <a:r>
                  <a:rPr lang="en-US" dirty="0"/>
                  <a:t> </a:t>
                </a:r>
                <a:r>
                  <a:rPr lang="en-US" dirty="0" err="1"/>
                  <a:t>sẽ</a:t>
                </a:r>
                <a:r>
                  <a:rPr lang="en-US" dirty="0"/>
                  <a:t> </a:t>
                </a:r>
                <a:r>
                  <a:rPr lang="en-US" dirty="0" err="1"/>
                  <a:t>được</a:t>
                </a:r>
                <a:r>
                  <a:rPr lang="en-US" dirty="0"/>
                  <a:t> </a:t>
                </a:r>
                <a:r>
                  <a:rPr lang="en-US" dirty="0" err="1"/>
                  <a:t>loại</a:t>
                </a:r>
                <a:r>
                  <a:rPr lang="en-US" dirty="0"/>
                  <a:t> </a:t>
                </a:r>
                <a:r>
                  <a:rPr lang="en-US" dirty="0" err="1"/>
                  <a:t>bỏ</a:t>
                </a:r>
                <a:r>
                  <a:rPr lang="en-US" dirty="0"/>
                  <a:t>. </a:t>
                </a:r>
                <a:r>
                  <a:rPr lang="en-US" dirty="0" err="1"/>
                  <a:t>Trong</a:t>
                </a:r>
                <a:r>
                  <a:rPr lang="en-US" dirty="0"/>
                  <a:t> </a:t>
                </a:r>
                <a:r>
                  <a:rPr lang="en-US" dirty="0" err="1"/>
                  <a:t>miền</a:t>
                </a:r>
                <a:r>
                  <a:rPr lang="en-US" dirty="0"/>
                  <a:t> </a:t>
                </a:r>
                <a:r>
                  <a:rPr lang="en-US" dirty="0" err="1"/>
                  <a:t>tần</a:t>
                </a:r>
                <a:r>
                  <a:rPr lang="en-US" dirty="0"/>
                  <a:t> </a:t>
                </a:r>
                <a:r>
                  <a:rPr lang="en-US" dirty="0" err="1"/>
                  <a:t>số</a:t>
                </a:r>
                <a:r>
                  <a:rPr lang="en-US" dirty="0"/>
                  <a:t>, </a:t>
                </a:r>
                <a:r>
                  <a:rPr lang="en-US" dirty="0" err="1"/>
                  <a:t>ảnh</a:t>
                </a:r>
                <a:r>
                  <a:rPr lang="en-US" dirty="0"/>
                  <a:t> </a:t>
                </a:r>
                <a:r>
                  <a:rPr lang="en-US" dirty="0" err="1"/>
                  <a:t>hưởng</a:t>
                </a:r>
                <a:r>
                  <a:rPr lang="en-US" dirty="0"/>
                  <a:t> </a:t>
                </a:r>
                <a:r>
                  <a:rPr lang="en-US" dirty="0" err="1"/>
                  <a:t>của</a:t>
                </a:r>
                <a:r>
                  <a:rPr lang="en-US" dirty="0"/>
                  <a:t> </a:t>
                </a:r>
                <a:r>
                  <a:rPr lang="en-US" dirty="0" err="1"/>
                  <a:t>việc</a:t>
                </a:r>
                <a:r>
                  <a:rPr lang="en-US" dirty="0"/>
                  <a:t> </a:t>
                </a:r>
                <a:r>
                  <a:rPr lang="en-US" dirty="0" err="1"/>
                  <a:t>loại</a:t>
                </a:r>
                <a:r>
                  <a:rPr lang="en-US" dirty="0"/>
                  <a:t> </a:t>
                </a:r>
                <a:r>
                  <a:rPr lang="en-US" dirty="0" err="1"/>
                  <a:t>bỏ</a:t>
                </a:r>
                <a:r>
                  <a:rPr lang="en-US" dirty="0"/>
                  <a:t> </a:t>
                </a:r>
                <a:r>
                  <a:rPr lang="en-US" dirty="0" err="1"/>
                  <a:t>thông</a:t>
                </a:r>
                <a:r>
                  <a:rPr lang="en-US" dirty="0"/>
                  <a:t> tin </a:t>
                </a:r>
                <a:r>
                  <a:rPr lang="en-US" dirty="0" err="1"/>
                  <a:t>có</a:t>
                </a:r>
                <a:r>
                  <a:rPr lang="en-US" dirty="0"/>
                  <a:t> </a:t>
                </a:r>
                <a:r>
                  <a:rPr lang="en-US" dirty="0" err="1"/>
                  <a:t>thể</a:t>
                </a:r>
                <a:r>
                  <a:rPr lang="en-US" dirty="0"/>
                  <a:t> </a:t>
                </a:r>
                <a:r>
                  <a:rPr lang="en-US" dirty="0" err="1"/>
                  <a:t>dẫn</a:t>
                </a:r>
                <a:r>
                  <a:rPr lang="en-US" dirty="0"/>
                  <a:t> </a:t>
                </a:r>
                <a:r>
                  <a:rPr lang="en-US" dirty="0" err="1"/>
                  <a:t>đến</a:t>
                </a:r>
                <a:r>
                  <a:rPr lang="en-US" dirty="0"/>
                  <a:t> </a:t>
                </a:r>
                <a:r>
                  <a:rPr lang="en-US" dirty="0" err="1"/>
                  <a:t>hiện</a:t>
                </a:r>
                <a:r>
                  <a:rPr lang="en-US" dirty="0"/>
                  <a:t> </a:t>
                </a:r>
                <a:r>
                  <a:rPr lang="en-US" dirty="0" err="1"/>
                  <a:t>tượng</a:t>
                </a:r>
                <a:r>
                  <a:rPr lang="en-US" dirty="0"/>
                  <a:t> </a:t>
                </a:r>
                <a:r>
                  <a:rPr lang="en-US" dirty="0" err="1"/>
                  <a:t>méo</a:t>
                </a:r>
                <a:r>
                  <a:rPr lang="en-US" dirty="0"/>
                  <a:t> </a:t>
                </a:r>
                <a:r>
                  <a:rPr lang="en-US" dirty="0" err="1"/>
                  <a:t>tín</a:t>
                </a:r>
                <a:r>
                  <a:rPr lang="en-US" dirty="0"/>
                  <a:t> </a:t>
                </a:r>
                <a:r>
                  <a:rPr lang="en-US" dirty="0" err="1"/>
                  <a:t>hiệu</a:t>
                </a:r>
                <a:r>
                  <a:rPr lang="en-US" dirty="0"/>
                  <a:t>. </a:t>
                </a:r>
                <a:r>
                  <a:rPr lang="en-US" dirty="0" err="1"/>
                  <a:t>Nếu</a:t>
                </a:r>
                <a:r>
                  <a:rPr lang="en-US" dirty="0"/>
                  <a:t> </a:t>
                </a:r>
                <a:r>
                  <a:rPr lang="en-US" dirty="0" err="1"/>
                  <a:t>tuân</a:t>
                </a:r>
                <a:r>
                  <a:rPr lang="en-US" dirty="0"/>
                  <a:t> </a:t>
                </a:r>
                <a:r>
                  <a:rPr lang="en-US" dirty="0" err="1"/>
                  <a:t>theo</a:t>
                </a:r>
                <a:r>
                  <a:rPr lang="en-US" dirty="0"/>
                  <a:t> </a:t>
                </a:r>
                <a:r>
                  <a:rPr lang="en-US" dirty="0" err="1"/>
                  <a:t>định</a:t>
                </a:r>
                <a:r>
                  <a:rPr lang="en-US" dirty="0"/>
                  <a:t> </a:t>
                </a:r>
                <a:r>
                  <a:rPr lang="en-US" dirty="0" err="1"/>
                  <a:t>lý</a:t>
                </a:r>
                <a:r>
                  <a:rPr lang="en-US" dirty="0"/>
                  <a:t> </a:t>
                </a:r>
                <a:r>
                  <a:rPr lang="en-US" dirty="0" err="1"/>
                  <a:t>lấy</a:t>
                </a:r>
                <a:r>
                  <a:rPr lang="en-US" dirty="0"/>
                  <a:t> </a:t>
                </a:r>
                <a:r>
                  <a:rPr lang="en-US" dirty="0" err="1"/>
                  <a:t>mẫu</a:t>
                </a:r>
                <a:r>
                  <a:rPr lang="en-US" dirty="0"/>
                  <a:t> Shannon </a:t>
                </a:r>
                <a:r>
                  <a:rPr lang="en-US" dirty="0" err="1"/>
                  <a:t>sẽ</a:t>
                </a:r>
                <a:r>
                  <a:rPr lang="en-US" dirty="0"/>
                  <a:t> </a:t>
                </a:r>
                <a:r>
                  <a:rPr lang="en-US" dirty="0" err="1"/>
                  <a:t>không</a:t>
                </a:r>
                <a:r>
                  <a:rPr lang="en-US" dirty="0"/>
                  <a:t> </a:t>
                </a:r>
                <a:r>
                  <a:rPr lang="en-US" dirty="0" err="1"/>
                  <a:t>có</a:t>
                </a:r>
                <a:r>
                  <a:rPr lang="en-US" dirty="0"/>
                  <a:t> </a:t>
                </a:r>
                <a:r>
                  <a:rPr lang="en-US" dirty="0" err="1"/>
                  <a:t>thông</a:t>
                </a:r>
                <a:r>
                  <a:rPr lang="en-US" dirty="0"/>
                  <a:t> tin </a:t>
                </a:r>
                <a:r>
                  <a:rPr lang="en-US" dirty="0" err="1"/>
                  <a:t>nào</a:t>
                </a:r>
                <a:r>
                  <a:rPr lang="en-US" dirty="0"/>
                  <a:t> </a:t>
                </a:r>
                <a:r>
                  <a:rPr lang="en-US" dirty="0" err="1"/>
                  <a:t>bị</a:t>
                </a:r>
                <a:r>
                  <a:rPr lang="en-US" dirty="0"/>
                  <a:t> </a:t>
                </a:r>
                <a:r>
                  <a:rPr lang="en-US" dirty="0" err="1"/>
                  <a:t>mất</a:t>
                </a:r>
                <a:r>
                  <a:rPr lang="en-US" dirty="0"/>
                  <a:t> </a:t>
                </a:r>
                <a:r>
                  <a:rPr lang="en-US" dirty="0" err="1"/>
                  <a:t>trong</a:t>
                </a:r>
                <a:r>
                  <a:rPr lang="en-US" dirty="0"/>
                  <a:t> </a:t>
                </a:r>
                <a:r>
                  <a:rPr lang="en-US" dirty="0" err="1"/>
                  <a:t>toàn</a:t>
                </a:r>
                <a:r>
                  <a:rPr lang="en-US" dirty="0"/>
                  <a:t> </a:t>
                </a:r>
                <a:r>
                  <a:rPr lang="en-US" dirty="0" err="1"/>
                  <a:t>bộ</a:t>
                </a:r>
                <a:r>
                  <a:rPr lang="en-US" dirty="0"/>
                  <a:t> </a:t>
                </a:r>
                <a:r>
                  <a:rPr lang="en-US" dirty="0" err="1"/>
                  <a:t>quá</a:t>
                </a:r>
                <a:r>
                  <a:rPr lang="en-US" dirty="0"/>
                  <a:t> </a:t>
                </a:r>
                <a:r>
                  <a:rPr lang="en-US" dirty="0" err="1"/>
                  <a:t>trình</a:t>
                </a:r>
                <a:r>
                  <a:rPr lang="en-US" dirty="0"/>
                  <a:t> </a:t>
                </a:r>
                <a:r>
                  <a:rPr lang="en-US" dirty="0" err="1"/>
                  <a:t>lấy</a:t>
                </a:r>
                <a:r>
                  <a:rPr lang="en-US" dirty="0"/>
                  <a:t> </a:t>
                </a:r>
                <a:r>
                  <a:rPr lang="en-US" dirty="0" err="1"/>
                  <a:t>mẫu</a:t>
                </a:r>
                <a:r>
                  <a:rPr lang="en-US" dirty="0"/>
                  <a:t>. </a:t>
                </a:r>
                <a:r>
                  <a:rPr lang="en-US" dirty="0" err="1"/>
                  <a:t>Định</a:t>
                </a:r>
                <a:r>
                  <a:rPr lang="en-US" dirty="0"/>
                  <a:t> </a:t>
                </a:r>
                <a:r>
                  <a:rPr lang="en-US" dirty="0" err="1"/>
                  <a:t>lý</a:t>
                </a:r>
                <a:r>
                  <a:rPr lang="en-US" dirty="0"/>
                  <a:t> Shannon </a:t>
                </a:r>
                <a:r>
                  <a:rPr lang="en-US" dirty="0" err="1"/>
                  <a:t>phát</a:t>
                </a:r>
                <a:r>
                  <a:rPr lang="en-US" dirty="0"/>
                  <a:t> </a:t>
                </a:r>
                <a:r>
                  <a:rPr lang="en-US" dirty="0" err="1"/>
                  <a:t>biểu</a:t>
                </a:r>
                <a:r>
                  <a:rPr lang="en-US" dirty="0"/>
                  <a:t> </a:t>
                </a:r>
                <a:r>
                  <a:rPr lang="en-US" dirty="0" err="1"/>
                  <a:t>rằng</a:t>
                </a:r>
                <a:r>
                  <a:rPr lang="en-US" dirty="0"/>
                  <a:t> </a:t>
                </a:r>
                <a:r>
                  <a:rPr lang="en-US" dirty="0" err="1"/>
                  <a:t>giảm</a:t>
                </a:r>
                <a:r>
                  <a:rPr lang="en-US" dirty="0"/>
                  <a:t> </a:t>
                </a:r>
                <a:r>
                  <a:rPr lang="en-US" dirty="0" err="1"/>
                  <a:t>mẫu</a:t>
                </a:r>
                <a:r>
                  <a:rPr lang="en-US" dirty="0"/>
                  <a:t> </a:t>
                </a:r>
                <a:r>
                  <a:rPr lang="en-US" dirty="0" err="1"/>
                  <a:t>của</a:t>
                </a:r>
                <a:r>
                  <a:rPr lang="en-US" dirty="0"/>
                  <a:t> </a:t>
                </a:r>
                <a:r>
                  <a:rPr lang="en-US" dirty="0" err="1"/>
                  <a:t>tín</a:t>
                </a:r>
                <a:r>
                  <a:rPr lang="en-US" dirty="0"/>
                  <a:t> </a:t>
                </a:r>
                <a:r>
                  <a:rPr lang="en-US" dirty="0" err="1"/>
                  <a:t>hiệu</a:t>
                </a:r>
                <a:r>
                  <a:rPr lang="en-US" dirty="0"/>
                  <a:t> </a:t>
                </a:r>
                <a:r>
                  <a:rPr lang="en-US" dirty="0" err="1"/>
                  <a:t>đã</a:t>
                </a:r>
                <a:r>
                  <a:rPr lang="en-US" dirty="0"/>
                  <a:t> </a:t>
                </a:r>
                <a:r>
                  <a:rPr lang="en-US" dirty="0" err="1"/>
                  <a:t>được</a:t>
                </a:r>
                <a:r>
                  <a:rPr lang="en-US" dirty="0"/>
                  <a:t> </a:t>
                </a:r>
                <a:r>
                  <a:rPr lang="en-US" dirty="0" err="1"/>
                  <a:t>lấy</a:t>
                </a:r>
                <a:r>
                  <a:rPr lang="en-US" dirty="0"/>
                  <a:t> </a:t>
                </a:r>
                <a:r>
                  <a:rPr lang="en-US" dirty="0" err="1"/>
                  <a:t>mẫu</a:t>
                </a:r>
                <a:r>
                  <a:rPr lang="en-US" dirty="0"/>
                  <a:t> </a:t>
                </a:r>
                <a:r>
                  <a:rPr lang="en-US" dirty="0" err="1"/>
                  <a:t>với</a:t>
                </a:r>
                <a:r>
                  <a:rPr lang="en-US" dirty="0"/>
                  <a:t> </a:t>
                </a:r>
                <a:r>
                  <a:rPr lang="en-US" dirty="0" err="1"/>
                  <a:t>hệ</a:t>
                </a:r>
                <a:r>
                  <a:rPr lang="en-US" dirty="0"/>
                  <a:t> </a:t>
                </a:r>
                <a:r>
                  <a:rPr lang="en-US" dirty="0" err="1"/>
                  <a:t>số</a:t>
                </a:r>
                <a:r>
                  <a:rPr lang="en-US" dirty="0"/>
                  <a:t> </a:t>
                </a:r>
                <a14:m>
                  <m:oMath xmlns:m="http://schemas.openxmlformats.org/officeDocument/2006/math">
                    <m:r>
                      <a:rPr lang="en-US" i="1">
                        <a:latin typeface="Cambria Math"/>
                      </a:rPr>
                      <m:t>𝑀</m:t>
                    </m:r>
                  </m:oMath>
                </a14:m>
                <a:r>
                  <a:rPr lang="en-US" dirty="0"/>
                  <a:t> </a:t>
                </a:r>
                <a:r>
                  <a:rPr lang="en-US" dirty="0" err="1"/>
                  <a:t>sẽ</a:t>
                </a:r>
                <a:r>
                  <a:rPr lang="en-US" dirty="0"/>
                  <a:t> </a:t>
                </a:r>
                <a:r>
                  <a:rPr lang="en-US" dirty="0" err="1"/>
                  <a:t>tạo</a:t>
                </a:r>
                <a:r>
                  <a:rPr lang="en-US" dirty="0"/>
                  <a:t> </a:t>
                </a:r>
                <a:r>
                  <a:rPr lang="en-US" dirty="0" err="1"/>
                  <a:t>ra</a:t>
                </a:r>
                <a:r>
                  <a:rPr lang="en-US" dirty="0"/>
                  <a:t> </a:t>
                </a:r>
                <a:r>
                  <a:rPr lang="en-US" dirty="0" err="1"/>
                  <a:t>tín</a:t>
                </a:r>
                <a:r>
                  <a:rPr lang="en-US" dirty="0"/>
                  <a:t> </a:t>
                </a:r>
                <a:r>
                  <a:rPr lang="en-US" dirty="0" err="1"/>
                  <a:t>hiệu</a:t>
                </a:r>
                <a:r>
                  <a:rPr lang="en-US" dirty="0"/>
                  <a:t> </a:t>
                </a:r>
                <a:r>
                  <a:rPr lang="en-US" dirty="0" err="1"/>
                  <a:t>mà</a:t>
                </a:r>
                <a:r>
                  <a:rPr lang="en-US" dirty="0"/>
                  <a:t> </a:t>
                </a:r>
                <a:r>
                  <a:rPr lang="en-US" dirty="0" err="1"/>
                  <a:t>toàn</a:t>
                </a:r>
                <a:r>
                  <a:rPr lang="en-US" dirty="0"/>
                  <a:t> </a:t>
                </a:r>
                <a:r>
                  <a:rPr lang="en-US" dirty="0" err="1"/>
                  <a:t>bộ</a:t>
                </a:r>
                <a:r>
                  <a:rPr lang="en-US" dirty="0"/>
                  <a:t> </a:t>
                </a:r>
                <a:r>
                  <a:rPr lang="en-US" dirty="0" err="1"/>
                  <a:t>phổ</a:t>
                </a:r>
                <a:r>
                  <a:rPr lang="en-US" dirty="0"/>
                  <a:t> </a:t>
                </a:r>
                <a:r>
                  <a:rPr lang="en-US" dirty="0" err="1"/>
                  <a:t>của</a:t>
                </a:r>
                <a:r>
                  <a:rPr lang="en-US" dirty="0"/>
                  <a:t> </a:t>
                </a:r>
                <a:r>
                  <a:rPr lang="en-US" dirty="0" err="1"/>
                  <a:t>nó</a:t>
                </a:r>
                <a:r>
                  <a:rPr lang="en-US" dirty="0"/>
                  <a:t> </a:t>
                </a:r>
                <a:r>
                  <a:rPr lang="en-US" dirty="0" err="1"/>
                  <a:t>vẫn</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tính</a:t>
                </a:r>
                <a:r>
                  <a:rPr lang="en-US" dirty="0"/>
                  <a:t> </a:t>
                </a:r>
                <a:r>
                  <a:rPr lang="en-US" dirty="0" err="1"/>
                  <a:t>toán</a:t>
                </a:r>
                <a:r>
                  <a:rPr lang="en-US" dirty="0"/>
                  <a:t> </a:t>
                </a:r>
                <a:r>
                  <a:rPr lang="en-US" dirty="0" err="1"/>
                  <a:t>bằng</a:t>
                </a:r>
                <a:r>
                  <a:rPr lang="en-US" dirty="0"/>
                  <a:t> </a:t>
                </a:r>
                <a:r>
                  <a:rPr lang="en-US" dirty="0" err="1"/>
                  <a:t>cách</a:t>
                </a:r>
                <a:r>
                  <a:rPr lang="en-US" dirty="0"/>
                  <a:t> chia </a:t>
                </a:r>
                <a:r>
                  <a:rPr lang="en-US" dirty="0" err="1"/>
                  <a:t>nhỏ</a:t>
                </a:r>
                <a:r>
                  <a:rPr lang="en-US" dirty="0"/>
                  <a:t> </a:t>
                </a:r>
                <a:r>
                  <a:rPr lang="en-US" dirty="0" err="1"/>
                  <a:t>phổ</a:t>
                </a:r>
                <a:r>
                  <a:rPr lang="en-US" dirty="0"/>
                  <a:t> </a:t>
                </a:r>
                <a:r>
                  <a:rPr lang="en-US" dirty="0" err="1"/>
                  <a:t>của</a:t>
                </a:r>
                <a:r>
                  <a:rPr lang="en-US" dirty="0"/>
                  <a:t> </a:t>
                </a:r>
                <a:r>
                  <a:rPr lang="en-US" dirty="0" err="1"/>
                  <a:t>tín</a:t>
                </a:r>
                <a:r>
                  <a:rPr lang="en-US" dirty="0"/>
                  <a:t> </a:t>
                </a:r>
                <a:r>
                  <a:rPr lang="en-US" dirty="0" err="1"/>
                  <a:t>hiệu</a:t>
                </a:r>
                <a:r>
                  <a:rPr lang="en-US" dirty="0"/>
                  <a:t> </a:t>
                </a:r>
                <a:r>
                  <a:rPr lang="en-US" dirty="0" err="1"/>
                  <a:t>thành</a:t>
                </a:r>
                <a:r>
                  <a:rPr lang="en-US" dirty="0"/>
                  <a:t> </a:t>
                </a:r>
                <a14:m>
                  <m:oMath xmlns:m="http://schemas.openxmlformats.org/officeDocument/2006/math">
                    <m:r>
                      <a:rPr lang="en-US" i="1">
                        <a:latin typeface="Cambria Math"/>
                      </a:rPr>
                      <m:t>𝑀</m:t>
                    </m:r>
                  </m:oMath>
                </a14:m>
                <a:r>
                  <a:rPr lang="en-US" dirty="0"/>
                  <a:t> </a:t>
                </a:r>
                <a:r>
                  <a:rPr lang="en-US" dirty="0" err="1"/>
                  <a:t>băng</a:t>
                </a:r>
                <a:r>
                  <a:rPr lang="en-US" dirty="0"/>
                  <a:t> </a:t>
                </a:r>
                <a:r>
                  <a:rPr lang="en-US" dirty="0" err="1"/>
                  <a:t>tần</a:t>
                </a:r>
                <a:r>
                  <a:rPr lang="en-US" dirty="0"/>
                  <a:t> </a:t>
                </a:r>
                <a:r>
                  <a:rPr lang="en-US" dirty="0" err="1"/>
                  <a:t>tương</a:t>
                </a:r>
                <a:r>
                  <a:rPr lang="en-US" dirty="0"/>
                  <a:t> </a:t>
                </a:r>
                <a:r>
                  <a:rPr lang="en-US" dirty="0" err="1"/>
                  <a:t>đương</a:t>
                </a:r>
                <a:r>
                  <a:rPr lang="en-US" dirty="0"/>
                  <a:t> </a:t>
                </a:r>
                <a:r>
                  <a:rPr lang="en-US" dirty="0" err="1"/>
                  <a:t>và</a:t>
                </a:r>
                <a:r>
                  <a:rPr lang="en-US" dirty="0"/>
                  <a:t> </a:t>
                </a:r>
                <a:r>
                  <a:rPr lang="en-US" dirty="0" err="1"/>
                  <a:t>sau</a:t>
                </a:r>
                <a:r>
                  <a:rPr lang="en-US" dirty="0"/>
                  <a:t> </a:t>
                </a:r>
                <a:r>
                  <a:rPr lang="en-US" dirty="0" err="1"/>
                  <a:t>đó</a:t>
                </a:r>
                <a:r>
                  <a:rPr lang="en-US" dirty="0"/>
                  <a:t> </a:t>
                </a:r>
                <a:r>
                  <a:rPr lang="en-US" dirty="0" err="1"/>
                  <a:t>lấy</a:t>
                </a:r>
                <a:r>
                  <a:rPr lang="en-US" dirty="0"/>
                  <a:t> </a:t>
                </a:r>
                <a:r>
                  <a:rPr lang="en-US" dirty="0" err="1"/>
                  <a:t>tổng</a:t>
                </a:r>
                <a:r>
                  <a:rPr lang="en-US" dirty="0"/>
                  <a:t> </a:t>
                </a:r>
                <a:r>
                  <a:rPr lang="en-US" dirty="0" err="1"/>
                  <a:t>của</a:t>
                </a:r>
                <a:r>
                  <a:rPr lang="en-US" dirty="0"/>
                  <a:t> </a:t>
                </a:r>
                <a:r>
                  <a:rPr lang="en-US" dirty="0" err="1"/>
                  <a:t>chúng</a:t>
                </a:r>
                <a:r>
                  <a:rPr lang="en-US" dirty="0"/>
                  <a:t>. </a:t>
                </a:r>
              </a:p>
            </p:txBody>
          </p:sp>
        </mc:Choice>
        <mc:Fallback xmlns="">
          <p:sp>
            <p:nvSpPr>
              <p:cNvPr id="2" name="Rectangle 1"/>
              <p:cNvSpPr>
                <a:spLocks noRot="1" noChangeAspect="1" noMove="1" noResize="1" noEditPoints="1" noAdjustHandles="1" noChangeArrowheads="1" noChangeShapeType="1" noTextEdit="1"/>
              </p:cNvSpPr>
              <p:nvPr/>
            </p:nvSpPr>
            <p:spPr>
              <a:xfrm>
                <a:off x="431540" y="811736"/>
                <a:ext cx="8388932" cy="4093428"/>
              </a:xfrm>
              <a:prstGeom prst="rect">
                <a:avLst/>
              </a:prstGeom>
              <a:blipFill rotWithShape="1">
                <a:blip r:embed="rId3"/>
                <a:stretch>
                  <a:fillRect l="-799" t="-595" r="-1381" b="-1786"/>
                </a:stretch>
              </a:blipFill>
            </p:spPr>
            <p:txBody>
              <a:bodyPr/>
              <a:lstStyle/>
              <a:p>
                <a:r>
                  <a:rPr lang="en-US">
                    <a:noFill/>
                  </a:rPr>
                  <a:t> </a:t>
                </a:r>
              </a:p>
            </p:txBody>
          </p:sp>
        </mc:Fallback>
      </mc:AlternateContent>
      <p:sp>
        <p:nvSpPr>
          <p:cNvPr id="7"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Tree>
    <p:extLst>
      <p:ext uri="{BB962C8B-B14F-4D97-AF65-F5344CB8AC3E}">
        <p14:creationId xmlns:p14="http://schemas.microsoft.com/office/powerpoint/2010/main" val="1782977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3</a:t>
            </a:fld>
            <a:endParaRPr lang="en-US" sz="1400">
              <a:solidFill>
                <a:schemeClr val="tx1"/>
              </a:solidFill>
            </a:endParaRPr>
          </a:p>
        </p:txBody>
      </p:sp>
      <p:sp>
        <p:nvSpPr>
          <p:cNvPr id="2" name="Rectangle 1"/>
          <p:cNvSpPr/>
          <p:nvPr/>
        </p:nvSpPr>
        <p:spPr>
          <a:xfrm>
            <a:off x="179512" y="728700"/>
            <a:ext cx="8820980" cy="769441"/>
          </a:xfrm>
          <a:prstGeom prst="rect">
            <a:avLst/>
          </a:prstGeom>
        </p:spPr>
        <p:txBody>
          <a:bodyPr wrap="square">
            <a:spAutoFit/>
          </a:bodyPr>
          <a:lstStyle/>
          <a:p>
            <a:r>
              <a:rPr lang="en-US" sz="2400" b="1" dirty="0" err="1"/>
              <a:t>Phân</a:t>
            </a:r>
            <a:r>
              <a:rPr lang="en-US" sz="2400" b="1" dirty="0"/>
              <a:t> </a:t>
            </a:r>
            <a:r>
              <a:rPr lang="en-US" sz="2400" b="1" dirty="0" err="1"/>
              <a:t>tích</a:t>
            </a:r>
            <a:r>
              <a:rPr lang="en-US" sz="2400" b="1" dirty="0"/>
              <a:t> Wavelet</a:t>
            </a:r>
            <a:endParaRPr lang="en-US" dirty="0"/>
          </a:p>
          <a:p>
            <a:r>
              <a:rPr lang="en-US" dirty="0" err="1"/>
              <a:t>Phân</a:t>
            </a:r>
            <a:r>
              <a:rPr lang="en-US" dirty="0"/>
              <a:t> </a:t>
            </a:r>
            <a:r>
              <a:rPr lang="en-US" dirty="0" err="1"/>
              <a:t>tích</a:t>
            </a:r>
            <a:r>
              <a:rPr lang="en-US" dirty="0"/>
              <a:t> Wavelet </a:t>
            </a:r>
            <a:r>
              <a:rPr lang="en-US" dirty="0" err="1"/>
              <a:t>thực</a:t>
            </a:r>
            <a:r>
              <a:rPr lang="en-US" dirty="0"/>
              <a:t> </a:t>
            </a:r>
            <a:r>
              <a:rPr lang="en-US" dirty="0" err="1"/>
              <a:t>hiện</a:t>
            </a:r>
            <a:r>
              <a:rPr lang="en-US" dirty="0"/>
              <a:t> </a:t>
            </a:r>
            <a:r>
              <a:rPr lang="en-US" dirty="0" err="1"/>
              <a:t>dựa</a:t>
            </a:r>
            <a:r>
              <a:rPr lang="en-US" dirty="0"/>
              <a:t> </a:t>
            </a:r>
            <a:r>
              <a:rPr lang="en-US" dirty="0" err="1"/>
              <a:t>trên</a:t>
            </a:r>
            <a:r>
              <a:rPr lang="en-US" dirty="0"/>
              <a:t> </a:t>
            </a:r>
            <a:r>
              <a:rPr lang="en-US" dirty="0" err="1"/>
              <a:t>phương</a:t>
            </a:r>
            <a:r>
              <a:rPr lang="en-US" dirty="0"/>
              <a:t> </a:t>
            </a:r>
            <a:r>
              <a:rPr lang="en-US" dirty="0" err="1"/>
              <a:t>pháp</a:t>
            </a:r>
            <a:r>
              <a:rPr lang="en-US" dirty="0"/>
              <a:t> </a:t>
            </a:r>
            <a:r>
              <a:rPr lang="en-US" dirty="0" err="1"/>
              <a:t>phân</a:t>
            </a:r>
            <a:r>
              <a:rPr lang="en-US" dirty="0"/>
              <a:t> </a:t>
            </a:r>
            <a:r>
              <a:rPr lang="en-US" dirty="0" err="1"/>
              <a:t>tích</a:t>
            </a:r>
            <a:r>
              <a:rPr lang="en-US" dirty="0"/>
              <a:t> </a:t>
            </a:r>
            <a:r>
              <a:rPr lang="en-US" dirty="0" err="1"/>
              <a:t>đa</a:t>
            </a:r>
            <a:r>
              <a:rPr lang="en-US" dirty="0"/>
              <a:t> </a:t>
            </a:r>
            <a:r>
              <a:rPr lang="en-US" dirty="0" err="1"/>
              <a:t>phân</a:t>
            </a:r>
            <a:r>
              <a:rPr lang="en-US" dirty="0"/>
              <a:t> </a:t>
            </a:r>
            <a:r>
              <a:rPr lang="en-US" dirty="0" err="1"/>
              <a:t>giải</a:t>
            </a:r>
            <a:endParaRPr lang="en-US" dirty="0"/>
          </a:p>
        </p:txBody>
      </p:sp>
      <p:sp>
        <p:nvSpPr>
          <p:cNvPr id="3" name="Rectangle 2"/>
          <p:cNvSpPr/>
          <p:nvPr/>
        </p:nvSpPr>
        <p:spPr>
          <a:xfrm>
            <a:off x="179512" y="1556792"/>
            <a:ext cx="8559836" cy="1323439"/>
          </a:xfrm>
          <a:prstGeom prst="rect">
            <a:avLst/>
          </a:prstGeom>
        </p:spPr>
        <p:txBody>
          <a:bodyPr wrap="square">
            <a:spAutoFit/>
          </a:bodyPr>
          <a:lstStyle/>
          <a:p>
            <a:r>
              <a:rPr lang="en-US" b="1" i="1" dirty="0" err="1"/>
              <a:t>Phân</a:t>
            </a:r>
            <a:r>
              <a:rPr lang="en-US" b="1" i="1" dirty="0"/>
              <a:t> </a:t>
            </a:r>
            <a:r>
              <a:rPr lang="en-US" b="1" i="1" dirty="0" err="1"/>
              <a:t>tích</a:t>
            </a:r>
            <a:r>
              <a:rPr lang="en-US" b="1" i="1" dirty="0"/>
              <a:t> </a:t>
            </a:r>
            <a:r>
              <a:rPr lang="en-US" b="1" i="1" dirty="0" err="1"/>
              <a:t>đa</a:t>
            </a:r>
            <a:r>
              <a:rPr lang="en-US" b="1" i="1" dirty="0"/>
              <a:t> </a:t>
            </a:r>
            <a:r>
              <a:rPr lang="en-US" b="1" i="1" dirty="0" err="1"/>
              <a:t>phân</a:t>
            </a:r>
            <a:r>
              <a:rPr lang="en-US" b="1" i="1" dirty="0"/>
              <a:t> </a:t>
            </a:r>
            <a:r>
              <a:rPr lang="en-US" b="1" i="1" dirty="0" err="1"/>
              <a:t>giải</a:t>
            </a:r>
            <a:endParaRPr lang="en-US" dirty="0"/>
          </a:p>
          <a:p>
            <a:r>
              <a:rPr lang="en-US" dirty="0"/>
              <a:t>- </a:t>
            </a:r>
            <a:r>
              <a:rPr lang="en-US" dirty="0" err="1"/>
              <a:t>Độ</a:t>
            </a:r>
            <a:r>
              <a:rPr lang="en-US" dirty="0"/>
              <a:t> </a:t>
            </a:r>
            <a:r>
              <a:rPr lang="en-US" dirty="0" err="1"/>
              <a:t>phân</a:t>
            </a:r>
            <a:r>
              <a:rPr lang="en-US" dirty="0"/>
              <a:t> </a:t>
            </a:r>
            <a:r>
              <a:rPr lang="en-US" dirty="0" err="1"/>
              <a:t>giải</a:t>
            </a:r>
            <a:r>
              <a:rPr lang="en-US" dirty="0"/>
              <a:t> </a:t>
            </a:r>
            <a:r>
              <a:rPr lang="en-US" dirty="0" err="1"/>
              <a:t>trong</a:t>
            </a:r>
            <a:r>
              <a:rPr lang="en-US" dirty="0"/>
              <a:t> </a:t>
            </a:r>
            <a:r>
              <a:rPr lang="en-US" dirty="0" err="1"/>
              <a:t>miền</a:t>
            </a:r>
            <a:r>
              <a:rPr lang="en-US" dirty="0"/>
              <a:t> </a:t>
            </a:r>
            <a:r>
              <a:rPr lang="en-US" dirty="0" err="1"/>
              <a:t>thời</a:t>
            </a:r>
            <a:r>
              <a:rPr lang="en-US" dirty="0"/>
              <a:t> </a:t>
            </a:r>
            <a:r>
              <a:rPr lang="en-US" dirty="0" err="1"/>
              <a:t>gian</a:t>
            </a:r>
            <a:r>
              <a:rPr lang="en-US" dirty="0"/>
              <a:t> – </a:t>
            </a:r>
            <a:r>
              <a:rPr lang="en-US" dirty="0" err="1"/>
              <a:t>tần</a:t>
            </a:r>
            <a:r>
              <a:rPr lang="en-US" dirty="0"/>
              <a:t> </a:t>
            </a:r>
            <a:r>
              <a:rPr lang="en-US" dirty="0" err="1"/>
              <a:t>số</a:t>
            </a:r>
            <a:r>
              <a:rPr lang="en-US" dirty="0"/>
              <a:t> </a:t>
            </a:r>
            <a:r>
              <a:rPr lang="en-US" dirty="0" err="1"/>
              <a:t>sử</a:t>
            </a:r>
            <a:r>
              <a:rPr lang="en-US" dirty="0"/>
              <a:t> </a:t>
            </a:r>
            <a:r>
              <a:rPr lang="en-US" dirty="0" err="1"/>
              <a:t>dụng</a:t>
            </a:r>
            <a:r>
              <a:rPr lang="en-US" dirty="0"/>
              <a:t> </a:t>
            </a:r>
            <a:r>
              <a:rPr lang="en-US" dirty="0" err="1"/>
              <a:t>phương</a:t>
            </a:r>
            <a:r>
              <a:rPr lang="en-US" dirty="0"/>
              <a:t> </a:t>
            </a:r>
            <a:r>
              <a:rPr lang="en-US" dirty="0" err="1"/>
              <a:t>pháp</a:t>
            </a:r>
            <a:r>
              <a:rPr lang="en-US" dirty="0"/>
              <a:t> </a:t>
            </a:r>
            <a:r>
              <a:rPr lang="en-US" dirty="0" err="1"/>
              <a:t>tiếp</a:t>
            </a:r>
            <a:r>
              <a:rPr lang="en-US" dirty="0"/>
              <a:t> </a:t>
            </a:r>
            <a:r>
              <a:rPr lang="en-US" dirty="0" err="1"/>
              <a:t>cận</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phân</a:t>
            </a:r>
            <a:r>
              <a:rPr lang="en-US" dirty="0"/>
              <a:t> </a:t>
            </a:r>
            <a:r>
              <a:rPr lang="en-US" dirty="0" err="1"/>
              <a:t>tích</a:t>
            </a:r>
            <a:r>
              <a:rPr lang="en-US" dirty="0"/>
              <a:t> </a:t>
            </a:r>
            <a:r>
              <a:rPr lang="en-US" dirty="0" err="1"/>
              <a:t>đa</a:t>
            </a:r>
            <a:r>
              <a:rPr lang="en-US" dirty="0"/>
              <a:t> </a:t>
            </a:r>
            <a:r>
              <a:rPr lang="en-US" dirty="0" err="1"/>
              <a:t>phân</a:t>
            </a:r>
            <a:r>
              <a:rPr lang="en-US" dirty="0"/>
              <a:t> </a:t>
            </a:r>
            <a:r>
              <a:rPr lang="en-US" dirty="0" err="1"/>
              <a:t>giải</a:t>
            </a:r>
            <a:r>
              <a:rPr lang="en-US" dirty="0"/>
              <a:t> (Multiresolution Analysis – MRA), </a:t>
            </a:r>
            <a:r>
              <a:rPr lang="en-US" dirty="0" err="1"/>
              <a:t>như</a:t>
            </a:r>
            <a:r>
              <a:rPr lang="en-US" dirty="0"/>
              <a:t> </a:t>
            </a:r>
            <a:r>
              <a:rPr lang="en-US" dirty="0" err="1"/>
              <a:t>trong</a:t>
            </a:r>
            <a:r>
              <a:rPr lang="en-US" dirty="0"/>
              <a:t> </a:t>
            </a:r>
            <a:r>
              <a:rPr lang="en-US" dirty="0" err="1"/>
              <a:t>hình</a:t>
            </a:r>
            <a:r>
              <a:rPr lang="en-US" dirty="0"/>
              <a:t> 3.7</a:t>
            </a:r>
          </a:p>
        </p:txBody>
      </p:sp>
      <p:pic>
        <p:nvPicPr>
          <p:cNvPr id="8" name="Picture 7"/>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5112060" y="3533988"/>
            <a:ext cx="2696132" cy="2487300"/>
          </a:xfrm>
          <a:prstGeom prst="rect">
            <a:avLst/>
          </a:prstGeom>
          <a:noFill/>
          <a:ln>
            <a:noFill/>
          </a:ln>
        </p:spPr>
      </p:pic>
      <p:sp>
        <p:nvSpPr>
          <p:cNvPr id="9" name="Rectangle 8"/>
          <p:cNvSpPr/>
          <p:nvPr/>
        </p:nvSpPr>
        <p:spPr>
          <a:xfrm>
            <a:off x="4536504" y="5997441"/>
            <a:ext cx="4572000" cy="707886"/>
          </a:xfrm>
          <a:prstGeom prst="rect">
            <a:avLst/>
          </a:prstGeom>
        </p:spPr>
        <p:txBody>
          <a:bodyPr>
            <a:spAutoFit/>
          </a:bodyPr>
          <a:lstStyle/>
          <a:p>
            <a:r>
              <a:rPr lang="en-US" b="1" i="1" dirty="0" err="1"/>
              <a:t>Hình</a:t>
            </a:r>
            <a:r>
              <a:rPr lang="en-US" b="1" i="1" dirty="0"/>
              <a:t> 3.7.</a:t>
            </a:r>
            <a:r>
              <a:rPr lang="en-US" i="1" dirty="0"/>
              <a:t> </a:t>
            </a:r>
            <a:r>
              <a:rPr lang="en-US" i="1" dirty="0" err="1"/>
              <a:t>Không</a:t>
            </a:r>
            <a:r>
              <a:rPr lang="en-US" i="1" dirty="0"/>
              <a:t> </a:t>
            </a:r>
            <a:r>
              <a:rPr lang="en-US" i="1" dirty="0" err="1"/>
              <a:t>gian</a:t>
            </a:r>
            <a:r>
              <a:rPr lang="en-US" i="1" dirty="0"/>
              <a:t> </a:t>
            </a:r>
            <a:r>
              <a:rPr lang="en-US" i="1" dirty="0" err="1"/>
              <a:t>phân</a:t>
            </a:r>
            <a:r>
              <a:rPr lang="en-US" i="1" dirty="0"/>
              <a:t> </a:t>
            </a:r>
            <a:r>
              <a:rPr lang="en-US" i="1" dirty="0" err="1"/>
              <a:t>tích</a:t>
            </a:r>
            <a:r>
              <a:rPr lang="en-US" i="1" dirty="0"/>
              <a:t> </a:t>
            </a:r>
            <a:r>
              <a:rPr lang="en-US" i="1" dirty="0" err="1"/>
              <a:t>thời</a:t>
            </a:r>
            <a:r>
              <a:rPr lang="en-US" i="1" dirty="0"/>
              <a:t> </a:t>
            </a:r>
            <a:r>
              <a:rPr lang="en-US" i="1" dirty="0" err="1"/>
              <a:t>gian</a:t>
            </a:r>
            <a:r>
              <a:rPr lang="en-US" i="1" dirty="0"/>
              <a:t> – </a:t>
            </a:r>
            <a:r>
              <a:rPr lang="en-US" i="1" dirty="0" err="1"/>
              <a:t>tần</a:t>
            </a:r>
            <a:r>
              <a:rPr lang="en-US" i="1" dirty="0"/>
              <a:t> </a:t>
            </a:r>
            <a:r>
              <a:rPr lang="en-US" i="1" dirty="0" err="1"/>
              <a:t>số</a:t>
            </a:r>
            <a:r>
              <a:rPr lang="en-US" i="1" dirty="0"/>
              <a:t> </a:t>
            </a:r>
            <a:r>
              <a:rPr lang="en-US" i="1" dirty="0" err="1"/>
              <a:t>đa</a:t>
            </a:r>
            <a:r>
              <a:rPr lang="en-US" i="1" dirty="0"/>
              <a:t> </a:t>
            </a:r>
            <a:r>
              <a:rPr lang="en-US" i="1" dirty="0" err="1"/>
              <a:t>phân</a:t>
            </a:r>
            <a:r>
              <a:rPr lang="en-US" i="1" dirty="0"/>
              <a:t> </a:t>
            </a:r>
            <a:r>
              <a:rPr lang="en-US" i="1" dirty="0" err="1"/>
              <a:t>giải</a:t>
            </a:r>
            <a:endParaRPr lang="en-US" dirty="0"/>
          </a:p>
        </p:txBody>
      </p:sp>
      <p:sp>
        <p:nvSpPr>
          <p:cNvPr id="10" name="Rectangle 9"/>
          <p:cNvSpPr/>
          <p:nvPr/>
        </p:nvSpPr>
        <p:spPr>
          <a:xfrm>
            <a:off x="179512" y="3597984"/>
            <a:ext cx="4572000" cy="1631216"/>
          </a:xfrm>
          <a:prstGeom prst="rect">
            <a:avLst/>
          </a:prstGeom>
        </p:spPr>
        <p:txBody>
          <a:bodyPr>
            <a:spAutoFit/>
          </a:bodyPr>
          <a:lstStyle/>
          <a:p>
            <a:r>
              <a:rPr lang="en-US" dirty="0"/>
              <a:t>- </a:t>
            </a:r>
            <a:r>
              <a:rPr lang="en-US" dirty="0" err="1"/>
              <a:t>Hình</a:t>
            </a:r>
            <a:r>
              <a:rPr lang="en-US" dirty="0"/>
              <a:t> 3.7, </a:t>
            </a:r>
            <a:r>
              <a:rPr lang="en-US" dirty="0" err="1"/>
              <a:t>các</a:t>
            </a:r>
            <a:r>
              <a:rPr lang="en-US" dirty="0"/>
              <a:t> </a:t>
            </a:r>
            <a:r>
              <a:rPr lang="en-US" dirty="0" err="1"/>
              <a:t>tần</a:t>
            </a:r>
            <a:r>
              <a:rPr lang="en-US" dirty="0"/>
              <a:t> </a:t>
            </a:r>
            <a:r>
              <a:rPr lang="en-US" dirty="0" err="1"/>
              <a:t>số</a:t>
            </a:r>
            <a:r>
              <a:rPr lang="en-US" dirty="0"/>
              <a:t> </a:t>
            </a:r>
            <a:r>
              <a:rPr lang="en-US" dirty="0" err="1"/>
              <a:t>thấp</a:t>
            </a:r>
            <a:r>
              <a:rPr lang="en-US" dirty="0"/>
              <a:t> </a:t>
            </a:r>
            <a:r>
              <a:rPr lang="en-US" dirty="0" err="1"/>
              <a:t>ứng</a:t>
            </a:r>
            <a:r>
              <a:rPr lang="en-US" dirty="0"/>
              <a:t> </a:t>
            </a:r>
            <a:r>
              <a:rPr lang="en-US" dirty="0" err="1"/>
              <a:t>với</a:t>
            </a:r>
            <a:r>
              <a:rPr lang="en-US" dirty="0"/>
              <a:t> </a:t>
            </a:r>
            <a:r>
              <a:rPr lang="en-US" dirty="0" err="1"/>
              <a:t>toàn</a:t>
            </a:r>
            <a:r>
              <a:rPr lang="en-US" dirty="0"/>
              <a:t> </a:t>
            </a:r>
            <a:r>
              <a:rPr lang="en-US" dirty="0" err="1"/>
              <a:t>bộ</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của</a:t>
            </a:r>
            <a:r>
              <a:rPr lang="en-US" dirty="0"/>
              <a:t> </a:t>
            </a:r>
            <a:r>
              <a:rPr lang="en-US" dirty="0" err="1"/>
              <a:t>tín</a:t>
            </a:r>
            <a:r>
              <a:rPr lang="en-US" dirty="0"/>
              <a:t> </a:t>
            </a:r>
            <a:r>
              <a:rPr lang="en-US" dirty="0" err="1"/>
              <a:t>hiệu</a:t>
            </a:r>
            <a:r>
              <a:rPr lang="en-US" dirty="0"/>
              <a:t>, </a:t>
            </a:r>
            <a:r>
              <a:rPr lang="en-US" dirty="0" err="1"/>
              <a:t>tại</a:t>
            </a:r>
            <a:r>
              <a:rPr lang="en-US" dirty="0"/>
              <a:t> </a:t>
            </a:r>
            <a:r>
              <a:rPr lang="en-US" dirty="0" err="1"/>
              <a:t>đây</a:t>
            </a:r>
            <a:r>
              <a:rPr lang="en-US" dirty="0"/>
              <a:t> </a:t>
            </a:r>
            <a:r>
              <a:rPr lang="en-US" dirty="0" err="1"/>
              <a:t>các</a:t>
            </a:r>
            <a:r>
              <a:rPr lang="en-US" dirty="0"/>
              <a:t> </a:t>
            </a:r>
            <a:r>
              <a:rPr lang="en-US" dirty="0" err="1"/>
              <a:t>tần</a:t>
            </a:r>
            <a:r>
              <a:rPr lang="en-US" dirty="0"/>
              <a:t> </a:t>
            </a:r>
            <a:r>
              <a:rPr lang="en-US" dirty="0" err="1"/>
              <a:t>số</a:t>
            </a:r>
            <a:r>
              <a:rPr lang="en-US" dirty="0"/>
              <a:t> </a:t>
            </a:r>
            <a:r>
              <a:rPr lang="en-US" dirty="0" err="1"/>
              <a:t>cao</a:t>
            </a:r>
            <a:r>
              <a:rPr lang="en-US" dirty="0"/>
              <a:t> </a:t>
            </a:r>
            <a:r>
              <a:rPr lang="en-US" dirty="0" err="1"/>
              <a:t>xuất</a:t>
            </a:r>
            <a:r>
              <a:rPr lang="en-US" dirty="0"/>
              <a:t> </a:t>
            </a:r>
            <a:r>
              <a:rPr lang="en-US" dirty="0" err="1"/>
              <a:t>hiện</a:t>
            </a:r>
            <a:r>
              <a:rPr lang="en-US" dirty="0"/>
              <a:t> </a:t>
            </a:r>
            <a:r>
              <a:rPr lang="en-US" dirty="0" err="1"/>
              <a:t>rất</a:t>
            </a:r>
            <a:r>
              <a:rPr lang="en-US" dirty="0"/>
              <a:t> </a:t>
            </a:r>
            <a:r>
              <a:rPr lang="en-US" dirty="0" err="1"/>
              <a:t>ít</a:t>
            </a:r>
            <a:r>
              <a:rPr lang="en-US" dirty="0"/>
              <a:t> </a:t>
            </a:r>
            <a:r>
              <a:rPr lang="en-US" dirty="0" err="1"/>
              <a:t>trong</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rất</a:t>
            </a:r>
            <a:r>
              <a:rPr lang="en-US" dirty="0"/>
              <a:t> </a:t>
            </a:r>
            <a:r>
              <a:rPr lang="en-US" dirty="0" err="1"/>
              <a:t>ngắn</a:t>
            </a:r>
            <a:r>
              <a:rPr lang="en-US" dirty="0"/>
              <a:t>. </a:t>
            </a:r>
          </a:p>
          <a:p>
            <a:endParaRPr lang="en-US" dirty="0"/>
          </a:p>
        </p:txBody>
      </p:sp>
      <p:sp>
        <p:nvSpPr>
          <p:cNvPr id="11"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
        <p:nvSpPr>
          <p:cNvPr id="12"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Tree>
    <p:extLst>
      <p:ext uri="{BB962C8B-B14F-4D97-AF65-F5344CB8AC3E}">
        <p14:creationId xmlns:p14="http://schemas.microsoft.com/office/powerpoint/2010/main" val="3036537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30</a:t>
            </a:fld>
            <a:endParaRPr lang="en-US" sz="1400">
              <a:solidFill>
                <a:schemeClr val="tx1"/>
              </a:solidFill>
            </a:endParaRPr>
          </a:p>
        </p:txBody>
      </p:sp>
      <p:sp>
        <p:nvSpPr>
          <p:cNvPr id="13315"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13317"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
        <p:nvSpPr>
          <p:cNvPr id="3" name="Rectangle 2"/>
          <p:cNvSpPr/>
          <p:nvPr/>
        </p:nvSpPr>
        <p:spPr>
          <a:xfrm>
            <a:off x="251520" y="836712"/>
            <a:ext cx="8496944" cy="2246769"/>
          </a:xfrm>
          <a:prstGeom prst="rect">
            <a:avLst/>
          </a:prstGeom>
        </p:spPr>
        <p:txBody>
          <a:bodyPr wrap="square">
            <a:spAutoFit/>
          </a:bodyPr>
          <a:lstStyle/>
          <a:p>
            <a:r>
              <a:rPr lang="en-US" dirty="0" err="1"/>
              <a:t>Trong</a:t>
            </a:r>
            <a:r>
              <a:rPr lang="en-US" dirty="0"/>
              <a:t> </a:t>
            </a:r>
            <a:r>
              <a:rPr lang="en-US" dirty="0" err="1"/>
              <a:t>giàn</a:t>
            </a:r>
            <a:r>
              <a:rPr lang="en-US" dirty="0"/>
              <a:t> </a:t>
            </a:r>
            <a:r>
              <a:rPr lang="en-US" dirty="0" err="1"/>
              <a:t>lọc</a:t>
            </a:r>
            <a:r>
              <a:rPr lang="en-US" dirty="0"/>
              <a:t> </a:t>
            </a:r>
            <a:r>
              <a:rPr lang="en-US" dirty="0" err="1"/>
              <a:t>tổng</a:t>
            </a:r>
            <a:r>
              <a:rPr lang="en-US" dirty="0"/>
              <a:t> </a:t>
            </a:r>
            <a:r>
              <a:rPr lang="en-US" dirty="0" err="1"/>
              <a:t>hợp</a:t>
            </a:r>
            <a:r>
              <a:rPr lang="en-US" dirty="0"/>
              <a:t>, </a:t>
            </a:r>
            <a:r>
              <a:rPr lang="en-US" dirty="0" err="1"/>
              <a:t>các</a:t>
            </a:r>
            <a:r>
              <a:rPr lang="en-US" dirty="0"/>
              <a:t> </a:t>
            </a:r>
            <a:r>
              <a:rPr lang="en-US" dirty="0" err="1"/>
              <a:t>tín</a:t>
            </a:r>
            <a:r>
              <a:rPr lang="en-US" dirty="0"/>
              <a:t> </a:t>
            </a:r>
            <a:r>
              <a:rPr lang="en-US" dirty="0" err="1"/>
              <a:t>hiệu</a:t>
            </a:r>
            <a:r>
              <a:rPr lang="en-US" dirty="0"/>
              <a:t> </a:t>
            </a:r>
            <a:r>
              <a:rPr lang="en-US" dirty="0" err="1"/>
              <a:t>sẽ</a:t>
            </a:r>
            <a:r>
              <a:rPr lang="en-US" dirty="0"/>
              <a:t> </a:t>
            </a:r>
            <a:r>
              <a:rPr lang="en-US" dirty="0" err="1"/>
              <a:t>được</a:t>
            </a:r>
            <a:r>
              <a:rPr lang="en-US" dirty="0"/>
              <a:t> </a:t>
            </a:r>
            <a:r>
              <a:rPr lang="en-US" dirty="0" err="1"/>
              <a:t>tăng</a:t>
            </a:r>
            <a:r>
              <a:rPr lang="en-US" dirty="0"/>
              <a:t> </a:t>
            </a:r>
            <a:r>
              <a:rPr lang="en-US" dirty="0" err="1"/>
              <a:t>mẫu</a:t>
            </a:r>
            <a:r>
              <a:rPr lang="en-US" dirty="0"/>
              <a:t> </a:t>
            </a:r>
            <a:r>
              <a:rPr lang="en-US" dirty="0" err="1"/>
              <a:t>trước</a:t>
            </a:r>
            <a:r>
              <a:rPr lang="en-US" dirty="0"/>
              <a:t> </a:t>
            </a:r>
            <a:r>
              <a:rPr lang="en-US" dirty="0" err="1"/>
              <a:t>khi</a:t>
            </a:r>
            <a:r>
              <a:rPr lang="en-US" dirty="0"/>
              <a:t> </a:t>
            </a:r>
            <a:r>
              <a:rPr lang="en-US" dirty="0" err="1"/>
              <a:t>lọc</a:t>
            </a:r>
            <a:r>
              <a:rPr lang="en-US" dirty="0"/>
              <a:t>. </a:t>
            </a:r>
            <a:r>
              <a:rPr lang="en-US" dirty="0" err="1"/>
              <a:t>Việc</a:t>
            </a:r>
            <a:r>
              <a:rPr lang="en-US" dirty="0"/>
              <a:t> </a:t>
            </a:r>
            <a:r>
              <a:rPr lang="en-US" dirty="0" err="1"/>
              <a:t>tăng</a:t>
            </a:r>
            <a:r>
              <a:rPr lang="en-US" dirty="0"/>
              <a:t> </a:t>
            </a:r>
            <a:r>
              <a:rPr lang="en-US" dirty="0" err="1"/>
              <a:t>số</a:t>
            </a:r>
            <a:r>
              <a:rPr lang="en-US" dirty="0"/>
              <a:t> </a:t>
            </a:r>
            <a:r>
              <a:rPr lang="en-US" dirty="0" err="1"/>
              <a:t>lượng</a:t>
            </a:r>
            <a:r>
              <a:rPr lang="en-US" dirty="0"/>
              <a:t> </a:t>
            </a:r>
            <a:r>
              <a:rPr lang="en-US" dirty="0" err="1"/>
              <a:t>mẫu</a:t>
            </a:r>
            <a:r>
              <a:rPr lang="en-US" dirty="0"/>
              <a:t> </a:t>
            </a:r>
            <a:r>
              <a:rPr lang="en-US" dirty="0" err="1"/>
              <a:t>lên</a:t>
            </a:r>
            <a:r>
              <a:rPr lang="en-US" dirty="0"/>
              <a:t> </a:t>
            </a:r>
            <a:r>
              <a:rPr lang="en-US" dirty="0" err="1"/>
              <a:t>gấp</a:t>
            </a:r>
            <a:r>
              <a:rPr lang="en-US" dirty="0"/>
              <a:t> </a:t>
            </a:r>
            <a:r>
              <a:rPr lang="en-US" dirty="0" err="1"/>
              <a:t>đôi</a:t>
            </a:r>
            <a:r>
              <a:rPr lang="en-US" dirty="0"/>
              <a:t> (</a:t>
            </a:r>
            <a:r>
              <a:rPr lang="en-US" dirty="0">
                <a:sym typeface="Wingdings"/>
              </a:rPr>
              <a:t></a:t>
            </a:r>
            <a:r>
              <a:rPr lang="en-US" dirty="0"/>
              <a:t>2) </a:t>
            </a:r>
            <a:r>
              <a:rPr lang="en-US" dirty="0" err="1"/>
              <a:t>được</a:t>
            </a:r>
            <a:r>
              <a:rPr lang="en-US" dirty="0"/>
              <a:t> </a:t>
            </a:r>
            <a:r>
              <a:rPr lang="en-US" dirty="0" err="1"/>
              <a:t>thực</a:t>
            </a:r>
            <a:r>
              <a:rPr lang="en-US" dirty="0"/>
              <a:t> </a:t>
            </a:r>
            <a:r>
              <a:rPr lang="en-US" dirty="0" err="1"/>
              <a:t>hiện</a:t>
            </a:r>
            <a:r>
              <a:rPr lang="en-US" dirty="0"/>
              <a:t> </a:t>
            </a:r>
            <a:r>
              <a:rPr lang="en-US" dirty="0" err="1"/>
              <a:t>bằng</a:t>
            </a:r>
            <a:r>
              <a:rPr lang="en-US" dirty="0"/>
              <a:t> </a:t>
            </a:r>
            <a:r>
              <a:rPr lang="en-US" dirty="0" err="1"/>
              <a:t>cách</a:t>
            </a:r>
            <a:r>
              <a:rPr lang="en-US" dirty="0"/>
              <a:t> </a:t>
            </a:r>
            <a:r>
              <a:rPr lang="en-US" dirty="0" err="1"/>
              <a:t>thêm</a:t>
            </a:r>
            <a:r>
              <a:rPr lang="en-US" dirty="0"/>
              <a:t> </a:t>
            </a:r>
            <a:r>
              <a:rPr lang="en-US" dirty="0" err="1"/>
              <a:t>vào</a:t>
            </a:r>
            <a:r>
              <a:rPr lang="en-US" dirty="0"/>
              <a:t> </a:t>
            </a:r>
            <a:r>
              <a:rPr lang="en-US" dirty="0" err="1"/>
              <a:t>các</a:t>
            </a:r>
            <a:r>
              <a:rPr lang="en-US" dirty="0"/>
              <a:t> </a:t>
            </a:r>
            <a:r>
              <a:rPr lang="en-US" dirty="0" err="1"/>
              <a:t>mẫu</a:t>
            </a:r>
            <a:r>
              <a:rPr lang="en-US" dirty="0"/>
              <a:t> </a:t>
            </a:r>
            <a:r>
              <a:rPr lang="en-US" dirty="0" err="1"/>
              <a:t>giá</a:t>
            </a:r>
            <a:r>
              <a:rPr lang="en-US" dirty="0"/>
              <a:t> </a:t>
            </a:r>
            <a:r>
              <a:rPr lang="en-US" dirty="0" err="1"/>
              <a:t>trị</a:t>
            </a:r>
            <a:r>
              <a:rPr lang="en-US" dirty="0"/>
              <a:t> </a:t>
            </a:r>
            <a:r>
              <a:rPr lang="en-US" dirty="0" err="1"/>
              <a:t>bằng</a:t>
            </a:r>
            <a:r>
              <a:rPr lang="en-US" dirty="0"/>
              <a:t> </a:t>
            </a:r>
            <a:r>
              <a:rPr lang="en-US" dirty="0" err="1"/>
              <a:t>không</a:t>
            </a:r>
            <a:r>
              <a:rPr lang="en-US" dirty="0"/>
              <a:t> </a:t>
            </a:r>
            <a:r>
              <a:rPr lang="en-US" dirty="0" err="1"/>
              <a:t>giữa</a:t>
            </a:r>
            <a:r>
              <a:rPr lang="en-US" dirty="0"/>
              <a:t> </a:t>
            </a:r>
            <a:r>
              <a:rPr lang="en-US" dirty="0" err="1"/>
              <a:t>các</a:t>
            </a:r>
            <a:r>
              <a:rPr lang="en-US" dirty="0"/>
              <a:t> </a:t>
            </a:r>
            <a:r>
              <a:rPr lang="en-US" dirty="0" err="1"/>
              <a:t>mẫu</a:t>
            </a:r>
            <a:r>
              <a:rPr lang="en-US" dirty="0"/>
              <a:t> </a:t>
            </a:r>
            <a:r>
              <a:rPr lang="en-US" dirty="0" err="1"/>
              <a:t>của</a:t>
            </a:r>
            <a:r>
              <a:rPr lang="en-US" dirty="0"/>
              <a:t> </a:t>
            </a:r>
            <a:r>
              <a:rPr lang="en-US" dirty="0" err="1"/>
              <a:t>tín</a:t>
            </a:r>
            <a:r>
              <a:rPr lang="en-US" dirty="0"/>
              <a:t> </a:t>
            </a:r>
            <a:r>
              <a:rPr lang="en-US" dirty="0" err="1"/>
              <a:t>hiệu</a:t>
            </a:r>
            <a:r>
              <a:rPr lang="en-US" dirty="0"/>
              <a:t> </a:t>
            </a:r>
            <a:r>
              <a:rPr lang="en-US" dirty="0" err="1"/>
              <a:t>gốc</a:t>
            </a:r>
            <a:r>
              <a:rPr lang="en-US" dirty="0"/>
              <a:t>. </a:t>
            </a:r>
            <a:r>
              <a:rPr lang="en-US" dirty="0" err="1"/>
              <a:t>Lưu</a:t>
            </a:r>
            <a:r>
              <a:rPr lang="en-US" dirty="0"/>
              <a:t> ý, </a:t>
            </a:r>
            <a:r>
              <a:rPr lang="en-US" dirty="0" err="1"/>
              <a:t>việc</a:t>
            </a:r>
            <a:r>
              <a:rPr lang="en-US" dirty="0"/>
              <a:t> </a:t>
            </a:r>
            <a:r>
              <a:rPr lang="en-US" dirty="0" err="1"/>
              <a:t>giảm</a:t>
            </a:r>
            <a:r>
              <a:rPr lang="en-US" dirty="0"/>
              <a:t> </a:t>
            </a:r>
            <a:r>
              <a:rPr lang="en-US" dirty="0" err="1"/>
              <a:t>mẫu</a:t>
            </a:r>
            <a:r>
              <a:rPr lang="en-US" dirty="0"/>
              <a:t> </a:t>
            </a:r>
            <a:r>
              <a:rPr lang="en-US" dirty="0" err="1"/>
              <a:t>tín</a:t>
            </a:r>
            <a:r>
              <a:rPr lang="en-US" dirty="0"/>
              <a:t> </a:t>
            </a:r>
            <a:r>
              <a:rPr lang="en-US" dirty="0" err="1"/>
              <a:t>hiệu</a:t>
            </a:r>
            <a:r>
              <a:rPr lang="en-US" dirty="0"/>
              <a:t> </a:t>
            </a:r>
            <a:r>
              <a:rPr lang="en-US" dirty="0" err="1"/>
              <a:t>và</a:t>
            </a:r>
            <a:r>
              <a:rPr lang="en-US" dirty="0"/>
              <a:t> </a:t>
            </a:r>
            <a:r>
              <a:rPr lang="en-US" dirty="0" err="1"/>
              <a:t>sau</a:t>
            </a:r>
            <a:r>
              <a:rPr lang="en-US" dirty="0"/>
              <a:t> </a:t>
            </a:r>
            <a:r>
              <a:rPr lang="en-US" dirty="0" err="1"/>
              <a:t>đó</a:t>
            </a:r>
            <a:r>
              <a:rPr lang="en-US" dirty="0"/>
              <a:t> </a:t>
            </a:r>
            <a:r>
              <a:rPr lang="en-US" dirty="0" err="1"/>
              <a:t>tăng</a:t>
            </a:r>
            <a:r>
              <a:rPr lang="en-US" dirty="0"/>
              <a:t> </a:t>
            </a:r>
            <a:r>
              <a:rPr lang="en-US" dirty="0" err="1"/>
              <a:t>trở</a:t>
            </a:r>
            <a:r>
              <a:rPr lang="en-US" dirty="0"/>
              <a:t> </a:t>
            </a:r>
            <a:r>
              <a:rPr lang="en-US" dirty="0" err="1"/>
              <a:t>lại</a:t>
            </a:r>
            <a:r>
              <a:rPr lang="en-US" dirty="0"/>
              <a:t> </a:t>
            </a:r>
            <a:r>
              <a:rPr lang="en-US" dirty="0" err="1"/>
              <a:t>sẽ</a:t>
            </a:r>
            <a:r>
              <a:rPr lang="en-US" dirty="0"/>
              <a:t> </a:t>
            </a:r>
            <a:r>
              <a:rPr lang="en-US" dirty="0" err="1"/>
              <a:t>không</a:t>
            </a:r>
            <a:r>
              <a:rPr lang="en-US" dirty="0"/>
              <a:t> </a:t>
            </a:r>
            <a:r>
              <a:rPr lang="en-US" dirty="0" err="1"/>
              <a:t>trả</a:t>
            </a:r>
            <a:r>
              <a:rPr lang="en-US" dirty="0"/>
              <a:t> </a:t>
            </a:r>
            <a:r>
              <a:rPr lang="en-US" dirty="0" err="1"/>
              <a:t>về</a:t>
            </a:r>
            <a:r>
              <a:rPr lang="en-US" dirty="0"/>
              <a:t> </a:t>
            </a:r>
            <a:r>
              <a:rPr lang="en-US" dirty="0" err="1"/>
              <a:t>tín</a:t>
            </a:r>
            <a:r>
              <a:rPr lang="en-US" dirty="0"/>
              <a:t> </a:t>
            </a:r>
            <a:r>
              <a:rPr lang="en-US" dirty="0" err="1"/>
              <a:t>hiệu</a:t>
            </a:r>
            <a:r>
              <a:rPr lang="en-US" dirty="0"/>
              <a:t> </a:t>
            </a:r>
            <a:r>
              <a:rPr lang="en-US" dirty="0" err="1"/>
              <a:t>như</a:t>
            </a:r>
            <a:r>
              <a:rPr lang="en-US" dirty="0"/>
              <a:t> ban </a:t>
            </a:r>
            <a:r>
              <a:rPr lang="en-US" dirty="0" err="1"/>
              <a:t>đầu</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thu</a:t>
            </a:r>
            <a:r>
              <a:rPr lang="en-US" dirty="0"/>
              <a:t> </a:t>
            </a:r>
            <a:r>
              <a:rPr lang="en-US" dirty="0" err="1"/>
              <a:t>được</a:t>
            </a:r>
            <a:r>
              <a:rPr lang="en-US" dirty="0"/>
              <a:t> </a:t>
            </a:r>
            <a:r>
              <a:rPr lang="en-US" dirty="0" err="1"/>
              <a:t>tín</a:t>
            </a:r>
            <a:r>
              <a:rPr lang="en-US" dirty="0"/>
              <a:t> </a:t>
            </a:r>
            <a:r>
              <a:rPr lang="en-US" dirty="0" err="1"/>
              <a:t>hiệu</a:t>
            </a:r>
            <a:r>
              <a:rPr lang="en-US" dirty="0"/>
              <a:t> </a:t>
            </a:r>
            <a:r>
              <a:rPr lang="en-US" dirty="0" err="1"/>
              <a:t>bằng</a:t>
            </a:r>
            <a:r>
              <a:rPr lang="en-US" dirty="0"/>
              <a:t> </a:t>
            </a:r>
            <a:r>
              <a:rPr lang="en-US" dirty="0" err="1"/>
              <a:t>cách</a:t>
            </a:r>
            <a:r>
              <a:rPr lang="en-US" dirty="0"/>
              <a:t> </a:t>
            </a:r>
            <a:r>
              <a:rPr lang="en-US" dirty="0" err="1"/>
              <a:t>tăng</a:t>
            </a:r>
            <a:r>
              <a:rPr lang="en-US" dirty="0"/>
              <a:t> </a:t>
            </a:r>
            <a:r>
              <a:rPr lang="en-US" dirty="0" err="1"/>
              <a:t>mẫu</a:t>
            </a:r>
            <a:r>
              <a:rPr lang="en-US" dirty="0"/>
              <a:t> </a:t>
            </a:r>
            <a:r>
              <a:rPr lang="en-US" dirty="0" err="1"/>
              <a:t>khi</a:t>
            </a:r>
            <a:r>
              <a:rPr lang="en-US" dirty="0"/>
              <a:t> </a:t>
            </a:r>
            <a:r>
              <a:rPr lang="en-US" dirty="0" err="1"/>
              <a:t>chèn</a:t>
            </a:r>
            <a:r>
              <a:rPr lang="en-US" dirty="0"/>
              <a:t> </a:t>
            </a:r>
            <a:r>
              <a:rPr lang="en-US" dirty="0" err="1"/>
              <a:t>các</a:t>
            </a:r>
            <a:r>
              <a:rPr lang="en-US" dirty="0"/>
              <a:t> </a:t>
            </a:r>
            <a:r>
              <a:rPr lang="en-US" dirty="0" err="1"/>
              <a:t>mẫu</a:t>
            </a:r>
            <a:r>
              <a:rPr lang="en-US" dirty="0"/>
              <a:t> </a:t>
            </a:r>
            <a:r>
              <a:rPr lang="en-US" dirty="0" err="1"/>
              <a:t>giá</a:t>
            </a:r>
            <a:r>
              <a:rPr lang="en-US" dirty="0"/>
              <a:t> </a:t>
            </a:r>
            <a:r>
              <a:rPr lang="en-US" dirty="0" err="1"/>
              <a:t>trị</a:t>
            </a:r>
            <a:r>
              <a:rPr lang="en-US" dirty="0"/>
              <a:t> </a:t>
            </a:r>
            <a:r>
              <a:rPr lang="en-US" dirty="0" err="1"/>
              <a:t>không</a:t>
            </a:r>
            <a:r>
              <a:rPr lang="en-US" dirty="0"/>
              <a:t> </a:t>
            </a:r>
            <a:r>
              <a:rPr lang="en-US" dirty="0" err="1"/>
              <a:t>và</a:t>
            </a:r>
            <a:r>
              <a:rPr lang="en-US" dirty="0"/>
              <a:t> </a:t>
            </a:r>
            <a:r>
              <a:rPr lang="en-US" dirty="0" err="1"/>
              <a:t>sau</a:t>
            </a:r>
            <a:r>
              <a:rPr lang="en-US" dirty="0"/>
              <a:t> </a:t>
            </a:r>
            <a:r>
              <a:rPr lang="en-US" dirty="0" err="1"/>
              <a:t>đó</a:t>
            </a:r>
            <a:r>
              <a:rPr lang="en-US" dirty="0"/>
              <a:t> </a:t>
            </a:r>
            <a:r>
              <a:rPr lang="en-US" dirty="0" err="1"/>
              <a:t>giảm</a:t>
            </a:r>
            <a:r>
              <a:rPr lang="en-US" dirty="0"/>
              <a:t> </a:t>
            </a:r>
            <a:r>
              <a:rPr lang="en-US" dirty="0" err="1"/>
              <a:t>mẫu</a:t>
            </a:r>
            <a:r>
              <a:rPr lang="en-US" dirty="0"/>
              <a:t> </a:t>
            </a:r>
            <a:r>
              <a:rPr lang="en-US" dirty="0" err="1"/>
              <a:t>một</a:t>
            </a:r>
            <a:r>
              <a:rPr lang="en-US" dirty="0"/>
              <a:t> </a:t>
            </a:r>
            <a:r>
              <a:rPr lang="en-US" dirty="0" err="1"/>
              <a:t>lần</a:t>
            </a:r>
            <a:r>
              <a:rPr lang="en-US" dirty="0"/>
              <a:t> </a:t>
            </a:r>
            <a:r>
              <a:rPr lang="en-US" dirty="0" err="1"/>
              <a:t>nữa</a:t>
            </a:r>
            <a:r>
              <a:rPr lang="en-US" dirty="0"/>
              <a:t> </a:t>
            </a:r>
            <a:r>
              <a:rPr lang="en-US" dirty="0" err="1"/>
              <a:t>như</a:t>
            </a:r>
            <a:r>
              <a:rPr lang="en-US" dirty="0"/>
              <a:t> </a:t>
            </a:r>
            <a:r>
              <a:rPr lang="en-US" dirty="0" err="1"/>
              <a:t>trong</a:t>
            </a:r>
            <a:r>
              <a:rPr lang="en-US" dirty="0"/>
              <a:t> </a:t>
            </a:r>
            <a:r>
              <a:rPr lang="en-US" dirty="0" err="1"/>
              <a:t>biểu</a:t>
            </a:r>
            <a:r>
              <a:rPr lang="en-US" dirty="0"/>
              <a:t> </a:t>
            </a:r>
            <a:r>
              <a:rPr lang="en-US" dirty="0" err="1"/>
              <a:t>thức</a:t>
            </a:r>
            <a:r>
              <a:rPr lang="en-US" dirty="0"/>
              <a:t> (3.36).</a:t>
            </a:r>
          </a:p>
        </p:txBody>
      </p:sp>
      <mc:AlternateContent xmlns:mc="http://schemas.openxmlformats.org/markup-compatibility/2006" xmlns:a14="http://schemas.microsoft.com/office/drawing/2010/main">
        <mc:Choice Requires="a14">
          <p:sp>
            <p:nvSpPr>
              <p:cNvPr id="4" name="Rectangle 3"/>
              <p:cNvSpPr/>
              <p:nvPr/>
            </p:nvSpPr>
            <p:spPr>
              <a:xfrm>
                <a:off x="1331640" y="3212976"/>
                <a:ext cx="6804756" cy="203754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𝑥</m:t>
                      </m:r>
                      <m:r>
                        <a:rPr lang="en-US" i="1">
                          <a:latin typeface="Cambria Math"/>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r>
                                        <a:rPr lang="en-US" i="1">
                                          <a:latin typeface="Cambria Math"/>
                                        </a:rPr>
                                        <m:t>.</m:t>
                                      </m:r>
                                    </m:e>
                                  </m:mr>
                                  <m:mr>
                                    <m:e>
                                      <m:r>
                                        <a:rPr lang="en-US" i="1">
                                          <a:latin typeface="Cambria Math"/>
                                        </a:rPr>
                                        <m:t>𝑥</m:t>
                                      </m:r>
                                      <m:r>
                                        <a:rPr lang="en-US" i="1">
                                          <a:latin typeface="Cambria Math"/>
                                        </a:rPr>
                                        <m:t>(0)</m:t>
                                      </m:r>
                                    </m:e>
                                  </m:mr>
                                  <m:mr>
                                    <m:e>
                                      <m:r>
                                        <a:rPr lang="en-US" i="1">
                                          <a:latin typeface="Cambria Math"/>
                                        </a:rPr>
                                        <m:t>𝑥</m:t>
                                      </m:r>
                                      <m:r>
                                        <a:rPr lang="en-US" i="1">
                                          <a:latin typeface="Cambria Math"/>
                                        </a:rPr>
                                        <m:t>(1)</m:t>
                                      </m:r>
                                    </m:e>
                                  </m:mr>
                                </m:m>
                              </m:e>
                            </m:mr>
                            <m:mr>
                              <m:e>
                                <m:r>
                                  <a:rPr lang="en-US" i="1">
                                    <a:latin typeface="Cambria Math"/>
                                  </a:rPr>
                                  <m:t>𝑥</m:t>
                                </m:r>
                                <m:r>
                                  <a:rPr lang="en-US" i="1">
                                    <a:latin typeface="Cambria Math"/>
                                  </a:rPr>
                                  <m:t>(2)</m:t>
                                </m:r>
                              </m:e>
                            </m:mr>
                            <m:mr>
                              <m:e>
                                <m:m>
                                  <m:mPr>
                                    <m:mcs>
                                      <m:mc>
                                        <m:mcPr>
                                          <m:count m:val="1"/>
                                          <m:mcJc m:val="center"/>
                                        </m:mcPr>
                                      </m:mc>
                                    </m:mcs>
                                    <m:ctrlPr>
                                      <a:rPr lang="en-US" i="1">
                                        <a:latin typeface="Cambria Math" panose="02040503050406030204" pitchFamily="18" charset="0"/>
                                      </a:rPr>
                                    </m:ctrlPr>
                                  </m:mPr>
                                  <m:mr>
                                    <m:e>
                                      <m:r>
                                        <a:rPr lang="en-US" i="1">
                                          <a:latin typeface="Cambria Math"/>
                                        </a:rPr>
                                        <m:t>𝑥</m:t>
                                      </m:r>
                                      <m:r>
                                        <a:rPr lang="en-US" i="1">
                                          <a:latin typeface="Cambria Math"/>
                                        </a:rPr>
                                        <m:t>(3)</m:t>
                                      </m:r>
                                    </m:e>
                                  </m:mr>
                                  <m:mr>
                                    <m:e>
                                      <m:r>
                                        <a:rPr lang="en-US" i="1">
                                          <a:latin typeface="Cambria Math"/>
                                        </a:rPr>
                                        <m:t>𝑥</m:t>
                                      </m:r>
                                      <m:r>
                                        <a:rPr lang="en-US" i="1">
                                          <a:latin typeface="Cambria Math"/>
                                        </a:rPr>
                                        <m:t>(4)</m:t>
                                      </m:r>
                                    </m:e>
                                  </m:mr>
                                  <m:mr>
                                    <m:e>
                                      <m:r>
                                        <a:rPr lang="en-US" i="1">
                                          <a:latin typeface="Cambria Math"/>
                                        </a:rPr>
                                        <m:t>.</m:t>
                                      </m:r>
                                    </m:e>
                                  </m:mr>
                                </m:m>
                              </m:e>
                            </m:mr>
                          </m:m>
                        </m:e>
                      </m:d>
                      <m:d>
                        <m:dPr>
                          <m:ctrlPr>
                            <a:rPr lang="en-US" i="1">
                              <a:latin typeface="Cambria Math" panose="02040503050406030204" pitchFamily="18" charset="0"/>
                            </a:rPr>
                          </m:ctrlPr>
                        </m:dPr>
                        <m:e>
                          <m:r>
                            <a:rPr lang="en-US">
                              <a:latin typeface="Cambria Math"/>
                              <a:sym typeface="Wingdings"/>
                            </a:rPr>
                            <m:t></m:t>
                          </m:r>
                          <m:r>
                            <a:rPr lang="en-US" i="1">
                              <a:latin typeface="Cambria Math"/>
                            </a:rPr>
                            <m:t>2</m:t>
                          </m:r>
                        </m:e>
                      </m:d>
                      <m:r>
                        <a:rPr lang="en-US" i="1">
                          <a:latin typeface="Cambria Math"/>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r>
                                        <a:rPr lang="en-US" i="1">
                                          <a:latin typeface="Cambria Math"/>
                                        </a:rPr>
                                        <m:t>.</m:t>
                                      </m:r>
                                    </m:e>
                                  </m:mr>
                                  <m:mr>
                                    <m:e>
                                      <m:r>
                                        <a:rPr lang="en-US" i="1">
                                          <a:latin typeface="Cambria Math"/>
                                        </a:rPr>
                                        <m:t>𝑥</m:t>
                                      </m:r>
                                      <m:r>
                                        <a:rPr lang="en-US" i="1">
                                          <a:latin typeface="Cambria Math"/>
                                        </a:rPr>
                                        <m:t>(0)</m:t>
                                      </m:r>
                                    </m:e>
                                  </m:mr>
                                </m:m>
                              </m:e>
                            </m:mr>
                            <m:mr>
                              <m:e>
                                <m:r>
                                  <a:rPr lang="en-US" i="1">
                                    <a:latin typeface="Cambria Math"/>
                                  </a:rPr>
                                  <m:t>𝑥</m:t>
                                </m:r>
                                <m:r>
                                  <a:rPr lang="en-US" i="1">
                                    <a:latin typeface="Cambria Math"/>
                                  </a:rPr>
                                  <m:t>(2)</m:t>
                                </m:r>
                              </m:e>
                            </m:mr>
                            <m:mr>
                              <m:e>
                                <m:m>
                                  <m:mPr>
                                    <m:mcs>
                                      <m:mc>
                                        <m:mcPr>
                                          <m:count m:val="1"/>
                                          <m:mcJc m:val="center"/>
                                        </m:mcPr>
                                      </m:mc>
                                    </m:mcs>
                                    <m:ctrlPr>
                                      <a:rPr lang="en-US" i="1">
                                        <a:latin typeface="Cambria Math" panose="02040503050406030204" pitchFamily="18" charset="0"/>
                                      </a:rPr>
                                    </m:ctrlPr>
                                  </m:mPr>
                                  <m:mr>
                                    <m:e>
                                      <m:r>
                                        <a:rPr lang="en-US" i="1">
                                          <a:latin typeface="Cambria Math"/>
                                        </a:rPr>
                                        <m:t>𝑥</m:t>
                                      </m:r>
                                      <m:r>
                                        <a:rPr lang="en-US" i="1">
                                          <a:latin typeface="Cambria Math"/>
                                        </a:rPr>
                                        <m:t>(4)</m:t>
                                      </m:r>
                                    </m:e>
                                  </m:mr>
                                  <m:mr>
                                    <m:e>
                                      <m:r>
                                        <a:rPr lang="en-US" i="1">
                                          <a:latin typeface="Cambria Math"/>
                                        </a:rPr>
                                        <m:t>.</m:t>
                                      </m:r>
                                    </m:e>
                                  </m:mr>
                                </m:m>
                              </m:e>
                            </m:mr>
                          </m:m>
                        </m:e>
                      </m:d>
                      <m:d>
                        <m:dPr>
                          <m:ctrlPr>
                            <a:rPr lang="en-US" i="1">
                              <a:latin typeface="Cambria Math" panose="02040503050406030204" pitchFamily="18" charset="0"/>
                            </a:rPr>
                          </m:ctrlPr>
                        </m:dPr>
                        <m:e>
                          <m:r>
                            <a:rPr lang="en-US">
                              <a:latin typeface="Cambria Math"/>
                              <a:sym typeface="Wingdings"/>
                            </a:rPr>
                            <m:t></m:t>
                          </m:r>
                          <m:r>
                            <a:rPr lang="en-US" i="1">
                              <a:latin typeface="Cambria Math"/>
                            </a:rPr>
                            <m:t>2</m:t>
                          </m:r>
                        </m:e>
                      </m:d>
                      <m:d>
                        <m:dPr>
                          <m:ctrlPr>
                            <a:rPr lang="en-US" i="1">
                              <a:latin typeface="Cambria Math" panose="02040503050406030204" pitchFamily="18" charset="0"/>
                            </a:rPr>
                          </m:ctrlPr>
                        </m:dPr>
                        <m:e>
                          <m:r>
                            <a:rPr lang="en-US">
                              <a:latin typeface="Cambria Math"/>
                              <a:sym typeface="Wingdings"/>
                            </a:rPr>
                            <m:t></m:t>
                          </m:r>
                          <m:r>
                            <a:rPr lang="en-US" i="1">
                              <a:latin typeface="Cambria Math"/>
                            </a:rPr>
                            <m:t>2</m:t>
                          </m:r>
                        </m:e>
                      </m:d>
                      <m:r>
                        <a:rPr lang="en-US" i="1">
                          <a:latin typeface="Cambria Math"/>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r>
                                        <a:rPr lang="en-US" i="1">
                                          <a:latin typeface="Cambria Math"/>
                                        </a:rPr>
                                        <m:t>.</m:t>
                                      </m:r>
                                    </m:e>
                                  </m:mr>
                                  <m:mr>
                                    <m:e>
                                      <m:r>
                                        <a:rPr lang="en-US" i="1">
                                          <a:latin typeface="Cambria Math"/>
                                        </a:rPr>
                                        <m:t>𝑥</m:t>
                                      </m:r>
                                      <m:r>
                                        <a:rPr lang="en-US" i="1">
                                          <a:latin typeface="Cambria Math"/>
                                        </a:rPr>
                                        <m:t>(0)</m:t>
                                      </m:r>
                                    </m:e>
                                  </m:mr>
                                  <m:mr>
                                    <m:e>
                                      <m:r>
                                        <a:rPr lang="en-US" i="1">
                                          <a:latin typeface="Cambria Math"/>
                                        </a:rPr>
                                        <m:t>0</m:t>
                                      </m:r>
                                    </m:e>
                                  </m:mr>
                                </m:m>
                              </m:e>
                            </m:mr>
                            <m:mr>
                              <m:e>
                                <m:r>
                                  <a:rPr lang="en-US" i="1">
                                    <a:latin typeface="Cambria Math"/>
                                  </a:rPr>
                                  <m:t>𝑥</m:t>
                                </m:r>
                                <m:r>
                                  <a:rPr lang="en-US" i="1">
                                    <a:latin typeface="Cambria Math"/>
                                  </a:rPr>
                                  <m:t>(2)</m:t>
                                </m:r>
                              </m:e>
                            </m:mr>
                            <m:mr>
                              <m:e>
                                <m:m>
                                  <m:mPr>
                                    <m:mcs>
                                      <m:mc>
                                        <m:mcPr>
                                          <m:count m:val="1"/>
                                          <m:mcJc m:val="center"/>
                                        </m:mcPr>
                                      </m:mc>
                                    </m:mcs>
                                    <m:ctrlPr>
                                      <a:rPr lang="en-US" i="1">
                                        <a:latin typeface="Cambria Math" panose="02040503050406030204" pitchFamily="18" charset="0"/>
                                      </a:rPr>
                                    </m:ctrlPr>
                                  </m:mPr>
                                  <m:mr>
                                    <m:e>
                                      <m:r>
                                        <a:rPr lang="en-US" i="1">
                                          <a:latin typeface="Cambria Math"/>
                                        </a:rPr>
                                        <m:t>0</m:t>
                                      </m:r>
                                    </m:e>
                                  </m:mr>
                                  <m:mr>
                                    <m:e>
                                      <m:r>
                                        <a:rPr lang="en-US" i="1">
                                          <a:latin typeface="Cambria Math"/>
                                        </a:rPr>
                                        <m:t>𝑥</m:t>
                                      </m:r>
                                      <m:r>
                                        <a:rPr lang="en-US" i="1">
                                          <a:latin typeface="Cambria Math"/>
                                        </a:rPr>
                                        <m:t>(4)</m:t>
                                      </m:r>
                                    </m:e>
                                  </m:mr>
                                  <m:mr>
                                    <m:e>
                                      <m:r>
                                        <a:rPr lang="en-US" i="1">
                                          <a:latin typeface="Cambria Math"/>
                                        </a:rPr>
                                        <m:t>.</m:t>
                                      </m:r>
                                    </m:e>
                                  </m:mr>
                                </m:m>
                              </m:e>
                            </m:mr>
                          </m:m>
                        </m:e>
                      </m:d>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331640" y="3212976"/>
                <a:ext cx="6804756" cy="2037545"/>
              </a:xfrm>
              <a:prstGeom prst="rect">
                <a:avLst/>
              </a:prstGeom>
              <a:blipFill rotWithShape="1">
                <a:blip r:embed="rId3"/>
                <a:stretch>
                  <a:fillRect/>
                </a:stretch>
              </a:blipFill>
            </p:spPr>
            <p:txBody>
              <a:bodyPr/>
              <a:lstStyle/>
              <a:p>
                <a:r>
                  <a:rPr lang="en-US">
                    <a:noFill/>
                  </a:rPr>
                  <a:t> </a:t>
                </a:r>
              </a:p>
            </p:txBody>
          </p:sp>
        </mc:Fallback>
      </mc:AlternateContent>
      <p:sp>
        <p:nvSpPr>
          <p:cNvPr id="8"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Tree>
    <p:extLst>
      <p:ext uri="{BB962C8B-B14F-4D97-AF65-F5344CB8AC3E}">
        <p14:creationId xmlns:p14="http://schemas.microsoft.com/office/powerpoint/2010/main" val="2377524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31</a:t>
            </a:fld>
            <a:endParaRPr lang="en-US" sz="1400">
              <a:solidFill>
                <a:schemeClr val="tx1"/>
              </a:solidFill>
            </a:endParaRPr>
          </a:p>
        </p:txBody>
      </p:sp>
      <p:sp>
        <p:nvSpPr>
          <p:cNvPr id="13317"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
        <p:nvSpPr>
          <p:cNvPr id="2" name="Rectangle 1"/>
          <p:cNvSpPr/>
          <p:nvPr/>
        </p:nvSpPr>
        <p:spPr>
          <a:xfrm>
            <a:off x="2286000" y="766733"/>
            <a:ext cx="4572000" cy="5324535"/>
          </a:xfrm>
          <a:prstGeom prst="rect">
            <a:avLst/>
          </a:prstGeom>
        </p:spPr>
        <p:txBody>
          <a:bodyPr>
            <a:spAutoFit/>
          </a:bodyPr>
          <a:lstStyle/>
          <a:p>
            <a:r>
              <a:rPr lang="en-US" b="1" i="1" dirty="0" err="1"/>
              <a:t>Ví</a:t>
            </a:r>
            <a:r>
              <a:rPr lang="en-US" b="1" i="1" dirty="0"/>
              <a:t> </a:t>
            </a:r>
            <a:r>
              <a:rPr lang="en-US" b="1" i="1" dirty="0" err="1"/>
              <a:t>dụ</a:t>
            </a:r>
            <a:r>
              <a:rPr lang="en-US" b="1" i="1" dirty="0"/>
              <a:t> 3.7</a:t>
            </a:r>
            <a:r>
              <a:rPr lang="en-US" dirty="0"/>
              <a:t>: </a:t>
            </a:r>
            <a:r>
              <a:rPr lang="en-US" dirty="0" err="1"/>
              <a:t>Phân</a:t>
            </a:r>
            <a:r>
              <a:rPr lang="en-US" dirty="0"/>
              <a:t> </a:t>
            </a:r>
            <a:r>
              <a:rPr lang="en-US" dirty="0" err="1"/>
              <a:t>tích</a:t>
            </a:r>
            <a:r>
              <a:rPr lang="en-US" dirty="0"/>
              <a:t> </a:t>
            </a:r>
            <a:r>
              <a:rPr lang="en-US" dirty="0" err="1"/>
              <a:t>và</a:t>
            </a:r>
            <a:r>
              <a:rPr lang="en-US" dirty="0"/>
              <a:t> </a:t>
            </a:r>
            <a:r>
              <a:rPr lang="en-US" dirty="0" err="1"/>
              <a:t>biểu</a:t>
            </a:r>
            <a:r>
              <a:rPr lang="en-US" dirty="0"/>
              <a:t> </a:t>
            </a:r>
            <a:r>
              <a:rPr lang="en-US" dirty="0" err="1"/>
              <a:t>diễn</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băng</a:t>
            </a:r>
            <a:r>
              <a:rPr lang="en-US" dirty="0"/>
              <a:t> con </a:t>
            </a:r>
            <a:r>
              <a:rPr lang="en-US" dirty="0" err="1"/>
              <a:t>với</a:t>
            </a:r>
            <a:r>
              <a:rPr lang="en-US" dirty="0"/>
              <a:t> </a:t>
            </a:r>
            <a:r>
              <a:rPr lang="en-US" dirty="0" err="1"/>
              <a:t>một</a:t>
            </a:r>
            <a:r>
              <a:rPr lang="en-US" dirty="0"/>
              <a:t> </a:t>
            </a:r>
            <a:r>
              <a:rPr lang="en-US" dirty="0" err="1"/>
              <a:t>ảnh</a:t>
            </a:r>
            <a:r>
              <a:rPr lang="en-US" dirty="0"/>
              <a:t> </a:t>
            </a:r>
            <a:r>
              <a:rPr lang="en-US" dirty="0" err="1"/>
              <a:t>cho</a:t>
            </a:r>
            <a:r>
              <a:rPr lang="en-US" dirty="0"/>
              <a:t> </a:t>
            </a:r>
            <a:r>
              <a:rPr lang="en-US" dirty="0" err="1"/>
              <a:t>trước</a:t>
            </a:r>
            <a:endParaRPr lang="en-US" dirty="0"/>
          </a:p>
          <a:p>
            <a:r>
              <a:rPr lang="en-US" dirty="0"/>
              <a:t>clear all;</a:t>
            </a:r>
          </a:p>
          <a:p>
            <a:r>
              <a:rPr lang="en-US" dirty="0"/>
              <a:t>f=</a:t>
            </a:r>
            <a:r>
              <a:rPr lang="en-US" dirty="0" err="1"/>
              <a:t>imread</a:t>
            </a:r>
            <a:r>
              <a:rPr lang="en-US" dirty="0"/>
              <a:t>('cameraman.bmp');</a:t>
            </a:r>
          </a:p>
          <a:p>
            <a:r>
              <a:rPr lang="en-US" dirty="0"/>
              <a:t>[cA1,cH1,cV1,cD1]=dwt2(f,'</a:t>
            </a:r>
            <a:r>
              <a:rPr lang="en-US" dirty="0" err="1"/>
              <a:t>Haar</a:t>
            </a:r>
            <a:r>
              <a:rPr lang="en-US" dirty="0"/>
              <a:t>');</a:t>
            </a:r>
          </a:p>
          <a:p>
            <a:r>
              <a:rPr lang="en-US" dirty="0"/>
              <a:t>f1=[mat2gray(cA1) mat2gray(cH1);mat2gray(cV1) mat2gray(cD1)];</a:t>
            </a:r>
          </a:p>
          <a:p>
            <a:r>
              <a:rPr lang="en-US" dirty="0"/>
              <a:t>[cA2,cH2,cV2,cD2]=dwt2(cA1,'Haar');</a:t>
            </a:r>
          </a:p>
          <a:p>
            <a:r>
              <a:rPr lang="en-US" dirty="0"/>
              <a:t>f22=[mat2gray(cA2) mat2gray(cH2);mat2gray(cV2) mat2gray(cD2)];</a:t>
            </a:r>
          </a:p>
          <a:p>
            <a:r>
              <a:rPr lang="en-US" dirty="0"/>
              <a:t>f2=[f22 mat2gray(cH1);mat2gray(cV1) mat2gray(cD1)];</a:t>
            </a:r>
          </a:p>
          <a:p>
            <a:r>
              <a:rPr lang="en-US" dirty="0" err="1"/>
              <a:t>imshow</a:t>
            </a:r>
            <a:r>
              <a:rPr lang="en-US" dirty="0"/>
              <a:t>(f1);</a:t>
            </a:r>
          </a:p>
          <a:p>
            <a:r>
              <a:rPr lang="en-US" dirty="0" err="1"/>
              <a:t>figure;imshow</a:t>
            </a:r>
            <a:r>
              <a:rPr lang="en-US" dirty="0"/>
              <a:t>(f2);</a:t>
            </a:r>
          </a:p>
        </p:txBody>
      </p:sp>
      <p:sp>
        <p:nvSpPr>
          <p:cNvPr id="7"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Tree>
    <p:extLst>
      <p:ext uri="{BB962C8B-B14F-4D97-AF65-F5344CB8AC3E}">
        <p14:creationId xmlns:p14="http://schemas.microsoft.com/office/powerpoint/2010/main" val="2283375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32</a:t>
            </a:fld>
            <a:endParaRPr lang="en-US" sz="1400">
              <a:solidFill>
                <a:schemeClr val="tx1"/>
              </a:solidFill>
            </a:endParaRPr>
          </a:p>
        </p:txBody>
      </p:sp>
      <p:sp>
        <p:nvSpPr>
          <p:cNvPr id="13317"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
        <p:nvSpPr>
          <p:cNvPr id="2" name="Rectangle 1"/>
          <p:cNvSpPr/>
          <p:nvPr/>
        </p:nvSpPr>
        <p:spPr>
          <a:xfrm>
            <a:off x="431540" y="1024275"/>
            <a:ext cx="8424936" cy="4708981"/>
          </a:xfrm>
          <a:prstGeom prst="rect">
            <a:avLst/>
          </a:prstGeom>
        </p:spPr>
        <p:txBody>
          <a:bodyPr wrap="square">
            <a:spAutoFit/>
          </a:bodyPr>
          <a:lstStyle/>
          <a:p>
            <a:r>
              <a:rPr lang="en-US" b="1" i="1" dirty="0"/>
              <a:t>3.2.2.7. </a:t>
            </a:r>
            <a:r>
              <a:rPr lang="en-US" b="1" i="1" dirty="0" err="1"/>
              <a:t>Một</a:t>
            </a:r>
            <a:r>
              <a:rPr lang="en-US" b="1" i="1" dirty="0"/>
              <a:t> </a:t>
            </a:r>
            <a:r>
              <a:rPr lang="en-US" b="1" i="1" dirty="0" err="1"/>
              <a:t>số</a:t>
            </a:r>
            <a:r>
              <a:rPr lang="en-US" b="1" i="1" dirty="0"/>
              <a:t> </a:t>
            </a:r>
            <a:r>
              <a:rPr lang="en-US" b="1" i="1" dirty="0" err="1"/>
              <a:t>ứng</a:t>
            </a:r>
            <a:r>
              <a:rPr lang="en-US" b="1" i="1" dirty="0"/>
              <a:t> </a:t>
            </a:r>
            <a:r>
              <a:rPr lang="en-US" b="1" i="1" dirty="0" err="1"/>
              <a:t>dụng</a:t>
            </a:r>
            <a:r>
              <a:rPr lang="en-US" b="1" i="1" dirty="0"/>
              <a:t> </a:t>
            </a:r>
            <a:r>
              <a:rPr lang="en-US" b="1" i="1" dirty="0" err="1"/>
              <a:t>của</a:t>
            </a:r>
            <a:r>
              <a:rPr lang="en-US" b="1" i="1" dirty="0"/>
              <a:t> </a:t>
            </a:r>
            <a:r>
              <a:rPr lang="en-US" b="1" i="1" dirty="0" err="1"/>
              <a:t>phép</a:t>
            </a:r>
            <a:r>
              <a:rPr lang="en-US" b="1" i="1" dirty="0"/>
              <a:t> </a:t>
            </a:r>
            <a:r>
              <a:rPr lang="en-US" b="1" i="1" dirty="0" err="1"/>
              <a:t>biến</a:t>
            </a:r>
            <a:r>
              <a:rPr lang="en-US" b="1" i="1" dirty="0"/>
              <a:t> </a:t>
            </a:r>
            <a:r>
              <a:rPr lang="en-US" b="1" i="1" dirty="0" err="1"/>
              <a:t>đổi</a:t>
            </a:r>
            <a:r>
              <a:rPr lang="en-US" b="1" i="1" dirty="0"/>
              <a:t> Wavelet</a:t>
            </a:r>
            <a:endParaRPr lang="en-US" dirty="0"/>
          </a:p>
          <a:p>
            <a:r>
              <a:rPr lang="en-US" dirty="0" err="1"/>
              <a:t>Biến</a:t>
            </a:r>
            <a:r>
              <a:rPr lang="en-US" dirty="0"/>
              <a:t> </a:t>
            </a:r>
            <a:r>
              <a:rPr lang="en-US" dirty="0" err="1"/>
              <a:t>đổi</a:t>
            </a:r>
            <a:r>
              <a:rPr lang="en-US" dirty="0"/>
              <a:t> Wavelet </a:t>
            </a:r>
            <a:r>
              <a:rPr lang="en-US" dirty="0" err="1"/>
              <a:t>được</a:t>
            </a:r>
            <a:r>
              <a:rPr lang="en-US" dirty="0"/>
              <a:t> </a:t>
            </a:r>
            <a:r>
              <a:rPr lang="en-US" dirty="0" err="1"/>
              <a:t>dùng</a:t>
            </a:r>
            <a:r>
              <a:rPr lang="en-US" dirty="0"/>
              <a:t> </a:t>
            </a:r>
            <a:r>
              <a:rPr lang="en-US" dirty="0" err="1"/>
              <a:t>nhiều</a:t>
            </a:r>
            <a:r>
              <a:rPr lang="en-US" dirty="0"/>
              <a:t> </a:t>
            </a:r>
            <a:r>
              <a:rPr lang="en-US" dirty="0" err="1"/>
              <a:t>trong</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xử</a:t>
            </a:r>
            <a:r>
              <a:rPr lang="en-US" dirty="0"/>
              <a:t> </a:t>
            </a:r>
            <a:r>
              <a:rPr lang="en-US" dirty="0" err="1"/>
              <a:t>lý</a:t>
            </a:r>
            <a:r>
              <a:rPr lang="en-US" dirty="0"/>
              <a:t> </a:t>
            </a:r>
            <a:r>
              <a:rPr lang="en-US" dirty="0" err="1"/>
              <a:t>ảnh</a:t>
            </a:r>
            <a:r>
              <a:rPr lang="en-US" dirty="0"/>
              <a:t> do </a:t>
            </a:r>
            <a:r>
              <a:rPr lang="en-US" dirty="0" err="1"/>
              <a:t>tính</a:t>
            </a:r>
            <a:r>
              <a:rPr lang="en-US" dirty="0"/>
              <a:t> </a:t>
            </a:r>
            <a:r>
              <a:rPr lang="en-US" dirty="0" err="1"/>
              <a:t>hiệu</a:t>
            </a:r>
            <a:r>
              <a:rPr lang="en-US" dirty="0"/>
              <a:t> </a:t>
            </a:r>
            <a:r>
              <a:rPr lang="en-US" dirty="0" err="1"/>
              <a:t>quả</a:t>
            </a:r>
            <a:r>
              <a:rPr lang="en-US" dirty="0"/>
              <a:t> so </a:t>
            </a:r>
            <a:r>
              <a:rPr lang="en-US" dirty="0" err="1"/>
              <a:t>với</a:t>
            </a:r>
            <a:r>
              <a:rPr lang="en-US" dirty="0"/>
              <a:t> </a:t>
            </a:r>
            <a:r>
              <a:rPr lang="en-US" dirty="0" err="1"/>
              <a:t>biến</a:t>
            </a:r>
            <a:r>
              <a:rPr lang="en-US" dirty="0"/>
              <a:t> </a:t>
            </a:r>
            <a:r>
              <a:rPr lang="en-US" dirty="0" err="1"/>
              <a:t>đổi</a:t>
            </a:r>
            <a:r>
              <a:rPr lang="en-US" dirty="0"/>
              <a:t> Fourier </a:t>
            </a:r>
            <a:r>
              <a:rPr lang="en-US" dirty="0" err="1"/>
              <a:t>trong</a:t>
            </a:r>
            <a:r>
              <a:rPr lang="en-US" dirty="0"/>
              <a:t> </a:t>
            </a:r>
            <a:r>
              <a:rPr lang="en-US" dirty="0" err="1"/>
              <a:t>việc</a:t>
            </a:r>
            <a:r>
              <a:rPr lang="en-US" dirty="0"/>
              <a:t> </a:t>
            </a:r>
            <a:r>
              <a:rPr lang="en-US" dirty="0" err="1"/>
              <a:t>biểu</a:t>
            </a:r>
            <a:r>
              <a:rPr lang="en-US" dirty="0"/>
              <a:t> </a:t>
            </a:r>
            <a:r>
              <a:rPr lang="en-US" dirty="0" err="1"/>
              <a:t>diễn</a:t>
            </a:r>
            <a:r>
              <a:rPr lang="en-US" dirty="0"/>
              <a:t> </a:t>
            </a:r>
            <a:r>
              <a:rPr lang="en-US" dirty="0" err="1"/>
              <a:t>các</a:t>
            </a:r>
            <a:r>
              <a:rPr lang="en-US" dirty="0"/>
              <a:t> </a:t>
            </a:r>
            <a:r>
              <a:rPr lang="en-US" dirty="0" err="1"/>
              <a:t>đặc</a:t>
            </a:r>
            <a:r>
              <a:rPr lang="en-US" dirty="0"/>
              <a:t> </a:t>
            </a:r>
            <a:r>
              <a:rPr lang="en-US" dirty="0" err="1"/>
              <a:t>trưng</a:t>
            </a:r>
            <a:r>
              <a:rPr lang="en-US" dirty="0"/>
              <a:t> </a:t>
            </a:r>
            <a:r>
              <a:rPr lang="en-US" dirty="0" err="1"/>
              <a:t>tần</a:t>
            </a:r>
            <a:r>
              <a:rPr lang="en-US" dirty="0"/>
              <a:t> </a:t>
            </a:r>
            <a:r>
              <a:rPr lang="en-US" dirty="0" err="1"/>
              <a:t>số</a:t>
            </a:r>
            <a:r>
              <a:rPr lang="en-US" dirty="0"/>
              <a:t> </a:t>
            </a:r>
            <a:r>
              <a:rPr lang="en-US" dirty="0" err="1"/>
              <a:t>theo</a:t>
            </a:r>
            <a:r>
              <a:rPr lang="en-US" dirty="0"/>
              <a:t> </a:t>
            </a:r>
            <a:r>
              <a:rPr lang="en-US" dirty="0" err="1"/>
              <a:t>thời</a:t>
            </a:r>
            <a:r>
              <a:rPr lang="en-US" dirty="0"/>
              <a:t> </a:t>
            </a:r>
            <a:r>
              <a:rPr lang="en-US" dirty="0" err="1"/>
              <a:t>gian</a:t>
            </a:r>
            <a:r>
              <a:rPr lang="en-US" dirty="0"/>
              <a:t>. Do </a:t>
            </a:r>
            <a:r>
              <a:rPr lang="en-US" dirty="0" err="1"/>
              <a:t>đó</a:t>
            </a:r>
            <a:r>
              <a:rPr lang="en-US" dirty="0"/>
              <a:t>, </a:t>
            </a:r>
            <a:r>
              <a:rPr lang="en-US" dirty="0" err="1"/>
              <a:t>ứng</a:t>
            </a:r>
            <a:r>
              <a:rPr lang="en-US" dirty="0"/>
              <a:t> </a:t>
            </a:r>
            <a:r>
              <a:rPr lang="en-US" dirty="0" err="1"/>
              <a:t>dụng</a:t>
            </a:r>
            <a:r>
              <a:rPr lang="en-US" dirty="0"/>
              <a:t> </a:t>
            </a:r>
            <a:r>
              <a:rPr lang="en-US" dirty="0" err="1"/>
              <a:t>xử</a:t>
            </a:r>
            <a:r>
              <a:rPr lang="en-US" dirty="0"/>
              <a:t> </a:t>
            </a:r>
            <a:r>
              <a:rPr lang="en-US" dirty="0" err="1"/>
              <a:t>lý</a:t>
            </a:r>
            <a:r>
              <a:rPr lang="en-US" dirty="0"/>
              <a:t> </a:t>
            </a:r>
            <a:r>
              <a:rPr lang="en-US" dirty="0" err="1"/>
              <a:t>ảnh</a:t>
            </a:r>
            <a:r>
              <a:rPr lang="en-US" dirty="0"/>
              <a:t> </a:t>
            </a:r>
            <a:r>
              <a:rPr lang="en-US" dirty="0" err="1"/>
              <a:t>trên</a:t>
            </a:r>
            <a:r>
              <a:rPr lang="en-US" dirty="0"/>
              <a:t> </a:t>
            </a:r>
            <a:r>
              <a:rPr lang="en-US" dirty="0" err="1"/>
              <a:t>miền</a:t>
            </a:r>
            <a:r>
              <a:rPr lang="en-US" dirty="0"/>
              <a:t> Wavelet </a:t>
            </a:r>
            <a:r>
              <a:rPr lang="en-US" dirty="0" err="1"/>
              <a:t>thông</a:t>
            </a:r>
            <a:r>
              <a:rPr lang="en-US" dirty="0"/>
              <a:t> </a:t>
            </a:r>
            <a:r>
              <a:rPr lang="en-US" dirty="0" err="1"/>
              <a:t>thường</a:t>
            </a:r>
            <a:r>
              <a:rPr lang="en-US" dirty="0"/>
              <a:t> </a:t>
            </a:r>
            <a:r>
              <a:rPr lang="en-US" dirty="0" err="1"/>
              <a:t>là</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chỉnh</a:t>
            </a:r>
            <a:r>
              <a:rPr lang="en-US" dirty="0"/>
              <a:t> </a:t>
            </a:r>
            <a:r>
              <a:rPr lang="en-US" dirty="0" err="1"/>
              <a:t>sửa</a:t>
            </a:r>
            <a:r>
              <a:rPr lang="en-US" dirty="0"/>
              <a:t>, </a:t>
            </a:r>
            <a:r>
              <a:rPr lang="en-US" dirty="0" err="1"/>
              <a:t>thay</a:t>
            </a:r>
            <a:r>
              <a:rPr lang="en-US" dirty="0"/>
              <a:t> </a:t>
            </a:r>
            <a:r>
              <a:rPr lang="en-US" dirty="0" err="1"/>
              <a:t>đổi</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các</a:t>
            </a:r>
            <a:r>
              <a:rPr lang="en-US" dirty="0"/>
              <a:t> </a:t>
            </a:r>
            <a:r>
              <a:rPr lang="en-US" dirty="0" err="1"/>
              <a:t>hệ</a:t>
            </a:r>
            <a:r>
              <a:rPr lang="en-US" dirty="0"/>
              <a:t> </a:t>
            </a:r>
            <a:r>
              <a:rPr lang="en-US" dirty="0" err="1"/>
              <a:t>số</a:t>
            </a:r>
            <a:r>
              <a:rPr lang="en-US" dirty="0"/>
              <a:t> </a:t>
            </a:r>
            <a:r>
              <a:rPr lang="en-US" dirty="0" err="1"/>
              <a:t>trong</a:t>
            </a:r>
            <a:r>
              <a:rPr lang="en-US" dirty="0"/>
              <a:t> </a:t>
            </a:r>
            <a:r>
              <a:rPr lang="en-US" dirty="0" err="1"/>
              <a:t>các</a:t>
            </a:r>
            <a:r>
              <a:rPr lang="en-US" dirty="0"/>
              <a:t> </a:t>
            </a:r>
            <a:r>
              <a:rPr lang="en-US" dirty="0" err="1"/>
              <a:t>băng</a:t>
            </a:r>
            <a:r>
              <a:rPr lang="en-US" dirty="0"/>
              <a:t> con </a:t>
            </a:r>
            <a:r>
              <a:rPr lang="en-US" i="1" dirty="0" err="1"/>
              <a:t>xấp</a:t>
            </a:r>
            <a:r>
              <a:rPr lang="en-US" i="1" dirty="0"/>
              <a:t> </a:t>
            </a:r>
            <a:r>
              <a:rPr lang="en-US" i="1" dirty="0" err="1"/>
              <a:t>xỉ</a:t>
            </a:r>
            <a:r>
              <a:rPr lang="en-US" dirty="0"/>
              <a:t> hay </a:t>
            </a:r>
            <a:r>
              <a:rPr lang="en-US" i="1" dirty="0"/>
              <a:t>chi </a:t>
            </a:r>
            <a:r>
              <a:rPr lang="en-US" i="1" dirty="0" err="1"/>
              <a:t>tiết</a:t>
            </a:r>
            <a:r>
              <a:rPr lang="en-US" dirty="0"/>
              <a:t>. </a:t>
            </a:r>
            <a:r>
              <a:rPr lang="en-US" dirty="0" err="1"/>
              <a:t>Công</a:t>
            </a:r>
            <a:r>
              <a:rPr lang="en-US" dirty="0"/>
              <a:t> </a:t>
            </a:r>
            <a:r>
              <a:rPr lang="en-US" dirty="0" err="1"/>
              <a:t>việc</a:t>
            </a:r>
            <a:r>
              <a:rPr lang="en-US" dirty="0"/>
              <a:t> </a:t>
            </a:r>
            <a:r>
              <a:rPr lang="en-US" dirty="0" err="1"/>
              <a:t>này</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tóm</a:t>
            </a:r>
            <a:r>
              <a:rPr lang="en-US" dirty="0"/>
              <a:t> </a:t>
            </a:r>
            <a:r>
              <a:rPr lang="en-US" dirty="0" err="1"/>
              <a:t>gọn</a:t>
            </a:r>
            <a:r>
              <a:rPr lang="en-US" dirty="0"/>
              <a:t> </a:t>
            </a:r>
            <a:r>
              <a:rPr lang="en-US" dirty="0" err="1"/>
              <a:t>trong</a:t>
            </a:r>
            <a:r>
              <a:rPr lang="en-US" dirty="0"/>
              <a:t> </a:t>
            </a:r>
            <a:r>
              <a:rPr lang="en-US" dirty="0" err="1"/>
              <a:t>ba</a:t>
            </a:r>
            <a:r>
              <a:rPr lang="en-US" dirty="0"/>
              <a:t> </a:t>
            </a:r>
            <a:r>
              <a:rPr lang="en-US" dirty="0" err="1"/>
              <a:t>bước</a:t>
            </a:r>
            <a:r>
              <a:rPr lang="en-US" dirty="0"/>
              <a:t> </a:t>
            </a:r>
            <a:r>
              <a:rPr lang="en-US" dirty="0" err="1"/>
              <a:t>cơ</a:t>
            </a:r>
            <a:r>
              <a:rPr lang="en-US" dirty="0"/>
              <a:t> </a:t>
            </a:r>
            <a:r>
              <a:rPr lang="en-US" dirty="0" err="1"/>
              <a:t>bản</a:t>
            </a:r>
            <a:r>
              <a:rPr lang="en-US" dirty="0"/>
              <a:t> </a:t>
            </a:r>
            <a:r>
              <a:rPr lang="en-US" dirty="0" err="1"/>
              <a:t>như</a:t>
            </a:r>
            <a:r>
              <a:rPr lang="en-US" dirty="0"/>
              <a:t> </a:t>
            </a:r>
            <a:r>
              <a:rPr lang="en-US" dirty="0" err="1"/>
              <a:t>sau</a:t>
            </a:r>
            <a:r>
              <a:rPr lang="en-US" dirty="0"/>
              <a:t>:</a:t>
            </a:r>
          </a:p>
          <a:p>
            <a:pPr lvl="0"/>
            <a:r>
              <a:rPr lang="en-US" dirty="0" err="1"/>
              <a:t>Biến</a:t>
            </a:r>
            <a:r>
              <a:rPr lang="en-US" dirty="0"/>
              <a:t> </a:t>
            </a:r>
            <a:r>
              <a:rPr lang="en-US" dirty="0" err="1"/>
              <a:t>đổi</a:t>
            </a:r>
            <a:r>
              <a:rPr lang="en-US" dirty="0"/>
              <a:t> </a:t>
            </a:r>
            <a:r>
              <a:rPr lang="en-US" dirty="0" err="1"/>
              <a:t>ảnh</a:t>
            </a:r>
            <a:r>
              <a:rPr lang="en-US" dirty="0"/>
              <a:t> </a:t>
            </a:r>
            <a:r>
              <a:rPr lang="en-US" dirty="0" err="1"/>
              <a:t>từ</a:t>
            </a:r>
            <a:r>
              <a:rPr lang="en-US" dirty="0"/>
              <a:t> </a:t>
            </a:r>
            <a:r>
              <a:rPr lang="en-US" dirty="0" err="1"/>
              <a:t>miền</a:t>
            </a:r>
            <a:r>
              <a:rPr lang="en-US" dirty="0"/>
              <a:t> </a:t>
            </a:r>
            <a:r>
              <a:rPr lang="en-US" dirty="0" err="1"/>
              <a:t>không</a:t>
            </a:r>
            <a:r>
              <a:rPr lang="en-US" dirty="0"/>
              <a:t> </a:t>
            </a:r>
            <a:r>
              <a:rPr lang="en-US" dirty="0" err="1"/>
              <a:t>gian</a:t>
            </a:r>
            <a:r>
              <a:rPr lang="en-US" dirty="0"/>
              <a:t> sang </a:t>
            </a:r>
            <a:r>
              <a:rPr lang="en-US" dirty="0" err="1"/>
              <a:t>miền</a:t>
            </a:r>
            <a:r>
              <a:rPr lang="en-US" dirty="0"/>
              <a:t> Wavelet (</a:t>
            </a:r>
            <a:r>
              <a:rPr lang="en-US" dirty="0" err="1"/>
              <a:t>thực</a:t>
            </a:r>
            <a:r>
              <a:rPr lang="en-US" dirty="0"/>
              <a:t> </a:t>
            </a:r>
            <a:r>
              <a:rPr lang="en-US" dirty="0" err="1"/>
              <a:t>hiện</a:t>
            </a:r>
            <a:r>
              <a:rPr lang="en-US" dirty="0"/>
              <a:t> </a:t>
            </a:r>
            <a:r>
              <a:rPr lang="en-US" dirty="0" err="1"/>
              <a:t>biến</a:t>
            </a:r>
            <a:r>
              <a:rPr lang="en-US" dirty="0"/>
              <a:t> </a:t>
            </a:r>
            <a:r>
              <a:rPr lang="en-US" dirty="0" err="1"/>
              <a:t>đổi</a:t>
            </a:r>
            <a:r>
              <a:rPr lang="en-US" dirty="0"/>
              <a:t> Wavelet </a:t>
            </a:r>
            <a:r>
              <a:rPr lang="en-US" dirty="0" err="1"/>
              <a:t>rời</a:t>
            </a:r>
            <a:r>
              <a:rPr lang="en-US" dirty="0"/>
              <a:t> </a:t>
            </a:r>
            <a:r>
              <a:rPr lang="en-US" dirty="0" err="1"/>
              <a:t>rạc</a:t>
            </a:r>
            <a:r>
              <a:rPr lang="en-US" dirty="0"/>
              <a:t>)</a:t>
            </a:r>
          </a:p>
          <a:p>
            <a:pPr lvl="0"/>
            <a:r>
              <a:rPr lang="en-US" dirty="0" err="1"/>
              <a:t>Thay</a:t>
            </a:r>
            <a:r>
              <a:rPr lang="en-US" dirty="0"/>
              <a:t> </a:t>
            </a:r>
            <a:r>
              <a:rPr lang="en-US" dirty="0" err="1"/>
              <a:t>đổi</a:t>
            </a:r>
            <a:r>
              <a:rPr lang="en-US" dirty="0"/>
              <a:t> </a:t>
            </a:r>
            <a:r>
              <a:rPr lang="en-US" dirty="0" err="1"/>
              <a:t>các</a:t>
            </a:r>
            <a:r>
              <a:rPr lang="en-US" dirty="0"/>
              <a:t> </a:t>
            </a:r>
            <a:r>
              <a:rPr lang="en-US" dirty="0" err="1"/>
              <a:t>hệ</a:t>
            </a:r>
            <a:r>
              <a:rPr lang="en-US" dirty="0"/>
              <a:t> </a:t>
            </a:r>
            <a:r>
              <a:rPr lang="en-US" dirty="0" err="1"/>
              <a:t>số</a:t>
            </a:r>
            <a:r>
              <a:rPr lang="en-US" dirty="0"/>
              <a:t> Wavelet</a:t>
            </a:r>
          </a:p>
          <a:p>
            <a:pPr lvl="0"/>
            <a:r>
              <a:rPr lang="en-US" dirty="0" err="1"/>
              <a:t>Biến</a:t>
            </a:r>
            <a:r>
              <a:rPr lang="en-US" dirty="0"/>
              <a:t> </a:t>
            </a:r>
            <a:r>
              <a:rPr lang="en-US" dirty="0" err="1"/>
              <a:t>đổi</a:t>
            </a:r>
            <a:r>
              <a:rPr lang="en-US" dirty="0"/>
              <a:t> </a:t>
            </a:r>
            <a:r>
              <a:rPr lang="en-US" dirty="0" err="1"/>
              <a:t>ngược</a:t>
            </a:r>
            <a:r>
              <a:rPr lang="en-US" dirty="0"/>
              <a:t> </a:t>
            </a:r>
            <a:r>
              <a:rPr lang="en-US" dirty="0" err="1"/>
              <a:t>các</a:t>
            </a:r>
            <a:r>
              <a:rPr lang="en-US" dirty="0"/>
              <a:t> </a:t>
            </a:r>
            <a:r>
              <a:rPr lang="en-US" dirty="0" err="1"/>
              <a:t>hệ</a:t>
            </a:r>
            <a:r>
              <a:rPr lang="en-US" dirty="0"/>
              <a:t> </a:t>
            </a:r>
            <a:r>
              <a:rPr lang="en-US" dirty="0" err="1"/>
              <a:t>số</a:t>
            </a:r>
            <a:r>
              <a:rPr lang="en-US" dirty="0"/>
              <a:t> </a:t>
            </a:r>
            <a:r>
              <a:rPr lang="en-US" dirty="0" err="1"/>
              <a:t>sau</a:t>
            </a:r>
            <a:r>
              <a:rPr lang="en-US" dirty="0"/>
              <a:t> </a:t>
            </a:r>
            <a:r>
              <a:rPr lang="en-US" dirty="0" err="1"/>
              <a:t>khi</a:t>
            </a:r>
            <a:r>
              <a:rPr lang="en-US" dirty="0"/>
              <a:t> </a:t>
            </a:r>
            <a:r>
              <a:rPr lang="en-US" dirty="0" err="1"/>
              <a:t>chỉnh</a:t>
            </a:r>
            <a:r>
              <a:rPr lang="en-US" dirty="0"/>
              <a:t> </a:t>
            </a:r>
            <a:r>
              <a:rPr lang="en-US" dirty="0" err="1"/>
              <a:t>sửa</a:t>
            </a:r>
            <a:r>
              <a:rPr lang="en-US" dirty="0"/>
              <a:t> </a:t>
            </a:r>
            <a:r>
              <a:rPr lang="en-US" dirty="0" err="1"/>
              <a:t>từ</a:t>
            </a:r>
            <a:r>
              <a:rPr lang="en-US" dirty="0"/>
              <a:t> </a:t>
            </a:r>
            <a:r>
              <a:rPr lang="en-US" dirty="0" err="1"/>
              <a:t>miền</a:t>
            </a:r>
            <a:r>
              <a:rPr lang="en-US" dirty="0"/>
              <a:t> Wavelet </a:t>
            </a:r>
            <a:r>
              <a:rPr lang="en-US" dirty="0" err="1"/>
              <a:t>trở</a:t>
            </a:r>
            <a:r>
              <a:rPr lang="en-US" dirty="0"/>
              <a:t> </a:t>
            </a:r>
            <a:r>
              <a:rPr lang="en-US" dirty="0" err="1"/>
              <a:t>lại</a:t>
            </a:r>
            <a:r>
              <a:rPr lang="en-US" dirty="0"/>
              <a:t> </a:t>
            </a:r>
            <a:r>
              <a:rPr lang="en-US" dirty="0" err="1"/>
              <a:t>miền</a:t>
            </a:r>
            <a:r>
              <a:rPr lang="en-US" dirty="0"/>
              <a:t> </a:t>
            </a:r>
            <a:r>
              <a:rPr lang="en-US" dirty="0" err="1"/>
              <a:t>không</a:t>
            </a:r>
            <a:r>
              <a:rPr lang="en-US" dirty="0"/>
              <a:t> </a:t>
            </a:r>
            <a:r>
              <a:rPr lang="en-US" dirty="0" err="1"/>
              <a:t>gian</a:t>
            </a:r>
            <a:r>
              <a:rPr lang="en-US" dirty="0"/>
              <a:t>. </a:t>
            </a:r>
          </a:p>
          <a:p>
            <a:r>
              <a:rPr lang="en-US" dirty="0" err="1"/>
              <a:t>Để</a:t>
            </a:r>
            <a:r>
              <a:rPr lang="en-US" dirty="0"/>
              <a:t> </a:t>
            </a:r>
            <a:r>
              <a:rPr lang="en-US" dirty="0" err="1"/>
              <a:t>hiểu</a:t>
            </a:r>
            <a:r>
              <a:rPr lang="en-US" dirty="0"/>
              <a:t> </a:t>
            </a:r>
            <a:r>
              <a:rPr lang="en-US" dirty="0" err="1"/>
              <a:t>rõ</a:t>
            </a:r>
            <a:r>
              <a:rPr lang="en-US" dirty="0"/>
              <a:t> </a:t>
            </a:r>
            <a:r>
              <a:rPr lang="en-US" dirty="0" err="1"/>
              <a:t>hơn</a:t>
            </a:r>
            <a:r>
              <a:rPr lang="en-US" dirty="0"/>
              <a:t> </a:t>
            </a:r>
            <a:r>
              <a:rPr lang="en-US" dirty="0" err="1"/>
              <a:t>ứng</a:t>
            </a:r>
            <a:r>
              <a:rPr lang="en-US" dirty="0"/>
              <a:t> </a:t>
            </a:r>
            <a:r>
              <a:rPr lang="en-US" dirty="0" err="1"/>
              <a:t>dụng</a:t>
            </a:r>
            <a:r>
              <a:rPr lang="en-US" dirty="0"/>
              <a:t> Wavelet, </a:t>
            </a:r>
            <a:r>
              <a:rPr lang="en-US" dirty="0" err="1"/>
              <a:t>một</a:t>
            </a:r>
            <a:r>
              <a:rPr lang="en-US" dirty="0"/>
              <a:t> </a:t>
            </a:r>
            <a:r>
              <a:rPr lang="en-US" dirty="0" err="1"/>
              <a:t>số</a:t>
            </a:r>
            <a:r>
              <a:rPr lang="en-US" dirty="0"/>
              <a:t> </a:t>
            </a:r>
            <a:r>
              <a:rPr lang="en-US" dirty="0" err="1"/>
              <a:t>ví</a:t>
            </a:r>
            <a:r>
              <a:rPr lang="en-US" dirty="0"/>
              <a:t> </a:t>
            </a:r>
            <a:r>
              <a:rPr lang="en-US" dirty="0" err="1"/>
              <a:t>dụ</a:t>
            </a:r>
            <a:r>
              <a:rPr lang="en-US" dirty="0"/>
              <a:t> </a:t>
            </a:r>
            <a:r>
              <a:rPr lang="en-US" dirty="0" err="1"/>
              <a:t>sẽ</a:t>
            </a:r>
            <a:r>
              <a:rPr lang="en-US" dirty="0"/>
              <a:t> </a:t>
            </a:r>
            <a:r>
              <a:rPr lang="en-US" dirty="0" err="1"/>
              <a:t>được</a:t>
            </a:r>
            <a:r>
              <a:rPr lang="en-US" dirty="0"/>
              <a:t> </a:t>
            </a:r>
            <a:r>
              <a:rPr lang="en-US" dirty="0" err="1"/>
              <a:t>trình</a:t>
            </a:r>
            <a:r>
              <a:rPr lang="en-US" dirty="0"/>
              <a:t> </a:t>
            </a:r>
            <a:r>
              <a:rPr lang="en-US" dirty="0" err="1"/>
              <a:t>bày</a:t>
            </a:r>
            <a:r>
              <a:rPr lang="en-US" dirty="0"/>
              <a:t> </a:t>
            </a:r>
            <a:r>
              <a:rPr lang="en-US" dirty="0" err="1"/>
              <a:t>bên</a:t>
            </a:r>
            <a:r>
              <a:rPr lang="en-US" dirty="0"/>
              <a:t> </a:t>
            </a:r>
            <a:r>
              <a:rPr lang="en-US" dirty="0" err="1"/>
              <a:t>dưới</a:t>
            </a:r>
            <a:r>
              <a:rPr lang="en-US" dirty="0"/>
              <a:t>, </a:t>
            </a:r>
            <a:r>
              <a:rPr lang="en-US" dirty="0" err="1"/>
              <a:t>nhưng</a:t>
            </a:r>
            <a:r>
              <a:rPr lang="en-US" dirty="0"/>
              <a:t> </a:t>
            </a:r>
            <a:r>
              <a:rPr lang="en-US" dirty="0" err="1"/>
              <a:t>cơ</a:t>
            </a:r>
            <a:r>
              <a:rPr lang="en-US" dirty="0"/>
              <a:t> </a:t>
            </a:r>
            <a:r>
              <a:rPr lang="en-US" dirty="0" err="1"/>
              <a:t>bản</a:t>
            </a:r>
            <a:r>
              <a:rPr lang="en-US" dirty="0"/>
              <a:t> </a:t>
            </a:r>
            <a:r>
              <a:rPr lang="en-US" dirty="0" err="1"/>
              <a:t>sẽ</a:t>
            </a:r>
            <a:r>
              <a:rPr lang="en-US" dirty="0"/>
              <a:t> </a:t>
            </a:r>
            <a:r>
              <a:rPr lang="en-US" dirty="0" err="1"/>
              <a:t>bao</a:t>
            </a:r>
            <a:r>
              <a:rPr lang="en-US" dirty="0"/>
              <a:t> </a:t>
            </a:r>
            <a:r>
              <a:rPr lang="en-US" dirty="0" err="1"/>
              <a:t>gồm</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như</a:t>
            </a:r>
            <a:r>
              <a:rPr lang="en-US" dirty="0"/>
              <a:t>: </a:t>
            </a:r>
            <a:r>
              <a:rPr lang="en-US" dirty="0" err="1"/>
              <a:t>triệt</a:t>
            </a:r>
            <a:r>
              <a:rPr lang="en-US" dirty="0"/>
              <a:t> </a:t>
            </a:r>
            <a:r>
              <a:rPr lang="en-US" dirty="0" err="1"/>
              <a:t>nhiễu</a:t>
            </a:r>
            <a:r>
              <a:rPr lang="en-US" dirty="0"/>
              <a:t> </a:t>
            </a:r>
            <a:r>
              <a:rPr lang="en-US" dirty="0" err="1"/>
              <a:t>tần</a:t>
            </a:r>
            <a:r>
              <a:rPr lang="en-US" dirty="0"/>
              <a:t> </a:t>
            </a:r>
            <a:r>
              <a:rPr lang="en-US" dirty="0" err="1"/>
              <a:t>số</a:t>
            </a:r>
            <a:r>
              <a:rPr lang="en-US" dirty="0"/>
              <a:t> </a:t>
            </a:r>
            <a:r>
              <a:rPr lang="en-US" dirty="0" err="1"/>
              <a:t>cao</a:t>
            </a:r>
            <a:r>
              <a:rPr lang="en-US" dirty="0"/>
              <a:t>, </a:t>
            </a:r>
            <a:r>
              <a:rPr lang="en-US" dirty="0" err="1"/>
              <a:t>nén</a:t>
            </a:r>
            <a:r>
              <a:rPr lang="en-US" dirty="0"/>
              <a:t> </a:t>
            </a:r>
            <a:r>
              <a:rPr lang="en-US" dirty="0" err="1"/>
              <a:t>ảnh</a:t>
            </a:r>
            <a:r>
              <a:rPr lang="en-US" dirty="0"/>
              <a:t>, </a:t>
            </a:r>
            <a:r>
              <a:rPr lang="en-US" dirty="0" err="1"/>
              <a:t>tách</a:t>
            </a:r>
            <a:r>
              <a:rPr lang="en-US" dirty="0"/>
              <a:t> </a:t>
            </a:r>
            <a:r>
              <a:rPr lang="en-US" dirty="0" err="1"/>
              <a:t>biên</a:t>
            </a:r>
            <a:r>
              <a:rPr lang="en-US" dirty="0"/>
              <a:t>…</a:t>
            </a:r>
          </a:p>
        </p:txBody>
      </p:sp>
      <p:sp>
        <p:nvSpPr>
          <p:cNvPr id="7"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Tree>
    <p:extLst>
      <p:ext uri="{BB962C8B-B14F-4D97-AF65-F5344CB8AC3E}">
        <p14:creationId xmlns:p14="http://schemas.microsoft.com/office/powerpoint/2010/main" val="4035761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33</a:t>
            </a:fld>
            <a:endParaRPr lang="en-US" sz="1400">
              <a:solidFill>
                <a:schemeClr val="tx1"/>
              </a:solidFill>
            </a:endParaRPr>
          </a:p>
        </p:txBody>
      </p:sp>
      <p:sp>
        <p:nvSpPr>
          <p:cNvPr id="13317"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
        <p:nvSpPr>
          <p:cNvPr id="2" name="Rectangle 1"/>
          <p:cNvSpPr/>
          <p:nvPr/>
        </p:nvSpPr>
        <p:spPr>
          <a:xfrm>
            <a:off x="251520" y="920621"/>
            <a:ext cx="4572000" cy="5016758"/>
          </a:xfrm>
          <a:prstGeom prst="rect">
            <a:avLst/>
          </a:prstGeom>
        </p:spPr>
        <p:txBody>
          <a:bodyPr>
            <a:spAutoFit/>
          </a:bodyPr>
          <a:lstStyle/>
          <a:p>
            <a:r>
              <a:rPr lang="en-US" b="1" i="1" dirty="0" err="1"/>
              <a:t>Ví</a:t>
            </a:r>
            <a:r>
              <a:rPr lang="en-US" b="1" i="1" dirty="0"/>
              <a:t> </a:t>
            </a:r>
            <a:r>
              <a:rPr lang="en-US" b="1" i="1" dirty="0" err="1"/>
              <a:t>dụ</a:t>
            </a:r>
            <a:r>
              <a:rPr lang="en-US" b="1" i="1" dirty="0"/>
              <a:t> 3.8</a:t>
            </a:r>
            <a:r>
              <a:rPr lang="en-US" dirty="0"/>
              <a:t>: </a:t>
            </a:r>
            <a:r>
              <a:rPr lang="en-US" dirty="0" err="1"/>
              <a:t>Thực</a:t>
            </a:r>
            <a:r>
              <a:rPr lang="en-US" dirty="0"/>
              <a:t> </a:t>
            </a:r>
            <a:r>
              <a:rPr lang="en-US" dirty="0" err="1"/>
              <a:t>hiện</a:t>
            </a:r>
            <a:r>
              <a:rPr lang="en-US" dirty="0"/>
              <a:t> </a:t>
            </a:r>
            <a:r>
              <a:rPr lang="en-US" dirty="0" err="1"/>
              <a:t>thuật</a:t>
            </a:r>
            <a:r>
              <a:rPr lang="en-US" dirty="0"/>
              <a:t> </a:t>
            </a:r>
            <a:r>
              <a:rPr lang="en-US" dirty="0" err="1"/>
              <a:t>toán</a:t>
            </a:r>
            <a:r>
              <a:rPr lang="en-US" dirty="0"/>
              <a:t> </a:t>
            </a:r>
            <a:r>
              <a:rPr lang="en-US" dirty="0" err="1"/>
              <a:t>giảm</a:t>
            </a:r>
            <a:r>
              <a:rPr lang="en-US" dirty="0"/>
              <a:t> </a:t>
            </a:r>
            <a:r>
              <a:rPr lang="en-US" dirty="0" err="1"/>
              <a:t>nhiễu</a:t>
            </a:r>
            <a:r>
              <a:rPr lang="en-US" dirty="0"/>
              <a:t> </a:t>
            </a:r>
            <a:r>
              <a:rPr lang="en-US" dirty="0" err="1"/>
              <a:t>dùng</a:t>
            </a:r>
            <a:r>
              <a:rPr lang="en-US" dirty="0"/>
              <a:t> </a:t>
            </a:r>
            <a:r>
              <a:rPr lang="en-US" dirty="0" err="1"/>
              <a:t>biến</a:t>
            </a:r>
            <a:r>
              <a:rPr lang="en-US" dirty="0"/>
              <a:t> </a:t>
            </a:r>
            <a:r>
              <a:rPr lang="en-US" dirty="0" err="1"/>
              <a:t>đổi</a:t>
            </a:r>
            <a:r>
              <a:rPr lang="en-US" dirty="0"/>
              <a:t> Wavelet</a:t>
            </a:r>
          </a:p>
          <a:p>
            <a:r>
              <a:rPr lang="en-US" dirty="0"/>
              <a:t>clear all</a:t>
            </a:r>
          </a:p>
          <a:p>
            <a:r>
              <a:rPr lang="en-US" dirty="0"/>
              <a:t>f=</a:t>
            </a:r>
            <a:r>
              <a:rPr lang="en-US" dirty="0" err="1"/>
              <a:t>imread</a:t>
            </a:r>
            <a:r>
              <a:rPr lang="en-US" dirty="0"/>
              <a:t>('cameraman.bmp');</a:t>
            </a:r>
          </a:p>
          <a:p>
            <a:r>
              <a:rPr lang="en-US" dirty="0" err="1"/>
              <a:t>fn</a:t>
            </a:r>
            <a:r>
              <a:rPr lang="en-US" dirty="0"/>
              <a:t>=</a:t>
            </a:r>
            <a:r>
              <a:rPr lang="en-US" dirty="0" err="1"/>
              <a:t>imnoise</a:t>
            </a:r>
            <a:r>
              <a:rPr lang="en-US" dirty="0"/>
              <a:t>(f,'gaussian',0.01);</a:t>
            </a:r>
          </a:p>
          <a:p>
            <a:r>
              <a:rPr lang="en-US" dirty="0"/>
              <a:t>[</a:t>
            </a:r>
            <a:r>
              <a:rPr lang="en-US" dirty="0" err="1"/>
              <a:t>cA,cH,cV,cD</a:t>
            </a:r>
            <a:r>
              <a:rPr lang="en-US" dirty="0"/>
              <a:t>]=dwt2(</a:t>
            </a:r>
            <a:r>
              <a:rPr lang="en-US" dirty="0" err="1"/>
              <a:t>fn</a:t>
            </a:r>
            <a:r>
              <a:rPr lang="en-US" dirty="0"/>
              <a:t>,'</a:t>
            </a:r>
            <a:r>
              <a:rPr lang="en-US" dirty="0" err="1"/>
              <a:t>Haar</a:t>
            </a:r>
            <a:r>
              <a:rPr lang="en-US" dirty="0"/>
              <a:t>');</a:t>
            </a:r>
          </a:p>
          <a:p>
            <a:r>
              <a:rPr lang="en-US" dirty="0"/>
              <a:t>[</a:t>
            </a:r>
            <a:r>
              <a:rPr lang="en-US" dirty="0" err="1"/>
              <a:t>THR_H,SORH_H,KEEPAPP_H</a:t>
            </a:r>
            <a:r>
              <a:rPr lang="en-US" dirty="0"/>
              <a:t>]=</a:t>
            </a:r>
            <a:r>
              <a:rPr lang="en-US" dirty="0" err="1"/>
              <a:t>ddencmp</a:t>
            </a:r>
            <a:r>
              <a:rPr lang="en-US" dirty="0"/>
              <a:t>('den','</a:t>
            </a:r>
            <a:r>
              <a:rPr lang="en-US" dirty="0" err="1"/>
              <a:t>wv</a:t>
            </a:r>
            <a:r>
              <a:rPr lang="en-US" dirty="0"/>
              <a:t>',</a:t>
            </a:r>
            <a:r>
              <a:rPr lang="en-US" dirty="0" err="1"/>
              <a:t>cH</a:t>
            </a:r>
            <a:r>
              <a:rPr lang="en-US" dirty="0"/>
              <a:t>);</a:t>
            </a:r>
          </a:p>
          <a:p>
            <a:r>
              <a:rPr lang="en-US" dirty="0" err="1"/>
              <a:t>cH</a:t>
            </a:r>
            <a:r>
              <a:rPr lang="en-US" dirty="0"/>
              <a:t>=</a:t>
            </a:r>
            <a:r>
              <a:rPr lang="en-US" dirty="0" err="1"/>
              <a:t>wthresh</a:t>
            </a:r>
            <a:r>
              <a:rPr lang="en-US" dirty="0"/>
              <a:t>(</a:t>
            </a:r>
            <a:r>
              <a:rPr lang="en-US" dirty="0" err="1"/>
              <a:t>cH,SORH_H,THR_H</a:t>
            </a:r>
            <a:r>
              <a:rPr lang="en-US" dirty="0"/>
              <a:t>);</a:t>
            </a:r>
          </a:p>
          <a:p>
            <a:r>
              <a:rPr lang="en-US" dirty="0"/>
              <a:t>[</a:t>
            </a:r>
            <a:r>
              <a:rPr lang="en-US" dirty="0" err="1"/>
              <a:t>THR_V,SORH_V,KEEPAPP_V</a:t>
            </a:r>
            <a:r>
              <a:rPr lang="en-US" dirty="0"/>
              <a:t>]=</a:t>
            </a:r>
            <a:r>
              <a:rPr lang="en-US" dirty="0" err="1"/>
              <a:t>ddencmp</a:t>
            </a:r>
            <a:r>
              <a:rPr lang="en-US" dirty="0"/>
              <a:t>('den','</a:t>
            </a:r>
            <a:r>
              <a:rPr lang="en-US" dirty="0" err="1"/>
              <a:t>wv</a:t>
            </a:r>
            <a:r>
              <a:rPr lang="en-US" dirty="0"/>
              <a:t>',</a:t>
            </a:r>
            <a:r>
              <a:rPr lang="en-US" dirty="0" err="1"/>
              <a:t>cV</a:t>
            </a:r>
            <a:r>
              <a:rPr lang="en-US" dirty="0"/>
              <a:t>);</a:t>
            </a:r>
          </a:p>
          <a:p>
            <a:r>
              <a:rPr lang="en-US" dirty="0" err="1"/>
              <a:t>cV</a:t>
            </a:r>
            <a:r>
              <a:rPr lang="en-US" dirty="0"/>
              <a:t>=</a:t>
            </a:r>
            <a:r>
              <a:rPr lang="en-US" dirty="0" err="1"/>
              <a:t>wthresh</a:t>
            </a:r>
            <a:r>
              <a:rPr lang="en-US" dirty="0"/>
              <a:t>(</a:t>
            </a:r>
            <a:r>
              <a:rPr lang="en-US" dirty="0" err="1"/>
              <a:t>cH,SORH_V,THR_V</a:t>
            </a:r>
            <a:r>
              <a:rPr lang="en-US" dirty="0"/>
              <a:t>);</a:t>
            </a:r>
          </a:p>
          <a:p>
            <a:r>
              <a:rPr lang="en-US" dirty="0"/>
              <a:t>[</a:t>
            </a:r>
            <a:r>
              <a:rPr lang="en-US" dirty="0" err="1"/>
              <a:t>THR_D,SORH_D,KEEPAPP_D</a:t>
            </a:r>
            <a:r>
              <a:rPr lang="en-US" dirty="0"/>
              <a:t>]=</a:t>
            </a:r>
            <a:r>
              <a:rPr lang="en-US" dirty="0" err="1"/>
              <a:t>ddencmp</a:t>
            </a:r>
            <a:r>
              <a:rPr lang="en-US" dirty="0"/>
              <a:t>('den','</a:t>
            </a:r>
            <a:r>
              <a:rPr lang="en-US" dirty="0" err="1"/>
              <a:t>wv</a:t>
            </a:r>
            <a:r>
              <a:rPr lang="en-US" dirty="0"/>
              <a:t>',</a:t>
            </a:r>
            <a:r>
              <a:rPr lang="en-US" dirty="0" err="1"/>
              <a:t>cD</a:t>
            </a:r>
            <a:r>
              <a:rPr lang="en-US" dirty="0"/>
              <a:t>);</a:t>
            </a:r>
          </a:p>
          <a:p>
            <a:r>
              <a:rPr lang="en-US" dirty="0" err="1"/>
              <a:t>cD</a:t>
            </a:r>
            <a:r>
              <a:rPr lang="en-US" dirty="0"/>
              <a:t>=</a:t>
            </a:r>
            <a:r>
              <a:rPr lang="en-US" dirty="0" err="1"/>
              <a:t>wthresh</a:t>
            </a:r>
            <a:r>
              <a:rPr lang="en-US" dirty="0"/>
              <a:t>(</a:t>
            </a:r>
            <a:r>
              <a:rPr lang="en-US" dirty="0" err="1"/>
              <a:t>cH,SORH_D,THR_D</a:t>
            </a:r>
            <a:r>
              <a:rPr lang="en-US" dirty="0"/>
              <a:t>);</a:t>
            </a:r>
          </a:p>
          <a:p>
            <a:r>
              <a:rPr lang="en-US" dirty="0" err="1"/>
              <a:t>fdn</a:t>
            </a:r>
            <a:r>
              <a:rPr lang="en-US" dirty="0"/>
              <a:t>=uint8(idwt2(cA,cH,cV,</a:t>
            </a:r>
            <a:r>
              <a:rPr lang="en-US" dirty="0" err="1"/>
              <a:t>cD</a:t>
            </a:r>
            <a:r>
              <a:rPr lang="en-US" dirty="0"/>
              <a:t>,'</a:t>
            </a:r>
            <a:r>
              <a:rPr lang="en-US" dirty="0" err="1"/>
              <a:t>Haar</a:t>
            </a:r>
            <a:r>
              <a:rPr lang="en-US" dirty="0"/>
              <a:t>'));</a:t>
            </a:r>
          </a:p>
        </p:txBody>
      </p:sp>
      <p:sp>
        <p:nvSpPr>
          <p:cNvPr id="3" name="Rectangle 2"/>
          <p:cNvSpPr/>
          <p:nvPr/>
        </p:nvSpPr>
        <p:spPr>
          <a:xfrm>
            <a:off x="4932064" y="1268760"/>
            <a:ext cx="3839480" cy="4524315"/>
          </a:xfrm>
          <a:prstGeom prst="rect">
            <a:avLst/>
          </a:prstGeom>
        </p:spPr>
        <p:txBody>
          <a:bodyPr wrap="square">
            <a:spAutoFit/>
          </a:bodyPr>
          <a:lstStyle/>
          <a:p>
            <a:r>
              <a:rPr lang="en-US" sz="2400" dirty="0" err="1"/>
              <a:t>Trong</a:t>
            </a:r>
            <a:r>
              <a:rPr lang="en-US" sz="2400" dirty="0"/>
              <a:t> </a:t>
            </a:r>
            <a:r>
              <a:rPr lang="en-US" sz="2400" dirty="0" err="1"/>
              <a:t>ví</a:t>
            </a:r>
            <a:r>
              <a:rPr lang="en-US" sz="2400" dirty="0"/>
              <a:t> </a:t>
            </a:r>
            <a:r>
              <a:rPr lang="en-US" sz="2400" dirty="0" err="1"/>
              <a:t>dụ</a:t>
            </a:r>
            <a:r>
              <a:rPr lang="en-US" sz="2400" dirty="0"/>
              <a:t> </a:t>
            </a:r>
            <a:r>
              <a:rPr lang="en-US" sz="2400" dirty="0" err="1"/>
              <a:t>trên</a:t>
            </a:r>
            <a:r>
              <a:rPr lang="en-US" sz="2400" dirty="0"/>
              <a:t>, </a:t>
            </a:r>
            <a:r>
              <a:rPr lang="en-US" sz="2400" dirty="0" err="1"/>
              <a:t>hàm</a:t>
            </a:r>
            <a:r>
              <a:rPr lang="en-US" sz="2400" dirty="0"/>
              <a:t> idwt2 </a:t>
            </a:r>
            <a:r>
              <a:rPr lang="en-US" sz="2400" dirty="0" err="1"/>
              <a:t>thực</a:t>
            </a:r>
            <a:r>
              <a:rPr lang="en-US" sz="2400" dirty="0"/>
              <a:t> </a:t>
            </a:r>
            <a:r>
              <a:rPr lang="en-US" sz="2400" dirty="0" err="1"/>
              <a:t>hiện</a:t>
            </a:r>
            <a:r>
              <a:rPr lang="en-US" sz="2400" dirty="0"/>
              <a:t> </a:t>
            </a:r>
            <a:r>
              <a:rPr lang="en-US" sz="2400" dirty="0" err="1"/>
              <a:t>quá</a:t>
            </a:r>
            <a:r>
              <a:rPr lang="en-US" sz="2400" dirty="0"/>
              <a:t> </a:t>
            </a:r>
            <a:r>
              <a:rPr lang="en-US" sz="2400" dirty="0" err="1"/>
              <a:t>trình</a:t>
            </a:r>
            <a:r>
              <a:rPr lang="en-US" sz="2400" dirty="0"/>
              <a:t> </a:t>
            </a:r>
            <a:r>
              <a:rPr lang="en-US" sz="2400" dirty="0" err="1"/>
              <a:t>biến</a:t>
            </a:r>
            <a:r>
              <a:rPr lang="en-US" sz="2400" dirty="0"/>
              <a:t> </a:t>
            </a:r>
            <a:r>
              <a:rPr lang="en-US" sz="2400" dirty="0" err="1"/>
              <a:t>đổi</a:t>
            </a:r>
            <a:r>
              <a:rPr lang="en-US" sz="2400" dirty="0"/>
              <a:t> Wavelet </a:t>
            </a:r>
            <a:r>
              <a:rPr lang="en-US" sz="2400" dirty="0" err="1"/>
              <a:t>ngược</a:t>
            </a:r>
            <a:r>
              <a:rPr lang="en-US" sz="2400" dirty="0"/>
              <a:t> </a:t>
            </a:r>
            <a:r>
              <a:rPr lang="en-US" sz="2400" dirty="0" err="1"/>
              <a:t>với</a:t>
            </a:r>
            <a:r>
              <a:rPr lang="en-US" sz="2400" dirty="0"/>
              <a:t> </a:t>
            </a:r>
            <a:r>
              <a:rPr lang="en-US" sz="2400" dirty="0" err="1"/>
              <a:t>cú</a:t>
            </a:r>
            <a:r>
              <a:rPr lang="en-US" sz="2400" dirty="0"/>
              <a:t> </a:t>
            </a:r>
            <a:r>
              <a:rPr lang="en-US" sz="2400" dirty="0" err="1"/>
              <a:t>pháp</a:t>
            </a:r>
            <a:r>
              <a:rPr lang="en-US" sz="2400" dirty="0"/>
              <a:t> </a:t>
            </a:r>
            <a:r>
              <a:rPr lang="en-US" sz="2400" dirty="0" err="1"/>
              <a:t>tương</a:t>
            </a:r>
            <a:r>
              <a:rPr lang="en-US" sz="2400" dirty="0"/>
              <a:t> </a:t>
            </a:r>
            <a:r>
              <a:rPr lang="en-US" sz="2400" dirty="0" err="1"/>
              <a:t>tự</a:t>
            </a:r>
            <a:r>
              <a:rPr lang="en-US" sz="2400" dirty="0"/>
              <a:t> </a:t>
            </a:r>
            <a:r>
              <a:rPr lang="en-US" sz="2400" dirty="0" err="1"/>
              <a:t>như</a:t>
            </a:r>
            <a:r>
              <a:rPr lang="en-US" sz="2400" dirty="0"/>
              <a:t> </a:t>
            </a:r>
            <a:r>
              <a:rPr lang="en-US" sz="2400" dirty="0" err="1"/>
              <a:t>hàm</a:t>
            </a:r>
            <a:r>
              <a:rPr lang="en-US" sz="2400" dirty="0"/>
              <a:t> dwt2, </a:t>
            </a:r>
            <a:r>
              <a:rPr lang="en-US" sz="2400" dirty="0" err="1"/>
              <a:t>chỉ</a:t>
            </a:r>
            <a:r>
              <a:rPr lang="en-US" sz="2400" dirty="0"/>
              <a:t> </a:t>
            </a:r>
            <a:r>
              <a:rPr lang="en-US" sz="2400" dirty="0" err="1"/>
              <a:t>có</a:t>
            </a:r>
            <a:r>
              <a:rPr lang="en-US" sz="2400" dirty="0"/>
              <a:t> </a:t>
            </a:r>
            <a:r>
              <a:rPr lang="en-US" sz="2400" dirty="0" err="1"/>
              <a:t>điều</a:t>
            </a:r>
            <a:r>
              <a:rPr lang="en-US" sz="2400" dirty="0"/>
              <a:t> </a:t>
            </a:r>
            <a:r>
              <a:rPr lang="en-US" sz="2400" dirty="0" err="1"/>
              <a:t>ngõ</a:t>
            </a:r>
            <a:r>
              <a:rPr lang="en-US" sz="2400" dirty="0"/>
              <a:t> </a:t>
            </a:r>
            <a:r>
              <a:rPr lang="en-US" sz="2400" dirty="0" err="1"/>
              <a:t>ra</a:t>
            </a:r>
            <a:r>
              <a:rPr lang="en-US" sz="2400" dirty="0"/>
              <a:t> </a:t>
            </a:r>
            <a:r>
              <a:rPr lang="en-US" sz="2400" dirty="0" err="1"/>
              <a:t>của</a:t>
            </a:r>
            <a:r>
              <a:rPr lang="en-US" sz="2400" dirty="0"/>
              <a:t> </a:t>
            </a:r>
            <a:r>
              <a:rPr lang="en-US" sz="2400" dirty="0" err="1"/>
              <a:t>hàm</a:t>
            </a:r>
            <a:r>
              <a:rPr lang="en-US" sz="2400" dirty="0"/>
              <a:t> dwt2 </a:t>
            </a:r>
            <a:r>
              <a:rPr lang="en-US" sz="2400" dirty="0" err="1"/>
              <a:t>bây</a:t>
            </a:r>
            <a:r>
              <a:rPr lang="en-US" sz="2400" dirty="0"/>
              <a:t> </a:t>
            </a:r>
            <a:r>
              <a:rPr lang="en-US" sz="2400" dirty="0" err="1"/>
              <a:t>giờ</a:t>
            </a:r>
            <a:r>
              <a:rPr lang="en-US" sz="2400" dirty="0"/>
              <a:t> </a:t>
            </a:r>
            <a:r>
              <a:rPr lang="en-US" sz="2400" dirty="0" err="1"/>
              <a:t>trở</a:t>
            </a:r>
            <a:r>
              <a:rPr lang="en-US" sz="2400" dirty="0"/>
              <a:t> </a:t>
            </a:r>
            <a:r>
              <a:rPr lang="en-US" sz="2400" dirty="0" err="1"/>
              <a:t>thành</a:t>
            </a:r>
            <a:r>
              <a:rPr lang="en-US" sz="2400" dirty="0"/>
              <a:t> </a:t>
            </a:r>
            <a:r>
              <a:rPr lang="en-US" sz="2400" dirty="0" err="1"/>
              <a:t>ngõ</a:t>
            </a:r>
            <a:r>
              <a:rPr lang="en-US" sz="2400" dirty="0"/>
              <a:t> </a:t>
            </a:r>
            <a:r>
              <a:rPr lang="en-US" sz="2400" dirty="0" err="1"/>
              <a:t>vào</a:t>
            </a:r>
            <a:r>
              <a:rPr lang="en-US" sz="2400" dirty="0"/>
              <a:t> </a:t>
            </a:r>
            <a:r>
              <a:rPr lang="en-US" sz="2400" dirty="0" err="1"/>
              <a:t>của</a:t>
            </a:r>
            <a:r>
              <a:rPr lang="en-US" sz="2400" dirty="0"/>
              <a:t> </a:t>
            </a:r>
            <a:r>
              <a:rPr lang="en-US" sz="2400" dirty="0" err="1"/>
              <a:t>hàm</a:t>
            </a:r>
            <a:r>
              <a:rPr lang="en-US" sz="2400" dirty="0"/>
              <a:t> idwt2. </a:t>
            </a:r>
            <a:r>
              <a:rPr lang="en-US" sz="2400" dirty="0" err="1"/>
              <a:t>Cú</a:t>
            </a:r>
            <a:r>
              <a:rPr lang="en-US" sz="2400" dirty="0"/>
              <a:t> </a:t>
            </a:r>
            <a:r>
              <a:rPr lang="en-US" sz="2400" dirty="0" err="1"/>
              <a:t>pháp</a:t>
            </a:r>
            <a:r>
              <a:rPr lang="en-US" sz="2400" dirty="0"/>
              <a:t> </a:t>
            </a:r>
            <a:r>
              <a:rPr lang="en-US" sz="2400" dirty="0" err="1"/>
              <a:t>hoàn</a:t>
            </a:r>
            <a:r>
              <a:rPr lang="en-US" sz="2400" dirty="0"/>
              <a:t> </a:t>
            </a:r>
            <a:r>
              <a:rPr lang="en-US" sz="2400" dirty="0" err="1"/>
              <a:t>chỉnh</a:t>
            </a:r>
            <a:r>
              <a:rPr lang="en-US" sz="2400" dirty="0"/>
              <a:t> </a:t>
            </a:r>
            <a:r>
              <a:rPr lang="en-US" sz="2400" dirty="0" err="1"/>
              <a:t>được</a:t>
            </a:r>
            <a:r>
              <a:rPr lang="en-US" sz="2400" dirty="0"/>
              <a:t> </a:t>
            </a:r>
            <a:r>
              <a:rPr lang="en-US" sz="2400" dirty="0" err="1"/>
              <a:t>cho</a:t>
            </a:r>
            <a:r>
              <a:rPr lang="en-US" sz="2400" dirty="0"/>
              <a:t> </a:t>
            </a:r>
            <a:r>
              <a:rPr lang="en-US" sz="2400" dirty="0" err="1"/>
              <a:t>như</a:t>
            </a:r>
            <a:r>
              <a:rPr lang="en-US" sz="2400" dirty="0"/>
              <a:t> </a:t>
            </a:r>
            <a:r>
              <a:rPr lang="en-US" sz="2400" dirty="0" err="1"/>
              <a:t>sau</a:t>
            </a:r>
            <a:r>
              <a:rPr lang="en-US" sz="2400" dirty="0"/>
              <a:t>:</a:t>
            </a:r>
          </a:p>
          <a:p>
            <a:r>
              <a:rPr lang="en-US" sz="2400" dirty="0"/>
              <a:t>X = idwt2(cA,cH,cV,</a:t>
            </a:r>
            <a:r>
              <a:rPr lang="en-US" sz="2400" dirty="0" err="1"/>
              <a:t>cD</a:t>
            </a:r>
            <a:r>
              <a:rPr lang="en-US" sz="2400" dirty="0"/>
              <a:t>,'</a:t>
            </a:r>
            <a:r>
              <a:rPr lang="en-US" sz="2400" dirty="0" err="1"/>
              <a:t>wname</a:t>
            </a:r>
            <a:r>
              <a:rPr lang="en-US" sz="2400" dirty="0"/>
              <a:t>')</a:t>
            </a:r>
          </a:p>
        </p:txBody>
      </p:sp>
      <p:sp>
        <p:nvSpPr>
          <p:cNvPr id="8"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Tree>
    <p:extLst>
      <p:ext uri="{BB962C8B-B14F-4D97-AF65-F5344CB8AC3E}">
        <p14:creationId xmlns:p14="http://schemas.microsoft.com/office/powerpoint/2010/main" val="3687217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34</a:t>
            </a:fld>
            <a:endParaRPr lang="en-US" sz="1400">
              <a:solidFill>
                <a:schemeClr val="tx1"/>
              </a:solidFill>
            </a:endParaRPr>
          </a:p>
        </p:txBody>
      </p:sp>
      <p:sp>
        <p:nvSpPr>
          <p:cNvPr id="13317"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
        <p:nvSpPr>
          <p:cNvPr id="2" name="Rectangle 1"/>
          <p:cNvSpPr/>
          <p:nvPr/>
        </p:nvSpPr>
        <p:spPr>
          <a:xfrm>
            <a:off x="323528" y="1428452"/>
            <a:ext cx="8568952" cy="4093428"/>
          </a:xfrm>
          <a:prstGeom prst="rect">
            <a:avLst/>
          </a:prstGeom>
        </p:spPr>
        <p:txBody>
          <a:bodyPr wrap="square">
            <a:spAutoFit/>
          </a:bodyPr>
          <a:lstStyle/>
          <a:p>
            <a:r>
              <a:rPr lang="en-US" dirty="0" err="1"/>
              <a:t>Ảnh</a:t>
            </a:r>
            <a:r>
              <a:rPr lang="en-US" dirty="0"/>
              <a:t> </a:t>
            </a:r>
            <a:r>
              <a:rPr lang="en-US" dirty="0" err="1"/>
              <a:t>sau</a:t>
            </a:r>
            <a:r>
              <a:rPr lang="en-US" dirty="0"/>
              <a:t> </a:t>
            </a:r>
            <a:r>
              <a:rPr lang="en-US" dirty="0" err="1"/>
              <a:t>khi</a:t>
            </a:r>
            <a:r>
              <a:rPr lang="en-US" dirty="0"/>
              <a:t> </a:t>
            </a:r>
            <a:r>
              <a:rPr lang="en-US" dirty="0" err="1"/>
              <a:t>được</a:t>
            </a:r>
            <a:r>
              <a:rPr lang="en-US" dirty="0"/>
              <a:t> </a:t>
            </a:r>
            <a:r>
              <a:rPr lang="en-US" dirty="0" err="1"/>
              <a:t>thêm</a:t>
            </a:r>
            <a:r>
              <a:rPr lang="en-US" dirty="0"/>
              <a:t> </a:t>
            </a:r>
            <a:r>
              <a:rPr lang="en-US" dirty="0" err="1"/>
              <a:t>nhiễu</a:t>
            </a:r>
            <a:r>
              <a:rPr lang="en-US" dirty="0"/>
              <a:t> </a:t>
            </a:r>
            <a:r>
              <a:rPr lang="en-US" dirty="0" err="1"/>
              <a:t>muối</a:t>
            </a:r>
            <a:r>
              <a:rPr lang="en-US" dirty="0"/>
              <a:t> </a:t>
            </a:r>
            <a:r>
              <a:rPr lang="en-US" dirty="0" err="1"/>
              <a:t>tiêu</a:t>
            </a:r>
            <a:r>
              <a:rPr lang="en-US" dirty="0"/>
              <a:t> </a:t>
            </a:r>
            <a:r>
              <a:rPr lang="en-US" dirty="0" err="1"/>
              <a:t>với</a:t>
            </a:r>
            <a:r>
              <a:rPr lang="en-US" dirty="0"/>
              <a:t> </a:t>
            </a:r>
            <a:r>
              <a:rPr lang="en-US" dirty="0" err="1"/>
              <a:t>mật</a:t>
            </a:r>
            <a:r>
              <a:rPr lang="en-US" dirty="0"/>
              <a:t> </a:t>
            </a:r>
            <a:r>
              <a:rPr lang="en-US" dirty="0" err="1"/>
              <a:t>độ</a:t>
            </a:r>
            <a:r>
              <a:rPr lang="en-US" dirty="0"/>
              <a:t> </a:t>
            </a:r>
            <a:r>
              <a:rPr lang="en-US" dirty="0" err="1"/>
              <a:t>cho</a:t>
            </a:r>
            <a:r>
              <a:rPr lang="en-US" dirty="0"/>
              <a:t> </a:t>
            </a:r>
            <a:r>
              <a:rPr lang="en-US" dirty="0" err="1"/>
              <a:t>trước</a:t>
            </a:r>
            <a:r>
              <a:rPr lang="en-US" dirty="0"/>
              <a:t>. </a:t>
            </a:r>
            <a:r>
              <a:rPr lang="en-US" dirty="0" err="1"/>
              <a:t>Mục</a:t>
            </a:r>
            <a:r>
              <a:rPr lang="en-US" dirty="0"/>
              <a:t> </a:t>
            </a:r>
            <a:r>
              <a:rPr lang="en-US" dirty="0" err="1"/>
              <a:t>tiêu</a:t>
            </a:r>
            <a:r>
              <a:rPr lang="en-US" dirty="0"/>
              <a:t> </a:t>
            </a:r>
            <a:r>
              <a:rPr lang="en-US" dirty="0" err="1"/>
              <a:t>là</a:t>
            </a:r>
            <a:r>
              <a:rPr lang="en-US" dirty="0"/>
              <a:t> </a:t>
            </a:r>
            <a:r>
              <a:rPr lang="en-US" dirty="0" err="1"/>
              <a:t>giảm</a:t>
            </a:r>
            <a:r>
              <a:rPr lang="en-US" dirty="0"/>
              <a:t> </a:t>
            </a:r>
            <a:r>
              <a:rPr lang="en-US" dirty="0" err="1"/>
              <a:t>nhiễu</a:t>
            </a:r>
            <a:r>
              <a:rPr lang="en-US" dirty="0"/>
              <a:t> </a:t>
            </a:r>
            <a:r>
              <a:rPr lang="en-US" dirty="0" err="1"/>
              <a:t>và</a:t>
            </a:r>
            <a:r>
              <a:rPr lang="en-US" dirty="0"/>
              <a:t> </a:t>
            </a:r>
            <a:r>
              <a:rPr lang="en-US" dirty="0" err="1"/>
              <a:t>nâng</a:t>
            </a:r>
            <a:r>
              <a:rPr lang="en-US" dirty="0"/>
              <a:t> </a:t>
            </a:r>
            <a:r>
              <a:rPr lang="en-US" dirty="0" err="1"/>
              <a:t>cao</a:t>
            </a:r>
            <a:r>
              <a:rPr lang="en-US" dirty="0"/>
              <a:t> </a:t>
            </a:r>
            <a:r>
              <a:rPr lang="en-US" dirty="0" err="1"/>
              <a:t>chất</a:t>
            </a:r>
            <a:r>
              <a:rPr lang="en-US" dirty="0"/>
              <a:t> </a:t>
            </a:r>
            <a:r>
              <a:rPr lang="en-US" dirty="0" err="1"/>
              <a:t>lượng</a:t>
            </a:r>
            <a:r>
              <a:rPr lang="en-US" dirty="0"/>
              <a:t> </a:t>
            </a:r>
            <a:r>
              <a:rPr lang="en-US" dirty="0" err="1"/>
              <a:t>của</a:t>
            </a:r>
            <a:r>
              <a:rPr lang="en-US" dirty="0"/>
              <a:t> </a:t>
            </a:r>
            <a:r>
              <a:rPr lang="en-US" dirty="0" err="1"/>
              <a:t>ảnh</a:t>
            </a:r>
            <a:r>
              <a:rPr lang="en-US" dirty="0"/>
              <a:t> </a:t>
            </a:r>
            <a:r>
              <a:rPr lang="en-US" dirty="0" err="1"/>
              <a:t>được</a:t>
            </a:r>
            <a:r>
              <a:rPr lang="en-US" dirty="0"/>
              <a:t> </a:t>
            </a:r>
            <a:r>
              <a:rPr lang="en-US" dirty="0" err="1"/>
              <a:t>đánh</a:t>
            </a:r>
            <a:r>
              <a:rPr lang="en-US" dirty="0"/>
              <a:t> </a:t>
            </a:r>
            <a:r>
              <a:rPr lang="en-US" dirty="0" err="1"/>
              <a:t>giá</a:t>
            </a:r>
            <a:r>
              <a:rPr lang="en-US" dirty="0"/>
              <a:t> qua </a:t>
            </a:r>
            <a:r>
              <a:rPr lang="en-US" dirty="0" err="1"/>
              <a:t>thông</a:t>
            </a:r>
            <a:r>
              <a:rPr lang="en-US" dirty="0"/>
              <a:t> </a:t>
            </a:r>
            <a:r>
              <a:rPr lang="en-US" dirty="0" err="1"/>
              <a:t>số</a:t>
            </a:r>
            <a:r>
              <a:rPr lang="en-US" dirty="0"/>
              <a:t> </a:t>
            </a:r>
            <a:r>
              <a:rPr lang="en-US" dirty="0" err="1"/>
              <a:t>PSNR</a:t>
            </a:r>
            <a:r>
              <a:rPr lang="en-US" dirty="0"/>
              <a:t>. Do </a:t>
            </a:r>
            <a:r>
              <a:rPr lang="en-US" dirty="0" err="1"/>
              <a:t>đây</a:t>
            </a:r>
            <a:r>
              <a:rPr lang="en-US" dirty="0"/>
              <a:t> </a:t>
            </a:r>
            <a:r>
              <a:rPr lang="en-US" dirty="0" err="1"/>
              <a:t>là</a:t>
            </a:r>
            <a:r>
              <a:rPr lang="en-US" dirty="0"/>
              <a:t> </a:t>
            </a:r>
            <a:r>
              <a:rPr lang="en-US" dirty="0" err="1"/>
              <a:t>dạng</a:t>
            </a:r>
            <a:r>
              <a:rPr lang="en-US" dirty="0"/>
              <a:t> </a:t>
            </a:r>
            <a:r>
              <a:rPr lang="en-US" dirty="0" err="1"/>
              <a:t>nhiễu</a:t>
            </a:r>
            <a:r>
              <a:rPr lang="en-US" dirty="0"/>
              <a:t> </a:t>
            </a:r>
            <a:r>
              <a:rPr lang="en-US" dirty="0" err="1"/>
              <a:t>tần</a:t>
            </a:r>
            <a:r>
              <a:rPr lang="en-US" dirty="0"/>
              <a:t> </a:t>
            </a:r>
            <a:r>
              <a:rPr lang="en-US" dirty="0" err="1"/>
              <a:t>số</a:t>
            </a:r>
            <a:r>
              <a:rPr lang="en-US" dirty="0"/>
              <a:t> </a:t>
            </a:r>
            <a:r>
              <a:rPr lang="en-US" dirty="0" err="1"/>
              <a:t>cao</a:t>
            </a:r>
            <a:r>
              <a:rPr lang="en-US" dirty="0"/>
              <a:t> </a:t>
            </a:r>
            <a:r>
              <a:rPr lang="en-US" dirty="0" err="1"/>
              <a:t>làm</a:t>
            </a:r>
            <a:r>
              <a:rPr lang="en-US" dirty="0"/>
              <a:t> </a:t>
            </a:r>
            <a:r>
              <a:rPr lang="en-US" dirty="0" err="1"/>
              <a:t>ảnh</a:t>
            </a:r>
            <a:r>
              <a:rPr lang="en-US" dirty="0"/>
              <a:t> </a:t>
            </a:r>
            <a:r>
              <a:rPr lang="en-US" dirty="0" err="1"/>
              <a:t>hưởng</a:t>
            </a:r>
            <a:r>
              <a:rPr lang="en-US" dirty="0"/>
              <a:t> </a:t>
            </a:r>
            <a:r>
              <a:rPr lang="en-US" dirty="0" err="1"/>
              <a:t>đến</a:t>
            </a:r>
            <a:r>
              <a:rPr lang="en-US" dirty="0"/>
              <a:t> </a:t>
            </a:r>
            <a:r>
              <a:rPr lang="en-US" dirty="0" err="1"/>
              <a:t>các</a:t>
            </a:r>
            <a:r>
              <a:rPr lang="en-US" dirty="0"/>
              <a:t> chi </a:t>
            </a:r>
            <a:r>
              <a:rPr lang="en-US" dirty="0" err="1"/>
              <a:t>tiết</a:t>
            </a:r>
            <a:r>
              <a:rPr lang="en-US" dirty="0"/>
              <a:t> </a:t>
            </a:r>
            <a:r>
              <a:rPr lang="en-US" dirty="0" err="1"/>
              <a:t>của</a:t>
            </a:r>
            <a:r>
              <a:rPr lang="en-US" dirty="0"/>
              <a:t> </a:t>
            </a:r>
            <a:r>
              <a:rPr lang="en-US" dirty="0" err="1"/>
              <a:t>ảnh</a:t>
            </a:r>
            <a:r>
              <a:rPr lang="en-US" dirty="0"/>
              <a:t> </a:t>
            </a:r>
            <a:r>
              <a:rPr lang="en-US" dirty="0" err="1"/>
              <a:t>nên</a:t>
            </a:r>
            <a:r>
              <a:rPr lang="en-US" dirty="0"/>
              <a:t> </a:t>
            </a:r>
            <a:r>
              <a:rPr lang="en-US" dirty="0" err="1"/>
              <a:t>thuật</a:t>
            </a:r>
            <a:r>
              <a:rPr lang="en-US" dirty="0"/>
              <a:t> </a:t>
            </a:r>
            <a:r>
              <a:rPr lang="en-US" dirty="0" err="1"/>
              <a:t>toán</a:t>
            </a:r>
            <a:r>
              <a:rPr lang="en-US" dirty="0"/>
              <a:t> </a:t>
            </a:r>
            <a:r>
              <a:rPr lang="en-US" dirty="0" err="1"/>
              <a:t>triệt</a:t>
            </a:r>
            <a:r>
              <a:rPr lang="en-US" dirty="0"/>
              <a:t> </a:t>
            </a:r>
            <a:r>
              <a:rPr lang="en-US" dirty="0" err="1"/>
              <a:t>nhiễu</a:t>
            </a:r>
            <a:r>
              <a:rPr lang="en-US" dirty="0"/>
              <a:t> </a:t>
            </a:r>
            <a:r>
              <a:rPr lang="en-US" dirty="0" err="1"/>
              <a:t>chỉ</a:t>
            </a:r>
            <a:r>
              <a:rPr lang="en-US" dirty="0"/>
              <a:t> </a:t>
            </a:r>
            <a:r>
              <a:rPr lang="en-US" dirty="0" err="1"/>
              <a:t>được</a:t>
            </a:r>
            <a:r>
              <a:rPr lang="en-US" dirty="0"/>
              <a:t> </a:t>
            </a:r>
            <a:r>
              <a:rPr lang="en-US" dirty="0" err="1"/>
              <a:t>áp</a:t>
            </a:r>
            <a:r>
              <a:rPr lang="en-US" dirty="0"/>
              <a:t> </a:t>
            </a:r>
            <a:r>
              <a:rPr lang="en-US" dirty="0" err="1"/>
              <a:t>dụng</a:t>
            </a:r>
            <a:r>
              <a:rPr lang="en-US" dirty="0"/>
              <a:t> </a:t>
            </a:r>
            <a:r>
              <a:rPr lang="en-US" dirty="0" err="1"/>
              <a:t>cho</a:t>
            </a:r>
            <a:r>
              <a:rPr lang="en-US" dirty="0"/>
              <a:t> </a:t>
            </a:r>
            <a:r>
              <a:rPr lang="en-US" dirty="0" err="1"/>
              <a:t>các</a:t>
            </a:r>
            <a:r>
              <a:rPr lang="en-US" dirty="0"/>
              <a:t> </a:t>
            </a:r>
            <a:r>
              <a:rPr lang="en-US" dirty="0" err="1"/>
              <a:t>băng</a:t>
            </a:r>
            <a:r>
              <a:rPr lang="en-US" dirty="0"/>
              <a:t> </a:t>
            </a:r>
            <a:r>
              <a:rPr lang="en-US" dirty="0" err="1"/>
              <a:t>tần</a:t>
            </a:r>
            <a:r>
              <a:rPr lang="en-US" dirty="0"/>
              <a:t> chi </a:t>
            </a:r>
            <a:r>
              <a:rPr lang="en-US" dirty="0" err="1"/>
              <a:t>tiết</a:t>
            </a:r>
            <a:r>
              <a:rPr lang="en-US" dirty="0"/>
              <a:t> (</a:t>
            </a:r>
            <a:r>
              <a:rPr lang="en-US" dirty="0" err="1"/>
              <a:t>băng</a:t>
            </a:r>
            <a:r>
              <a:rPr lang="en-US" dirty="0"/>
              <a:t> </a:t>
            </a:r>
            <a:r>
              <a:rPr lang="en-US" dirty="0" err="1"/>
              <a:t>tần</a:t>
            </a:r>
            <a:r>
              <a:rPr lang="en-US" dirty="0"/>
              <a:t> </a:t>
            </a:r>
            <a:r>
              <a:rPr lang="en-US" dirty="0" err="1"/>
              <a:t>tần</a:t>
            </a:r>
            <a:r>
              <a:rPr lang="en-US" dirty="0"/>
              <a:t> </a:t>
            </a:r>
            <a:r>
              <a:rPr lang="en-US" dirty="0" err="1"/>
              <a:t>số</a:t>
            </a:r>
            <a:r>
              <a:rPr lang="en-US" dirty="0"/>
              <a:t> </a:t>
            </a:r>
            <a:r>
              <a:rPr lang="en-US" dirty="0" err="1"/>
              <a:t>cao</a:t>
            </a:r>
            <a:r>
              <a:rPr lang="en-US" dirty="0"/>
              <a:t>), </a:t>
            </a:r>
            <a:r>
              <a:rPr lang="en-US" dirty="0" err="1"/>
              <a:t>cụ</a:t>
            </a:r>
            <a:r>
              <a:rPr lang="en-US" dirty="0"/>
              <a:t> </a:t>
            </a:r>
            <a:r>
              <a:rPr lang="en-US" dirty="0" err="1"/>
              <a:t>thể</a:t>
            </a:r>
            <a:r>
              <a:rPr lang="en-US" dirty="0"/>
              <a:t> </a:t>
            </a:r>
            <a:r>
              <a:rPr lang="en-US" dirty="0" err="1"/>
              <a:t>là</a:t>
            </a:r>
            <a:r>
              <a:rPr lang="en-US" dirty="0"/>
              <a:t> </a:t>
            </a:r>
            <a:r>
              <a:rPr lang="en-US" dirty="0" err="1"/>
              <a:t>thành</a:t>
            </a:r>
            <a:r>
              <a:rPr lang="en-US" dirty="0"/>
              <a:t> </a:t>
            </a:r>
            <a:r>
              <a:rPr lang="en-US" dirty="0" err="1"/>
              <a:t>phần</a:t>
            </a:r>
            <a:r>
              <a:rPr lang="en-US" dirty="0"/>
              <a:t> </a:t>
            </a:r>
            <a:r>
              <a:rPr lang="en-US" dirty="0" err="1"/>
              <a:t>cH</a:t>
            </a:r>
            <a:r>
              <a:rPr lang="en-US" dirty="0"/>
              <a:t>, </a:t>
            </a:r>
            <a:r>
              <a:rPr lang="en-US" dirty="0" err="1"/>
              <a:t>cV</a:t>
            </a:r>
            <a:r>
              <a:rPr lang="en-US" dirty="0"/>
              <a:t> </a:t>
            </a:r>
            <a:r>
              <a:rPr lang="en-US" dirty="0" err="1"/>
              <a:t>và</a:t>
            </a:r>
            <a:r>
              <a:rPr lang="en-US" dirty="0"/>
              <a:t> </a:t>
            </a:r>
            <a:r>
              <a:rPr lang="en-US" dirty="0" err="1"/>
              <a:t>cD</a:t>
            </a:r>
            <a:r>
              <a:rPr lang="en-US" dirty="0"/>
              <a:t>. </a:t>
            </a:r>
            <a:r>
              <a:rPr lang="en-US" dirty="0" err="1"/>
              <a:t>Thuật</a:t>
            </a:r>
            <a:r>
              <a:rPr lang="en-US" dirty="0"/>
              <a:t> </a:t>
            </a:r>
            <a:r>
              <a:rPr lang="en-US" dirty="0" err="1"/>
              <a:t>toán</a:t>
            </a:r>
            <a:r>
              <a:rPr lang="en-US" dirty="0"/>
              <a:t> </a:t>
            </a:r>
            <a:r>
              <a:rPr lang="en-US" dirty="0" err="1"/>
              <a:t>trong</a:t>
            </a:r>
            <a:r>
              <a:rPr lang="en-US" dirty="0"/>
              <a:t> </a:t>
            </a:r>
            <a:r>
              <a:rPr lang="en-US" dirty="0" err="1"/>
              <a:t>ví</a:t>
            </a:r>
            <a:r>
              <a:rPr lang="en-US" dirty="0"/>
              <a:t> </a:t>
            </a:r>
            <a:r>
              <a:rPr lang="en-US" dirty="0" err="1"/>
              <a:t>dụ</a:t>
            </a:r>
            <a:r>
              <a:rPr lang="en-US" dirty="0"/>
              <a:t> </a:t>
            </a:r>
            <a:r>
              <a:rPr lang="en-US" dirty="0" err="1"/>
              <a:t>trên</a:t>
            </a:r>
            <a:r>
              <a:rPr lang="en-US" dirty="0"/>
              <a:t> </a:t>
            </a:r>
            <a:r>
              <a:rPr lang="en-US" dirty="0" err="1"/>
              <a:t>chỉ</a:t>
            </a:r>
            <a:r>
              <a:rPr lang="en-US" dirty="0"/>
              <a:t> </a:t>
            </a:r>
            <a:r>
              <a:rPr lang="en-US" dirty="0" err="1"/>
              <a:t>đơn</a:t>
            </a:r>
            <a:r>
              <a:rPr lang="en-US" dirty="0"/>
              <a:t> </a:t>
            </a:r>
            <a:r>
              <a:rPr lang="en-US" dirty="0" err="1"/>
              <a:t>giản</a:t>
            </a:r>
            <a:r>
              <a:rPr lang="en-US" dirty="0"/>
              <a:t> </a:t>
            </a:r>
            <a:r>
              <a:rPr lang="en-US" dirty="0" err="1"/>
              <a:t>là</a:t>
            </a:r>
            <a:r>
              <a:rPr lang="en-US" dirty="0"/>
              <a:t> </a:t>
            </a:r>
            <a:r>
              <a:rPr lang="en-US" dirty="0" err="1"/>
              <a:t>lấy</a:t>
            </a:r>
            <a:r>
              <a:rPr lang="en-US" dirty="0"/>
              <a:t> </a:t>
            </a:r>
            <a:r>
              <a:rPr lang="en-US" dirty="0" err="1"/>
              <a:t>ngưỡng</a:t>
            </a:r>
            <a:r>
              <a:rPr lang="en-US" dirty="0"/>
              <a:t> </a:t>
            </a:r>
            <a:r>
              <a:rPr lang="en-US" dirty="0" err="1"/>
              <a:t>các</a:t>
            </a:r>
            <a:r>
              <a:rPr lang="en-US" dirty="0"/>
              <a:t> </a:t>
            </a:r>
            <a:r>
              <a:rPr lang="en-US" dirty="0" err="1"/>
              <a:t>hệ</a:t>
            </a:r>
            <a:r>
              <a:rPr lang="en-US" dirty="0"/>
              <a:t> </a:t>
            </a:r>
            <a:r>
              <a:rPr lang="en-US" dirty="0" err="1"/>
              <a:t>số</a:t>
            </a:r>
            <a:r>
              <a:rPr lang="en-US" dirty="0"/>
              <a:t> Wavelet </a:t>
            </a:r>
            <a:r>
              <a:rPr lang="en-US" dirty="0" err="1"/>
              <a:t>trong</a:t>
            </a:r>
            <a:r>
              <a:rPr lang="en-US" dirty="0"/>
              <a:t> </a:t>
            </a:r>
            <a:r>
              <a:rPr lang="en-US" dirty="0" err="1"/>
              <a:t>các</a:t>
            </a:r>
            <a:r>
              <a:rPr lang="en-US" dirty="0"/>
              <a:t> </a:t>
            </a:r>
            <a:r>
              <a:rPr lang="en-US" dirty="0" err="1"/>
              <a:t>băng</a:t>
            </a:r>
            <a:r>
              <a:rPr lang="en-US" dirty="0"/>
              <a:t> </a:t>
            </a:r>
            <a:r>
              <a:rPr lang="en-US" dirty="0" err="1"/>
              <a:t>tần</a:t>
            </a:r>
            <a:r>
              <a:rPr lang="en-US" dirty="0"/>
              <a:t> chi </a:t>
            </a:r>
            <a:r>
              <a:rPr lang="en-US" dirty="0" err="1"/>
              <a:t>tiết</a:t>
            </a:r>
            <a:r>
              <a:rPr lang="en-US" dirty="0"/>
              <a:t>. </a:t>
            </a:r>
            <a:r>
              <a:rPr lang="en-US" dirty="0" err="1"/>
              <a:t>Có</a:t>
            </a:r>
            <a:r>
              <a:rPr lang="en-US" dirty="0"/>
              <a:t> </a:t>
            </a:r>
            <a:r>
              <a:rPr lang="en-US" dirty="0" err="1"/>
              <a:t>hai</a:t>
            </a:r>
            <a:r>
              <a:rPr lang="en-US" dirty="0"/>
              <a:t> </a:t>
            </a:r>
            <a:r>
              <a:rPr lang="en-US" dirty="0" err="1"/>
              <a:t>kiểu</a:t>
            </a:r>
            <a:r>
              <a:rPr lang="en-US" dirty="0"/>
              <a:t> </a:t>
            </a:r>
            <a:r>
              <a:rPr lang="en-US" dirty="0" err="1"/>
              <a:t>lấy</a:t>
            </a:r>
            <a:r>
              <a:rPr lang="en-US" dirty="0"/>
              <a:t> </a:t>
            </a:r>
            <a:r>
              <a:rPr lang="en-US" dirty="0" err="1"/>
              <a:t>ngưỡng</a:t>
            </a:r>
            <a:r>
              <a:rPr lang="en-US" dirty="0"/>
              <a:t>: </a:t>
            </a:r>
            <a:r>
              <a:rPr lang="en-US" dirty="0" err="1"/>
              <a:t>lấy</a:t>
            </a:r>
            <a:r>
              <a:rPr lang="en-US" dirty="0"/>
              <a:t> </a:t>
            </a:r>
            <a:r>
              <a:rPr lang="en-US" dirty="0" err="1"/>
              <a:t>ngưỡng</a:t>
            </a:r>
            <a:r>
              <a:rPr lang="en-US" dirty="0"/>
              <a:t> </a:t>
            </a:r>
            <a:r>
              <a:rPr lang="en-US" dirty="0" err="1"/>
              <a:t>cứng</a:t>
            </a:r>
            <a:r>
              <a:rPr lang="en-US" dirty="0"/>
              <a:t> (hard </a:t>
            </a:r>
            <a:r>
              <a:rPr lang="en-US" dirty="0" err="1"/>
              <a:t>thresholding</a:t>
            </a:r>
            <a:r>
              <a:rPr lang="en-US" dirty="0"/>
              <a:t>) </a:t>
            </a:r>
            <a:r>
              <a:rPr lang="en-US" dirty="0" err="1"/>
              <a:t>và</a:t>
            </a:r>
            <a:r>
              <a:rPr lang="en-US" dirty="0"/>
              <a:t> </a:t>
            </a:r>
            <a:r>
              <a:rPr lang="en-US" dirty="0" err="1"/>
              <a:t>lấy</a:t>
            </a:r>
            <a:r>
              <a:rPr lang="en-US" dirty="0"/>
              <a:t> </a:t>
            </a:r>
            <a:r>
              <a:rPr lang="en-US" dirty="0" err="1"/>
              <a:t>ngưỡng</a:t>
            </a:r>
            <a:r>
              <a:rPr lang="en-US" dirty="0"/>
              <a:t> </a:t>
            </a:r>
            <a:r>
              <a:rPr lang="en-US" dirty="0" err="1"/>
              <a:t>mềm</a:t>
            </a:r>
            <a:r>
              <a:rPr lang="en-US" dirty="0"/>
              <a:t> (soft </a:t>
            </a:r>
            <a:r>
              <a:rPr lang="en-US" dirty="0" err="1"/>
              <a:t>thresholding</a:t>
            </a:r>
            <a:r>
              <a:rPr lang="en-US" dirty="0"/>
              <a:t>) </a:t>
            </a:r>
            <a:r>
              <a:rPr lang="en-US" dirty="0" err="1"/>
              <a:t>như</a:t>
            </a:r>
            <a:r>
              <a:rPr lang="en-US" dirty="0"/>
              <a:t> </a:t>
            </a:r>
            <a:r>
              <a:rPr lang="en-US" dirty="0" err="1"/>
              <a:t>trong</a:t>
            </a:r>
            <a:r>
              <a:rPr lang="en-US" dirty="0"/>
              <a:t> </a:t>
            </a:r>
            <a:r>
              <a:rPr lang="en-US" dirty="0" err="1"/>
              <a:t>hình</a:t>
            </a:r>
            <a:r>
              <a:rPr lang="en-US" dirty="0"/>
              <a:t> 3.23. </a:t>
            </a:r>
            <a:r>
              <a:rPr lang="en-US" dirty="0" err="1"/>
              <a:t>Các</a:t>
            </a:r>
            <a:r>
              <a:rPr lang="en-US" dirty="0"/>
              <a:t> </a:t>
            </a:r>
            <a:r>
              <a:rPr lang="en-US" dirty="0" err="1"/>
              <a:t>thông</a:t>
            </a:r>
            <a:r>
              <a:rPr lang="en-US" dirty="0"/>
              <a:t> </a:t>
            </a:r>
            <a:r>
              <a:rPr lang="en-US" dirty="0" err="1"/>
              <a:t>số</a:t>
            </a:r>
            <a:r>
              <a:rPr lang="en-US" dirty="0"/>
              <a:t> </a:t>
            </a:r>
            <a:r>
              <a:rPr lang="en-US" dirty="0" err="1"/>
              <a:t>như</a:t>
            </a:r>
            <a:r>
              <a:rPr lang="en-US" dirty="0"/>
              <a:t> </a:t>
            </a:r>
            <a:r>
              <a:rPr lang="en-US" dirty="0" err="1"/>
              <a:t>giá</a:t>
            </a:r>
            <a:r>
              <a:rPr lang="en-US" dirty="0"/>
              <a:t> </a:t>
            </a:r>
            <a:r>
              <a:rPr lang="en-US" dirty="0" err="1"/>
              <a:t>trị</a:t>
            </a:r>
            <a:r>
              <a:rPr lang="en-US" dirty="0"/>
              <a:t> </a:t>
            </a:r>
            <a:r>
              <a:rPr lang="en-US" dirty="0" err="1"/>
              <a:t>ngưỡng</a:t>
            </a:r>
            <a:r>
              <a:rPr lang="en-US" dirty="0"/>
              <a:t> </a:t>
            </a:r>
            <a:r>
              <a:rPr lang="en-US" dirty="0" err="1"/>
              <a:t>và</a:t>
            </a:r>
            <a:r>
              <a:rPr lang="en-US" dirty="0"/>
              <a:t> </a:t>
            </a:r>
            <a:r>
              <a:rPr lang="en-US" dirty="0" err="1"/>
              <a:t>lựa</a:t>
            </a:r>
            <a:r>
              <a:rPr lang="en-US" dirty="0"/>
              <a:t> </a:t>
            </a:r>
            <a:r>
              <a:rPr lang="en-US" dirty="0" err="1"/>
              <a:t>chọn</a:t>
            </a:r>
            <a:r>
              <a:rPr lang="en-US" dirty="0"/>
              <a:t> </a:t>
            </a:r>
            <a:r>
              <a:rPr lang="en-US" dirty="0" err="1"/>
              <a:t>kiểu</a:t>
            </a:r>
            <a:r>
              <a:rPr lang="en-US" dirty="0"/>
              <a:t> </a:t>
            </a:r>
            <a:r>
              <a:rPr lang="en-US" dirty="0" err="1"/>
              <a:t>lấy</a:t>
            </a:r>
            <a:r>
              <a:rPr lang="en-US" dirty="0"/>
              <a:t> </a:t>
            </a:r>
            <a:r>
              <a:rPr lang="en-US" dirty="0" err="1"/>
              <a:t>ngưỡng</a:t>
            </a:r>
            <a:r>
              <a:rPr lang="en-US" dirty="0"/>
              <a:t> </a:t>
            </a:r>
            <a:r>
              <a:rPr lang="en-US" dirty="0" err="1"/>
              <a:t>được</a:t>
            </a:r>
            <a:r>
              <a:rPr lang="en-US" dirty="0"/>
              <a:t> </a:t>
            </a:r>
            <a:r>
              <a:rPr lang="en-US" dirty="0" err="1"/>
              <a:t>xác</a:t>
            </a:r>
            <a:r>
              <a:rPr lang="en-US" dirty="0"/>
              <a:t> </a:t>
            </a:r>
            <a:r>
              <a:rPr lang="en-US" dirty="0" err="1"/>
              <a:t>định</a:t>
            </a:r>
            <a:r>
              <a:rPr lang="en-US" dirty="0"/>
              <a:t> </a:t>
            </a:r>
            <a:r>
              <a:rPr lang="en-US" dirty="0" err="1"/>
              <a:t>thông</a:t>
            </a:r>
            <a:r>
              <a:rPr lang="en-US" dirty="0"/>
              <a:t> qua </a:t>
            </a:r>
            <a:r>
              <a:rPr lang="en-US" dirty="0" err="1"/>
              <a:t>việc</a:t>
            </a:r>
            <a:r>
              <a:rPr lang="en-US" dirty="0"/>
              <a:t> </a:t>
            </a:r>
            <a:r>
              <a:rPr lang="en-US" dirty="0" err="1"/>
              <a:t>sử</a:t>
            </a:r>
            <a:r>
              <a:rPr lang="en-US" dirty="0"/>
              <a:t> </a:t>
            </a:r>
            <a:r>
              <a:rPr lang="en-US" dirty="0" err="1"/>
              <a:t>dụng</a:t>
            </a:r>
            <a:r>
              <a:rPr lang="en-US" dirty="0"/>
              <a:t> </a:t>
            </a:r>
            <a:r>
              <a:rPr lang="en-US" dirty="0" err="1"/>
              <a:t>hàm</a:t>
            </a:r>
            <a:r>
              <a:rPr lang="en-US" dirty="0"/>
              <a:t> </a:t>
            </a:r>
            <a:r>
              <a:rPr lang="en-US" dirty="0" err="1"/>
              <a:t>ddencmp</a:t>
            </a:r>
            <a:r>
              <a:rPr lang="en-US" dirty="0"/>
              <a:t>, </a:t>
            </a:r>
            <a:r>
              <a:rPr lang="en-US" dirty="0" err="1"/>
              <a:t>đây</a:t>
            </a:r>
            <a:r>
              <a:rPr lang="en-US" dirty="0"/>
              <a:t> </a:t>
            </a:r>
            <a:r>
              <a:rPr lang="en-US" dirty="0" err="1"/>
              <a:t>là</a:t>
            </a:r>
            <a:r>
              <a:rPr lang="en-US" dirty="0"/>
              <a:t> </a:t>
            </a:r>
            <a:r>
              <a:rPr lang="en-US" dirty="0" err="1"/>
              <a:t>hàm</a:t>
            </a:r>
            <a:r>
              <a:rPr lang="en-US" dirty="0"/>
              <a:t> </a:t>
            </a:r>
            <a:r>
              <a:rPr lang="en-US" dirty="0" err="1"/>
              <a:t>sẽ</a:t>
            </a:r>
            <a:r>
              <a:rPr lang="en-US" dirty="0"/>
              <a:t> </a:t>
            </a:r>
            <a:r>
              <a:rPr lang="en-US" dirty="0" err="1"/>
              <a:t>trả</a:t>
            </a:r>
            <a:r>
              <a:rPr lang="en-US" dirty="0"/>
              <a:t> </a:t>
            </a:r>
            <a:r>
              <a:rPr lang="en-US" dirty="0" err="1"/>
              <a:t>về</a:t>
            </a:r>
            <a:r>
              <a:rPr lang="en-US" dirty="0"/>
              <a:t> </a:t>
            </a:r>
            <a:r>
              <a:rPr lang="en-US" dirty="0" err="1"/>
              <a:t>các</a:t>
            </a:r>
            <a:r>
              <a:rPr lang="en-US" dirty="0"/>
              <a:t> </a:t>
            </a:r>
            <a:r>
              <a:rPr lang="en-US" dirty="0" err="1"/>
              <a:t>thông</a:t>
            </a:r>
            <a:r>
              <a:rPr lang="en-US" dirty="0"/>
              <a:t> </a:t>
            </a:r>
            <a:r>
              <a:rPr lang="en-US" dirty="0" err="1"/>
              <a:t>số</a:t>
            </a:r>
            <a:r>
              <a:rPr lang="en-US" dirty="0"/>
              <a:t> </a:t>
            </a:r>
            <a:r>
              <a:rPr lang="en-US" dirty="0" err="1"/>
              <a:t>mặc</a:t>
            </a:r>
            <a:r>
              <a:rPr lang="en-US" dirty="0"/>
              <a:t> </a:t>
            </a:r>
            <a:r>
              <a:rPr lang="en-US" dirty="0" err="1"/>
              <a:t>định</a:t>
            </a:r>
            <a:r>
              <a:rPr lang="en-US" dirty="0"/>
              <a:t> </a:t>
            </a:r>
            <a:r>
              <a:rPr lang="en-US" dirty="0" err="1"/>
              <a:t>cho</a:t>
            </a:r>
            <a:r>
              <a:rPr lang="en-US" dirty="0"/>
              <a:t> </a:t>
            </a:r>
            <a:r>
              <a:rPr lang="en-US" dirty="0" err="1"/>
              <a:t>việc</a:t>
            </a:r>
            <a:r>
              <a:rPr lang="en-US" dirty="0"/>
              <a:t> </a:t>
            </a:r>
            <a:r>
              <a:rPr lang="en-US" dirty="0" err="1"/>
              <a:t>lấy</a:t>
            </a:r>
            <a:r>
              <a:rPr lang="en-US" dirty="0"/>
              <a:t> </a:t>
            </a:r>
            <a:r>
              <a:rPr lang="en-US" dirty="0" err="1"/>
              <a:t>ngưỡng</a:t>
            </a:r>
            <a:r>
              <a:rPr lang="en-US" dirty="0"/>
              <a:t> </a:t>
            </a:r>
            <a:r>
              <a:rPr lang="en-US" dirty="0" err="1"/>
              <a:t>sao</a:t>
            </a:r>
            <a:r>
              <a:rPr lang="en-US" dirty="0"/>
              <a:t> </a:t>
            </a:r>
            <a:r>
              <a:rPr lang="en-US" dirty="0" err="1"/>
              <a:t>cho</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từng</a:t>
            </a:r>
            <a:r>
              <a:rPr lang="en-US" dirty="0"/>
              <a:t> </a:t>
            </a:r>
            <a:r>
              <a:rPr lang="en-US" dirty="0" err="1"/>
              <a:t>dữ</a:t>
            </a:r>
            <a:r>
              <a:rPr lang="en-US" dirty="0"/>
              <a:t> </a:t>
            </a:r>
            <a:r>
              <a:rPr lang="en-US" dirty="0" err="1"/>
              <a:t>liệu</a:t>
            </a:r>
            <a:r>
              <a:rPr lang="en-US" dirty="0"/>
              <a:t> </a:t>
            </a:r>
            <a:r>
              <a:rPr lang="en-US" dirty="0" err="1"/>
              <a:t>ngõ</a:t>
            </a:r>
            <a:r>
              <a:rPr lang="en-US" dirty="0"/>
              <a:t> </a:t>
            </a:r>
            <a:r>
              <a:rPr lang="en-US" dirty="0" err="1"/>
              <a:t>vào</a:t>
            </a:r>
            <a:r>
              <a:rPr lang="en-US" dirty="0"/>
              <a:t>. </a:t>
            </a:r>
            <a:r>
              <a:rPr lang="en-US" dirty="0" err="1"/>
              <a:t>Cú</a:t>
            </a:r>
            <a:r>
              <a:rPr lang="en-US" dirty="0"/>
              <a:t> </a:t>
            </a:r>
            <a:r>
              <a:rPr lang="en-US" dirty="0" err="1"/>
              <a:t>pháp</a:t>
            </a:r>
            <a:r>
              <a:rPr lang="en-US" dirty="0"/>
              <a:t> </a:t>
            </a:r>
            <a:r>
              <a:rPr lang="en-US" dirty="0" err="1"/>
              <a:t>của</a:t>
            </a:r>
            <a:r>
              <a:rPr lang="en-US" dirty="0"/>
              <a:t> </a:t>
            </a:r>
            <a:r>
              <a:rPr lang="en-US" dirty="0" err="1"/>
              <a:t>hàm</a:t>
            </a:r>
            <a:r>
              <a:rPr lang="en-US" dirty="0"/>
              <a:t> </a:t>
            </a:r>
            <a:r>
              <a:rPr lang="en-US" dirty="0" err="1"/>
              <a:t>ddencmp</a:t>
            </a:r>
            <a:r>
              <a:rPr lang="en-US" dirty="0"/>
              <a:t> </a:t>
            </a:r>
            <a:r>
              <a:rPr lang="en-US" dirty="0" err="1"/>
              <a:t>được</a:t>
            </a:r>
            <a:r>
              <a:rPr lang="en-US" dirty="0"/>
              <a:t> </a:t>
            </a:r>
            <a:r>
              <a:rPr lang="en-US" dirty="0" err="1"/>
              <a:t>mô</a:t>
            </a:r>
            <a:r>
              <a:rPr lang="en-US" dirty="0"/>
              <a:t> </a:t>
            </a:r>
            <a:r>
              <a:rPr lang="en-US" dirty="0" err="1"/>
              <a:t>tả</a:t>
            </a:r>
            <a:r>
              <a:rPr lang="en-US" dirty="0"/>
              <a:t>:</a:t>
            </a:r>
          </a:p>
          <a:p>
            <a:r>
              <a:rPr lang="en-US" dirty="0"/>
              <a:t>[</a:t>
            </a:r>
            <a:r>
              <a:rPr lang="en-US" dirty="0" err="1"/>
              <a:t>THR,SORH,KEEPAPP</a:t>
            </a:r>
            <a:r>
              <a:rPr lang="en-US" dirty="0"/>
              <a:t>] = </a:t>
            </a:r>
            <a:r>
              <a:rPr lang="en-US" dirty="0" err="1"/>
              <a:t>ddencmp</a:t>
            </a:r>
            <a:r>
              <a:rPr lang="en-US" dirty="0"/>
              <a:t>('den','</a:t>
            </a:r>
            <a:r>
              <a:rPr lang="en-US" dirty="0" err="1"/>
              <a:t>wv</a:t>
            </a:r>
            <a:r>
              <a:rPr lang="en-US" dirty="0"/>
              <a:t>',X)</a:t>
            </a:r>
          </a:p>
        </p:txBody>
      </p:sp>
      <p:sp>
        <p:nvSpPr>
          <p:cNvPr id="7"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Tree>
    <p:extLst>
      <p:ext uri="{BB962C8B-B14F-4D97-AF65-F5344CB8AC3E}">
        <p14:creationId xmlns:p14="http://schemas.microsoft.com/office/powerpoint/2010/main" val="3756627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35</a:t>
            </a:fld>
            <a:endParaRPr lang="en-US" sz="1400">
              <a:solidFill>
                <a:schemeClr val="tx1"/>
              </a:solidFill>
            </a:endParaRPr>
          </a:p>
        </p:txBody>
      </p:sp>
      <p:sp>
        <p:nvSpPr>
          <p:cNvPr id="13317"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pic>
        <p:nvPicPr>
          <p:cNvPr id="532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052736"/>
            <a:ext cx="7996258" cy="457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Tree>
    <p:extLst>
      <p:ext uri="{BB962C8B-B14F-4D97-AF65-F5344CB8AC3E}">
        <p14:creationId xmlns:p14="http://schemas.microsoft.com/office/powerpoint/2010/main" val="4136679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36</a:t>
            </a:fld>
            <a:endParaRPr lang="en-US" sz="1400">
              <a:solidFill>
                <a:schemeClr val="tx1"/>
              </a:solidFill>
            </a:endParaRPr>
          </a:p>
        </p:txBody>
      </p:sp>
      <p:sp>
        <p:nvSpPr>
          <p:cNvPr id="13316"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Image Transforms</a:t>
            </a:r>
            <a:endParaRPr lang="en-US" sz="1800" dirty="0">
              <a:solidFill>
                <a:srgbClr val="FF0000"/>
              </a:solidFill>
            </a:endParaRPr>
          </a:p>
        </p:txBody>
      </p:sp>
      <p:sp>
        <p:nvSpPr>
          <p:cNvPr id="13317"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
        <p:nvSpPr>
          <p:cNvPr id="2" name="Rectangle 1"/>
          <p:cNvSpPr/>
          <p:nvPr/>
        </p:nvSpPr>
        <p:spPr>
          <a:xfrm>
            <a:off x="2286000" y="1690063"/>
            <a:ext cx="4572000" cy="3477875"/>
          </a:xfrm>
          <a:prstGeom prst="rect">
            <a:avLst/>
          </a:prstGeom>
        </p:spPr>
        <p:txBody>
          <a:bodyPr>
            <a:spAutoFit/>
          </a:bodyPr>
          <a:lstStyle/>
          <a:p>
            <a:r>
              <a:rPr lang="en-US" dirty="0"/>
              <a:t>[MSE1,PSNR1]=</a:t>
            </a:r>
            <a:r>
              <a:rPr lang="en-US" dirty="0" err="1"/>
              <a:t>psnr</a:t>
            </a:r>
            <a:r>
              <a:rPr lang="en-US" dirty="0"/>
              <a:t>(</a:t>
            </a:r>
            <a:r>
              <a:rPr lang="en-US" dirty="0" err="1"/>
              <a:t>f,fn</a:t>
            </a:r>
            <a:r>
              <a:rPr lang="en-US" dirty="0"/>
              <a:t>)</a:t>
            </a:r>
          </a:p>
          <a:p>
            <a:r>
              <a:rPr lang="en-US" dirty="0"/>
              <a:t>[MSE2,PSNR2]=</a:t>
            </a:r>
            <a:r>
              <a:rPr lang="en-US" dirty="0" err="1"/>
              <a:t>psnr</a:t>
            </a:r>
            <a:r>
              <a:rPr lang="en-US" dirty="0"/>
              <a:t>(</a:t>
            </a:r>
            <a:r>
              <a:rPr lang="en-US" dirty="0" err="1"/>
              <a:t>f,fdn</a:t>
            </a:r>
            <a:r>
              <a:rPr lang="en-US" dirty="0"/>
              <a:t>)</a:t>
            </a:r>
          </a:p>
          <a:p>
            <a:r>
              <a:rPr lang="en-US" dirty="0"/>
              <a:t> </a:t>
            </a:r>
          </a:p>
          <a:p>
            <a:r>
              <a:rPr lang="en-US" dirty="0"/>
              <a:t>MSE1 =</a:t>
            </a:r>
          </a:p>
          <a:p>
            <a:r>
              <a:rPr lang="en-US" dirty="0"/>
              <a:t>   2.0508e+03</a:t>
            </a:r>
          </a:p>
          <a:p>
            <a:r>
              <a:rPr lang="en-US" dirty="0"/>
              <a:t>PSNR1 =</a:t>
            </a:r>
          </a:p>
          <a:p>
            <a:r>
              <a:rPr lang="en-US" dirty="0"/>
              <a:t>   15.0115</a:t>
            </a:r>
          </a:p>
          <a:p>
            <a:r>
              <a:rPr lang="en-US" dirty="0"/>
              <a:t>MSE2 =</a:t>
            </a:r>
          </a:p>
          <a:p>
            <a:r>
              <a:rPr lang="en-US" dirty="0"/>
              <a:t>  726.5902 </a:t>
            </a:r>
          </a:p>
          <a:p>
            <a:r>
              <a:rPr lang="en-US" dirty="0"/>
              <a:t>PSNR2 =</a:t>
            </a:r>
          </a:p>
          <a:p>
            <a:r>
              <a:rPr lang="en-US" dirty="0"/>
              <a:t>   19.5179</a:t>
            </a:r>
          </a:p>
        </p:txBody>
      </p:sp>
      <p:sp>
        <p:nvSpPr>
          <p:cNvPr id="7" name="Text Box 5"/>
          <p:cNvSpPr txBox="1">
            <a:spLocks noChangeArrowheads="1"/>
          </p:cNvSpPr>
          <p:nvPr/>
        </p:nvSpPr>
        <p:spPr bwMode="auto">
          <a:xfrm>
            <a:off x="3824288" y="3048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Tree>
    <p:extLst>
      <p:ext uri="{BB962C8B-B14F-4D97-AF65-F5344CB8AC3E}">
        <p14:creationId xmlns:p14="http://schemas.microsoft.com/office/powerpoint/2010/main" val="634891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37</a:t>
            </a:fld>
            <a:endParaRPr lang="en-US" sz="1400">
              <a:solidFill>
                <a:schemeClr val="tx1"/>
              </a:solidFill>
            </a:endParaRPr>
          </a:p>
        </p:txBody>
      </p:sp>
      <p:sp>
        <p:nvSpPr>
          <p:cNvPr id="13317"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pic>
        <p:nvPicPr>
          <p:cNvPr id="542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5284" y="665513"/>
            <a:ext cx="5909084" cy="5993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Tree>
    <p:extLst>
      <p:ext uri="{BB962C8B-B14F-4D97-AF65-F5344CB8AC3E}">
        <p14:creationId xmlns:p14="http://schemas.microsoft.com/office/powerpoint/2010/main" val="1194307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38</a:t>
            </a:fld>
            <a:endParaRPr lang="en-US" sz="1400">
              <a:solidFill>
                <a:schemeClr val="tx1"/>
              </a:solidFill>
            </a:endParaRPr>
          </a:p>
        </p:txBody>
      </p:sp>
      <p:sp>
        <p:nvSpPr>
          <p:cNvPr id="13315"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13317"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
        <p:nvSpPr>
          <p:cNvPr id="7"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
        <p:nvSpPr>
          <p:cNvPr id="11" name="Title 1"/>
          <p:cNvSpPr txBox="1">
            <a:spLocks/>
          </p:cNvSpPr>
          <p:nvPr/>
        </p:nvSpPr>
        <p:spPr>
          <a:xfrm>
            <a:off x="359532" y="742646"/>
            <a:ext cx="8229600" cy="60294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a:r>
              <a:rPr lang="en-US" sz="2400" kern="0" dirty="0">
                <a:solidFill>
                  <a:srgbClr val="FF0000"/>
                </a:solidFill>
              </a:rPr>
              <a:t>Exercise</a:t>
            </a:r>
            <a:r>
              <a:rPr lang="en-US" sz="2400" kern="0" dirty="0"/>
              <a:t> </a:t>
            </a:r>
          </a:p>
        </p:txBody>
      </p:sp>
      <mc:AlternateContent xmlns:mc="http://schemas.openxmlformats.org/markup-compatibility/2006" xmlns:a14="http://schemas.microsoft.com/office/drawing/2010/main">
        <mc:Choice Requires="a14">
          <p:sp>
            <p:nvSpPr>
              <p:cNvPr id="12" name="Content Placeholder 2"/>
              <p:cNvSpPr txBox="1">
                <a:spLocks/>
              </p:cNvSpPr>
              <p:nvPr/>
            </p:nvSpPr>
            <p:spPr>
              <a:xfrm>
                <a:off x="359532" y="2402886"/>
                <a:ext cx="8543292" cy="106211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eaLnBrk="1" hangingPunct="1">
                  <a:spcBef>
                    <a:spcPts val="0"/>
                  </a:spcBef>
                </a:pPr>
                <a:r>
                  <a:rPr lang="pt-BR" sz="2400" kern="0" dirty="0"/>
                  <a:t>Find DWT of </a:t>
                </a:r>
                <a14:m>
                  <m:oMath xmlns:m="http://schemas.openxmlformats.org/officeDocument/2006/math">
                    <m:r>
                      <a:rPr lang="en-US" sz="2400" i="1" kern="0">
                        <a:latin typeface="Cambria Math"/>
                      </a:rPr>
                      <m:t>𝑓</m:t>
                    </m:r>
                  </m:oMath>
                </a14:m>
                <a:r>
                  <a:rPr lang="en-US" sz="2400" kern="0" dirty="0"/>
                  <a:t>=</a:t>
                </a:r>
              </a:p>
              <a:p>
                <a:pPr eaLnBrk="1" hangingPunct="1">
                  <a:spcBef>
                    <a:spcPts val="0"/>
                  </a:spcBef>
                </a:pPr>
                <a:endParaRPr lang="en-US" sz="2400" kern="0" dirty="0"/>
              </a:p>
              <a:p>
                <a:pPr eaLnBrk="1" hangingPunct="1">
                  <a:spcBef>
                    <a:spcPts val="0"/>
                  </a:spcBef>
                </a:pPr>
                <a:endParaRPr lang="en-US" sz="2400" kern="0" dirty="0"/>
              </a:p>
              <a:p>
                <a:pPr eaLnBrk="1" hangingPunct="1">
                  <a:spcBef>
                    <a:spcPts val="0"/>
                  </a:spcBef>
                </a:pPr>
                <a:endParaRPr lang="en-US" sz="2400" kern="0" dirty="0"/>
              </a:p>
              <a:p>
                <a:pPr marL="0" indent="0" eaLnBrk="1" hangingPunct="1">
                  <a:spcBef>
                    <a:spcPts val="0"/>
                  </a:spcBef>
                  <a:buNone/>
                </a:pPr>
                <a:endParaRPr lang="en-US" sz="2400" kern="0" dirty="0"/>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359532" y="2402886"/>
                <a:ext cx="8543292" cy="1062118"/>
              </a:xfrm>
              <a:prstGeom prst="rect">
                <a:avLst/>
              </a:prstGeom>
              <a:blipFill rotWithShape="1">
                <a:blip r:embed="rId3"/>
                <a:stretch>
                  <a:fillRect l="-999" t="-4023"/>
                </a:stretch>
              </a:blipFill>
            </p:spPr>
            <p:txBody>
              <a:bodyPr/>
              <a:lstStyle/>
              <a:p>
                <a:r>
                  <a:rPr lang="en-US">
                    <a:noFill/>
                  </a:rPr>
                  <a:t> </a:t>
                </a:r>
              </a:p>
            </p:txBody>
          </p:sp>
        </mc:Fallback>
      </mc:AlternateContent>
      <p:pic>
        <p:nvPicPr>
          <p:cNvPr id="13"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8208" t="44167" r="46480" b="28167"/>
          <a:stretch/>
        </p:blipFill>
        <p:spPr bwMode="auto">
          <a:xfrm>
            <a:off x="3275856" y="1484784"/>
            <a:ext cx="3373098"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4" name="Content Placeholder 2"/>
              <p:cNvSpPr txBox="1">
                <a:spLocks/>
              </p:cNvSpPr>
              <p:nvPr/>
            </p:nvSpPr>
            <p:spPr>
              <a:xfrm>
                <a:off x="370012" y="4099024"/>
                <a:ext cx="8543292" cy="12961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eaLnBrk="1" hangingPunct="1">
                  <a:spcBef>
                    <a:spcPts val="0"/>
                  </a:spcBef>
                </a:pPr>
                <a:r>
                  <a:rPr lang="en-US" sz="2400" kern="0" dirty="0"/>
                  <a:t>Using wavelet </a:t>
                </a:r>
                <a:r>
                  <a:rPr lang="en-US" sz="2400" kern="0" dirty="0" err="1"/>
                  <a:t>Haar</a:t>
                </a:r>
                <a:r>
                  <a:rPr lang="en-US" sz="2400" kern="0" dirty="0"/>
                  <a:t>, in which: </a:t>
                </a:r>
                <a14:m>
                  <m:oMath xmlns:m="http://schemas.openxmlformats.org/officeDocument/2006/math">
                    <m:r>
                      <a:rPr lang="en-US" sz="2400" i="1" kern="0">
                        <a:latin typeface="Cambria Math"/>
                      </a:rPr>
                      <m:t>𝐿𝑜</m:t>
                    </m:r>
                    <m:r>
                      <a:rPr lang="en-US" sz="2400" i="1" kern="0">
                        <a:latin typeface="Cambria Math"/>
                      </a:rPr>
                      <m:t>_</m:t>
                    </m:r>
                    <m:r>
                      <a:rPr lang="en-US" sz="2400" i="1" kern="0">
                        <a:latin typeface="Cambria Math"/>
                      </a:rPr>
                      <m:t>𝐷</m:t>
                    </m:r>
                    <m:r>
                      <a:rPr lang="en-US" sz="2400" i="1" kern="0">
                        <a:latin typeface="Cambria Math"/>
                      </a:rPr>
                      <m:t>=</m:t>
                    </m:r>
                    <m:d>
                      <m:dPr>
                        <m:begChr m:val="["/>
                        <m:endChr m:val="]"/>
                        <m:ctrlPr>
                          <a:rPr lang="en-US" sz="2400" i="1" kern="0">
                            <a:latin typeface="Cambria Math" panose="02040503050406030204" pitchFamily="18" charset="0"/>
                          </a:rPr>
                        </m:ctrlPr>
                      </m:dPr>
                      <m:e>
                        <m:m>
                          <m:mPr>
                            <m:mcs>
                              <m:mc>
                                <m:mcPr>
                                  <m:count m:val="2"/>
                                  <m:mcJc m:val="center"/>
                                </m:mcPr>
                              </m:mc>
                            </m:mcs>
                            <m:ctrlPr>
                              <a:rPr lang="en-US" sz="2400" i="1" kern="0">
                                <a:latin typeface="Cambria Math" panose="02040503050406030204" pitchFamily="18" charset="0"/>
                              </a:rPr>
                            </m:ctrlPr>
                          </m:mPr>
                          <m:mr>
                            <m:e>
                              <m:f>
                                <m:fPr>
                                  <m:ctrlPr>
                                    <a:rPr lang="en-US" sz="2400" i="1" kern="0">
                                      <a:latin typeface="Cambria Math" panose="02040503050406030204" pitchFamily="18" charset="0"/>
                                    </a:rPr>
                                  </m:ctrlPr>
                                </m:fPr>
                                <m:num>
                                  <m:r>
                                    <a:rPr lang="en-US" sz="2400" i="1" kern="0">
                                      <a:latin typeface="Cambria Math"/>
                                    </a:rPr>
                                    <m:t>1</m:t>
                                  </m:r>
                                </m:num>
                                <m:den>
                                  <m:rad>
                                    <m:radPr>
                                      <m:degHide m:val="on"/>
                                      <m:ctrlPr>
                                        <a:rPr lang="en-US" sz="2400" i="1" kern="0">
                                          <a:latin typeface="Cambria Math" panose="02040503050406030204" pitchFamily="18" charset="0"/>
                                        </a:rPr>
                                      </m:ctrlPr>
                                    </m:radPr>
                                    <m:deg/>
                                    <m:e>
                                      <m:r>
                                        <a:rPr lang="en-US" sz="2400" i="1" kern="0">
                                          <a:latin typeface="Cambria Math"/>
                                        </a:rPr>
                                        <m:t>2</m:t>
                                      </m:r>
                                    </m:e>
                                  </m:rad>
                                </m:den>
                              </m:f>
                            </m:e>
                            <m:e>
                              <m:f>
                                <m:fPr>
                                  <m:ctrlPr>
                                    <a:rPr lang="en-US" sz="2400" i="1" kern="0">
                                      <a:latin typeface="Cambria Math" panose="02040503050406030204" pitchFamily="18" charset="0"/>
                                    </a:rPr>
                                  </m:ctrlPr>
                                </m:fPr>
                                <m:num>
                                  <m:r>
                                    <a:rPr lang="en-US" sz="2400" i="1" kern="0">
                                      <a:latin typeface="Cambria Math"/>
                                    </a:rPr>
                                    <m:t>1</m:t>
                                  </m:r>
                                </m:num>
                                <m:den>
                                  <m:rad>
                                    <m:radPr>
                                      <m:degHide m:val="on"/>
                                      <m:ctrlPr>
                                        <a:rPr lang="en-US" sz="2400" i="1" kern="0">
                                          <a:latin typeface="Cambria Math" panose="02040503050406030204" pitchFamily="18" charset="0"/>
                                        </a:rPr>
                                      </m:ctrlPr>
                                    </m:radPr>
                                    <m:deg/>
                                    <m:e>
                                      <m:r>
                                        <a:rPr lang="en-US" sz="2400" i="1" kern="0">
                                          <a:latin typeface="Cambria Math"/>
                                        </a:rPr>
                                        <m:t>2</m:t>
                                      </m:r>
                                    </m:e>
                                  </m:rad>
                                </m:den>
                              </m:f>
                            </m:e>
                          </m:mr>
                        </m:m>
                      </m:e>
                    </m:d>
                  </m:oMath>
                </a14:m>
                <a:r>
                  <a:rPr lang="en-US" sz="2400" kern="0" dirty="0"/>
                  <a:t> and </a:t>
                </a:r>
                <a14:m>
                  <m:oMath xmlns:m="http://schemas.openxmlformats.org/officeDocument/2006/math">
                    <m:r>
                      <a:rPr lang="en-US" sz="2400" i="1" kern="0">
                        <a:latin typeface="Cambria Math"/>
                      </a:rPr>
                      <m:t>𝐻𝑖</m:t>
                    </m:r>
                    <m:r>
                      <a:rPr lang="en-US" sz="2400" i="1" kern="0">
                        <a:latin typeface="Cambria Math"/>
                      </a:rPr>
                      <m:t>_</m:t>
                    </m:r>
                    <m:r>
                      <a:rPr lang="en-US" sz="2400" i="1" kern="0">
                        <a:latin typeface="Cambria Math"/>
                      </a:rPr>
                      <m:t>𝐷</m:t>
                    </m:r>
                    <m:r>
                      <a:rPr lang="en-US" sz="2400" i="1" kern="0">
                        <a:latin typeface="Cambria Math"/>
                      </a:rPr>
                      <m:t>=</m:t>
                    </m:r>
                    <m:d>
                      <m:dPr>
                        <m:begChr m:val="["/>
                        <m:endChr m:val="]"/>
                        <m:ctrlPr>
                          <a:rPr lang="en-US" sz="2400" i="1" kern="0">
                            <a:latin typeface="Cambria Math" panose="02040503050406030204" pitchFamily="18" charset="0"/>
                          </a:rPr>
                        </m:ctrlPr>
                      </m:dPr>
                      <m:e>
                        <m:m>
                          <m:mPr>
                            <m:mcs>
                              <m:mc>
                                <m:mcPr>
                                  <m:count m:val="2"/>
                                  <m:mcJc m:val="center"/>
                                </m:mcPr>
                              </m:mc>
                            </m:mcs>
                            <m:ctrlPr>
                              <a:rPr lang="en-US" sz="2400" i="1" kern="0">
                                <a:latin typeface="Cambria Math" panose="02040503050406030204" pitchFamily="18" charset="0"/>
                              </a:rPr>
                            </m:ctrlPr>
                          </m:mPr>
                          <m:mr>
                            <m:e>
                              <m:f>
                                <m:fPr>
                                  <m:ctrlPr>
                                    <a:rPr lang="en-US" sz="2400" i="1" kern="0">
                                      <a:latin typeface="Cambria Math" panose="02040503050406030204" pitchFamily="18" charset="0"/>
                                    </a:rPr>
                                  </m:ctrlPr>
                                </m:fPr>
                                <m:num>
                                  <m:r>
                                    <a:rPr lang="en-US" sz="2400" i="1" kern="0">
                                      <a:latin typeface="Cambria Math"/>
                                    </a:rPr>
                                    <m:t>−1</m:t>
                                  </m:r>
                                </m:num>
                                <m:den>
                                  <m:rad>
                                    <m:radPr>
                                      <m:degHide m:val="on"/>
                                      <m:ctrlPr>
                                        <a:rPr lang="en-US" sz="2400" i="1" kern="0">
                                          <a:latin typeface="Cambria Math" panose="02040503050406030204" pitchFamily="18" charset="0"/>
                                        </a:rPr>
                                      </m:ctrlPr>
                                    </m:radPr>
                                    <m:deg/>
                                    <m:e>
                                      <m:r>
                                        <a:rPr lang="en-US" sz="2400" i="1" kern="0">
                                          <a:latin typeface="Cambria Math"/>
                                        </a:rPr>
                                        <m:t>2</m:t>
                                      </m:r>
                                    </m:e>
                                  </m:rad>
                                </m:den>
                              </m:f>
                            </m:e>
                            <m:e>
                              <m:f>
                                <m:fPr>
                                  <m:ctrlPr>
                                    <a:rPr lang="en-US" sz="2400" i="1" kern="0">
                                      <a:latin typeface="Cambria Math" panose="02040503050406030204" pitchFamily="18" charset="0"/>
                                    </a:rPr>
                                  </m:ctrlPr>
                                </m:fPr>
                                <m:num>
                                  <m:r>
                                    <a:rPr lang="en-US" sz="2400" i="1" kern="0">
                                      <a:latin typeface="Cambria Math"/>
                                    </a:rPr>
                                    <m:t>1</m:t>
                                  </m:r>
                                </m:num>
                                <m:den>
                                  <m:rad>
                                    <m:radPr>
                                      <m:degHide m:val="on"/>
                                      <m:ctrlPr>
                                        <a:rPr lang="en-US" sz="2400" i="1" kern="0">
                                          <a:latin typeface="Cambria Math" panose="02040503050406030204" pitchFamily="18" charset="0"/>
                                        </a:rPr>
                                      </m:ctrlPr>
                                    </m:radPr>
                                    <m:deg/>
                                    <m:e>
                                      <m:r>
                                        <a:rPr lang="en-US" sz="2400" i="1" kern="0">
                                          <a:latin typeface="Cambria Math"/>
                                        </a:rPr>
                                        <m:t>2</m:t>
                                      </m:r>
                                    </m:e>
                                  </m:rad>
                                </m:den>
                              </m:f>
                            </m:e>
                          </m:mr>
                        </m:m>
                      </m:e>
                    </m:d>
                  </m:oMath>
                </a14:m>
                <a:endParaRPr lang="en-US" sz="2400" kern="0" dirty="0"/>
              </a:p>
            </p:txBody>
          </p:sp>
        </mc:Choice>
        <mc:Fallback xmlns="">
          <p:sp>
            <p:nvSpPr>
              <p:cNvPr id="14" name="Content Placeholder 2"/>
              <p:cNvSpPr txBox="1">
                <a:spLocks noRot="1" noChangeAspect="1" noMove="1" noResize="1" noEditPoints="1" noAdjustHandles="1" noChangeArrowheads="1" noChangeShapeType="1" noTextEdit="1"/>
              </p:cNvSpPr>
              <p:nvPr/>
            </p:nvSpPr>
            <p:spPr>
              <a:xfrm>
                <a:off x="370012" y="4099024"/>
                <a:ext cx="8543292" cy="1296144"/>
              </a:xfrm>
              <a:prstGeom prst="rect">
                <a:avLst/>
              </a:prstGeom>
              <a:blipFill rotWithShape="1">
                <a:blip r:embed="rId5"/>
                <a:stretch>
                  <a:fillRect l="-999"/>
                </a:stretch>
              </a:blipFill>
            </p:spPr>
            <p:txBody>
              <a:bodyPr/>
              <a:lstStyle/>
              <a:p>
                <a:r>
                  <a:rPr lang="en-US">
                    <a:noFill/>
                  </a:rPr>
                  <a:t> </a:t>
                </a:r>
              </a:p>
            </p:txBody>
          </p:sp>
        </mc:Fallback>
      </mc:AlternateContent>
    </p:spTree>
    <p:extLst>
      <p:ext uri="{BB962C8B-B14F-4D97-AF65-F5344CB8AC3E}">
        <p14:creationId xmlns:p14="http://schemas.microsoft.com/office/powerpoint/2010/main" val="3168891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39</a:t>
            </a:fld>
            <a:endParaRPr lang="en-US" sz="1400">
              <a:solidFill>
                <a:schemeClr val="tx1"/>
              </a:solidFill>
            </a:endParaRPr>
          </a:p>
        </p:txBody>
      </p:sp>
      <p:sp>
        <p:nvSpPr>
          <p:cNvPr id="13315"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13317"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
        <p:nvSpPr>
          <p:cNvPr id="7"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graphicFrame>
        <p:nvGraphicFramePr>
          <p:cNvPr id="6" name="Content Placeholder 4"/>
          <p:cNvGraphicFramePr>
            <a:graphicFrameLocks/>
          </p:cNvGraphicFramePr>
          <p:nvPr>
            <p:extLst>
              <p:ext uri="{D42A27DB-BD31-4B8C-83A1-F6EECF244321}">
                <p14:modId xmlns:p14="http://schemas.microsoft.com/office/powerpoint/2010/main" val="1983060601"/>
              </p:ext>
            </p:extLst>
          </p:nvPr>
        </p:nvGraphicFramePr>
        <p:xfrm>
          <a:off x="323850" y="908720"/>
          <a:ext cx="8481946" cy="4787862"/>
        </p:xfrm>
        <a:graphic>
          <a:graphicData uri="http://schemas.openxmlformats.org/drawingml/2006/table">
            <a:tbl>
              <a:tblPr firstRow="1" bandRow="1">
                <a:tableStyleId>{5940675A-B579-460E-94D1-54222C63F5DA}</a:tableStyleId>
              </a:tblPr>
              <a:tblGrid>
                <a:gridCol w="4240973">
                  <a:extLst>
                    <a:ext uri="{9D8B030D-6E8A-4147-A177-3AD203B41FA5}">
                      <a16:colId xmlns:a16="http://schemas.microsoft.com/office/drawing/2014/main" val="20000"/>
                    </a:ext>
                  </a:extLst>
                </a:gridCol>
                <a:gridCol w="4240973">
                  <a:extLst>
                    <a:ext uri="{9D8B030D-6E8A-4147-A177-3AD203B41FA5}">
                      <a16:colId xmlns:a16="http://schemas.microsoft.com/office/drawing/2014/main" val="20001"/>
                    </a:ext>
                  </a:extLst>
                </a:gridCol>
              </a:tblGrid>
              <a:tr h="2393931">
                <a:tc>
                  <a:txBody>
                    <a:bodyPr/>
                    <a:lstStyle/>
                    <a:p>
                      <a:endParaRPr lang="en-US" dirty="0"/>
                    </a:p>
                  </a:txBody>
                  <a:tcPr/>
                </a:tc>
                <a:tc>
                  <a:txBody>
                    <a:bodyPr/>
                    <a:lstStyle/>
                    <a:p>
                      <a:endParaRPr lang="en-US"/>
                    </a:p>
                  </a:txBody>
                  <a:tcPr/>
                </a:tc>
                <a:extLst>
                  <a:ext uri="{0D108BD9-81ED-4DB2-BD59-A6C34878D82A}">
                    <a16:rowId xmlns:a16="http://schemas.microsoft.com/office/drawing/2014/main" val="10000"/>
                  </a:ext>
                </a:extLst>
              </a:tr>
              <a:tr h="239393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pic>
        <p:nvPicPr>
          <p:cNvPr id="8"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5833" t="35333" r="44062" b="39000"/>
          <a:stretch/>
        </p:blipFill>
        <p:spPr bwMode="auto">
          <a:xfrm>
            <a:off x="4800855" y="1016062"/>
            <a:ext cx="3731585" cy="1988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25625" t="34500" r="40729" b="39167"/>
          <a:stretch/>
        </p:blipFill>
        <p:spPr bwMode="auto">
          <a:xfrm>
            <a:off x="359532" y="3464334"/>
            <a:ext cx="4102100" cy="200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25938" t="35000" r="44167" b="38833"/>
          <a:stretch/>
        </p:blipFill>
        <p:spPr bwMode="auto">
          <a:xfrm>
            <a:off x="4896036" y="3486658"/>
            <a:ext cx="3644900" cy="199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26042" t="35166" r="39584" b="39167"/>
          <a:stretch/>
        </p:blipFill>
        <p:spPr bwMode="auto">
          <a:xfrm>
            <a:off x="359532" y="1040482"/>
            <a:ext cx="4191000" cy="195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287264" y="5913276"/>
            <a:ext cx="7956281" cy="400110"/>
          </a:xfrm>
          <a:prstGeom prst="rect">
            <a:avLst/>
          </a:prstGeom>
          <a:noFill/>
        </p:spPr>
        <p:txBody>
          <a:bodyPr wrap="none" rtlCol="0">
            <a:spAutoFit/>
          </a:bodyPr>
          <a:lstStyle/>
          <a:p>
            <a:r>
              <a:rPr lang="en-US" dirty="0"/>
              <a:t>Tip: access the ‘wavedec2’ function root and compare to your answer</a:t>
            </a:r>
          </a:p>
        </p:txBody>
      </p:sp>
    </p:spTree>
    <p:extLst>
      <p:ext uri="{BB962C8B-B14F-4D97-AF65-F5344CB8AC3E}">
        <p14:creationId xmlns:p14="http://schemas.microsoft.com/office/powerpoint/2010/main" val="317499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4</a:t>
            </a:fld>
            <a:endParaRPr lang="en-US" sz="1400">
              <a:solidFill>
                <a:schemeClr val="tx1"/>
              </a:solidFill>
            </a:endParaRPr>
          </a:p>
        </p:txBody>
      </p:sp>
      <mc:AlternateContent xmlns:mc="http://schemas.openxmlformats.org/markup-compatibility/2006" xmlns:a14="http://schemas.microsoft.com/office/drawing/2010/main">
        <mc:Choice Requires="a14">
          <p:sp>
            <p:nvSpPr>
              <p:cNvPr id="2" name="Rectangle 1"/>
              <p:cNvSpPr/>
              <p:nvPr/>
            </p:nvSpPr>
            <p:spPr>
              <a:xfrm>
                <a:off x="251520" y="2269356"/>
                <a:ext cx="8604956" cy="1323439"/>
              </a:xfrm>
              <a:prstGeom prst="rect">
                <a:avLst/>
              </a:prstGeom>
            </p:spPr>
            <p:txBody>
              <a:bodyPr wrap="square">
                <a:spAutoFit/>
              </a:bodyPr>
              <a:lstStyle/>
              <a:p>
                <a:r>
                  <a:rPr lang="en-US" dirty="0"/>
                  <a:t>- So </a:t>
                </a:r>
                <a:r>
                  <a:rPr lang="en-US" dirty="0" err="1"/>
                  <a:t>với</a:t>
                </a:r>
                <a:r>
                  <a:rPr lang="en-US" dirty="0"/>
                  <a:t> </a:t>
                </a:r>
                <a:r>
                  <a:rPr lang="en-US" dirty="0" err="1"/>
                  <a:t>biến</a:t>
                </a:r>
                <a:r>
                  <a:rPr lang="en-US" dirty="0"/>
                  <a:t> </a:t>
                </a:r>
                <a:r>
                  <a:rPr lang="en-US" dirty="0" err="1"/>
                  <a:t>đổi</a:t>
                </a:r>
                <a:r>
                  <a:rPr lang="en-US" dirty="0"/>
                  <a:t> Fourier, </a:t>
                </a:r>
                <a:r>
                  <a:rPr lang="en-US" dirty="0" err="1"/>
                  <a:t>hàm</a:t>
                </a:r>
                <a:r>
                  <a:rPr lang="en-US" dirty="0"/>
                  <a:t> </a:t>
                </a:r>
                <a:r>
                  <a:rPr lang="en-US" dirty="0" err="1"/>
                  <a:t>phân</a:t>
                </a:r>
                <a:r>
                  <a:rPr lang="en-US" dirty="0"/>
                  <a:t> </a:t>
                </a:r>
                <a:r>
                  <a:rPr lang="en-US" dirty="0" err="1"/>
                  <a:t>tích</a:t>
                </a:r>
                <a:r>
                  <a:rPr lang="en-US" dirty="0"/>
                  <a:t> </a:t>
                </a:r>
                <a:r>
                  <a:rPr lang="en-US" dirty="0" err="1"/>
                  <a:t>trong</a:t>
                </a:r>
                <a:r>
                  <a:rPr lang="en-US" dirty="0"/>
                  <a:t> </a:t>
                </a:r>
                <a:r>
                  <a:rPr lang="en-US" dirty="0" err="1"/>
                  <a:t>biến</a:t>
                </a:r>
                <a:r>
                  <a:rPr lang="en-US" dirty="0"/>
                  <a:t> </a:t>
                </a:r>
                <a:r>
                  <a:rPr lang="en-US" dirty="0" err="1"/>
                  <a:t>đổi</a:t>
                </a:r>
                <a:r>
                  <a:rPr lang="en-US" dirty="0"/>
                  <a:t> Wavelet </a:t>
                </a:r>
                <a:r>
                  <a:rPr lang="en-US" dirty="0" err="1"/>
                  <a:t>có</a:t>
                </a:r>
                <a:r>
                  <a:rPr lang="en-US" dirty="0"/>
                  <a:t> </a:t>
                </a:r>
                <a:r>
                  <a:rPr lang="en-US" dirty="0" err="1"/>
                  <a:t>thể</a:t>
                </a:r>
                <a:r>
                  <a:rPr lang="en-US" dirty="0"/>
                  <a:t> </a:t>
                </a:r>
                <a:r>
                  <a:rPr lang="en-US" dirty="0" err="1"/>
                  <a:t>được</a:t>
                </a:r>
                <a:r>
                  <a:rPr lang="en-US" dirty="0"/>
                  <a:t> </a:t>
                </a:r>
                <a:r>
                  <a:rPr lang="en-US" dirty="0" err="1"/>
                  <a:t>chọn</a:t>
                </a:r>
                <a:r>
                  <a:rPr lang="en-US" dirty="0"/>
                  <a:t> </a:t>
                </a:r>
                <a:r>
                  <a:rPr lang="en-US" dirty="0" err="1"/>
                  <a:t>tùy</a:t>
                </a:r>
                <a:r>
                  <a:rPr lang="en-US" dirty="0"/>
                  <a:t> ý, </a:t>
                </a:r>
                <a:r>
                  <a:rPr lang="en-US" dirty="0" err="1"/>
                  <a:t>không</a:t>
                </a:r>
                <a:r>
                  <a:rPr lang="en-US" dirty="0"/>
                  <a:t> </a:t>
                </a:r>
                <a:r>
                  <a:rPr lang="en-US" dirty="0" err="1"/>
                  <a:t>nhất</a:t>
                </a:r>
                <a:r>
                  <a:rPr lang="en-US" dirty="0"/>
                  <a:t> </a:t>
                </a:r>
                <a:r>
                  <a:rPr lang="en-US" dirty="0" err="1"/>
                  <a:t>thiết</a:t>
                </a:r>
                <a:r>
                  <a:rPr lang="en-US" dirty="0"/>
                  <a:t> </a:t>
                </a:r>
                <a:r>
                  <a:rPr lang="en-US" dirty="0" err="1"/>
                  <a:t>phải</a:t>
                </a:r>
                <a:r>
                  <a:rPr lang="en-US" dirty="0"/>
                  <a:t> </a:t>
                </a:r>
                <a:r>
                  <a:rPr lang="en-US" dirty="0" err="1"/>
                  <a:t>là</a:t>
                </a:r>
                <a:r>
                  <a:rPr lang="en-US" dirty="0"/>
                  <a:t> </a:t>
                </a:r>
                <a:r>
                  <a:rPr lang="en-US" dirty="0" err="1"/>
                  <a:t>dạng</a:t>
                </a:r>
                <a:r>
                  <a:rPr lang="en-US" dirty="0"/>
                  <a:t> </a:t>
                </a:r>
                <a:r>
                  <a:rPr lang="en-US" dirty="0" err="1"/>
                  <a:t>hàm</a:t>
                </a:r>
                <a:r>
                  <a:rPr lang="en-US" dirty="0"/>
                  <a:t> sine. </a:t>
                </a:r>
              </a:p>
              <a:p>
                <a:r>
                  <a:rPr lang="en-US" dirty="0"/>
                  <a:t>- </a:t>
                </a:r>
                <a:r>
                  <a:rPr lang="en-US" dirty="0" err="1"/>
                  <a:t>Hàm</a:t>
                </a:r>
                <a:r>
                  <a:rPr lang="en-US" dirty="0"/>
                  <a:t> Wavelet </a:t>
                </a:r>
                <a14:m>
                  <m:oMath xmlns:m="http://schemas.openxmlformats.org/officeDocument/2006/math">
                    <m:r>
                      <a:rPr lang="en-US" i="1">
                        <a:latin typeface="Cambria Math"/>
                      </a:rPr>
                      <m:t>𝜓</m:t>
                    </m:r>
                    <m:r>
                      <a:rPr lang="en-US" i="1">
                        <a:latin typeface="Cambria Math"/>
                      </a:rPr>
                      <m:t>(</m:t>
                    </m:r>
                    <m:r>
                      <a:rPr lang="en-US" i="1">
                        <a:latin typeface="Cambria Math"/>
                      </a:rPr>
                      <m:t>𝑡</m:t>
                    </m:r>
                    <m:r>
                      <a:rPr lang="en-US" i="1">
                        <a:latin typeface="Cambria Math"/>
                      </a:rPr>
                      <m:t>)</m:t>
                    </m:r>
                  </m:oMath>
                </a14:m>
                <a:r>
                  <a:rPr lang="en-US" dirty="0"/>
                  <a:t> </a:t>
                </a:r>
                <a:r>
                  <a:rPr lang="en-US" dirty="0" err="1"/>
                  <a:t>được</a:t>
                </a:r>
                <a:r>
                  <a:rPr lang="en-US" dirty="0"/>
                  <a:t> </a:t>
                </a:r>
                <a:r>
                  <a:rPr lang="en-US" dirty="0" err="1"/>
                  <a:t>hiểu</a:t>
                </a:r>
                <a:r>
                  <a:rPr lang="en-US" dirty="0"/>
                  <a:t> </a:t>
                </a:r>
                <a:r>
                  <a:rPr lang="en-US" dirty="0" err="1"/>
                  <a:t>là</a:t>
                </a:r>
                <a:r>
                  <a:rPr lang="en-US" dirty="0"/>
                  <a:t> </a:t>
                </a:r>
                <a:r>
                  <a:rPr lang="en-US" dirty="0" err="1"/>
                  <a:t>một</a:t>
                </a:r>
                <a:r>
                  <a:rPr lang="en-US" dirty="0"/>
                  <a:t> </a:t>
                </a:r>
                <a:r>
                  <a:rPr lang="en-US" dirty="0" err="1"/>
                  <a:t>dạng</a:t>
                </a:r>
                <a:r>
                  <a:rPr lang="en-US" dirty="0"/>
                  <a:t> </a:t>
                </a:r>
                <a:r>
                  <a:rPr lang="en-US" dirty="0" err="1"/>
                  <a:t>sóng</a:t>
                </a:r>
                <a:r>
                  <a:rPr lang="en-US" dirty="0"/>
                  <a:t> </a:t>
                </a:r>
                <a:r>
                  <a:rPr lang="en-US" dirty="0" err="1"/>
                  <a:t>nhỏ</a:t>
                </a:r>
                <a:r>
                  <a:rPr lang="en-US" dirty="0"/>
                  <a:t>, hay </a:t>
                </a:r>
                <a:r>
                  <a:rPr lang="en-US" dirty="0" err="1"/>
                  <a:t>là</a:t>
                </a:r>
                <a:r>
                  <a:rPr lang="en-US" dirty="0"/>
                  <a:t> </a:t>
                </a:r>
                <a:r>
                  <a:rPr lang="en-US" dirty="0" err="1"/>
                  <a:t>một</a:t>
                </a:r>
                <a:r>
                  <a:rPr lang="en-US" dirty="0"/>
                  <a:t> </a:t>
                </a:r>
                <a:r>
                  <a:rPr lang="en-US" dirty="0" err="1"/>
                  <a:t>dạng</a:t>
                </a:r>
                <a:r>
                  <a:rPr lang="en-US" dirty="0"/>
                  <a:t> </a:t>
                </a:r>
                <a:r>
                  <a:rPr lang="en-US" dirty="0" err="1"/>
                  <a:t>dao</a:t>
                </a:r>
                <a:r>
                  <a:rPr lang="en-US" dirty="0"/>
                  <a:t> </a:t>
                </a:r>
                <a:r>
                  <a:rPr lang="en-US" dirty="0" err="1"/>
                  <a:t>động</a:t>
                </a:r>
                <a:r>
                  <a:rPr lang="en-US" dirty="0"/>
                  <a:t> </a:t>
                </a:r>
                <a:r>
                  <a:rPr lang="en-US" dirty="0" err="1"/>
                  <a:t>dùng</a:t>
                </a:r>
                <a:r>
                  <a:rPr lang="en-US" dirty="0"/>
                  <a:t> </a:t>
                </a:r>
                <a:r>
                  <a:rPr lang="en-US" dirty="0" err="1"/>
                  <a:t>để</a:t>
                </a:r>
                <a:r>
                  <a:rPr lang="en-US" dirty="0"/>
                  <a:t> </a:t>
                </a:r>
                <a:r>
                  <a:rPr lang="en-US" dirty="0" err="1"/>
                  <a:t>phân</a:t>
                </a:r>
                <a:r>
                  <a:rPr lang="en-US" dirty="0"/>
                  <a:t> </a:t>
                </a:r>
                <a:r>
                  <a:rPr lang="en-US" dirty="0" err="1"/>
                  <a:t>biệt</a:t>
                </a:r>
                <a:r>
                  <a:rPr lang="en-US" dirty="0"/>
                  <a:t> </a:t>
                </a:r>
                <a:r>
                  <a:rPr lang="en-US" dirty="0" err="1"/>
                  <a:t>các</a:t>
                </a:r>
                <a:r>
                  <a:rPr lang="en-US" dirty="0"/>
                  <a:t> </a:t>
                </a:r>
                <a:r>
                  <a:rPr lang="en-US" dirty="0" err="1"/>
                  <a:t>tần</a:t>
                </a:r>
                <a:r>
                  <a:rPr lang="en-US" dirty="0"/>
                  <a:t> </a:t>
                </a:r>
                <a:r>
                  <a:rPr lang="en-US" dirty="0" err="1"/>
                  <a:t>số</a:t>
                </a:r>
                <a:r>
                  <a:rPr lang="en-US" dirty="0"/>
                  <a:t> </a:t>
                </a:r>
                <a:r>
                  <a:rPr lang="en-US" dirty="0" err="1"/>
                  <a:t>khác</a:t>
                </a:r>
                <a:r>
                  <a:rPr lang="en-US" dirty="0"/>
                  <a:t> </a:t>
                </a:r>
                <a:r>
                  <a:rPr lang="en-US" dirty="0" err="1"/>
                  <a:t>nhau</a:t>
                </a:r>
                <a:r>
                  <a:rPr lang="en-US" dirty="0"/>
                  <a:t> </a:t>
                </a:r>
                <a:r>
                  <a:rPr lang="en-US" dirty="0" err="1"/>
                  <a:t>trong</a:t>
                </a:r>
                <a:r>
                  <a:rPr lang="en-US" dirty="0"/>
                  <a:t> </a:t>
                </a:r>
                <a:r>
                  <a:rPr lang="en-US" dirty="0" err="1"/>
                  <a:t>tín</a:t>
                </a:r>
                <a:r>
                  <a:rPr lang="en-US" dirty="0"/>
                  <a:t> </a:t>
                </a:r>
                <a:r>
                  <a:rPr lang="en-US" dirty="0" err="1"/>
                  <a:t>hiệu</a:t>
                </a:r>
                <a:r>
                  <a:rPr lang="en-US" dirty="0"/>
                  <a:t> </a:t>
                </a:r>
                <a:r>
                  <a:rPr lang="en-US" dirty="0" err="1"/>
                  <a:t>ngõ</a:t>
                </a:r>
                <a:r>
                  <a:rPr lang="en-US" dirty="0"/>
                  <a:t> </a:t>
                </a:r>
                <a:r>
                  <a:rPr lang="en-US" dirty="0" err="1"/>
                  <a:t>vào</a:t>
                </a:r>
                <a:r>
                  <a:rPr lang="en-US" dirty="0"/>
                  <a:t>. </a:t>
                </a:r>
              </a:p>
            </p:txBody>
          </p:sp>
        </mc:Choice>
        <mc:Fallback xmlns="">
          <p:sp>
            <p:nvSpPr>
              <p:cNvPr id="2" name="Rectangle 1"/>
              <p:cNvSpPr>
                <a:spLocks noRot="1" noChangeAspect="1" noMove="1" noResize="1" noEditPoints="1" noAdjustHandles="1" noChangeArrowheads="1" noChangeShapeType="1" noTextEdit="1"/>
              </p:cNvSpPr>
              <p:nvPr/>
            </p:nvSpPr>
            <p:spPr>
              <a:xfrm>
                <a:off x="251520" y="2269356"/>
                <a:ext cx="8604956" cy="1323439"/>
              </a:xfrm>
              <a:prstGeom prst="rect">
                <a:avLst/>
              </a:prstGeom>
              <a:blipFill rotWithShape="1">
                <a:blip r:embed="rId3"/>
                <a:stretch>
                  <a:fillRect l="-708" t="-1843" r="-567" b="-7834"/>
                </a:stretch>
              </a:blipFill>
            </p:spPr>
            <p:txBody>
              <a:bodyPr/>
              <a:lstStyle/>
              <a:p>
                <a:r>
                  <a:rPr lang="en-US">
                    <a:noFill/>
                  </a:rPr>
                  <a:t> </a:t>
                </a:r>
              </a:p>
            </p:txBody>
          </p:sp>
        </mc:Fallback>
      </mc:AlternateContent>
      <p:pic>
        <p:nvPicPr>
          <p:cNvPr id="7" name="Picture 6"/>
          <p:cNvPicPr/>
          <p:nvPr/>
        </p:nvPicPr>
        <p:blipFill>
          <a:blip r:embed="rId4" cstate="print">
            <a:lum bright="-20000" contrast="40000"/>
            <a:extLst>
              <a:ext uri="{28A0092B-C50C-407E-A947-70E740481C1C}">
                <a14:useLocalDpi xmlns:a14="http://schemas.microsoft.com/office/drawing/2010/main" val="0"/>
              </a:ext>
            </a:extLst>
          </a:blip>
          <a:srcRect/>
          <a:stretch>
            <a:fillRect/>
          </a:stretch>
        </p:blipFill>
        <p:spPr bwMode="auto">
          <a:xfrm>
            <a:off x="6041801" y="3608705"/>
            <a:ext cx="2797175" cy="2357755"/>
          </a:xfrm>
          <a:prstGeom prst="rect">
            <a:avLst/>
          </a:prstGeom>
          <a:noFill/>
          <a:ln>
            <a:noFill/>
          </a:ln>
        </p:spPr>
      </p:pic>
      <p:sp>
        <p:nvSpPr>
          <p:cNvPr id="3" name="Rectangle 2"/>
          <p:cNvSpPr/>
          <p:nvPr/>
        </p:nvSpPr>
        <p:spPr>
          <a:xfrm>
            <a:off x="5760132" y="5909210"/>
            <a:ext cx="3382849" cy="400110"/>
          </a:xfrm>
          <a:prstGeom prst="rect">
            <a:avLst/>
          </a:prstGeom>
        </p:spPr>
        <p:txBody>
          <a:bodyPr wrap="none">
            <a:spAutoFit/>
          </a:bodyPr>
          <a:lstStyle/>
          <a:p>
            <a:r>
              <a:rPr lang="en-US" b="1" i="1" dirty="0" err="1"/>
              <a:t>Hình</a:t>
            </a:r>
            <a:r>
              <a:rPr lang="en-US" b="1" i="1" dirty="0"/>
              <a:t> 3.8.</a:t>
            </a:r>
            <a:r>
              <a:rPr lang="en-US" i="1" dirty="0"/>
              <a:t> Wavelet </a:t>
            </a:r>
            <a:r>
              <a:rPr lang="en-US" i="1" dirty="0" err="1"/>
              <a:t>họ</a:t>
            </a:r>
            <a:r>
              <a:rPr lang="en-US" i="1" dirty="0"/>
              <a:t> </a:t>
            </a:r>
            <a:r>
              <a:rPr lang="en-US" i="1" dirty="0" err="1"/>
              <a:t>Morlet</a:t>
            </a:r>
            <a:endParaRPr lang="en-US" dirty="0"/>
          </a:p>
        </p:txBody>
      </p:sp>
      <mc:AlternateContent xmlns:mc="http://schemas.openxmlformats.org/markup-compatibility/2006" xmlns:a14="http://schemas.microsoft.com/office/drawing/2010/main">
        <mc:Choice Requires="a14">
          <p:sp>
            <p:nvSpPr>
              <p:cNvPr id="9" name="Rectangle 8"/>
              <p:cNvSpPr/>
              <p:nvPr/>
            </p:nvSpPr>
            <p:spPr>
              <a:xfrm>
                <a:off x="283248" y="757153"/>
                <a:ext cx="8573228" cy="1015663"/>
              </a:xfrm>
              <a:prstGeom prst="rect">
                <a:avLst/>
              </a:prstGeom>
            </p:spPr>
            <p:txBody>
              <a:bodyPr wrap="square">
                <a:spAutoFit/>
              </a:bodyPr>
              <a:lstStyle/>
              <a:p>
                <a:r>
                  <a:rPr lang="en-US" dirty="0"/>
                  <a:t>- </a:t>
                </a:r>
                <a:r>
                  <a:rPr lang="en-US" dirty="0" err="1"/>
                  <a:t>Phân</a:t>
                </a:r>
                <a:r>
                  <a:rPr lang="en-US" dirty="0"/>
                  <a:t> </a:t>
                </a:r>
                <a:r>
                  <a:rPr lang="en-US" dirty="0" err="1"/>
                  <a:t>tích</a:t>
                </a:r>
                <a:r>
                  <a:rPr lang="en-US" dirty="0"/>
                  <a:t> Wavelet </a:t>
                </a:r>
                <a:r>
                  <a:rPr lang="en-US" dirty="0" err="1"/>
                  <a:t>là</a:t>
                </a:r>
                <a:r>
                  <a:rPr lang="en-US" dirty="0"/>
                  <a:t> </a:t>
                </a:r>
                <a:r>
                  <a:rPr lang="en-US" dirty="0" err="1"/>
                  <a:t>xét</a:t>
                </a:r>
                <a:r>
                  <a:rPr lang="en-US" dirty="0"/>
                  <a:t> </a:t>
                </a:r>
                <a:r>
                  <a:rPr lang="en-US" dirty="0" err="1"/>
                  <a:t>tính</a:t>
                </a:r>
                <a:r>
                  <a:rPr lang="en-US" dirty="0"/>
                  <a:t> </a:t>
                </a:r>
                <a:r>
                  <a:rPr lang="en-US" dirty="0" err="1"/>
                  <a:t>tương</a:t>
                </a:r>
                <a:r>
                  <a:rPr lang="en-US" dirty="0"/>
                  <a:t> </a:t>
                </a:r>
                <a:r>
                  <a:rPr lang="en-US" dirty="0" err="1"/>
                  <a:t>quan</a:t>
                </a:r>
                <a:r>
                  <a:rPr lang="en-US" dirty="0"/>
                  <a:t> </a:t>
                </a:r>
                <a:r>
                  <a:rPr lang="en-US" dirty="0" err="1"/>
                  <a:t>giữa</a:t>
                </a:r>
                <a:r>
                  <a:rPr lang="en-US" dirty="0"/>
                  <a:t> </a:t>
                </a:r>
                <a:r>
                  <a:rPr lang="en-US" dirty="0" err="1"/>
                  <a:t>tín</a:t>
                </a:r>
                <a:r>
                  <a:rPr lang="en-US" dirty="0"/>
                  <a:t> </a:t>
                </a:r>
                <a:r>
                  <a:rPr lang="en-US" dirty="0" err="1"/>
                  <a:t>hiệu</a:t>
                </a:r>
                <a:r>
                  <a:rPr lang="en-US" dirty="0"/>
                  <a:t> </a:t>
                </a:r>
                <a:r>
                  <a:rPr lang="en-US" i="1" dirty="0">
                    <a:latin typeface="Times New Roman" panose="02020603050405020304" pitchFamily="18" charset="0"/>
                    <a:cs typeface="Times New Roman" panose="02020603050405020304" pitchFamily="18" charset="0"/>
                  </a:rPr>
                  <a:t>x</a:t>
                </a:r>
                <a:r>
                  <a:rPr lang="en-US" dirty="0"/>
                  <a:t>(</a:t>
                </a:r>
                <a:r>
                  <a:rPr lang="en-US" i="1" dirty="0"/>
                  <a:t>t</a:t>
                </a:r>
                <a:r>
                  <a:rPr lang="en-US" dirty="0"/>
                  <a:t>) </a:t>
                </a:r>
                <a:r>
                  <a:rPr lang="en-US" dirty="0" err="1"/>
                  <a:t>và</a:t>
                </a:r>
                <a:r>
                  <a:rPr lang="en-US" dirty="0"/>
                  <a:t> </a:t>
                </a:r>
                <a:r>
                  <a:rPr lang="en-US" dirty="0" err="1"/>
                  <a:t>hàm</a:t>
                </a:r>
                <a:r>
                  <a:rPr lang="en-US" dirty="0"/>
                  <a:t> Wavelet </a:t>
                </a:r>
                <a14:m>
                  <m:oMath xmlns:m="http://schemas.openxmlformats.org/officeDocument/2006/math">
                    <m:r>
                      <a:rPr lang="en-US" i="1">
                        <a:latin typeface="Cambria Math"/>
                      </a:rPr>
                      <m:t>𝜓</m:t>
                    </m:r>
                    <m:r>
                      <a:rPr lang="en-US" i="1">
                        <a:latin typeface="Cambria Math"/>
                      </a:rPr>
                      <m:t>(</m:t>
                    </m:r>
                    <m:r>
                      <a:rPr lang="en-US" i="1">
                        <a:latin typeface="Cambria Math"/>
                      </a:rPr>
                      <m:t>𝑡</m:t>
                    </m:r>
                    <m:r>
                      <a:rPr lang="en-US" i="1">
                        <a:latin typeface="Cambria Math"/>
                      </a:rPr>
                      <m:t>)</m:t>
                    </m:r>
                  </m:oMath>
                </a14:m>
                <a:r>
                  <a:rPr lang="en-US" dirty="0"/>
                  <a:t>. </a:t>
                </a:r>
              </a:p>
              <a:p>
                <a:r>
                  <a:rPr lang="en-US" dirty="0"/>
                  <a:t>- </a:t>
                </a:r>
                <a:r>
                  <a:rPr lang="en-US" dirty="0" err="1"/>
                  <a:t>Hàm</a:t>
                </a:r>
                <a:r>
                  <a:rPr lang="en-US" dirty="0"/>
                  <a:t> </a:t>
                </a:r>
                <a:r>
                  <a:rPr lang="en-US" dirty="0" err="1"/>
                  <a:t>phân</a:t>
                </a:r>
                <a:r>
                  <a:rPr lang="en-US" dirty="0"/>
                  <a:t> </a:t>
                </a:r>
                <a:r>
                  <a:rPr lang="en-US" dirty="0" err="1"/>
                  <a:t>tích</a:t>
                </a:r>
                <a:r>
                  <a:rPr lang="en-US" dirty="0"/>
                  <a:t> Wavelet </a:t>
                </a:r>
                <a14:m>
                  <m:oMath xmlns:m="http://schemas.openxmlformats.org/officeDocument/2006/math">
                    <m:r>
                      <a:rPr lang="en-US" i="1">
                        <a:latin typeface="Cambria Math"/>
                      </a:rPr>
                      <m:t>𝜓</m:t>
                    </m:r>
                    <m:r>
                      <a:rPr lang="en-US" i="1">
                        <a:latin typeface="Cambria Math"/>
                      </a:rPr>
                      <m:t>(</m:t>
                    </m:r>
                    <m:r>
                      <a:rPr lang="en-US" i="1">
                        <a:latin typeface="Cambria Math"/>
                      </a:rPr>
                      <m:t>𝑡</m:t>
                    </m:r>
                    <m:r>
                      <a:rPr lang="en-US" i="1">
                        <a:latin typeface="Cambria Math"/>
                      </a:rPr>
                      <m:t>)</m:t>
                    </m:r>
                  </m:oMath>
                </a14:m>
                <a:r>
                  <a:rPr lang="en-US" dirty="0"/>
                  <a:t> </a:t>
                </a:r>
                <a:r>
                  <a:rPr lang="en-US" dirty="0" err="1"/>
                  <a:t>cũng</a:t>
                </a:r>
                <a:r>
                  <a:rPr lang="en-US" dirty="0"/>
                  <a:t> </a:t>
                </a:r>
                <a:r>
                  <a:rPr lang="en-US" dirty="0" err="1"/>
                  <a:t>được</a:t>
                </a:r>
                <a:r>
                  <a:rPr lang="en-US" dirty="0"/>
                  <a:t> </a:t>
                </a:r>
                <a:r>
                  <a:rPr lang="en-US" dirty="0" err="1"/>
                  <a:t>xem</a:t>
                </a:r>
                <a:r>
                  <a:rPr lang="en-US" dirty="0"/>
                  <a:t> </a:t>
                </a:r>
                <a:r>
                  <a:rPr lang="en-US" dirty="0" err="1"/>
                  <a:t>xét</a:t>
                </a:r>
                <a:r>
                  <a:rPr lang="en-US" dirty="0"/>
                  <a:t> </a:t>
                </a:r>
                <a:r>
                  <a:rPr lang="en-US" dirty="0" err="1"/>
                  <a:t>như</a:t>
                </a:r>
                <a:r>
                  <a:rPr lang="en-US" dirty="0"/>
                  <a:t> </a:t>
                </a:r>
                <a:r>
                  <a:rPr lang="en-US" dirty="0" err="1"/>
                  <a:t>là</a:t>
                </a:r>
                <a:r>
                  <a:rPr lang="en-US" dirty="0"/>
                  <a:t> </a:t>
                </a:r>
                <a:r>
                  <a:rPr lang="en-US" dirty="0" err="1"/>
                  <a:t>hàm</a:t>
                </a:r>
                <a:r>
                  <a:rPr lang="en-US" dirty="0"/>
                  <a:t> Wavelet </a:t>
                </a:r>
                <a:r>
                  <a:rPr lang="en-US" dirty="0" err="1"/>
                  <a:t>mẹ</a:t>
                </a:r>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283248" y="757153"/>
                <a:ext cx="8573228" cy="1015663"/>
              </a:xfrm>
              <a:prstGeom prst="rect">
                <a:avLst/>
              </a:prstGeom>
              <a:blipFill rotWithShape="1">
                <a:blip r:embed="rId5"/>
                <a:stretch>
                  <a:fillRect l="-711" t="-2994" r="-426" b="-10180"/>
                </a:stretch>
              </a:blipFill>
            </p:spPr>
            <p:txBody>
              <a:bodyPr/>
              <a:lstStyle/>
              <a:p>
                <a:r>
                  <a:rPr lang="en-US">
                    <a:noFill/>
                  </a:rPr>
                  <a:t> </a:t>
                </a:r>
              </a:p>
            </p:txBody>
          </p:sp>
        </mc:Fallback>
      </mc:AlternateContent>
      <p:sp>
        <p:nvSpPr>
          <p:cNvPr id="10" name="Rectangle 9"/>
          <p:cNvSpPr/>
          <p:nvPr/>
        </p:nvSpPr>
        <p:spPr>
          <a:xfrm>
            <a:off x="251521" y="3631595"/>
            <a:ext cx="5544616" cy="1938992"/>
          </a:xfrm>
          <a:prstGeom prst="rect">
            <a:avLst/>
          </a:prstGeom>
        </p:spPr>
        <p:txBody>
          <a:bodyPr wrap="square">
            <a:spAutoFit/>
          </a:bodyPr>
          <a:lstStyle/>
          <a:p>
            <a:r>
              <a:rPr lang="en-US" dirty="0"/>
              <a:t>- Wavelet </a:t>
            </a:r>
            <a:r>
              <a:rPr lang="en-US" dirty="0" err="1"/>
              <a:t>chứa</a:t>
            </a:r>
            <a:r>
              <a:rPr lang="en-US" dirty="0"/>
              <a:t> </a:t>
            </a:r>
            <a:r>
              <a:rPr lang="en-US" dirty="0" err="1"/>
              <a:t>thông</a:t>
            </a:r>
            <a:r>
              <a:rPr lang="en-US" dirty="0"/>
              <a:t> tin </a:t>
            </a:r>
            <a:r>
              <a:rPr lang="en-US" dirty="0" err="1"/>
              <a:t>cả</a:t>
            </a:r>
            <a:r>
              <a:rPr lang="en-US" dirty="0"/>
              <a:t> </a:t>
            </a:r>
            <a:r>
              <a:rPr lang="en-US" dirty="0" err="1"/>
              <a:t>về</a:t>
            </a:r>
            <a:r>
              <a:rPr lang="en-US" dirty="0"/>
              <a:t> </a:t>
            </a:r>
            <a:r>
              <a:rPr lang="en-US" dirty="0" err="1"/>
              <a:t>dạng</a:t>
            </a:r>
            <a:r>
              <a:rPr lang="en-US" dirty="0"/>
              <a:t> </a:t>
            </a:r>
            <a:r>
              <a:rPr lang="en-US" dirty="0" err="1"/>
              <a:t>phân</a:t>
            </a:r>
            <a:r>
              <a:rPr lang="en-US" dirty="0"/>
              <a:t> </a:t>
            </a:r>
            <a:r>
              <a:rPr lang="en-US" dirty="0" err="1"/>
              <a:t>tích</a:t>
            </a:r>
            <a:r>
              <a:rPr lang="en-US" dirty="0"/>
              <a:t> </a:t>
            </a:r>
            <a:r>
              <a:rPr lang="en-US" dirty="0" err="1"/>
              <a:t>và</a:t>
            </a:r>
            <a:r>
              <a:rPr lang="en-US" dirty="0"/>
              <a:t> </a:t>
            </a:r>
            <a:r>
              <a:rPr lang="en-US" dirty="0" err="1"/>
              <a:t>kích</a:t>
            </a:r>
            <a:r>
              <a:rPr lang="en-US" dirty="0"/>
              <a:t> </a:t>
            </a:r>
            <a:r>
              <a:rPr lang="en-US" dirty="0" err="1"/>
              <a:t>thước</a:t>
            </a:r>
            <a:r>
              <a:rPr lang="en-US" dirty="0"/>
              <a:t> </a:t>
            </a:r>
            <a:r>
              <a:rPr lang="en-US" dirty="0" err="1"/>
              <a:t>cửa</a:t>
            </a:r>
            <a:r>
              <a:rPr lang="en-US" dirty="0"/>
              <a:t> </a:t>
            </a:r>
            <a:r>
              <a:rPr lang="en-US" dirty="0" err="1"/>
              <a:t>sổ</a:t>
            </a:r>
            <a:r>
              <a:rPr lang="en-US" dirty="0"/>
              <a:t>. </a:t>
            </a:r>
            <a:r>
              <a:rPr lang="en-US" dirty="0" err="1"/>
              <a:t>Hình</a:t>
            </a:r>
            <a:r>
              <a:rPr lang="en-US" dirty="0"/>
              <a:t> 3.8 </a:t>
            </a:r>
            <a:r>
              <a:rPr lang="en-US" dirty="0" err="1"/>
              <a:t>trình</a:t>
            </a:r>
            <a:r>
              <a:rPr lang="en-US" dirty="0"/>
              <a:t> </a:t>
            </a:r>
            <a:r>
              <a:rPr lang="en-US" dirty="0" err="1"/>
              <a:t>bày</a:t>
            </a:r>
            <a:r>
              <a:rPr lang="en-US" dirty="0"/>
              <a:t> </a:t>
            </a:r>
            <a:r>
              <a:rPr lang="en-US" dirty="0" err="1"/>
              <a:t>về</a:t>
            </a:r>
            <a:r>
              <a:rPr lang="en-US" dirty="0"/>
              <a:t> Wavelet </a:t>
            </a:r>
            <a:r>
              <a:rPr lang="en-US" dirty="0" err="1"/>
              <a:t>Morlet</a:t>
            </a:r>
            <a:r>
              <a:rPr lang="en-US" dirty="0"/>
              <a:t>. </a:t>
            </a:r>
          </a:p>
          <a:p>
            <a:r>
              <a:rPr lang="en-US" dirty="0"/>
              <a:t>- </a:t>
            </a:r>
            <a:r>
              <a:rPr lang="en-US" dirty="0" err="1"/>
              <a:t>Có</a:t>
            </a:r>
            <a:r>
              <a:rPr lang="en-US" dirty="0"/>
              <a:t> </a:t>
            </a:r>
            <a:r>
              <a:rPr lang="en-US" dirty="0" err="1"/>
              <a:t>nhiều</a:t>
            </a:r>
            <a:r>
              <a:rPr lang="en-US" dirty="0"/>
              <a:t> </a:t>
            </a:r>
            <a:r>
              <a:rPr lang="en-US" dirty="0" err="1"/>
              <a:t>dạng</a:t>
            </a:r>
            <a:r>
              <a:rPr lang="en-US" dirty="0"/>
              <a:t> </a:t>
            </a:r>
            <a:r>
              <a:rPr lang="en-US" dirty="0" err="1"/>
              <a:t>của</a:t>
            </a:r>
            <a:r>
              <a:rPr lang="en-US" dirty="0"/>
              <a:t> </a:t>
            </a:r>
            <a:r>
              <a:rPr lang="en-US" dirty="0" err="1"/>
              <a:t>hàm</a:t>
            </a:r>
            <a:r>
              <a:rPr lang="en-US" dirty="0"/>
              <a:t> Wavelet </a:t>
            </a:r>
            <a:r>
              <a:rPr lang="en-US" dirty="0" err="1"/>
              <a:t>được</a:t>
            </a:r>
            <a:r>
              <a:rPr lang="en-US" dirty="0"/>
              <a:t> </a:t>
            </a:r>
            <a:r>
              <a:rPr lang="en-US" dirty="0" err="1"/>
              <a:t>phát</a:t>
            </a:r>
            <a:r>
              <a:rPr lang="en-US" dirty="0"/>
              <a:t> </a:t>
            </a:r>
            <a:r>
              <a:rPr lang="en-US" dirty="0" err="1"/>
              <a:t>triển</a:t>
            </a:r>
            <a:r>
              <a:rPr lang="en-US" dirty="0"/>
              <a:t> </a:t>
            </a:r>
            <a:r>
              <a:rPr lang="en-US" dirty="0" err="1"/>
              <a:t>để</a:t>
            </a:r>
            <a:r>
              <a:rPr lang="en-US" dirty="0"/>
              <a:t> </a:t>
            </a:r>
            <a:r>
              <a:rPr lang="en-US" dirty="0" err="1"/>
              <a:t>có</a:t>
            </a:r>
            <a:r>
              <a:rPr lang="en-US" dirty="0"/>
              <a:t> </a:t>
            </a:r>
            <a:r>
              <a:rPr lang="en-US" dirty="0" err="1"/>
              <a:t>thế</a:t>
            </a:r>
            <a:r>
              <a:rPr lang="en-US" dirty="0"/>
              <a:t> </a:t>
            </a:r>
            <a:r>
              <a:rPr lang="en-US" dirty="0" err="1"/>
              <a:t>trích</a:t>
            </a:r>
            <a:r>
              <a:rPr lang="en-US" dirty="0"/>
              <a:t> </a:t>
            </a:r>
            <a:r>
              <a:rPr lang="en-US" dirty="0" err="1"/>
              <a:t>xuất</a:t>
            </a:r>
            <a:r>
              <a:rPr lang="en-US" dirty="0"/>
              <a:t> </a:t>
            </a:r>
            <a:r>
              <a:rPr lang="en-US" dirty="0" err="1"/>
              <a:t>đặc</a:t>
            </a:r>
            <a:r>
              <a:rPr lang="en-US" dirty="0"/>
              <a:t> </a:t>
            </a:r>
            <a:r>
              <a:rPr lang="en-US" dirty="0" err="1"/>
              <a:t>trưng</a:t>
            </a:r>
            <a:r>
              <a:rPr lang="en-US" dirty="0"/>
              <a:t> </a:t>
            </a:r>
            <a:r>
              <a:rPr lang="en-US" dirty="0" err="1"/>
              <a:t>tùy</a:t>
            </a:r>
            <a:r>
              <a:rPr lang="en-US" dirty="0"/>
              <a:t> </a:t>
            </a:r>
            <a:r>
              <a:rPr lang="en-US" dirty="0" err="1"/>
              <a:t>theo</a:t>
            </a:r>
            <a:r>
              <a:rPr lang="en-US" dirty="0"/>
              <a:t> </a:t>
            </a:r>
            <a:r>
              <a:rPr lang="en-US" dirty="0" err="1"/>
              <a:t>dạng</a:t>
            </a:r>
            <a:r>
              <a:rPr lang="en-US" dirty="0"/>
              <a:t> </a:t>
            </a:r>
            <a:r>
              <a:rPr lang="en-US" dirty="0" err="1"/>
              <a:t>tín</a:t>
            </a:r>
            <a:r>
              <a:rPr lang="en-US" dirty="0"/>
              <a:t> </a:t>
            </a:r>
            <a:r>
              <a:rPr lang="en-US" dirty="0" err="1"/>
              <a:t>hiệu</a:t>
            </a:r>
            <a:r>
              <a:rPr lang="en-US" dirty="0"/>
              <a:t> </a:t>
            </a:r>
            <a:r>
              <a:rPr lang="en-US" dirty="0" err="1"/>
              <a:t>ngõ</a:t>
            </a:r>
            <a:r>
              <a:rPr lang="en-US" dirty="0"/>
              <a:t> </a:t>
            </a:r>
            <a:r>
              <a:rPr lang="en-US" dirty="0" err="1"/>
              <a:t>vào</a:t>
            </a:r>
            <a:endParaRPr lang="en-US" dirty="0"/>
          </a:p>
        </p:txBody>
      </p:sp>
      <p:sp>
        <p:nvSpPr>
          <p:cNvPr id="11"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
        <p:nvSpPr>
          <p:cNvPr id="12"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Tree>
    <p:extLst>
      <p:ext uri="{BB962C8B-B14F-4D97-AF65-F5344CB8AC3E}">
        <p14:creationId xmlns:p14="http://schemas.microsoft.com/office/powerpoint/2010/main" val="24478506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177AB3BC-FE58-43E6-B50A-D9ABA4875CFC}" type="slidenum">
              <a:rPr lang="en-US" sz="1400">
                <a:solidFill>
                  <a:schemeClr val="tx1"/>
                </a:solidFill>
              </a:rPr>
              <a:pPr algn="r" eaLnBrk="1" hangingPunct="1"/>
              <a:t>40</a:t>
            </a:fld>
            <a:endParaRPr lang="en-US" sz="1400">
              <a:solidFill>
                <a:schemeClr val="tx1"/>
              </a:solidFill>
            </a:endParaRPr>
          </a:p>
        </p:txBody>
      </p:sp>
      <p:sp>
        <p:nvSpPr>
          <p:cNvPr id="31747" name="Text Box 3"/>
          <p:cNvSpPr txBox="1">
            <a:spLocks noChangeArrowheads="1"/>
          </p:cNvSpPr>
          <p:nvPr/>
        </p:nvSpPr>
        <p:spPr bwMode="auto">
          <a:xfrm>
            <a:off x="79375" y="6467475"/>
            <a:ext cx="2130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31750" name="Text Box 19"/>
          <p:cNvSpPr txBox="1">
            <a:spLocks noChangeArrowheads="1"/>
          </p:cNvSpPr>
          <p:nvPr/>
        </p:nvSpPr>
        <p:spPr bwMode="auto">
          <a:xfrm>
            <a:off x="358775" y="548680"/>
            <a:ext cx="85693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dirty="0"/>
              <a:t>Wavelet toolbox : dwt2</a:t>
            </a:r>
          </a:p>
          <a:p>
            <a:pPr eaLnBrk="1" hangingPunct="1">
              <a:spcBef>
                <a:spcPts val="0"/>
              </a:spcBef>
            </a:pPr>
            <a:r>
              <a:rPr lang="en-US" sz="2400" dirty="0" err="1"/>
              <a:t>Hàm</a:t>
            </a:r>
            <a:r>
              <a:rPr lang="en-US" sz="2400" dirty="0"/>
              <a:t> dwt2 </a:t>
            </a:r>
            <a:r>
              <a:rPr lang="en-US" sz="2400" dirty="0" err="1"/>
              <a:t>cho</a:t>
            </a:r>
            <a:r>
              <a:rPr lang="en-US" sz="2400" dirty="0"/>
              <a:t> </a:t>
            </a:r>
            <a:r>
              <a:rPr lang="en-US" sz="2400" dirty="0" err="1"/>
              <a:t>phép</a:t>
            </a:r>
            <a:r>
              <a:rPr lang="en-US" sz="2400" dirty="0"/>
              <a:t> </a:t>
            </a:r>
            <a:r>
              <a:rPr lang="en-US" sz="2400" dirty="0" err="1"/>
              <a:t>trả</a:t>
            </a:r>
            <a:r>
              <a:rPr lang="en-US" sz="2400" dirty="0"/>
              <a:t> </a:t>
            </a:r>
            <a:r>
              <a:rPr lang="en-US" sz="2400" dirty="0" err="1"/>
              <a:t>về</a:t>
            </a:r>
            <a:r>
              <a:rPr lang="en-US" sz="2400" dirty="0"/>
              <a:t> </a:t>
            </a:r>
            <a:r>
              <a:rPr lang="en-US" sz="2400" dirty="0" err="1"/>
              <a:t>bốn</a:t>
            </a:r>
            <a:r>
              <a:rPr lang="en-US" sz="2400" dirty="0"/>
              <a:t> ma </a:t>
            </a:r>
            <a:r>
              <a:rPr lang="en-US" sz="2400" dirty="0" err="1"/>
              <a:t>trận</a:t>
            </a:r>
            <a:r>
              <a:rPr lang="en-US" sz="2400" dirty="0"/>
              <a:t> </a:t>
            </a:r>
            <a:r>
              <a:rPr lang="en-US" sz="2400" dirty="0" err="1"/>
              <a:t>riêng</a:t>
            </a:r>
            <a:r>
              <a:rPr lang="en-US" sz="2400" dirty="0"/>
              <a:t> </a:t>
            </a:r>
            <a:r>
              <a:rPr lang="en-US" sz="2400" dirty="0" err="1"/>
              <a:t>biệt</a:t>
            </a:r>
            <a:r>
              <a:rPr lang="en-US" sz="2400" dirty="0"/>
              <a:t>, </a:t>
            </a:r>
            <a:r>
              <a:rPr lang="en-US" sz="2400" dirty="0" err="1"/>
              <a:t>gồm</a:t>
            </a:r>
            <a:r>
              <a:rPr lang="en-US" sz="2400" dirty="0"/>
              <a:t>: </a:t>
            </a:r>
            <a:r>
              <a:rPr lang="en-US" sz="2400" dirty="0" err="1"/>
              <a:t>thành</a:t>
            </a:r>
            <a:r>
              <a:rPr lang="en-US" sz="2400" dirty="0"/>
              <a:t> </a:t>
            </a:r>
            <a:r>
              <a:rPr lang="en-US" sz="2400" dirty="0" err="1"/>
              <a:t>phần</a:t>
            </a:r>
            <a:r>
              <a:rPr lang="en-US" sz="2400" dirty="0"/>
              <a:t> </a:t>
            </a:r>
            <a:r>
              <a:rPr lang="en-US" sz="2400" dirty="0" err="1"/>
              <a:t>xấp</a:t>
            </a:r>
            <a:r>
              <a:rPr lang="en-US" sz="2400" dirty="0"/>
              <a:t> </a:t>
            </a:r>
            <a:r>
              <a:rPr lang="en-US" sz="2400" dirty="0" err="1"/>
              <a:t>xỉ</a:t>
            </a:r>
            <a:r>
              <a:rPr lang="en-US" sz="2400" dirty="0"/>
              <a:t> (</a:t>
            </a:r>
            <a:r>
              <a:rPr lang="en-US" sz="2400" dirty="0" err="1"/>
              <a:t>cA</a:t>
            </a:r>
            <a:r>
              <a:rPr lang="en-US" sz="2400" dirty="0"/>
              <a:t>), </a:t>
            </a:r>
            <a:r>
              <a:rPr lang="en-US" sz="2400" dirty="0" err="1"/>
              <a:t>thành</a:t>
            </a:r>
            <a:r>
              <a:rPr lang="en-US" sz="2400" dirty="0"/>
              <a:t> </a:t>
            </a:r>
            <a:r>
              <a:rPr lang="en-US" sz="2400" dirty="0" err="1"/>
              <a:t>phần</a:t>
            </a:r>
            <a:r>
              <a:rPr lang="en-US" sz="2400" dirty="0"/>
              <a:t> chi </a:t>
            </a:r>
            <a:r>
              <a:rPr lang="en-US" sz="2400" dirty="0" err="1"/>
              <a:t>tiết</a:t>
            </a:r>
            <a:r>
              <a:rPr lang="en-US" sz="2400" dirty="0"/>
              <a:t> </a:t>
            </a:r>
            <a:r>
              <a:rPr lang="en-US" sz="2400" dirty="0" err="1"/>
              <a:t>theo</a:t>
            </a:r>
            <a:r>
              <a:rPr lang="en-US" sz="2400" dirty="0"/>
              <a:t> </a:t>
            </a:r>
            <a:r>
              <a:rPr lang="en-US" sz="2400" dirty="0" err="1"/>
              <a:t>chiều</a:t>
            </a:r>
            <a:r>
              <a:rPr lang="en-US" sz="2400" dirty="0"/>
              <a:t> </a:t>
            </a:r>
            <a:r>
              <a:rPr lang="en-US" sz="2400" dirty="0" err="1"/>
              <a:t>ngang</a:t>
            </a:r>
            <a:r>
              <a:rPr lang="en-US" sz="2400" dirty="0"/>
              <a:t> (</a:t>
            </a:r>
            <a:r>
              <a:rPr lang="en-US" sz="2400" dirty="0" err="1"/>
              <a:t>cH</a:t>
            </a:r>
            <a:r>
              <a:rPr lang="en-US" sz="2400" dirty="0"/>
              <a:t>), chi </a:t>
            </a:r>
            <a:r>
              <a:rPr lang="en-US" sz="2400" dirty="0" err="1"/>
              <a:t>tiết</a:t>
            </a:r>
            <a:r>
              <a:rPr lang="en-US" sz="2400" dirty="0"/>
              <a:t> </a:t>
            </a:r>
            <a:r>
              <a:rPr lang="en-US" sz="2400" dirty="0" err="1"/>
              <a:t>theo</a:t>
            </a:r>
            <a:r>
              <a:rPr lang="en-US" sz="2400" dirty="0"/>
              <a:t> </a:t>
            </a:r>
            <a:r>
              <a:rPr lang="en-US" sz="2400" dirty="0" err="1"/>
              <a:t>chiều</a:t>
            </a:r>
            <a:r>
              <a:rPr lang="en-US" sz="2400" dirty="0"/>
              <a:t> </a:t>
            </a:r>
            <a:r>
              <a:rPr lang="en-US" sz="2400" dirty="0" err="1"/>
              <a:t>dọc</a:t>
            </a:r>
            <a:r>
              <a:rPr lang="en-US" sz="2400" dirty="0"/>
              <a:t> (</a:t>
            </a:r>
            <a:r>
              <a:rPr lang="en-US" sz="2400" dirty="0" err="1"/>
              <a:t>cV</a:t>
            </a:r>
            <a:r>
              <a:rPr lang="en-US" sz="2400" dirty="0"/>
              <a:t>) </a:t>
            </a:r>
            <a:r>
              <a:rPr lang="en-US" sz="2400" dirty="0" err="1"/>
              <a:t>và</a:t>
            </a:r>
            <a:r>
              <a:rPr lang="en-US" sz="2400" dirty="0"/>
              <a:t> chi </a:t>
            </a:r>
            <a:r>
              <a:rPr lang="en-US" sz="2400" dirty="0" err="1"/>
              <a:t>tiết</a:t>
            </a:r>
            <a:r>
              <a:rPr lang="en-US" sz="2400" dirty="0"/>
              <a:t> </a:t>
            </a:r>
            <a:r>
              <a:rPr lang="en-US" sz="2400" dirty="0" err="1"/>
              <a:t>theo</a:t>
            </a:r>
            <a:r>
              <a:rPr lang="en-US" sz="2400" dirty="0"/>
              <a:t> </a:t>
            </a:r>
            <a:r>
              <a:rPr lang="en-US" sz="2400" dirty="0" err="1"/>
              <a:t>đường</a:t>
            </a:r>
            <a:r>
              <a:rPr lang="en-US" sz="2400" dirty="0"/>
              <a:t> </a:t>
            </a:r>
            <a:r>
              <a:rPr lang="en-US" sz="2400" dirty="0" err="1"/>
              <a:t>chéo</a:t>
            </a:r>
            <a:r>
              <a:rPr lang="en-US" sz="2400" dirty="0"/>
              <a:t> (</a:t>
            </a:r>
            <a:r>
              <a:rPr lang="en-US" sz="2400" dirty="0" err="1"/>
              <a:t>cD</a:t>
            </a:r>
            <a:r>
              <a:rPr lang="en-US" sz="2400" dirty="0"/>
              <a:t>).</a:t>
            </a:r>
          </a:p>
        </p:txBody>
      </p:sp>
      <p:sp>
        <p:nvSpPr>
          <p:cNvPr id="7" name="Text Box 19"/>
          <p:cNvSpPr txBox="1">
            <a:spLocks noChangeArrowheads="1"/>
          </p:cNvSpPr>
          <p:nvPr/>
        </p:nvSpPr>
        <p:spPr bwMode="auto">
          <a:xfrm>
            <a:off x="323528" y="4185084"/>
            <a:ext cx="85693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dirty="0"/>
              <a:t>Wavelet toolbox</a:t>
            </a:r>
          </a:p>
          <a:p>
            <a:pPr eaLnBrk="1" hangingPunct="1">
              <a:spcBef>
                <a:spcPts val="0"/>
              </a:spcBef>
            </a:pPr>
            <a:r>
              <a:rPr lang="pt-BR" sz="2400" dirty="0"/>
              <a:t>[C,S] = wavedec2(X,N,'wname')</a:t>
            </a:r>
          </a:p>
          <a:p>
            <a:pPr eaLnBrk="1" hangingPunct="1">
              <a:spcBef>
                <a:spcPts val="0"/>
              </a:spcBef>
            </a:pPr>
            <a:r>
              <a:rPr lang="pt-BR" sz="2400" dirty="0">
                <a:solidFill>
                  <a:srgbClr val="FF0000"/>
                </a:solidFill>
              </a:rPr>
              <a:t>Example:  </a:t>
            </a:r>
            <a:r>
              <a:rPr lang="en-US" sz="2400" dirty="0">
                <a:solidFill>
                  <a:schemeClr val="tx1"/>
                </a:solidFill>
              </a:rPr>
              <a:t>clear all;</a:t>
            </a:r>
          </a:p>
          <a:p>
            <a:r>
              <a:rPr lang="en-US" sz="2400" dirty="0">
                <a:solidFill>
                  <a:schemeClr val="tx1"/>
                </a:solidFill>
              </a:rPr>
              <a:t>                 f=magic(4);</a:t>
            </a:r>
          </a:p>
          <a:p>
            <a:r>
              <a:rPr lang="en-US" sz="2400" dirty="0">
                <a:solidFill>
                  <a:schemeClr val="tx1"/>
                </a:solidFill>
              </a:rPr>
              <a:t>                 [C,S]=wavedec2(f,1,'Haar');</a:t>
            </a:r>
            <a:endParaRPr lang="en-US" sz="2400" dirty="0"/>
          </a:p>
        </p:txBody>
      </p:sp>
      <p:sp>
        <p:nvSpPr>
          <p:cNvPr id="8"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
        <p:nvSpPr>
          <p:cNvPr id="9"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
        <p:nvSpPr>
          <p:cNvPr id="10" name="Text Box 19"/>
          <p:cNvSpPr txBox="1">
            <a:spLocks noChangeArrowheads="1"/>
          </p:cNvSpPr>
          <p:nvPr/>
        </p:nvSpPr>
        <p:spPr bwMode="auto">
          <a:xfrm>
            <a:off x="374267" y="2133508"/>
            <a:ext cx="85693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ts val="0"/>
              </a:spcBef>
            </a:pPr>
            <a:r>
              <a:rPr lang="en-US" sz="2400" dirty="0">
                <a:solidFill>
                  <a:srgbClr val="FF0000"/>
                </a:solidFill>
              </a:rPr>
              <a:t>Example: </a:t>
            </a:r>
            <a:r>
              <a:rPr lang="en-US" sz="2400" dirty="0">
                <a:solidFill>
                  <a:schemeClr val="tx1"/>
                </a:solidFill>
              </a:rPr>
              <a:t>clear all;</a:t>
            </a:r>
          </a:p>
          <a:p>
            <a:r>
              <a:rPr lang="en-US" sz="2400" dirty="0">
                <a:solidFill>
                  <a:schemeClr val="tx1"/>
                </a:solidFill>
              </a:rPr>
              <a:t>                 f=</a:t>
            </a:r>
            <a:r>
              <a:rPr lang="en-US" sz="2400" dirty="0" err="1">
                <a:solidFill>
                  <a:schemeClr val="tx1"/>
                </a:solidFill>
              </a:rPr>
              <a:t>imread</a:t>
            </a:r>
            <a:r>
              <a:rPr lang="en-US" sz="2400" dirty="0">
                <a:solidFill>
                  <a:schemeClr val="tx1"/>
                </a:solidFill>
              </a:rPr>
              <a:t>('cameraman.bmp');</a:t>
            </a:r>
          </a:p>
          <a:p>
            <a:r>
              <a:rPr lang="en-US" sz="2400" dirty="0">
                <a:solidFill>
                  <a:schemeClr val="tx1"/>
                </a:solidFill>
              </a:rPr>
              <a:t>                 [cA1,cH1,cV1,cD1]=dwt2(f,'</a:t>
            </a:r>
            <a:r>
              <a:rPr lang="en-US" sz="2400" dirty="0" err="1">
                <a:solidFill>
                  <a:schemeClr val="tx1"/>
                </a:solidFill>
              </a:rPr>
              <a:t>Haar</a:t>
            </a:r>
            <a:r>
              <a:rPr lang="en-US" sz="2400" dirty="0">
                <a:solidFill>
                  <a:schemeClr val="tx1"/>
                </a:solidFill>
              </a:rPr>
              <a:t>');</a:t>
            </a:r>
          </a:p>
          <a:p>
            <a:r>
              <a:rPr lang="en-US" sz="2400" dirty="0">
                <a:solidFill>
                  <a:schemeClr val="tx1"/>
                </a:solidFill>
              </a:rPr>
              <a:t>                 f1=[mat2gray(cA1) mat2gray(cH1);mat2gray(cV1)</a:t>
            </a:r>
          </a:p>
          <a:p>
            <a:r>
              <a:rPr lang="en-US" sz="2400" dirty="0">
                <a:solidFill>
                  <a:schemeClr val="tx1"/>
                </a:solidFill>
              </a:rPr>
              <a:t>                 mat2gray(cD1)];</a:t>
            </a:r>
            <a:endParaRPr lang="pt-BR" sz="2400" dirty="0">
              <a:solidFill>
                <a:schemeClr val="tx1"/>
              </a:solidFill>
            </a:endParaRPr>
          </a:p>
          <a:p>
            <a:pPr eaLnBrk="1" hangingPunct="1">
              <a:spcBef>
                <a:spcPts val="0"/>
              </a:spcBef>
            </a:pPr>
            <a:endParaRPr lang="en-US" sz="2400" dirty="0"/>
          </a:p>
        </p:txBody>
      </p:sp>
    </p:spTree>
    <p:extLst>
      <p:ext uri="{BB962C8B-B14F-4D97-AF65-F5344CB8AC3E}">
        <p14:creationId xmlns:p14="http://schemas.microsoft.com/office/powerpoint/2010/main" val="1697799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177AB3BC-FE58-43E6-B50A-D9ABA4875CFC}" type="slidenum">
              <a:rPr lang="en-US" sz="1400">
                <a:solidFill>
                  <a:schemeClr val="tx1"/>
                </a:solidFill>
              </a:rPr>
              <a:pPr algn="r" eaLnBrk="1" hangingPunct="1"/>
              <a:t>41</a:t>
            </a:fld>
            <a:endParaRPr lang="en-US" sz="1400">
              <a:solidFill>
                <a:schemeClr val="tx1"/>
              </a:solidFill>
            </a:endParaRPr>
          </a:p>
        </p:txBody>
      </p:sp>
      <p:sp>
        <p:nvSpPr>
          <p:cNvPr id="31747" name="Text Box 3"/>
          <p:cNvSpPr txBox="1">
            <a:spLocks noChangeArrowheads="1"/>
          </p:cNvSpPr>
          <p:nvPr/>
        </p:nvSpPr>
        <p:spPr bwMode="auto">
          <a:xfrm>
            <a:off x="79375" y="6467475"/>
            <a:ext cx="2130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31748" name="Text Box 9"/>
          <p:cNvSpPr txBox="1">
            <a:spLocks noChangeArrowheads="1"/>
          </p:cNvSpPr>
          <p:nvPr/>
        </p:nvSpPr>
        <p:spPr bwMode="auto">
          <a:xfrm>
            <a:off x="3311525" y="152400"/>
            <a:ext cx="50292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3200" b="1">
                <a:solidFill>
                  <a:schemeClr val="accent2"/>
                </a:solidFill>
              </a:rPr>
              <a:t>Wavelet transform</a:t>
            </a:r>
          </a:p>
        </p:txBody>
      </p:sp>
      <p:sp>
        <p:nvSpPr>
          <p:cNvPr id="31749"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a:solidFill>
                  <a:srgbClr val="FF0000"/>
                </a:solidFill>
              </a:rPr>
              <a:t>University of Technical Education</a:t>
            </a:r>
          </a:p>
          <a:p>
            <a:pPr eaLnBrk="1" hangingPunct="1">
              <a:lnSpc>
                <a:spcPct val="70000"/>
              </a:lnSpc>
              <a:spcBef>
                <a:spcPct val="50000"/>
              </a:spcBef>
            </a:pPr>
            <a:r>
              <a:rPr lang="en-US" sz="1000" b="1">
                <a:solidFill>
                  <a:schemeClr val="accent2"/>
                </a:solidFill>
              </a:rPr>
              <a:t>Faculty of Electrical &amp; Electronic Engineering</a:t>
            </a:r>
          </a:p>
        </p:txBody>
      </p:sp>
      <p:sp>
        <p:nvSpPr>
          <p:cNvPr id="31750" name="Text Box 19"/>
          <p:cNvSpPr txBox="1">
            <a:spLocks noChangeArrowheads="1"/>
          </p:cNvSpPr>
          <p:nvPr/>
        </p:nvSpPr>
        <p:spPr bwMode="auto">
          <a:xfrm>
            <a:off x="358775" y="728700"/>
            <a:ext cx="85693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dirty="0"/>
              <a:t>Wavelet toolbox : dwt2 (</a:t>
            </a:r>
            <a:r>
              <a:rPr lang="en-US" sz="2400" dirty="0" err="1"/>
              <a:t>cont</a:t>
            </a:r>
            <a:r>
              <a:rPr lang="en-US" sz="2400" dirty="0"/>
              <a:t>)</a:t>
            </a:r>
          </a:p>
          <a:p>
            <a:pPr eaLnBrk="1" hangingPunct="1">
              <a:spcBef>
                <a:spcPts val="0"/>
              </a:spcBef>
            </a:pPr>
            <a:endParaRPr lang="en-US" sz="2400" dirty="0"/>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2209801" y="1559697"/>
            <a:ext cx="4954488" cy="4569603"/>
          </a:xfrm>
          <a:prstGeom prst="rect">
            <a:avLst/>
          </a:prstGeom>
          <a:noFill/>
          <a:ln>
            <a:noFill/>
          </a:ln>
        </p:spPr>
      </p:pic>
    </p:spTree>
    <p:extLst>
      <p:ext uri="{BB962C8B-B14F-4D97-AF65-F5344CB8AC3E}">
        <p14:creationId xmlns:p14="http://schemas.microsoft.com/office/powerpoint/2010/main" val="29717739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1C06C0EC-CCC6-4902-A254-54BBF743A4EF}" type="slidenum">
              <a:rPr lang="en-US" sz="1400" smtClean="0">
                <a:solidFill>
                  <a:schemeClr val="tx1"/>
                </a:solidFill>
              </a:rPr>
              <a:pPr eaLnBrk="1" hangingPunct="1"/>
              <a:t>42</a:t>
            </a:fld>
            <a:endParaRPr lang="en-US" sz="1400">
              <a:solidFill>
                <a:schemeClr val="tx1"/>
              </a:solidFill>
            </a:endParaRPr>
          </a:p>
        </p:txBody>
      </p:sp>
      <p:sp>
        <p:nvSpPr>
          <p:cNvPr id="32771"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32772" name="Rectangle 5"/>
          <p:cNvSpPr>
            <a:spLocks noChangeArrowheads="1"/>
          </p:cNvSpPr>
          <p:nvPr/>
        </p:nvSpPr>
        <p:spPr bwMode="auto">
          <a:xfrm>
            <a:off x="2627313" y="2852738"/>
            <a:ext cx="31845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lvl="1" algn="ctr">
              <a:tabLst>
                <a:tab pos="457200" algn="l"/>
              </a:tabLst>
            </a:pPr>
            <a:r>
              <a:rPr lang="en-US" sz="3200"/>
              <a:t>The End</a:t>
            </a:r>
          </a:p>
        </p:txBody>
      </p:sp>
      <p:sp>
        <p:nvSpPr>
          <p:cNvPr id="32773" name="Text Box 6"/>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sp>
        <p:nvSpPr>
          <p:cNvPr id="32774"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a:solidFill>
                  <a:srgbClr val="FF0000"/>
                </a:solidFill>
              </a:rPr>
              <a:t>University of Technical Education</a:t>
            </a:r>
          </a:p>
          <a:p>
            <a:pPr eaLnBrk="1" hangingPunct="1">
              <a:lnSpc>
                <a:spcPct val="70000"/>
              </a:lnSpc>
              <a:spcBef>
                <a:spcPct val="50000"/>
              </a:spcBef>
            </a:pPr>
            <a:r>
              <a:rPr lang="en-US" sz="1000" b="1">
                <a:solidFill>
                  <a:schemeClr val="accent2"/>
                </a:solidFill>
              </a:rPr>
              <a:t>Faculty of Electrical &amp; Electronic Engineering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43</a:t>
            </a:fld>
            <a:endParaRPr lang="en-US" sz="1400">
              <a:solidFill>
                <a:schemeClr val="tx1"/>
              </a:solidFill>
            </a:endParaRPr>
          </a:p>
        </p:txBody>
      </p:sp>
      <p:sp>
        <p:nvSpPr>
          <p:cNvPr id="13315"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13316"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Image Transforms</a:t>
            </a:r>
            <a:endParaRPr lang="en-US" sz="1800" dirty="0">
              <a:solidFill>
                <a:srgbClr val="FF0000"/>
              </a:solidFill>
            </a:endParaRPr>
          </a:p>
        </p:txBody>
      </p:sp>
      <p:sp>
        <p:nvSpPr>
          <p:cNvPr id="13317"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
        <p:nvSpPr>
          <p:cNvPr id="6" name="Title 1"/>
          <p:cNvSpPr txBox="1">
            <a:spLocks/>
          </p:cNvSpPr>
          <p:nvPr/>
        </p:nvSpPr>
        <p:spPr>
          <a:xfrm>
            <a:off x="685800" y="609600"/>
            <a:ext cx="7772400" cy="65916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altLang="en-US" sz="3200" kern="0" dirty="0">
                <a:solidFill>
                  <a:srgbClr val="FF0000"/>
                </a:solidFill>
              </a:rPr>
              <a:t>1D </a:t>
            </a:r>
            <a:r>
              <a:rPr lang="en-US" altLang="en-US" sz="3200" kern="0" dirty="0" err="1">
                <a:solidFill>
                  <a:srgbClr val="FF0000"/>
                </a:solidFill>
              </a:rPr>
              <a:t>Haar</a:t>
            </a:r>
            <a:r>
              <a:rPr lang="en-US" altLang="en-US" sz="3200" kern="0" dirty="0">
                <a:solidFill>
                  <a:srgbClr val="FF0000"/>
                </a:solidFill>
              </a:rPr>
              <a:t> Wavelets </a:t>
            </a:r>
          </a:p>
        </p:txBody>
      </p:sp>
      <p:sp>
        <p:nvSpPr>
          <p:cNvPr id="7" name="Content Placeholder 2"/>
          <p:cNvSpPr txBox="1">
            <a:spLocks/>
          </p:cNvSpPr>
          <p:nvPr/>
        </p:nvSpPr>
        <p:spPr>
          <a:xfrm>
            <a:off x="430213" y="1306860"/>
            <a:ext cx="7772400" cy="75882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r>
              <a:rPr lang="en-US" altLang="en-US" sz="2400" kern="0" dirty="0" err="1">
                <a:solidFill>
                  <a:srgbClr val="FF0000"/>
                </a:solidFill>
              </a:rPr>
              <a:t>Haar</a:t>
            </a:r>
            <a:r>
              <a:rPr lang="en-US" altLang="en-US" sz="2400" kern="0" dirty="0">
                <a:solidFill>
                  <a:srgbClr val="FF0000"/>
                </a:solidFill>
              </a:rPr>
              <a:t>  scaling and wavelet functions:</a:t>
            </a:r>
          </a:p>
        </p:txBody>
      </p:sp>
      <p:pic>
        <p:nvPicPr>
          <p:cNvPr id="8" name="Picture 3"/>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r="50000"/>
          <a:stretch>
            <a:fillRect/>
          </a:stretch>
        </p:blipFill>
        <p:spPr bwMode="auto">
          <a:xfrm>
            <a:off x="4157464" y="2288332"/>
            <a:ext cx="2259013" cy="1929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9" name="Text Box 6"/>
          <p:cNvSpPr txBox="1">
            <a:spLocks noChangeArrowheads="1"/>
          </p:cNvSpPr>
          <p:nvPr/>
        </p:nvSpPr>
        <p:spPr bwMode="auto">
          <a:xfrm>
            <a:off x="3887440" y="4217940"/>
            <a:ext cx="237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600">
                <a:solidFill>
                  <a:schemeClr val="tx1"/>
                </a:solidFill>
                <a:latin typeface="Times New Roman" pitchFamily="18" charset="0"/>
              </a:defRPr>
            </a:lvl1pPr>
            <a:lvl2pPr>
              <a:defRPr kumimoji="1" sz="2200">
                <a:solidFill>
                  <a:schemeClr val="tx1"/>
                </a:solidFill>
                <a:latin typeface="Times New Roman" pitchFamily="18" charset="0"/>
              </a:defRPr>
            </a:lvl2pPr>
            <a:lvl3pPr>
              <a:defRPr kumimoji="1">
                <a:solidFill>
                  <a:schemeClr val="tx1"/>
                </a:solidFill>
                <a:latin typeface="Times New Roman" pitchFamily="18" charset="0"/>
              </a:defRPr>
            </a:lvl3pPr>
            <a:lvl4pPr>
              <a:defRPr kumimoji="1" sz="1400">
                <a:solidFill>
                  <a:schemeClr val="tx1"/>
                </a:solidFill>
                <a:latin typeface="Times New Roman" pitchFamily="18" charset="0"/>
              </a:defRPr>
            </a:lvl4pPr>
            <a:lvl5pPr>
              <a:defRPr kumimoji="1" sz="1400">
                <a:solidFill>
                  <a:schemeClr val="tx1"/>
                </a:solidFill>
                <a:latin typeface="Times New Roman" pitchFamily="18" charset="0"/>
              </a:defRPr>
            </a:lvl5pPr>
            <a:lvl6pPr>
              <a:defRPr kumimoji="1" sz="1400">
                <a:solidFill>
                  <a:schemeClr val="tx1"/>
                </a:solidFill>
                <a:latin typeface="Times New Roman" pitchFamily="18" charset="0"/>
              </a:defRPr>
            </a:lvl6pPr>
            <a:lvl7pPr>
              <a:defRPr kumimoji="1" sz="1400">
                <a:solidFill>
                  <a:schemeClr val="tx1"/>
                </a:solidFill>
                <a:latin typeface="Times New Roman" pitchFamily="18" charset="0"/>
              </a:defRPr>
            </a:lvl7pPr>
            <a:lvl8pPr>
              <a:defRPr kumimoji="1" sz="1400">
                <a:solidFill>
                  <a:schemeClr val="tx1"/>
                </a:solidFill>
                <a:latin typeface="Times New Roman" pitchFamily="18" charset="0"/>
              </a:defRPr>
            </a:lvl8pPr>
            <a:lvl9pPr>
              <a:defRPr kumimoji="1" sz="1400">
                <a:solidFill>
                  <a:schemeClr val="tx1"/>
                </a:solidFill>
                <a:latin typeface="Times New Roman" pitchFamily="18" charset="0"/>
              </a:defRPr>
            </a:lvl9pPr>
          </a:lstStyle>
          <a:p>
            <a:pPr eaLnBrk="0" hangingPunct="0"/>
            <a:r>
              <a:rPr lang="en-US" altLang="en-US" sz="2400" dirty="0">
                <a:solidFill>
                  <a:srgbClr val="FF0000"/>
                </a:solidFill>
                <a:cs typeface="+mn-cs"/>
              </a:rPr>
              <a:t>computes average</a:t>
            </a:r>
          </a:p>
        </p:txBody>
      </p:sp>
      <p:sp>
        <p:nvSpPr>
          <p:cNvPr id="10" name="Text Box 7"/>
          <p:cNvSpPr txBox="1">
            <a:spLocks noChangeArrowheads="1"/>
          </p:cNvSpPr>
          <p:nvPr/>
        </p:nvSpPr>
        <p:spPr bwMode="auto">
          <a:xfrm>
            <a:off x="6815583" y="4191995"/>
            <a:ext cx="2220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600">
                <a:solidFill>
                  <a:schemeClr val="tx1"/>
                </a:solidFill>
                <a:latin typeface="Times New Roman" pitchFamily="18" charset="0"/>
              </a:defRPr>
            </a:lvl1pPr>
            <a:lvl2pPr>
              <a:defRPr kumimoji="1" sz="2200">
                <a:solidFill>
                  <a:schemeClr val="tx1"/>
                </a:solidFill>
                <a:latin typeface="Times New Roman" pitchFamily="18" charset="0"/>
              </a:defRPr>
            </a:lvl2pPr>
            <a:lvl3pPr>
              <a:defRPr kumimoji="1">
                <a:solidFill>
                  <a:schemeClr val="tx1"/>
                </a:solidFill>
                <a:latin typeface="Times New Roman" pitchFamily="18" charset="0"/>
              </a:defRPr>
            </a:lvl3pPr>
            <a:lvl4pPr>
              <a:defRPr kumimoji="1" sz="1400">
                <a:solidFill>
                  <a:schemeClr val="tx1"/>
                </a:solidFill>
                <a:latin typeface="Times New Roman" pitchFamily="18" charset="0"/>
              </a:defRPr>
            </a:lvl4pPr>
            <a:lvl5pPr>
              <a:defRPr kumimoji="1" sz="1400">
                <a:solidFill>
                  <a:schemeClr val="tx1"/>
                </a:solidFill>
                <a:latin typeface="Times New Roman" pitchFamily="18" charset="0"/>
              </a:defRPr>
            </a:lvl5pPr>
            <a:lvl6pPr>
              <a:defRPr kumimoji="1" sz="1400">
                <a:solidFill>
                  <a:schemeClr val="tx1"/>
                </a:solidFill>
                <a:latin typeface="Times New Roman" pitchFamily="18" charset="0"/>
              </a:defRPr>
            </a:lvl6pPr>
            <a:lvl7pPr>
              <a:defRPr kumimoji="1" sz="1400">
                <a:solidFill>
                  <a:schemeClr val="tx1"/>
                </a:solidFill>
                <a:latin typeface="Times New Roman" pitchFamily="18" charset="0"/>
              </a:defRPr>
            </a:lvl7pPr>
            <a:lvl8pPr>
              <a:defRPr kumimoji="1" sz="1400">
                <a:solidFill>
                  <a:schemeClr val="tx1"/>
                </a:solidFill>
                <a:latin typeface="Times New Roman" pitchFamily="18" charset="0"/>
              </a:defRPr>
            </a:lvl8pPr>
            <a:lvl9pPr>
              <a:defRPr kumimoji="1" sz="1400">
                <a:solidFill>
                  <a:schemeClr val="tx1"/>
                </a:solidFill>
                <a:latin typeface="Times New Roman" pitchFamily="18" charset="0"/>
              </a:defRPr>
            </a:lvl9pPr>
          </a:lstStyle>
          <a:p>
            <a:pPr eaLnBrk="0" hangingPunct="0"/>
            <a:r>
              <a:rPr lang="en-US" altLang="en-US" sz="2400" dirty="0">
                <a:solidFill>
                  <a:srgbClr val="FF0000"/>
                </a:solidFill>
                <a:cs typeface="+mn-cs"/>
              </a:rPr>
              <a:t>computes details</a:t>
            </a:r>
          </a:p>
        </p:txBody>
      </p:sp>
      <p:sp>
        <p:nvSpPr>
          <p:cNvPr id="11" name="TextBox 6"/>
          <p:cNvSpPr txBox="1">
            <a:spLocks noChangeArrowheads="1"/>
          </p:cNvSpPr>
          <p:nvPr/>
        </p:nvSpPr>
        <p:spPr bwMode="auto">
          <a:xfrm>
            <a:off x="4387701" y="1864246"/>
            <a:ext cx="426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600">
                <a:solidFill>
                  <a:schemeClr val="tx1"/>
                </a:solidFill>
                <a:latin typeface="Times New Roman" pitchFamily="18" charset="0"/>
              </a:defRPr>
            </a:lvl1pPr>
            <a:lvl2pPr>
              <a:defRPr kumimoji="1" sz="2200">
                <a:solidFill>
                  <a:schemeClr val="tx1"/>
                </a:solidFill>
                <a:latin typeface="Times New Roman" pitchFamily="18" charset="0"/>
              </a:defRPr>
            </a:lvl2pPr>
            <a:lvl3pPr>
              <a:defRPr kumimoji="1">
                <a:solidFill>
                  <a:schemeClr val="tx1"/>
                </a:solidFill>
                <a:latin typeface="Times New Roman" pitchFamily="18" charset="0"/>
              </a:defRPr>
            </a:lvl3pPr>
            <a:lvl4pPr>
              <a:defRPr kumimoji="1" sz="1400">
                <a:solidFill>
                  <a:schemeClr val="tx1"/>
                </a:solidFill>
                <a:latin typeface="Times New Roman" pitchFamily="18" charset="0"/>
              </a:defRPr>
            </a:lvl4pPr>
            <a:lvl5pPr>
              <a:defRPr kumimoji="1" sz="1400">
                <a:solidFill>
                  <a:schemeClr val="tx1"/>
                </a:solidFill>
                <a:latin typeface="Times New Roman" pitchFamily="18" charset="0"/>
              </a:defRPr>
            </a:lvl5pPr>
            <a:lvl6pPr>
              <a:defRPr kumimoji="1" sz="1400">
                <a:solidFill>
                  <a:schemeClr val="tx1"/>
                </a:solidFill>
                <a:latin typeface="Times New Roman" pitchFamily="18" charset="0"/>
              </a:defRPr>
            </a:lvl6pPr>
            <a:lvl7pPr>
              <a:defRPr kumimoji="1" sz="1400">
                <a:solidFill>
                  <a:schemeClr val="tx1"/>
                </a:solidFill>
                <a:latin typeface="Times New Roman" pitchFamily="18" charset="0"/>
              </a:defRPr>
            </a:lvl7pPr>
            <a:lvl8pPr>
              <a:defRPr kumimoji="1" sz="1400">
                <a:solidFill>
                  <a:schemeClr val="tx1"/>
                </a:solidFill>
                <a:latin typeface="Times New Roman" pitchFamily="18" charset="0"/>
              </a:defRPr>
            </a:lvl8pPr>
            <a:lvl9pPr>
              <a:defRPr kumimoji="1" sz="1400">
                <a:solidFill>
                  <a:schemeClr val="tx1"/>
                </a:solidFill>
                <a:latin typeface="Times New Roman" pitchFamily="18" charset="0"/>
              </a:defRPr>
            </a:lvl9pPr>
          </a:lstStyle>
          <a:p>
            <a:pPr eaLnBrk="0" hangingPunct="0"/>
            <a:r>
              <a:rPr lang="el-GR" altLang="en-US" sz="2400" dirty="0">
                <a:solidFill>
                  <a:srgbClr val="FF0000"/>
                </a:solidFill>
                <a:cs typeface="+mn-cs"/>
              </a:rPr>
              <a:t>φ</a:t>
            </a:r>
            <a:r>
              <a:rPr lang="en-US" altLang="en-US" sz="2400" dirty="0">
                <a:solidFill>
                  <a:srgbClr val="FF0000"/>
                </a:solidFill>
                <a:cs typeface="+mn-cs"/>
              </a:rPr>
              <a:t>(t)                          </a:t>
            </a:r>
            <a:r>
              <a:rPr lang="el-GR" altLang="en-US" sz="2400" dirty="0">
                <a:solidFill>
                  <a:srgbClr val="FF0000"/>
                </a:solidFill>
                <a:cs typeface="+mn-cs"/>
              </a:rPr>
              <a:t>ψ</a:t>
            </a:r>
            <a:r>
              <a:rPr lang="en-US" altLang="en-US" sz="2400" dirty="0">
                <a:solidFill>
                  <a:srgbClr val="FF0000"/>
                </a:solidFill>
                <a:cs typeface="+mn-cs"/>
              </a:rPr>
              <a:t>(t)</a:t>
            </a:r>
          </a:p>
        </p:txBody>
      </p:sp>
      <p:pic>
        <p:nvPicPr>
          <p:cNvPr id="12" name="Picture 3"/>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50000"/>
          <a:stretch>
            <a:fillRect/>
          </a:stretch>
        </p:blipFill>
        <p:spPr bwMode="auto">
          <a:xfrm>
            <a:off x="6607026" y="2243611"/>
            <a:ext cx="225425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13" name="Content Placeholder 2"/>
          <p:cNvSpPr txBox="1">
            <a:spLocks/>
          </p:cNvSpPr>
          <p:nvPr/>
        </p:nvSpPr>
        <p:spPr>
          <a:xfrm>
            <a:off x="63711" y="1869430"/>
            <a:ext cx="3500177" cy="7620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a:defRPr/>
            </a:pPr>
            <a:r>
              <a:rPr lang="en-US" sz="2000" kern="0" dirty="0"/>
              <a:t>Mother scaling function:</a:t>
            </a:r>
            <a:endParaRPr lang="en-US" sz="2400" kern="0" dirty="0"/>
          </a:p>
          <a:p>
            <a:pPr marL="0" indent="0">
              <a:buNone/>
              <a:defRPr/>
            </a:pPr>
            <a:endParaRPr lang="en-US" sz="2400" kern="0" dirty="0"/>
          </a:p>
        </p:txBody>
      </p:sp>
      <p:pic>
        <p:nvPicPr>
          <p:cNvPr id="1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0" y="2578224"/>
            <a:ext cx="38258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pic>
        <p:nvPicPr>
          <p:cNvPr id="1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249" y="3975052"/>
            <a:ext cx="18954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222793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5</a:t>
            </a:fld>
            <a:endParaRPr lang="en-US" sz="1400">
              <a:solidFill>
                <a:schemeClr val="tx1"/>
              </a:solidFill>
            </a:endParaRPr>
          </a:p>
        </p:txBody>
      </p:sp>
      <p:sp>
        <p:nvSpPr>
          <p:cNvPr id="13315"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4" name="Rectangle 3"/>
          <p:cNvSpPr/>
          <p:nvPr/>
        </p:nvSpPr>
        <p:spPr>
          <a:xfrm>
            <a:off x="323528" y="692696"/>
            <a:ext cx="7596844" cy="400110"/>
          </a:xfrm>
          <a:prstGeom prst="rect">
            <a:avLst/>
          </a:prstGeom>
        </p:spPr>
        <p:txBody>
          <a:bodyPr wrap="square">
            <a:spAutoFit/>
          </a:bodyPr>
          <a:lstStyle/>
          <a:p>
            <a:r>
              <a:rPr lang="en-US" dirty="0" err="1"/>
              <a:t>Hàm</a:t>
            </a:r>
            <a:r>
              <a:rPr lang="en-US" dirty="0"/>
              <a:t> </a:t>
            </a:r>
            <a:r>
              <a:rPr lang="en-US" dirty="0" err="1"/>
              <a:t>biến</a:t>
            </a:r>
            <a:r>
              <a:rPr lang="en-US" dirty="0"/>
              <a:t> </a:t>
            </a:r>
            <a:r>
              <a:rPr lang="en-US" dirty="0" err="1"/>
              <a:t>đổi</a:t>
            </a:r>
            <a:r>
              <a:rPr lang="en-US" dirty="0"/>
              <a:t> Wavelet </a:t>
            </a:r>
            <a:r>
              <a:rPr lang="en-US" dirty="0" err="1"/>
              <a:t>liên</a:t>
            </a:r>
            <a:r>
              <a:rPr lang="en-US" dirty="0"/>
              <a:t> </a:t>
            </a:r>
            <a:r>
              <a:rPr lang="en-US" dirty="0" err="1"/>
              <a:t>tục</a:t>
            </a:r>
            <a:r>
              <a:rPr lang="en-US" dirty="0"/>
              <a:t> 1 </a:t>
            </a:r>
            <a:r>
              <a:rPr lang="en-US" dirty="0" err="1"/>
              <a:t>miền</a:t>
            </a:r>
            <a:r>
              <a:rPr lang="en-US" dirty="0"/>
              <a:t> </a:t>
            </a:r>
            <a:r>
              <a:rPr lang="en-US" dirty="0" err="1"/>
              <a:t>được</a:t>
            </a:r>
            <a:r>
              <a:rPr lang="en-US" dirty="0"/>
              <a:t> </a:t>
            </a:r>
            <a:r>
              <a:rPr lang="en-US" dirty="0" err="1"/>
              <a:t>định</a:t>
            </a:r>
            <a:r>
              <a:rPr lang="en-US" dirty="0"/>
              <a:t> </a:t>
            </a:r>
            <a:r>
              <a:rPr lang="en-US" dirty="0" err="1"/>
              <a:t>nghĩa</a:t>
            </a:r>
            <a:endParaRPr lang="en-US" dirty="0"/>
          </a:p>
        </p:txBody>
      </p:sp>
      <mc:AlternateContent xmlns:mc="http://schemas.openxmlformats.org/markup-compatibility/2006" xmlns:a14="http://schemas.microsoft.com/office/drawing/2010/main">
        <mc:Choice Requires="a14">
          <p:sp>
            <p:nvSpPr>
              <p:cNvPr id="5" name="Rectangle 4"/>
              <p:cNvSpPr/>
              <p:nvPr/>
            </p:nvSpPr>
            <p:spPr>
              <a:xfrm>
                <a:off x="1871700" y="1196752"/>
                <a:ext cx="5811847" cy="8165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𝐶</m:t>
                          </m:r>
                          <m:r>
                            <a:rPr lang="en-US" i="1">
                              <a:latin typeface="Cambria Math"/>
                            </a:rPr>
                            <m:t> </m:t>
                          </m:r>
                          <m:d>
                            <m:dPr>
                              <m:ctrlPr>
                                <a:rPr lang="en-US" i="1">
                                  <a:latin typeface="Cambria Math" panose="02040503050406030204" pitchFamily="18" charset="0"/>
                                </a:rPr>
                              </m:ctrlPr>
                            </m:dPr>
                            <m:e>
                              <m:r>
                                <a:rPr lang="en-US" i="1">
                                  <a:latin typeface="Cambria Math"/>
                                </a:rPr>
                                <m:t>𝜏</m:t>
                              </m:r>
                              <m:r>
                                <a:rPr lang="en-US" i="1">
                                  <a:latin typeface="Cambria Math"/>
                                </a:rPr>
                                <m:t>,</m:t>
                              </m:r>
                              <m:r>
                                <a:rPr lang="en-US" i="1">
                                  <a:latin typeface="Cambria Math"/>
                                </a:rPr>
                                <m:t>𝑠</m:t>
                              </m:r>
                            </m:e>
                          </m:d>
                          <m:r>
                            <a:rPr lang="en-US" i="1">
                              <a:latin typeface="Cambria Math"/>
                            </a:rPr>
                            <m:t>=</m:t>
                          </m:r>
                          <m:r>
                            <a:rPr lang="en-US" i="1">
                              <a:latin typeface="Cambria Math"/>
                            </a:rPr>
                            <m:t>𝑋</m:t>
                          </m:r>
                        </m:e>
                        <m:sub>
                          <m:r>
                            <a:rPr lang="en-US" i="1">
                              <a:latin typeface="Cambria Math"/>
                            </a:rPr>
                            <m:t>𝑊𝑇</m:t>
                          </m:r>
                        </m:sub>
                      </m:sSub>
                      <m:d>
                        <m:dPr>
                          <m:ctrlPr>
                            <a:rPr lang="en-US" i="1">
                              <a:latin typeface="Cambria Math" panose="02040503050406030204" pitchFamily="18" charset="0"/>
                            </a:rPr>
                          </m:ctrlPr>
                        </m:dPr>
                        <m:e>
                          <m:r>
                            <a:rPr lang="en-US" i="1">
                              <a:latin typeface="Cambria Math"/>
                            </a:rPr>
                            <m:t>𝜏</m:t>
                          </m:r>
                          <m:r>
                            <a:rPr lang="en-US" i="1">
                              <a:latin typeface="Cambria Math"/>
                            </a:rPr>
                            <m:t>,</m:t>
                          </m:r>
                          <m:r>
                            <a:rPr lang="en-US" i="1">
                              <a:latin typeface="Cambria Math"/>
                            </a:rPr>
                            <m:t>𝑠</m:t>
                          </m:r>
                        </m:e>
                      </m:d>
                      <m:r>
                        <a:rPr lang="en-US" i="1">
                          <a:latin typeface="Cambria Math"/>
                        </a:rPr>
                        <m:t>=</m:t>
                      </m:r>
                      <m:f>
                        <m:fPr>
                          <m:ctrlPr>
                            <a:rPr lang="en-US" i="1">
                              <a:latin typeface="Cambria Math" panose="02040503050406030204" pitchFamily="18" charset="0"/>
                            </a:rPr>
                          </m:ctrlPr>
                        </m:fPr>
                        <m:num>
                          <m:r>
                            <a:rPr lang="en-US" i="1">
                              <a:latin typeface="Cambria Math"/>
                            </a:rPr>
                            <m:t>1</m:t>
                          </m:r>
                        </m:num>
                        <m:den>
                          <m:rad>
                            <m:radPr>
                              <m:degHide m:val="on"/>
                              <m:ctrlPr>
                                <a:rPr lang="en-US" i="1">
                                  <a:latin typeface="Cambria Math" panose="02040503050406030204" pitchFamily="18" charset="0"/>
                                </a:rPr>
                              </m:ctrlPr>
                            </m:radPr>
                            <m:deg/>
                            <m:e>
                              <m:d>
                                <m:dPr>
                                  <m:begChr m:val="|"/>
                                  <m:endChr m:val="|"/>
                                  <m:ctrlPr>
                                    <a:rPr lang="en-US" i="1">
                                      <a:latin typeface="Cambria Math" panose="02040503050406030204" pitchFamily="18" charset="0"/>
                                    </a:rPr>
                                  </m:ctrlPr>
                                </m:dPr>
                                <m:e>
                                  <m:r>
                                    <a:rPr lang="en-US" i="1">
                                      <a:latin typeface="Cambria Math"/>
                                    </a:rPr>
                                    <m:t>𝑠</m:t>
                                  </m:r>
                                </m:e>
                              </m:d>
                            </m:e>
                          </m:rad>
                        </m:den>
                      </m:f>
                      <m:nary>
                        <m:naryPr>
                          <m:limLoc m:val="subSup"/>
                          <m:ctrlPr>
                            <a:rPr lang="en-US" i="1">
                              <a:latin typeface="Cambria Math" panose="02040503050406030204" pitchFamily="18" charset="0"/>
                            </a:rPr>
                          </m:ctrlPr>
                        </m:naryPr>
                        <m:sub>
                          <m:r>
                            <a:rPr lang="en-US" i="1">
                              <a:latin typeface="Cambria Math"/>
                            </a:rPr>
                            <m:t>−∞</m:t>
                          </m:r>
                        </m:sub>
                        <m:sup>
                          <m:r>
                            <a:rPr lang="en-US" i="1">
                              <a:latin typeface="Cambria Math"/>
                            </a:rPr>
                            <m:t>∞</m:t>
                          </m:r>
                        </m:sup>
                        <m:e>
                          <m:r>
                            <a:rPr lang="en-US" i="1">
                              <a:latin typeface="Cambria Math"/>
                            </a:rPr>
                            <m:t>𝑥</m:t>
                          </m:r>
                          <m:r>
                            <a:rPr lang="en-US" i="1">
                              <a:latin typeface="Cambria Math"/>
                            </a:rPr>
                            <m:t>(</m:t>
                          </m:r>
                          <m:r>
                            <a:rPr lang="en-US" i="1">
                              <a:latin typeface="Cambria Math"/>
                            </a:rPr>
                            <m:t>𝑡</m:t>
                          </m:r>
                          <m:r>
                            <a:rPr lang="en-US" i="1">
                              <a:latin typeface="Cambria Math"/>
                            </a:rPr>
                            <m:t>)</m:t>
                          </m:r>
                          <m:sSup>
                            <m:sSupPr>
                              <m:ctrlPr>
                                <a:rPr lang="en-US" i="1">
                                  <a:latin typeface="Cambria Math" panose="02040503050406030204" pitchFamily="18" charset="0"/>
                                </a:rPr>
                              </m:ctrlPr>
                            </m:sSupPr>
                            <m:e>
                              <m:r>
                                <a:rPr lang="en-US" i="1">
                                  <a:latin typeface="Cambria Math"/>
                                </a:rPr>
                                <m:t>𝜓</m:t>
                              </m:r>
                            </m:e>
                            <m:sup>
                              <m:r>
                                <a:rPr lang="en-US" i="1">
                                  <a:latin typeface="Cambria Math"/>
                                </a:rPr>
                                <m:t>∗</m:t>
                              </m:r>
                            </m:sup>
                          </m:sSup>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𝑡</m:t>
                                  </m:r>
                                  <m:r>
                                    <a:rPr lang="en-US" i="1">
                                      <a:latin typeface="Cambria Math"/>
                                    </a:rPr>
                                    <m:t>−</m:t>
                                  </m:r>
                                  <m:r>
                                    <a:rPr lang="en-US" i="1">
                                      <a:latin typeface="Cambria Math"/>
                                    </a:rPr>
                                    <m:t>𝜏</m:t>
                                  </m:r>
                                </m:num>
                                <m:den>
                                  <m:r>
                                    <a:rPr lang="en-US" i="1">
                                      <a:latin typeface="Cambria Math"/>
                                    </a:rPr>
                                    <m:t>𝑠</m:t>
                                  </m:r>
                                </m:den>
                              </m:f>
                            </m:e>
                          </m:d>
                          <m:r>
                            <a:rPr lang="en-US" i="1">
                              <a:latin typeface="Cambria Math"/>
                            </a:rPr>
                            <m:t>𝑑𝑡</m:t>
                          </m:r>
                        </m:e>
                      </m:nary>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871700" y="1196752"/>
                <a:ext cx="5811847" cy="81657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15516" y="2060848"/>
                <a:ext cx="8777101" cy="1344920"/>
              </a:xfrm>
              <a:prstGeom prst="rect">
                <a:avLst/>
              </a:prstGeom>
            </p:spPr>
            <p:txBody>
              <a:bodyPr wrap="square">
                <a:spAutoFit/>
              </a:bodyPr>
              <a:lstStyle/>
              <a:p>
                <a:r>
                  <a:rPr lang="en-US" dirty="0"/>
                  <a:t>Tín </a:t>
                </a:r>
                <a:r>
                  <a:rPr lang="en-US" dirty="0" err="1"/>
                  <a:t>hiệu</a:t>
                </a:r>
                <a:r>
                  <a:rPr lang="en-US" dirty="0"/>
                  <a:t> </a:t>
                </a:r>
                <a:r>
                  <a:rPr lang="en-US" dirty="0" err="1"/>
                  <a:t>đã</a:t>
                </a:r>
                <a:r>
                  <a:rPr lang="en-US" dirty="0"/>
                  <a:t> </a:t>
                </a:r>
                <a:r>
                  <a:rPr lang="en-US" dirty="0" err="1"/>
                  <a:t>được</a:t>
                </a:r>
                <a:r>
                  <a:rPr lang="en-US" dirty="0"/>
                  <a:t> </a:t>
                </a:r>
                <a:r>
                  <a:rPr lang="en-US" dirty="0" err="1"/>
                  <a:t>biến</a:t>
                </a:r>
                <a:r>
                  <a:rPr lang="en-US" dirty="0"/>
                  <a:t> </a:t>
                </a:r>
                <a:r>
                  <a:rPr lang="en-US" dirty="0" err="1"/>
                  <a:t>đổi</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𝑋</m:t>
                        </m:r>
                      </m:e>
                      <m:sub>
                        <m:r>
                          <a:rPr lang="en-US" i="1">
                            <a:latin typeface="Cambria Math"/>
                          </a:rPr>
                          <m:t>𝑊𝑇</m:t>
                        </m:r>
                        <m:d>
                          <m:dPr>
                            <m:ctrlPr>
                              <a:rPr lang="en-US" i="1">
                                <a:latin typeface="Cambria Math" panose="02040503050406030204" pitchFamily="18" charset="0"/>
                              </a:rPr>
                            </m:ctrlPr>
                          </m:dPr>
                          <m:e>
                            <m:r>
                              <a:rPr lang="en-US" i="1">
                                <a:latin typeface="Cambria Math"/>
                              </a:rPr>
                              <m:t>𝜏</m:t>
                            </m:r>
                            <m:r>
                              <a:rPr lang="en-US" i="1">
                                <a:latin typeface="Cambria Math"/>
                              </a:rPr>
                              <m:t>,</m:t>
                            </m:r>
                            <m:r>
                              <a:rPr lang="en-US" i="1">
                                <a:latin typeface="Cambria Math"/>
                              </a:rPr>
                              <m:t>𝑠</m:t>
                            </m:r>
                          </m:e>
                        </m:d>
                      </m:sub>
                    </m:sSub>
                  </m:oMath>
                </a14:m>
                <a:r>
                  <a:rPr lang="en-US" dirty="0"/>
                  <a:t> </a:t>
                </a:r>
                <a:r>
                  <a:rPr lang="en-US" dirty="0" err="1"/>
                  <a:t>là</a:t>
                </a:r>
                <a:r>
                  <a:rPr lang="en-US" dirty="0"/>
                  <a:t> </a:t>
                </a:r>
                <a:r>
                  <a:rPr lang="en-US" dirty="0" err="1"/>
                  <a:t>hàm</a:t>
                </a:r>
                <a:r>
                  <a:rPr lang="en-US" dirty="0"/>
                  <a:t> </a:t>
                </a:r>
                <a:r>
                  <a:rPr lang="en-US" dirty="0" err="1"/>
                  <a:t>với</a:t>
                </a:r>
                <a:r>
                  <a:rPr lang="en-US" dirty="0"/>
                  <a:t> </a:t>
                </a:r>
                <a:r>
                  <a:rPr lang="en-US" dirty="0" err="1"/>
                  <a:t>hai</a:t>
                </a:r>
                <a:r>
                  <a:rPr lang="en-US" dirty="0"/>
                  <a:t> </a:t>
                </a:r>
                <a:r>
                  <a:rPr lang="en-US" dirty="0" err="1"/>
                  <a:t>biến</a:t>
                </a:r>
                <a:r>
                  <a:rPr lang="en-US" dirty="0"/>
                  <a:t>: </a:t>
                </a:r>
                <a:r>
                  <a:rPr lang="en-US" dirty="0" err="1"/>
                  <a:t>độ</a:t>
                </a:r>
                <a:r>
                  <a:rPr lang="en-US" dirty="0"/>
                  <a:t> </a:t>
                </a:r>
                <a:r>
                  <a:rPr lang="en-US" dirty="0" err="1"/>
                  <a:t>dịch</a:t>
                </a:r>
                <a:r>
                  <a:rPr lang="en-US" dirty="0"/>
                  <a:t> </a:t>
                </a:r>
                <a:r>
                  <a:rPr lang="en-US" dirty="0" err="1"/>
                  <a:t>chuyển</a:t>
                </a:r>
                <a:r>
                  <a:rPr lang="en-US" dirty="0"/>
                  <a:t> (</a:t>
                </a:r>
                <a:r>
                  <a:rPr lang="en-US" dirty="0" err="1"/>
                  <a:t>vị</a:t>
                </a:r>
                <a:r>
                  <a:rPr lang="en-US" dirty="0"/>
                  <a:t> </a:t>
                </a:r>
                <a:r>
                  <a:rPr lang="en-US" dirty="0" err="1"/>
                  <a:t>trí</a:t>
                </a:r>
                <a:r>
                  <a:rPr lang="en-US" dirty="0"/>
                  <a:t>) </a:t>
                </a:r>
                <a14:m>
                  <m:oMath xmlns:m="http://schemas.openxmlformats.org/officeDocument/2006/math">
                    <m:r>
                      <a:rPr lang="en-US" i="1">
                        <a:latin typeface="Cambria Math"/>
                      </a:rPr>
                      <m:t>𝜏</m:t>
                    </m:r>
                  </m:oMath>
                </a14:m>
                <a:r>
                  <a:rPr lang="en-US" dirty="0"/>
                  <a:t> </a:t>
                </a:r>
                <a:r>
                  <a:rPr lang="en-US" dirty="0" err="1"/>
                  <a:t>và</a:t>
                </a:r>
                <a:r>
                  <a:rPr lang="en-US" dirty="0"/>
                  <a:t> </a:t>
                </a:r>
                <a:r>
                  <a:rPr lang="en-US" dirty="0" err="1"/>
                  <a:t>tham</a:t>
                </a:r>
                <a:r>
                  <a:rPr lang="en-US" dirty="0"/>
                  <a:t> </a:t>
                </a:r>
                <a:r>
                  <a:rPr lang="en-US" dirty="0" err="1"/>
                  <a:t>số</a:t>
                </a:r>
                <a:r>
                  <a:rPr lang="en-US" dirty="0"/>
                  <a:t> </a:t>
                </a:r>
                <a:r>
                  <a:rPr lang="en-US" dirty="0" err="1"/>
                  <a:t>tỷ</a:t>
                </a:r>
                <a:r>
                  <a:rPr lang="en-US" dirty="0"/>
                  <a:t> </a:t>
                </a:r>
                <a:r>
                  <a:rPr lang="en-US" dirty="0" err="1"/>
                  <a:t>lệ</a:t>
                </a:r>
                <a:r>
                  <a:rPr lang="en-US" dirty="0"/>
                  <a:t> </a:t>
                </a:r>
                <a14:m>
                  <m:oMath xmlns:m="http://schemas.openxmlformats.org/officeDocument/2006/math">
                    <m:r>
                      <a:rPr lang="en-US" i="1">
                        <a:latin typeface="Cambria Math"/>
                      </a:rPr>
                      <m:t>𝑠</m:t>
                    </m:r>
                  </m:oMath>
                </a14:m>
                <a:r>
                  <a:rPr lang="en-US" dirty="0"/>
                  <a:t>. </a:t>
                </a:r>
                <a:r>
                  <a:rPr lang="en-US" dirty="0" err="1"/>
                  <a:t>Hàm</a:t>
                </a:r>
                <a:r>
                  <a:rPr lang="en-US" dirty="0"/>
                  <a:t> Wavelet </a:t>
                </a:r>
                <a:r>
                  <a:rPr lang="en-US" dirty="0" err="1"/>
                  <a:t>mẹ</a:t>
                </a:r>
                <a:r>
                  <a:rPr lang="en-US" dirty="0"/>
                  <a:t> </a:t>
                </a:r>
                <a:r>
                  <a:rPr lang="en-US" dirty="0" err="1"/>
                  <a:t>được</a:t>
                </a:r>
                <a:r>
                  <a:rPr lang="en-US" dirty="0"/>
                  <a:t> </a:t>
                </a:r>
                <a:r>
                  <a:rPr lang="en-US" dirty="0" err="1"/>
                  <a:t>ký</a:t>
                </a:r>
                <a:r>
                  <a:rPr lang="en-US" dirty="0"/>
                  <a:t> </a:t>
                </a:r>
                <a:r>
                  <a:rPr lang="en-US" dirty="0" err="1"/>
                  <a:t>hiệu</a:t>
                </a:r>
                <a:r>
                  <a:rPr lang="en-US" dirty="0"/>
                  <a:t> </a:t>
                </a:r>
                <a14:m>
                  <m:oMath xmlns:m="http://schemas.openxmlformats.org/officeDocument/2006/math">
                    <m:r>
                      <a:rPr lang="en-US" i="1">
                        <a:latin typeface="Cambria Math"/>
                      </a:rPr>
                      <m:t>𝜓</m:t>
                    </m:r>
                  </m:oMath>
                </a14:m>
                <a:r>
                  <a:rPr lang="en-US" dirty="0"/>
                  <a:t>, </a:t>
                </a:r>
                <a:r>
                  <a:rPr lang="en-US" dirty="0" err="1"/>
                  <a:t>ký</a:t>
                </a:r>
                <a:r>
                  <a:rPr lang="en-US" dirty="0"/>
                  <a:t> </a:t>
                </a:r>
                <a:r>
                  <a:rPr lang="en-US" dirty="0" err="1"/>
                  <a:t>hiệu</a:t>
                </a:r>
                <a:r>
                  <a:rPr lang="en-US" dirty="0"/>
                  <a:t> * </a:t>
                </a:r>
                <a:r>
                  <a:rPr lang="en-US" dirty="0" err="1"/>
                  <a:t>ám</a:t>
                </a:r>
                <a:r>
                  <a:rPr lang="en-US" dirty="0"/>
                  <a:t> </a:t>
                </a:r>
                <a:r>
                  <a:rPr lang="en-US" dirty="0" err="1"/>
                  <a:t>chỉ</a:t>
                </a:r>
                <a:r>
                  <a:rPr lang="en-US" dirty="0"/>
                  <a:t> </a:t>
                </a:r>
                <a:r>
                  <a:rPr lang="en-US" dirty="0" err="1"/>
                  <a:t>toán</a:t>
                </a:r>
                <a:r>
                  <a:rPr lang="en-US" dirty="0"/>
                  <a:t> </a:t>
                </a:r>
                <a:r>
                  <a:rPr lang="en-US" dirty="0" err="1"/>
                  <a:t>tử</a:t>
                </a:r>
                <a:r>
                  <a:rPr lang="en-US" dirty="0"/>
                  <a:t> </a:t>
                </a:r>
                <a:r>
                  <a:rPr lang="en-US" dirty="0" err="1"/>
                  <a:t>liên</a:t>
                </a:r>
                <a:r>
                  <a:rPr lang="en-US" dirty="0"/>
                  <a:t> </a:t>
                </a:r>
                <a:r>
                  <a:rPr lang="en-US" dirty="0" err="1"/>
                  <a:t>hợp</a:t>
                </a:r>
                <a:r>
                  <a:rPr lang="en-US" dirty="0"/>
                  <a:t> </a:t>
                </a:r>
                <a:r>
                  <a:rPr lang="en-US" dirty="0" err="1"/>
                  <a:t>phức</a:t>
                </a:r>
                <a:r>
                  <a:rPr lang="en-US" dirty="0"/>
                  <a:t> </a:t>
                </a:r>
                <a:r>
                  <a:rPr lang="en-US" dirty="0" err="1"/>
                  <a:t>được</a:t>
                </a:r>
                <a:r>
                  <a:rPr lang="en-US" dirty="0"/>
                  <a:t> </a:t>
                </a:r>
                <a:r>
                  <a:rPr lang="en-US" dirty="0" err="1"/>
                  <a:t>dùng</a:t>
                </a:r>
                <a:r>
                  <a:rPr lang="en-US" dirty="0"/>
                  <a:t> </a:t>
                </a:r>
                <a:r>
                  <a:rPr lang="en-US" dirty="0" err="1"/>
                  <a:t>trong</a:t>
                </a:r>
                <a:r>
                  <a:rPr lang="en-US" dirty="0"/>
                  <a:t> </a:t>
                </a:r>
                <a:r>
                  <a:rPr lang="en-US" dirty="0" err="1"/>
                  <a:t>trường</a:t>
                </a:r>
                <a:r>
                  <a:rPr lang="en-US" dirty="0"/>
                  <a:t> </a:t>
                </a:r>
                <a:r>
                  <a:rPr lang="en-US" dirty="0" err="1"/>
                  <a:t>hợp</a:t>
                </a:r>
                <a:r>
                  <a:rPr lang="en-US" dirty="0"/>
                  <a:t> </a:t>
                </a:r>
                <a:r>
                  <a:rPr lang="en-US" dirty="0" err="1"/>
                  <a:t>của</a:t>
                </a:r>
                <a:r>
                  <a:rPr lang="en-US" dirty="0"/>
                  <a:t> Wavelet </a:t>
                </a:r>
                <a:r>
                  <a:rPr lang="en-US" dirty="0" err="1"/>
                  <a:t>phức</a:t>
                </a:r>
                <a:r>
                  <a:rPr lang="en-US" dirty="0"/>
                  <a:t>, </a:t>
                </a:r>
                <a14:m>
                  <m:oMath xmlns:m="http://schemas.openxmlformats.org/officeDocument/2006/math">
                    <m:r>
                      <a:rPr lang="en-US" i="1">
                        <a:latin typeface="Cambria Math"/>
                      </a:rPr>
                      <m:t>𝐶</m:t>
                    </m:r>
                    <m:r>
                      <a:rPr lang="en-US" i="1">
                        <a:latin typeface="Cambria Math"/>
                      </a:rPr>
                      <m:t> </m:t>
                    </m:r>
                    <m:d>
                      <m:dPr>
                        <m:ctrlPr>
                          <a:rPr lang="en-US" i="1">
                            <a:latin typeface="Cambria Math" panose="02040503050406030204" pitchFamily="18" charset="0"/>
                          </a:rPr>
                        </m:ctrlPr>
                      </m:dPr>
                      <m:e>
                        <m:r>
                          <a:rPr lang="en-US" i="1">
                            <a:latin typeface="Cambria Math"/>
                          </a:rPr>
                          <m:t>𝜏</m:t>
                        </m:r>
                        <m:r>
                          <a:rPr lang="en-US" i="1">
                            <a:latin typeface="Cambria Math"/>
                          </a:rPr>
                          <m:t>,</m:t>
                        </m:r>
                        <m:r>
                          <a:rPr lang="en-US" i="1">
                            <a:latin typeface="Cambria Math"/>
                          </a:rPr>
                          <m:t>𝑠</m:t>
                        </m:r>
                      </m:e>
                    </m:d>
                    <m:r>
                      <m:rPr>
                        <m:nor/>
                      </m:rPr>
                      <a:rPr lang="en-US" b="0" i="0" smtClean="0">
                        <a:latin typeface="Cambria Math"/>
                      </a:rPr>
                      <m:t> </m:t>
                    </m:r>
                  </m:oMath>
                </a14:m>
                <a:r>
                  <a:rPr lang="en-US" dirty="0" err="1"/>
                  <a:t>biểu</a:t>
                </a:r>
                <a:r>
                  <a:rPr lang="en-US" dirty="0"/>
                  <a:t> </a:t>
                </a:r>
                <a:r>
                  <a:rPr lang="en-US" dirty="0" err="1"/>
                  <a:t>diễn</a:t>
                </a:r>
                <a:r>
                  <a:rPr lang="en-US" dirty="0"/>
                  <a:t> </a:t>
                </a:r>
                <a:r>
                  <a:rPr lang="en-US" dirty="0" err="1"/>
                  <a:t>những</a:t>
                </a:r>
                <a:r>
                  <a:rPr lang="en-US" dirty="0"/>
                  <a:t> </a:t>
                </a:r>
                <a:r>
                  <a:rPr lang="en-US" dirty="0" err="1"/>
                  <a:t>hệ</a:t>
                </a:r>
                <a:r>
                  <a:rPr lang="en-US" dirty="0"/>
                  <a:t> </a:t>
                </a:r>
                <a:r>
                  <a:rPr lang="en-US" dirty="0" err="1"/>
                  <a:t>số</a:t>
                </a:r>
                <a:r>
                  <a:rPr lang="en-US" dirty="0"/>
                  <a:t> wavelet.</a:t>
                </a:r>
              </a:p>
            </p:txBody>
          </p:sp>
        </mc:Choice>
        <mc:Fallback xmlns="">
          <p:sp>
            <p:nvSpPr>
              <p:cNvPr id="6" name="Rectangle 5"/>
              <p:cNvSpPr>
                <a:spLocks noRot="1" noChangeAspect="1" noMove="1" noResize="1" noEditPoints="1" noAdjustHandles="1" noChangeArrowheads="1" noChangeShapeType="1" noTextEdit="1"/>
              </p:cNvSpPr>
              <p:nvPr/>
            </p:nvSpPr>
            <p:spPr>
              <a:xfrm>
                <a:off x="215516" y="2060848"/>
                <a:ext cx="8777101" cy="1344920"/>
              </a:xfrm>
              <a:prstGeom prst="rect">
                <a:avLst/>
              </a:prstGeom>
              <a:blipFill rotWithShape="1">
                <a:blip r:embed="rId4"/>
                <a:stretch>
                  <a:fillRect l="-694" t="-2262" b="-7240"/>
                </a:stretch>
              </a:blipFill>
            </p:spPr>
            <p:txBody>
              <a:bodyPr/>
              <a:lstStyle/>
              <a:p>
                <a:r>
                  <a:rPr lang="en-US">
                    <a:noFill/>
                  </a:rPr>
                  <a:t> </a:t>
                </a:r>
              </a:p>
            </p:txBody>
          </p:sp>
        </mc:Fallback>
      </mc:AlternateContent>
      <p:sp>
        <p:nvSpPr>
          <p:cNvPr id="10" name="Rectangle 9"/>
          <p:cNvSpPr/>
          <p:nvPr/>
        </p:nvSpPr>
        <p:spPr>
          <a:xfrm>
            <a:off x="215516" y="3424934"/>
            <a:ext cx="8777101" cy="400110"/>
          </a:xfrm>
          <a:prstGeom prst="rect">
            <a:avLst/>
          </a:prstGeom>
        </p:spPr>
        <p:txBody>
          <a:bodyPr wrap="square">
            <a:spAutoFit/>
          </a:bodyPr>
          <a:lstStyle/>
          <a:p>
            <a:r>
              <a:rPr lang="en-US" dirty="0" err="1"/>
              <a:t>Biến</a:t>
            </a:r>
            <a:r>
              <a:rPr lang="en-US" dirty="0"/>
              <a:t> </a:t>
            </a:r>
            <a:r>
              <a:rPr lang="en-US" dirty="0" err="1"/>
              <a:t>đổi</a:t>
            </a:r>
            <a:r>
              <a:rPr lang="en-US" dirty="0"/>
              <a:t> </a:t>
            </a:r>
            <a:r>
              <a:rPr lang="en-US" dirty="0" err="1"/>
              <a:t>ngược</a:t>
            </a:r>
            <a:r>
              <a:rPr lang="en-US" dirty="0"/>
              <a:t> Wavelet </a:t>
            </a:r>
            <a:r>
              <a:rPr lang="en-US" dirty="0" err="1"/>
              <a:t>liên</a:t>
            </a:r>
            <a:r>
              <a:rPr lang="en-US" dirty="0"/>
              <a:t> </a:t>
            </a:r>
            <a:r>
              <a:rPr lang="en-US" dirty="0" err="1"/>
              <a:t>tục</a:t>
            </a:r>
            <a:r>
              <a:rPr lang="en-US" dirty="0"/>
              <a:t> </a:t>
            </a:r>
            <a:r>
              <a:rPr lang="en-US" dirty="0" err="1"/>
              <a:t>ngược</a:t>
            </a:r>
            <a:r>
              <a:rPr lang="en-US" dirty="0"/>
              <a:t> (ICWT) </a:t>
            </a:r>
            <a:r>
              <a:rPr lang="en-US" dirty="0" err="1"/>
              <a:t>được</a:t>
            </a:r>
            <a:r>
              <a:rPr lang="en-US" dirty="0"/>
              <a:t> </a:t>
            </a:r>
            <a:r>
              <a:rPr lang="en-US" dirty="0" err="1"/>
              <a:t>xác</a:t>
            </a:r>
            <a:r>
              <a:rPr lang="en-US" dirty="0"/>
              <a:t> </a:t>
            </a:r>
            <a:r>
              <a:rPr lang="en-US" dirty="0" err="1"/>
              <a:t>định</a:t>
            </a:r>
            <a:r>
              <a:rPr lang="en-US" dirty="0"/>
              <a:t> </a:t>
            </a:r>
            <a:r>
              <a:rPr lang="en-US" dirty="0" err="1"/>
              <a:t>như</a:t>
            </a:r>
            <a:r>
              <a:rPr lang="en-US" dirty="0"/>
              <a:t> </a:t>
            </a:r>
            <a:r>
              <a:rPr lang="en-US" dirty="0" err="1"/>
              <a:t>sau</a:t>
            </a:r>
            <a:r>
              <a:rPr lang="en-US" dirty="0"/>
              <a:t>:</a:t>
            </a:r>
          </a:p>
        </p:txBody>
      </p:sp>
      <mc:AlternateContent xmlns:mc="http://schemas.openxmlformats.org/markup-compatibility/2006" xmlns:a14="http://schemas.microsoft.com/office/drawing/2010/main">
        <mc:Choice Requires="a14">
          <p:sp>
            <p:nvSpPr>
              <p:cNvPr id="11" name="Rectangle 10"/>
              <p:cNvSpPr/>
              <p:nvPr/>
            </p:nvSpPr>
            <p:spPr>
              <a:xfrm>
                <a:off x="2018952" y="3911844"/>
                <a:ext cx="5462587" cy="81330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𝑥</m:t>
                      </m:r>
                      <m:d>
                        <m:dPr>
                          <m:ctrlPr>
                            <a:rPr lang="en-US" i="1">
                              <a:latin typeface="Cambria Math" panose="02040503050406030204" pitchFamily="18" charset="0"/>
                            </a:rPr>
                          </m:ctrlPr>
                        </m:dPr>
                        <m:e>
                          <m:r>
                            <a:rPr lang="en-US" i="1">
                              <a:latin typeface="Cambria Math"/>
                            </a:rPr>
                            <m:t>𝑡</m:t>
                          </m:r>
                        </m:e>
                      </m:d>
                      <m:r>
                        <a:rPr lang="en-US" i="1">
                          <a:latin typeface="Cambria Math"/>
                        </a:rPr>
                        <m:t>=</m:t>
                      </m:r>
                      <m:f>
                        <m:fPr>
                          <m:ctrlPr>
                            <a:rPr lang="en-US" i="1">
                              <a:latin typeface="Cambria Math" panose="02040503050406030204" pitchFamily="18" charset="0"/>
                            </a:rPr>
                          </m:ctrlPr>
                        </m:fPr>
                        <m:num>
                          <m:r>
                            <a:rPr lang="en-US" i="1">
                              <a:latin typeface="Cambria Math"/>
                            </a:rPr>
                            <m:t>1</m:t>
                          </m:r>
                        </m:num>
                        <m:den>
                          <m:sSubSup>
                            <m:sSubSupPr>
                              <m:ctrlPr>
                                <a:rPr lang="en-US" i="1">
                                  <a:latin typeface="Cambria Math" panose="02040503050406030204" pitchFamily="18" charset="0"/>
                                </a:rPr>
                              </m:ctrlPr>
                            </m:sSubSupPr>
                            <m:e>
                              <m:r>
                                <a:rPr lang="en-US" i="1">
                                  <a:latin typeface="Cambria Math"/>
                                </a:rPr>
                                <m:t>𝐶</m:t>
                              </m:r>
                            </m:e>
                            <m:sub>
                              <m:r>
                                <a:rPr lang="en-US" i="1">
                                  <a:latin typeface="Cambria Math"/>
                                </a:rPr>
                                <m:t>𝜓</m:t>
                              </m:r>
                            </m:sub>
                            <m:sup>
                              <m:r>
                                <a:rPr lang="en-US" i="1">
                                  <a:latin typeface="Cambria Math"/>
                                </a:rPr>
                                <m:t>2</m:t>
                              </m:r>
                            </m:sup>
                          </m:sSubSup>
                        </m:den>
                      </m:f>
                      <m:nary>
                        <m:naryPr>
                          <m:limLoc m:val="subSup"/>
                          <m:ctrlPr>
                            <a:rPr lang="en-US" i="1">
                              <a:latin typeface="Cambria Math" panose="02040503050406030204" pitchFamily="18" charset="0"/>
                            </a:rPr>
                          </m:ctrlPr>
                        </m:naryPr>
                        <m:sub>
                          <m:r>
                            <a:rPr lang="en-US" i="1">
                              <a:latin typeface="Cambria Math"/>
                            </a:rPr>
                            <m:t>−∞</m:t>
                          </m:r>
                        </m:sub>
                        <m:sup>
                          <m:r>
                            <a:rPr lang="en-US" i="1">
                              <a:latin typeface="Cambria Math"/>
                            </a:rPr>
                            <m:t>∞</m:t>
                          </m:r>
                        </m:sup>
                        <m:e>
                          <m:nary>
                            <m:naryPr>
                              <m:limLoc m:val="subSup"/>
                              <m:ctrlPr>
                                <a:rPr lang="en-US" i="1">
                                  <a:latin typeface="Cambria Math" panose="02040503050406030204" pitchFamily="18" charset="0"/>
                                </a:rPr>
                              </m:ctrlPr>
                            </m:naryPr>
                            <m:sub>
                              <m:r>
                                <a:rPr lang="en-US" i="1">
                                  <a:latin typeface="Cambria Math"/>
                                </a:rPr>
                                <m:t>−∞</m:t>
                              </m:r>
                            </m:sub>
                            <m:sup>
                              <m:r>
                                <a:rPr lang="en-US" i="1">
                                  <a:latin typeface="Cambria Math"/>
                                </a:rPr>
                                <m:t>∞</m:t>
                              </m:r>
                            </m:sup>
                            <m:e>
                              <m:sSub>
                                <m:sSubPr>
                                  <m:ctrlPr>
                                    <a:rPr lang="en-US" i="1">
                                      <a:latin typeface="Cambria Math" panose="02040503050406030204" pitchFamily="18" charset="0"/>
                                    </a:rPr>
                                  </m:ctrlPr>
                                </m:sSubPr>
                                <m:e>
                                  <m:r>
                                    <a:rPr lang="en-US" i="1">
                                      <a:latin typeface="Cambria Math"/>
                                    </a:rPr>
                                    <m:t>𝑋</m:t>
                                  </m:r>
                                </m:e>
                                <m:sub>
                                  <m:r>
                                    <a:rPr lang="en-US" i="1">
                                      <a:latin typeface="Cambria Math"/>
                                    </a:rPr>
                                    <m:t>𝑊𝑇</m:t>
                                  </m:r>
                                </m:sub>
                              </m:sSub>
                              <m:d>
                                <m:dPr>
                                  <m:ctrlPr>
                                    <a:rPr lang="en-US" i="1">
                                      <a:latin typeface="Cambria Math" panose="02040503050406030204" pitchFamily="18" charset="0"/>
                                    </a:rPr>
                                  </m:ctrlPr>
                                </m:dPr>
                                <m:e>
                                  <m:r>
                                    <a:rPr lang="en-US" i="1">
                                      <a:latin typeface="Cambria Math"/>
                                    </a:rPr>
                                    <m:t>𝜏</m:t>
                                  </m:r>
                                  <m:r>
                                    <a:rPr lang="en-US" i="1">
                                      <a:latin typeface="Cambria Math"/>
                                    </a:rPr>
                                    <m:t>,</m:t>
                                  </m:r>
                                  <m:r>
                                    <a:rPr lang="en-US" i="1">
                                      <a:latin typeface="Cambria Math"/>
                                    </a:rPr>
                                    <m:t>𝑠</m:t>
                                  </m:r>
                                </m:e>
                              </m:d>
                            </m:e>
                          </m:nary>
                          <m:f>
                            <m:fPr>
                              <m:ctrlPr>
                                <a:rPr lang="en-US" i="1">
                                  <a:latin typeface="Cambria Math" panose="02040503050406030204" pitchFamily="18" charset="0"/>
                                </a:rPr>
                              </m:ctrlPr>
                            </m:fPr>
                            <m:num>
                              <m:r>
                                <a:rPr lang="en-US" i="1">
                                  <a:latin typeface="Cambria Math"/>
                                </a:rPr>
                                <m:t>1</m:t>
                              </m:r>
                            </m:num>
                            <m:den>
                              <m:sSup>
                                <m:sSupPr>
                                  <m:ctrlPr>
                                    <a:rPr lang="en-US" i="1">
                                      <a:latin typeface="Cambria Math" panose="02040503050406030204" pitchFamily="18" charset="0"/>
                                    </a:rPr>
                                  </m:ctrlPr>
                                </m:sSupPr>
                                <m:e>
                                  <m:r>
                                    <a:rPr lang="en-US" i="1">
                                      <a:latin typeface="Cambria Math"/>
                                    </a:rPr>
                                    <m:t>𝑠</m:t>
                                  </m:r>
                                </m:e>
                                <m:sup>
                                  <m:r>
                                    <a:rPr lang="en-US" i="1">
                                      <a:latin typeface="Cambria Math"/>
                                    </a:rPr>
                                    <m:t>2</m:t>
                                  </m:r>
                                </m:sup>
                              </m:sSup>
                            </m:den>
                          </m:f>
                          <m:r>
                            <a:rPr lang="en-US" i="1">
                              <a:latin typeface="Cambria Math"/>
                            </a:rPr>
                            <m:t>𝜓</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𝑡</m:t>
                                  </m:r>
                                  <m:r>
                                    <a:rPr lang="en-US" i="1">
                                      <a:latin typeface="Cambria Math"/>
                                    </a:rPr>
                                    <m:t>−</m:t>
                                  </m:r>
                                  <m:r>
                                    <a:rPr lang="en-US" i="1">
                                      <a:latin typeface="Cambria Math"/>
                                    </a:rPr>
                                    <m:t>𝜏</m:t>
                                  </m:r>
                                </m:num>
                                <m:den>
                                  <m:r>
                                    <a:rPr lang="en-US" i="1">
                                      <a:latin typeface="Cambria Math"/>
                                    </a:rPr>
                                    <m:t>𝑠</m:t>
                                  </m:r>
                                </m:den>
                              </m:f>
                            </m:e>
                          </m:d>
                          <m:r>
                            <a:rPr lang="en-US" i="1">
                              <a:latin typeface="Cambria Math"/>
                            </a:rPr>
                            <m:t>𝑑</m:t>
                          </m:r>
                          <m:r>
                            <a:rPr lang="en-US" i="1">
                              <a:latin typeface="Cambria Math"/>
                            </a:rPr>
                            <m:t>𝜏</m:t>
                          </m:r>
                          <m:r>
                            <a:rPr lang="en-US" i="1">
                              <a:latin typeface="Cambria Math"/>
                            </a:rPr>
                            <m:t>𝑑𝑠</m:t>
                          </m:r>
                        </m:e>
                      </m:nary>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2018952" y="3911844"/>
                <a:ext cx="5462587" cy="81330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2123728" y="4728132"/>
                <a:ext cx="4716524" cy="46506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a:rPr>
                        <m:t>𝜓</m:t>
                      </m:r>
                      <m:d>
                        <m:dPr>
                          <m:ctrlPr>
                            <a:rPr lang="en-US" i="1">
                              <a:latin typeface="Cambria Math" panose="02040503050406030204" pitchFamily="18" charset="0"/>
                            </a:rPr>
                          </m:ctrlPr>
                        </m:dPr>
                        <m:e>
                          <m:r>
                            <a:rPr lang="en-US" i="1">
                              <a:latin typeface="Cambria Math"/>
                            </a:rPr>
                            <m:t>𝑡</m:t>
                          </m:r>
                        </m:e>
                      </m:d>
                      <m:r>
                        <a:rPr lang="en-US" i="1">
                          <a:latin typeface="Cambria Math"/>
                        </a:rPr>
                        <m:t>=</m:t>
                      </m:r>
                      <m:r>
                        <a:rPr lang="en-US" i="1">
                          <a:latin typeface="Cambria Math"/>
                        </a:rPr>
                        <m:t>𝑔</m:t>
                      </m:r>
                      <m:d>
                        <m:dPr>
                          <m:ctrlPr>
                            <a:rPr lang="en-US" i="1">
                              <a:latin typeface="Cambria Math" panose="02040503050406030204" pitchFamily="18" charset="0"/>
                            </a:rPr>
                          </m:ctrlPr>
                        </m:dPr>
                        <m:e>
                          <m:r>
                            <a:rPr lang="en-US" i="1">
                              <a:latin typeface="Cambria Math"/>
                            </a:rPr>
                            <m:t>𝑡</m:t>
                          </m:r>
                        </m:e>
                      </m:d>
                      <m:sSup>
                        <m:sSupPr>
                          <m:ctrlPr>
                            <a:rPr lang="en-US" i="1">
                              <a:latin typeface="Cambria Math" panose="02040503050406030204" pitchFamily="18" charset="0"/>
                            </a:rPr>
                          </m:ctrlPr>
                        </m:sSupPr>
                        <m:e>
                          <m:r>
                            <a:rPr lang="en-US" i="1">
                              <a:latin typeface="Cambria Math"/>
                            </a:rPr>
                            <m:t>𝑒</m:t>
                          </m:r>
                        </m:e>
                        <m:sup>
                          <m:r>
                            <a:rPr lang="en-US" i="1">
                              <a:latin typeface="Cambria Math"/>
                            </a:rPr>
                            <m:t>−</m:t>
                          </m:r>
                          <m:r>
                            <a:rPr lang="en-US" i="1">
                              <a:latin typeface="Cambria Math"/>
                            </a:rPr>
                            <m:t>𝑗</m:t>
                          </m:r>
                          <m:r>
                            <a:rPr lang="en-US" i="1">
                              <a:latin typeface="Cambria Math"/>
                            </a:rPr>
                            <m:t>2</m:t>
                          </m:r>
                          <m:r>
                            <a:rPr lang="en-US" i="1">
                              <a:latin typeface="Cambria Math"/>
                            </a:rPr>
                            <m:t>𝜋</m:t>
                          </m:r>
                          <m:sSub>
                            <m:sSubPr>
                              <m:ctrlPr>
                                <a:rPr lang="en-US" i="1">
                                  <a:latin typeface="Cambria Math" panose="02040503050406030204" pitchFamily="18" charset="0"/>
                                </a:rPr>
                              </m:ctrlPr>
                            </m:sSubPr>
                            <m:e>
                              <m:r>
                                <a:rPr lang="en-US" i="1">
                                  <a:latin typeface="Cambria Math"/>
                                </a:rPr>
                                <m:t>𝑓</m:t>
                              </m:r>
                            </m:e>
                            <m:sub>
                              <m:r>
                                <a:rPr lang="en-US" i="1">
                                  <a:latin typeface="Cambria Math"/>
                                </a:rPr>
                                <m:t>𝑐</m:t>
                              </m:r>
                            </m:sub>
                          </m:sSub>
                          <m:r>
                            <a:rPr lang="en-US" i="1">
                              <a:latin typeface="Cambria Math"/>
                            </a:rPr>
                            <m:t>𝑡</m:t>
                          </m:r>
                        </m:sup>
                      </m:sSup>
                      <m:r>
                        <a:rPr lang="en-US" i="1">
                          <a:latin typeface="Cambria Math"/>
                        </a:rPr>
                        <m:t>, </m:t>
                      </m:r>
                      <m:r>
                        <a:rPr lang="en-US" i="1">
                          <a:latin typeface="Cambria Math"/>
                        </a:rPr>
                        <m:t>𝑔</m:t>
                      </m:r>
                      <m:d>
                        <m:dPr>
                          <m:ctrlPr>
                            <a:rPr lang="en-US" i="1">
                              <a:latin typeface="Cambria Math" panose="02040503050406030204" pitchFamily="18" charset="0"/>
                            </a:rPr>
                          </m:ctrlPr>
                        </m:dPr>
                        <m:e>
                          <m:r>
                            <a:rPr lang="en-US" i="1">
                              <a:latin typeface="Cambria Math"/>
                            </a:rPr>
                            <m:t>𝑡</m:t>
                          </m:r>
                        </m:e>
                      </m:d>
                      <m:r>
                        <a:rPr lang="en-US" i="1">
                          <a:latin typeface="Cambria Math"/>
                        </a:rPr>
                        <m:t>=</m:t>
                      </m:r>
                      <m:rad>
                        <m:radPr>
                          <m:degHide m:val="on"/>
                          <m:ctrlPr>
                            <a:rPr lang="en-US" i="1">
                              <a:latin typeface="Cambria Math" panose="02040503050406030204" pitchFamily="18" charset="0"/>
                            </a:rPr>
                          </m:ctrlPr>
                        </m:radPr>
                        <m:deg/>
                        <m:e>
                          <m:r>
                            <a:rPr lang="en-US" i="1">
                              <a:latin typeface="Cambria Math"/>
                            </a:rPr>
                            <m:t>𝜋</m:t>
                          </m:r>
                          <m:sSub>
                            <m:sSubPr>
                              <m:ctrlPr>
                                <a:rPr lang="en-US" i="1">
                                  <a:latin typeface="Cambria Math" panose="02040503050406030204" pitchFamily="18" charset="0"/>
                                </a:rPr>
                              </m:ctrlPr>
                            </m:sSubPr>
                            <m:e>
                              <m:r>
                                <a:rPr lang="en-US" i="1">
                                  <a:latin typeface="Cambria Math"/>
                                </a:rPr>
                                <m:t>𝑓</m:t>
                              </m:r>
                            </m:e>
                            <m:sub>
                              <m:r>
                                <a:rPr lang="en-US" i="1">
                                  <a:latin typeface="Cambria Math"/>
                                </a:rPr>
                                <m:t>𝑏</m:t>
                              </m:r>
                            </m:sub>
                          </m:sSub>
                        </m:e>
                      </m:rad>
                      <m:sSup>
                        <m:sSupPr>
                          <m:ctrlPr>
                            <a:rPr lang="en-US" i="1">
                              <a:latin typeface="Cambria Math" panose="02040503050406030204" pitchFamily="18" charset="0"/>
                            </a:rPr>
                          </m:ctrlPr>
                        </m:sSupPr>
                        <m:e>
                          <m:r>
                            <a:rPr lang="en-US" i="1">
                              <a:latin typeface="Cambria Math"/>
                            </a:rPr>
                            <m:t>𝑒</m:t>
                          </m:r>
                        </m:e>
                        <m:sup>
                          <m:f>
                            <m:fPr>
                              <m:type m:val="lin"/>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a:rPr>
                                    <m:t>𝑡</m:t>
                                  </m:r>
                                </m:e>
                                <m:sup>
                                  <m:r>
                                    <a:rPr lang="en-US" i="1">
                                      <a:latin typeface="Cambria Math"/>
                                    </a:rPr>
                                    <m:t>2</m:t>
                                  </m:r>
                                </m:sup>
                              </m:sSup>
                            </m:num>
                            <m:den>
                              <m:sSub>
                                <m:sSubPr>
                                  <m:ctrlPr>
                                    <a:rPr lang="en-US" i="1">
                                      <a:latin typeface="Cambria Math" panose="02040503050406030204" pitchFamily="18" charset="0"/>
                                    </a:rPr>
                                  </m:ctrlPr>
                                </m:sSubPr>
                                <m:e>
                                  <m:r>
                                    <a:rPr lang="en-US" i="1">
                                      <a:latin typeface="Cambria Math"/>
                                    </a:rPr>
                                    <m:t>𝑓</m:t>
                                  </m:r>
                                </m:e>
                                <m:sub>
                                  <m:r>
                                    <a:rPr lang="en-US" i="1">
                                      <a:latin typeface="Cambria Math"/>
                                    </a:rPr>
                                    <m:t>𝑏</m:t>
                                  </m:r>
                                </m:sub>
                              </m:sSub>
                            </m:den>
                          </m:f>
                        </m:sup>
                      </m:sSup>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2123728" y="4728132"/>
                <a:ext cx="4716524" cy="465064"/>
              </a:xfrm>
              <a:prstGeom prst="rect">
                <a:avLst/>
              </a:prstGeom>
              <a:blipFill rotWithShape="1">
                <a:blip r:embed="rId6"/>
                <a:stretch>
                  <a:fillRect t="-69737" r="-3747" b="-894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215516" y="5296191"/>
                <a:ext cx="8712968" cy="1049133"/>
              </a:xfrm>
              <a:prstGeom prst="rect">
                <a:avLst/>
              </a:prstGeom>
            </p:spPr>
            <p:txBody>
              <a:bodyPr wrap="square">
                <a:spAutoFit/>
              </a:bodyPr>
              <a:lstStyle/>
              <a:p>
                <a:r>
                  <a:rPr lang="en-US" dirty="0" err="1"/>
                  <a:t>Tần</a:t>
                </a:r>
                <a:r>
                  <a:rPr lang="en-US" dirty="0"/>
                  <a:t> </a:t>
                </a:r>
                <a:r>
                  <a:rPr lang="en-US" dirty="0" err="1"/>
                  <a:t>số</a:t>
                </a:r>
                <a:r>
                  <a:rPr lang="en-US" dirty="0"/>
                  <a:t> </a:t>
                </a:r>
                <a:r>
                  <a:rPr lang="en-US" dirty="0" err="1"/>
                  <a:t>trung</a:t>
                </a:r>
                <a:r>
                  <a:rPr lang="en-US" dirty="0"/>
                  <a:t> </a:t>
                </a:r>
                <a:r>
                  <a:rPr lang="en-US" dirty="0" err="1"/>
                  <a:t>tâm</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𝑓</m:t>
                        </m:r>
                      </m:e>
                      <m:sub>
                        <m:r>
                          <a:rPr lang="en-US" i="1">
                            <a:latin typeface="Cambria Math"/>
                          </a:rPr>
                          <m:t>𝑐</m:t>
                        </m:r>
                      </m:sub>
                    </m:sSub>
                  </m:oMath>
                </a14:m>
                <a:r>
                  <a:rPr lang="en-US" dirty="0"/>
                  <a:t> </a:t>
                </a:r>
                <a:r>
                  <a:rPr lang="en-US" dirty="0" err="1"/>
                  <a:t>và</a:t>
                </a:r>
                <a:r>
                  <a:rPr lang="en-US" dirty="0"/>
                  <a:t> </a:t>
                </a:r>
                <a:r>
                  <a:rPr lang="en-US" dirty="0" err="1"/>
                  <a:t>độ</a:t>
                </a:r>
                <a:r>
                  <a:rPr lang="en-US" dirty="0"/>
                  <a:t> </a:t>
                </a:r>
                <a:r>
                  <a:rPr lang="en-US" dirty="0" err="1"/>
                  <a:t>rộng</a:t>
                </a:r>
                <a:r>
                  <a:rPr lang="en-US" dirty="0"/>
                  <a:t> </a:t>
                </a:r>
                <a:r>
                  <a:rPr lang="en-US" dirty="0" err="1"/>
                  <a:t>băng</a:t>
                </a:r>
                <a:r>
                  <a:rPr lang="en-US" dirty="0"/>
                  <a:t> </a:t>
                </a:r>
                <a:r>
                  <a:rPr lang="en-US" dirty="0" err="1"/>
                  <a:t>thông</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𝑓</m:t>
                        </m:r>
                      </m:e>
                      <m:sub>
                        <m:r>
                          <a:rPr lang="en-US" i="1">
                            <a:latin typeface="Cambria Math"/>
                          </a:rPr>
                          <m:t>𝑏</m:t>
                        </m:r>
                      </m:sub>
                    </m:sSub>
                  </m:oMath>
                </a14:m>
                <a:r>
                  <a:rPr lang="en-US" dirty="0"/>
                  <a:t> </a:t>
                </a:r>
                <a:r>
                  <a:rPr lang="en-US" dirty="0" err="1"/>
                  <a:t>của</a:t>
                </a:r>
                <a:r>
                  <a:rPr lang="en-US" dirty="0"/>
                  <a:t> Wavelet </a:t>
                </a:r>
                <a:r>
                  <a:rPr lang="en-US" dirty="0" err="1"/>
                  <a:t>là</a:t>
                </a:r>
                <a:r>
                  <a:rPr lang="en-US" dirty="0"/>
                  <a:t> </a:t>
                </a:r>
                <a:r>
                  <a:rPr lang="en-US" dirty="0" err="1"/>
                  <a:t>các</a:t>
                </a:r>
                <a:r>
                  <a:rPr lang="en-US" dirty="0"/>
                  <a:t> </a:t>
                </a:r>
                <a:r>
                  <a:rPr lang="en-US" dirty="0" err="1"/>
                  <a:t>thông</a:t>
                </a:r>
                <a:r>
                  <a:rPr lang="en-US" dirty="0"/>
                  <a:t> </a:t>
                </a:r>
                <a:r>
                  <a:rPr lang="en-US" dirty="0" err="1"/>
                  <a:t>số</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điều</a:t>
                </a:r>
                <a:r>
                  <a:rPr lang="en-US" dirty="0"/>
                  <a:t> </a:t>
                </a:r>
                <a:r>
                  <a:rPr lang="en-US" dirty="0" err="1"/>
                  <a:t>chỉnh</a:t>
                </a:r>
                <a:r>
                  <a:rPr lang="en-US" dirty="0"/>
                  <a:t>. </a:t>
                </a:r>
                <a:r>
                  <a:rPr lang="en-US" dirty="0" err="1"/>
                  <a:t>Chẳng</a:t>
                </a:r>
                <a:r>
                  <a:rPr lang="en-US" dirty="0"/>
                  <a:t> </a:t>
                </a:r>
                <a:r>
                  <a:rPr lang="en-US" dirty="0" err="1"/>
                  <a:t>hạn</a:t>
                </a:r>
                <a:r>
                  <a:rPr lang="en-US" dirty="0"/>
                  <a:t>, </a:t>
                </a:r>
                <a:r>
                  <a:rPr lang="en-US" dirty="0" err="1"/>
                  <a:t>họ</a:t>
                </a:r>
                <a:r>
                  <a:rPr lang="en-US" dirty="0"/>
                  <a:t> Wavelet </a:t>
                </a:r>
                <a:r>
                  <a:rPr lang="en-US" dirty="0" err="1"/>
                  <a:t>Morlet</a:t>
                </a:r>
                <a:r>
                  <a:rPr lang="en-US" dirty="0"/>
                  <a:t>, </a:t>
                </a:r>
                <a:r>
                  <a:rPr lang="en-US" dirty="0" err="1"/>
                  <a:t>thông</a:t>
                </a:r>
                <a:r>
                  <a:rPr lang="en-US" dirty="0"/>
                  <a:t> </a:t>
                </a:r>
                <a:r>
                  <a:rPr lang="en-US" dirty="0" err="1"/>
                  <a:t>số</a:t>
                </a:r>
                <a:r>
                  <a:rPr lang="en-US" dirty="0"/>
                  <a:t> </a:t>
                </a:r>
                <a:r>
                  <a:rPr lang="en-US" dirty="0" err="1"/>
                  <a:t>tỷ</a:t>
                </a:r>
                <a:r>
                  <a:rPr lang="en-US" dirty="0"/>
                  <a:t> </a:t>
                </a:r>
                <a:r>
                  <a:rPr lang="en-US" dirty="0" err="1"/>
                  <a:t>lệ</a:t>
                </a:r>
                <a:r>
                  <a:rPr lang="en-US" dirty="0"/>
                  <a:t> </a:t>
                </a:r>
                <a:r>
                  <a:rPr lang="en-US" dirty="0" err="1"/>
                  <a:t>và</a:t>
                </a:r>
                <a:r>
                  <a:rPr lang="en-US" dirty="0"/>
                  <a:t> </a:t>
                </a:r>
                <a:r>
                  <a:rPr lang="en-US" dirty="0" err="1"/>
                  <a:t>tần</a:t>
                </a:r>
                <a:r>
                  <a:rPr lang="en-US" dirty="0"/>
                  <a:t> </a:t>
                </a:r>
                <a:r>
                  <a:rPr lang="en-US" dirty="0" err="1"/>
                  <a:t>số</a:t>
                </a:r>
                <a:r>
                  <a:rPr lang="en-US" dirty="0"/>
                  <a:t> </a:t>
                </a:r>
                <a:r>
                  <a:rPr lang="en-US" dirty="0" err="1"/>
                  <a:t>có</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như</a:t>
                </a:r>
                <a:r>
                  <a:rPr lang="en-US" dirty="0"/>
                  <a:t> </a:t>
                </a:r>
                <a:r>
                  <a:rPr lang="en-US" dirty="0" err="1"/>
                  <a:t>sau</a:t>
                </a:r>
                <a:r>
                  <a:rPr lang="en-US" dirty="0"/>
                  <a:t>:</a:t>
                </a:r>
              </a:p>
            </p:txBody>
          </p:sp>
        </mc:Choice>
        <mc:Fallback xmlns="">
          <p:sp>
            <p:nvSpPr>
              <p:cNvPr id="13" name="Rectangle 12"/>
              <p:cNvSpPr>
                <a:spLocks noRot="1" noChangeAspect="1" noMove="1" noResize="1" noEditPoints="1" noAdjustHandles="1" noChangeArrowheads="1" noChangeShapeType="1" noTextEdit="1"/>
              </p:cNvSpPr>
              <p:nvPr/>
            </p:nvSpPr>
            <p:spPr>
              <a:xfrm>
                <a:off x="215516" y="5296191"/>
                <a:ext cx="8712968" cy="1049133"/>
              </a:xfrm>
              <a:prstGeom prst="rect">
                <a:avLst/>
              </a:prstGeom>
              <a:blipFill rotWithShape="1">
                <a:blip r:embed="rId7"/>
                <a:stretch>
                  <a:fillRect l="-699" t="-2326" b="-69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4572000" y="6046049"/>
                <a:ext cx="969368" cy="6953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𝑓</m:t>
                      </m:r>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𝑓</m:t>
                              </m:r>
                            </m:e>
                            <m:sub>
                              <m:r>
                                <a:rPr lang="en-US" i="1">
                                  <a:latin typeface="Cambria Math"/>
                                </a:rPr>
                                <m:t>𝑐</m:t>
                              </m:r>
                            </m:sub>
                          </m:sSub>
                        </m:num>
                        <m:den>
                          <m:r>
                            <a:rPr lang="en-US" i="1">
                              <a:latin typeface="Cambria Math"/>
                            </a:rPr>
                            <m:t>𝑠</m:t>
                          </m:r>
                        </m:den>
                      </m:f>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4572000" y="6046049"/>
                <a:ext cx="969368" cy="695319"/>
              </a:xfrm>
              <a:prstGeom prst="rect">
                <a:avLst/>
              </a:prstGeom>
              <a:blipFill rotWithShape="1">
                <a:blip r:embed="rId8"/>
                <a:stretch>
                  <a:fillRect/>
                </a:stretch>
              </a:blipFill>
            </p:spPr>
            <p:txBody>
              <a:bodyPr/>
              <a:lstStyle/>
              <a:p>
                <a:r>
                  <a:rPr lang="en-US">
                    <a:noFill/>
                  </a:rPr>
                  <a:t> </a:t>
                </a:r>
              </a:p>
            </p:txBody>
          </p:sp>
        </mc:Fallback>
      </mc:AlternateContent>
      <p:sp>
        <p:nvSpPr>
          <p:cNvPr id="15"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
        <p:nvSpPr>
          <p:cNvPr id="16"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Tree>
    <p:extLst>
      <p:ext uri="{BB962C8B-B14F-4D97-AF65-F5344CB8AC3E}">
        <p14:creationId xmlns:p14="http://schemas.microsoft.com/office/powerpoint/2010/main" val="3257393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6</a:t>
            </a:fld>
            <a:endParaRPr lang="en-US" sz="1400">
              <a:solidFill>
                <a:schemeClr val="tx1"/>
              </a:solidFill>
            </a:endParaRPr>
          </a:p>
        </p:txBody>
      </p:sp>
      <p:sp>
        <p:nvSpPr>
          <p:cNvPr id="13315"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13316"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mc:AlternateContent xmlns:mc="http://schemas.openxmlformats.org/markup-compatibility/2006" xmlns:a14="http://schemas.microsoft.com/office/drawing/2010/main">
        <mc:Choice Requires="a14">
          <p:sp>
            <p:nvSpPr>
              <p:cNvPr id="5" name="Rectangle 4"/>
              <p:cNvSpPr/>
              <p:nvPr/>
            </p:nvSpPr>
            <p:spPr>
              <a:xfrm>
                <a:off x="93439" y="643643"/>
                <a:ext cx="8604956" cy="1015663"/>
              </a:xfrm>
              <a:prstGeom prst="rect">
                <a:avLst/>
              </a:prstGeom>
            </p:spPr>
            <p:txBody>
              <a:bodyPr wrap="square">
                <a:spAutoFit/>
              </a:bodyPr>
              <a:lstStyle/>
              <a:p>
                <a:r>
                  <a:rPr lang="en-US" dirty="0"/>
                  <a:t>- </a:t>
                </a:r>
                <a:r>
                  <a:rPr lang="en-US" dirty="0" err="1"/>
                  <a:t>Việc</a:t>
                </a:r>
                <a:r>
                  <a:rPr lang="en-US" dirty="0"/>
                  <a:t> </a:t>
                </a:r>
                <a:r>
                  <a:rPr lang="en-US" dirty="0" err="1"/>
                  <a:t>tính</a:t>
                </a:r>
                <a:r>
                  <a:rPr lang="en-US" dirty="0"/>
                  <a:t> </a:t>
                </a:r>
                <a:r>
                  <a:rPr lang="en-US" dirty="0" err="1"/>
                  <a:t>toán</a:t>
                </a:r>
                <a:r>
                  <a:rPr lang="en-US" dirty="0"/>
                  <a:t> </a:t>
                </a:r>
                <a:r>
                  <a:rPr lang="en-US" dirty="0" err="1"/>
                  <a:t>biến</a:t>
                </a:r>
                <a:r>
                  <a:rPr lang="en-US" dirty="0"/>
                  <a:t> </a:t>
                </a:r>
                <a:r>
                  <a:rPr lang="en-US" dirty="0" err="1"/>
                  <a:t>đổi</a:t>
                </a:r>
                <a:r>
                  <a:rPr lang="en-US" dirty="0"/>
                  <a:t> Wavelet </a:t>
                </a:r>
                <a:r>
                  <a:rPr lang="en-US" dirty="0" err="1"/>
                  <a:t>thường</a:t>
                </a:r>
                <a:r>
                  <a:rPr lang="en-US" dirty="0"/>
                  <a:t> </a:t>
                </a:r>
                <a:r>
                  <a:rPr lang="en-US" dirty="0" err="1"/>
                  <a:t>thực</a:t>
                </a:r>
                <a:r>
                  <a:rPr lang="en-US" dirty="0"/>
                  <a:t> </a:t>
                </a:r>
                <a:r>
                  <a:rPr lang="en-US" dirty="0" err="1"/>
                  <a:t>hiện</a:t>
                </a:r>
                <a:r>
                  <a:rPr lang="en-US" dirty="0"/>
                  <a:t> </a:t>
                </a:r>
                <a:r>
                  <a:rPr lang="en-US" dirty="0" err="1"/>
                  <a:t>với</a:t>
                </a:r>
                <a:r>
                  <a:rPr lang="en-US" dirty="0"/>
                  <a:t> </a:t>
                </a:r>
                <a:r>
                  <a:rPr lang="en-US" dirty="0" err="1"/>
                  <a:t>những</a:t>
                </a:r>
                <a:r>
                  <a:rPr lang="en-US" dirty="0"/>
                  <a:t> </a:t>
                </a:r>
                <a:r>
                  <a:rPr lang="en-US" dirty="0" err="1"/>
                  <a:t>giá</a:t>
                </a:r>
                <a:r>
                  <a:rPr lang="en-US" dirty="0"/>
                  <a:t> </a:t>
                </a:r>
                <a:r>
                  <a:rPr lang="en-US" dirty="0" err="1"/>
                  <a:t>trị</a:t>
                </a:r>
                <a:r>
                  <a:rPr lang="en-US" dirty="0"/>
                  <a:t> </a:t>
                </a:r>
                <a:r>
                  <a:rPr lang="en-US" dirty="0" err="1"/>
                  <a:t>rời</a:t>
                </a:r>
                <a:r>
                  <a:rPr lang="en-US" dirty="0"/>
                  <a:t> </a:t>
                </a:r>
                <a:r>
                  <a:rPr lang="en-US" dirty="0" err="1"/>
                  <a:t>rạc</a:t>
                </a:r>
                <a:r>
                  <a:rPr lang="en-US" dirty="0"/>
                  <a:t> </a:t>
                </a:r>
                <a:r>
                  <a:rPr lang="en-US" dirty="0" err="1"/>
                  <a:t>ứng</a:t>
                </a:r>
                <a:r>
                  <a:rPr lang="en-US" dirty="0"/>
                  <a:t> </a:t>
                </a:r>
                <a:r>
                  <a:rPr lang="en-US" dirty="0" err="1"/>
                  <a:t>với</a:t>
                </a:r>
                <a:r>
                  <a:rPr lang="en-US" dirty="0"/>
                  <a:t> </a:t>
                </a:r>
                <a:r>
                  <a:rPr lang="en-US" dirty="0" err="1"/>
                  <a:t>các</a:t>
                </a:r>
                <a:r>
                  <a:rPr lang="en-US" dirty="0"/>
                  <a:t> </a:t>
                </a:r>
                <a:r>
                  <a:rPr lang="en-US" dirty="0" err="1"/>
                  <a:t>hệ</a:t>
                </a:r>
                <a:r>
                  <a:rPr lang="en-US" dirty="0"/>
                  <a:t> </a:t>
                </a:r>
                <a:r>
                  <a:rPr lang="en-US" dirty="0" err="1"/>
                  <a:t>số</a:t>
                </a:r>
                <a:r>
                  <a:rPr lang="en-US" dirty="0"/>
                  <a:t> </a:t>
                </a:r>
                <a:r>
                  <a:rPr lang="en-US" dirty="0" err="1"/>
                  <a:t>tỷ</a:t>
                </a:r>
                <a:r>
                  <a:rPr lang="en-US" dirty="0"/>
                  <a:t> </a:t>
                </a:r>
                <a:r>
                  <a:rPr lang="en-US" dirty="0" err="1"/>
                  <a:t>lệ</a:t>
                </a:r>
                <a:r>
                  <a:rPr lang="en-US" dirty="0"/>
                  <a:t> </a:t>
                </a:r>
                <a14:m>
                  <m:oMath xmlns:m="http://schemas.openxmlformats.org/officeDocument/2006/math">
                    <m:r>
                      <a:rPr lang="en-US" i="1">
                        <a:latin typeface="Cambria Math"/>
                      </a:rPr>
                      <m:t>𝑠</m:t>
                    </m:r>
                  </m:oMath>
                </a14:m>
                <a:r>
                  <a:rPr lang="en-US" dirty="0"/>
                  <a:t> </a:t>
                </a:r>
                <a:r>
                  <a:rPr lang="en-US" dirty="0" err="1"/>
                  <a:t>và</a:t>
                </a:r>
                <a:r>
                  <a:rPr lang="en-US" dirty="0"/>
                  <a:t> </a:t>
                </a:r>
                <a:r>
                  <a:rPr lang="en-US" dirty="0" err="1"/>
                  <a:t>độ</a:t>
                </a:r>
                <a:r>
                  <a:rPr lang="en-US" dirty="0"/>
                  <a:t> </a:t>
                </a:r>
                <a:r>
                  <a:rPr lang="en-US" dirty="0" err="1"/>
                  <a:t>dịch</a:t>
                </a:r>
                <a:r>
                  <a:rPr lang="en-US" dirty="0"/>
                  <a:t> </a:t>
                </a:r>
                <a:r>
                  <a:rPr lang="en-US" dirty="0" err="1"/>
                  <a:t>chuyển</a:t>
                </a:r>
                <a:r>
                  <a:rPr lang="en-US" dirty="0"/>
                  <a:t> </a:t>
                </a:r>
                <a14:m>
                  <m:oMath xmlns:m="http://schemas.openxmlformats.org/officeDocument/2006/math">
                    <m:r>
                      <a:rPr lang="en-US" i="1">
                        <a:latin typeface="Cambria Math"/>
                      </a:rPr>
                      <m:t>𝜏</m:t>
                    </m:r>
                  </m:oMath>
                </a14:m>
                <a:r>
                  <a:rPr lang="en-US" dirty="0"/>
                  <a:t>. </a:t>
                </a:r>
                <a:r>
                  <a:rPr lang="en-US" dirty="0" err="1"/>
                  <a:t>Các</a:t>
                </a:r>
                <a:r>
                  <a:rPr lang="en-US" dirty="0"/>
                  <a:t> </a:t>
                </a:r>
                <a:r>
                  <a:rPr lang="en-US" dirty="0" err="1"/>
                  <a:t>hệ</a:t>
                </a:r>
                <a:r>
                  <a:rPr lang="en-US" dirty="0"/>
                  <a:t> </a:t>
                </a:r>
                <a:r>
                  <a:rPr lang="en-US" dirty="0" err="1"/>
                  <a:t>số</a:t>
                </a:r>
                <a:r>
                  <a:rPr lang="en-US" dirty="0"/>
                  <a:t> Wavelet </a:t>
                </a:r>
                <a:r>
                  <a:rPr lang="en-US" dirty="0" err="1"/>
                  <a:t>được</a:t>
                </a:r>
                <a:r>
                  <a:rPr lang="en-US" dirty="0"/>
                  <a:t> </a:t>
                </a:r>
                <a:r>
                  <a:rPr lang="en-US" dirty="0" err="1"/>
                  <a:t>gọi</a:t>
                </a:r>
                <a:r>
                  <a:rPr lang="en-US" dirty="0"/>
                  <a:t> </a:t>
                </a:r>
                <a:r>
                  <a:rPr lang="en-US" dirty="0" err="1"/>
                  <a:t>là</a:t>
                </a:r>
                <a:r>
                  <a:rPr lang="en-US" dirty="0"/>
                  <a:t> </a:t>
                </a:r>
                <a:r>
                  <a:rPr lang="en-US" dirty="0" err="1"/>
                  <a:t>chuỗi</a:t>
                </a:r>
                <a:r>
                  <a:rPr lang="en-US" dirty="0"/>
                  <a:t> Wavelet. </a:t>
                </a:r>
                <a:r>
                  <a:rPr lang="en-US" dirty="0" err="1"/>
                  <a:t>Chuỗi</a:t>
                </a:r>
                <a:r>
                  <a:rPr lang="en-US" dirty="0"/>
                  <a:t> Wavelet </a:t>
                </a:r>
                <a:r>
                  <a:rPr lang="en-US" dirty="0" err="1"/>
                  <a:t>có</a:t>
                </a:r>
                <a:r>
                  <a:rPr lang="en-US" dirty="0"/>
                  <a:t> </a:t>
                </a:r>
                <a:r>
                  <a:rPr lang="en-US" dirty="0" err="1"/>
                  <a:t>thể</a:t>
                </a:r>
                <a:r>
                  <a:rPr lang="en-US" dirty="0"/>
                  <a:t> </a:t>
                </a:r>
                <a:r>
                  <a:rPr lang="en-US" dirty="0" err="1"/>
                  <a:t>được</a:t>
                </a:r>
                <a:r>
                  <a:rPr lang="en-US" dirty="0"/>
                  <a:t> </a:t>
                </a:r>
                <a:r>
                  <a:rPr lang="en-US" dirty="0" err="1"/>
                  <a:t>tính</a:t>
                </a:r>
                <a:r>
                  <a:rPr lang="en-US" dirty="0"/>
                  <a:t> </a:t>
                </a:r>
                <a:r>
                  <a:rPr lang="en-US" dirty="0" err="1"/>
                  <a:t>như</a:t>
                </a:r>
                <a:r>
                  <a:rPr lang="en-US" dirty="0"/>
                  <a:t> </a:t>
                </a:r>
                <a:r>
                  <a:rPr lang="en-US" dirty="0" err="1"/>
                  <a:t>sau</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93439" y="643643"/>
                <a:ext cx="8604956" cy="1015663"/>
              </a:xfrm>
              <a:prstGeom prst="rect">
                <a:avLst/>
              </a:prstGeom>
              <a:blipFill rotWithShape="1">
                <a:blip r:embed="rId3"/>
                <a:stretch>
                  <a:fillRect l="-708" t="-2410" r="-637" b="-10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739566" y="1952836"/>
                <a:ext cx="3231461" cy="7550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𝑋</m:t>
                          </m:r>
                        </m:e>
                        <m:sub>
                          <m:sSub>
                            <m:sSubPr>
                              <m:ctrlPr>
                                <a:rPr lang="en-US" i="1">
                                  <a:latin typeface="Cambria Math" panose="02040503050406030204" pitchFamily="18" charset="0"/>
                                </a:rPr>
                              </m:ctrlPr>
                            </m:sSubPr>
                            <m:e>
                              <m:r>
                                <a:rPr lang="en-US" i="1">
                                  <a:latin typeface="Cambria Math"/>
                                </a:rPr>
                                <m:t>𝑊𝑇</m:t>
                              </m:r>
                            </m:e>
                            <m:sub>
                              <m:r>
                                <a:rPr lang="en-US" i="1">
                                  <a:latin typeface="Cambria Math"/>
                                </a:rPr>
                                <m:t>𝑚</m:t>
                              </m:r>
                              <m:r>
                                <a:rPr lang="en-US" i="1">
                                  <a:latin typeface="Cambria Math"/>
                                </a:rPr>
                                <m:t>,</m:t>
                              </m:r>
                              <m:r>
                                <a:rPr lang="en-US" i="1">
                                  <a:latin typeface="Cambria Math"/>
                                </a:rPr>
                                <m:t>𝑛</m:t>
                              </m:r>
                            </m:sub>
                          </m:sSub>
                        </m:sub>
                      </m:sSub>
                      <m:r>
                        <a:rPr lang="en-US" i="1">
                          <a:latin typeface="Cambria Math"/>
                        </a:rPr>
                        <m:t>=</m:t>
                      </m:r>
                      <m:nary>
                        <m:naryPr>
                          <m:limLoc m:val="subSup"/>
                          <m:ctrlPr>
                            <a:rPr lang="en-US" i="1">
                              <a:latin typeface="Cambria Math" panose="02040503050406030204" pitchFamily="18" charset="0"/>
                            </a:rPr>
                          </m:ctrlPr>
                        </m:naryPr>
                        <m:sub>
                          <m:r>
                            <a:rPr lang="en-US" i="1">
                              <a:latin typeface="Cambria Math"/>
                            </a:rPr>
                            <m:t>−∞</m:t>
                          </m:r>
                        </m:sub>
                        <m:sup>
                          <m:r>
                            <a:rPr lang="en-US" i="1">
                              <a:latin typeface="Cambria Math"/>
                            </a:rPr>
                            <m:t>∞</m:t>
                          </m:r>
                        </m:sup>
                        <m:e>
                          <m:r>
                            <a:rPr lang="en-US" i="1">
                              <a:latin typeface="Cambria Math"/>
                            </a:rPr>
                            <m:t>𝑥</m:t>
                          </m:r>
                          <m:d>
                            <m:dPr>
                              <m:ctrlPr>
                                <a:rPr lang="en-US" i="1">
                                  <a:latin typeface="Cambria Math" panose="02040503050406030204" pitchFamily="18" charset="0"/>
                                </a:rPr>
                              </m:ctrlPr>
                            </m:dPr>
                            <m:e>
                              <m:r>
                                <a:rPr lang="en-US" i="1">
                                  <a:latin typeface="Cambria Math"/>
                                </a:rPr>
                                <m:t>𝑡</m:t>
                              </m:r>
                            </m:e>
                          </m:d>
                          <m:sSub>
                            <m:sSubPr>
                              <m:ctrlPr>
                                <a:rPr lang="en-US" i="1">
                                  <a:latin typeface="Cambria Math" panose="02040503050406030204" pitchFamily="18" charset="0"/>
                                </a:rPr>
                              </m:ctrlPr>
                            </m:sSubPr>
                            <m:e>
                              <m:r>
                                <a:rPr lang="en-US" i="1">
                                  <a:latin typeface="Cambria Math"/>
                                </a:rPr>
                                <m:t>𝜓</m:t>
                              </m:r>
                            </m:e>
                            <m:sub>
                              <m:r>
                                <a:rPr lang="en-US" i="1">
                                  <a:latin typeface="Cambria Math"/>
                                </a:rPr>
                                <m:t>𝑚</m:t>
                              </m:r>
                              <m:r>
                                <a:rPr lang="en-US" i="1">
                                  <a:latin typeface="Cambria Math"/>
                                </a:rPr>
                                <m:t>,</m:t>
                              </m:r>
                              <m:r>
                                <a:rPr lang="en-US" i="1">
                                  <a:latin typeface="Cambria Math"/>
                                </a:rPr>
                                <m:t>𝑛</m:t>
                              </m:r>
                            </m:sub>
                          </m:sSub>
                          <m:d>
                            <m:dPr>
                              <m:ctrlPr>
                                <a:rPr lang="en-US" i="1">
                                  <a:latin typeface="Cambria Math" panose="02040503050406030204" pitchFamily="18" charset="0"/>
                                </a:rPr>
                              </m:ctrlPr>
                            </m:dPr>
                            <m:e>
                              <m:r>
                                <a:rPr lang="en-US" i="1">
                                  <a:latin typeface="Cambria Math"/>
                                </a:rPr>
                                <m:t>𝑡</m:t>
                              </m:r>
                            </m:e>
                          </m:d>
                          <m:r>
                            <a:rPr lang="en-US" i="1">
                              <a:latin typeface="Cambria Math"/>
                            </a:rPr>
                            <m:t>𝑑𝑡</m:t>
                          </m:r>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739566" y="1952836"/>
                <a:ext cx="3231461" cy="755079"/>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2724373" y="2896724"/>
                <a:ext cx="3312702" cy="5149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𝜓</m:t>
                          </m:r>
                        </m:e>
                        <m:sub>
                          <m:r>
                            <a:rPr lang="en-US" i="1">
                              <a:latin typeface="Cambria Math"/>
                            </a:rPr>
                            <m:t>𝑚</m:t>
                          </m:r>
                          <m:r>
                            <a:rPr lang="en-US" i="1">
                              <a:latin typeface="Cambria Math"/>
                            </a:rPr>
                            <m:t>,</m:t>
                          </m:r>
                          <m:r>
                            <a:rPr lang="en-US" i="1">
                              <a:latin typeface="Cambria Math"/>
                            </a:rPr>
                            <m:t>𝑛</m:t>
                          </m:r>
                        </m:sub>
                      </m:sSub>
                      <m:r>
                        <a:rPr lang="en-US" i="1">
                          <a:latin typeface="Cambria Math"/>
                        </a:rPr>
                        <m:t>=</m:t>
                      </m:r>
                      <m:sSubSup>
                        <m:sSubSupPr>
                          <m:ctrlPr>
                            <a:rPr lang="en-US" i="1">
                              <a:latin typeface="Cambria Math" panose="02040503050406030204" pitchFamily="18" charset="0"/>
                            </a:rPr>
                          </m:ctrlPr>
                        </m:sSubSupPr>
                        <m:e>
                          <m:r>
                            <a:rPr lang="en-US" i="1">
                              <a:latin typeface="Cambria Math"/>
                            </a:rPr>
                            <m:t>𝑠</m:t>
                          </m:r>
                        </m:e>
                        <m:sub>
                          <m:r>
                            <a:rPr lang="en-US" i="1">
                              <a:latin typeface="Cambria Math"/>
                            </a:rPr>
                            <m:t>0</m:t>
                          </m:r>
                        </m:sub>
                        <m:sup>
                          <m:r>
                            <a:rPr lang="en-US" i="1">
                              <a:latin typeface="Cambria Math"/>
                            </a:rPr>
                            <m:t>−</m:t>
                          </m:r>
                          <m:r>
                            <a:rPr lang="en-US" i="1">
                              <a:latin typeface="Cambria Math"/>
                            </a:rPr>
                            <m:t>𝑚</m:t>
                          </m:r>
                          <m:r>
                            <a:rPr lang="en-US" i="1">
                              <a:latin typeface="Cambria Math"/>
                            </a:rPr>
                            <m:t>/2</m:t>
                          </m:r>
                        </m:sup>
                      </m:sSubSup>
                      <m:r>
                        <a:rPr lang="en-US" i="1">
                          <a:latin typeface="Cambria Math"/>
                        </a:rPr>
                        <m:t>𝜓</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a:rPr>
                                <m:t>𝑠</m:t>
                              </m:r>
                            </m:e>
                            <m:sub>
                              <m:r>
                                <a:rPr lang="en-US" i="1">
                                  <a:latin typeface="Cambria Math"/>
                                </a:rPr>
                                <m:t>0</m:t>
                              </m:r>
                            </m:sub>
                            <m:sup>
                              <m:r>
                                <a:rPr lang="en-US" i="1">
                                  <a:latin typeface="Cambria Math"/>
                                </a:rPr>
                                <m:t>−</m:t>
                              </m:r>
                              <m:r>
                                <a:rPr lang="en-US" i="1">
                                  <a:latin typeface="Cambria Math"/>
                                </a:rPr>
                                <m:t>𝑚</m:t>
                              </m:r>
                            </m:sup>
                          </m:sSubSup>
                          <m:r>
                            <a:rPr lang="en-US" i="1">
                              <a:latin typeface="Cambria Math"/>
                            </a:rPr>
                            <m:t>𝑡</m:t>
                          </m:r>
                          <m:r>
                            <a:rPr lang="en-US" i="1">
                              <a:latin typeface="Cambria Math"/>
                            </a:rPr>
                            <m:t>−</m:t>
                          </m:r>
                          <m:r>
                            <a:rPr lang="en-US" i="1">
                              <a:latin typeface="Cambria Math"/>
                            </a:rPr>
                            <m:t>𝑛</m:t>
                          </m:r>
                          <m:sSub>
                            <m:sSubPr>
                              <m:ctrlPr>
                                <a:rPr lang="en-US" i="1">
                                  <a:latin typeface="Cambria Math" panose="02040503050406030204" pitchFamily="18" charset="0"/>
                                </a:rPr>
                              </m:ctrlPr>
                            </m:sSubPr>
                            <m:e>
                              <m:r>
                                <a:rPr lang="en-US" i="1">
                                  <a:latin typeface="Cambria Math"/>
                                </a:rPr>
                                <m:t>𝜏</m:t>
                              </m:r>
                            </m:e>
                            <m:sub>
                              <m:r>
                                <a:rPr lang="en-US" i="1">
                                  <a:latin typeface="Cambria Math"/>
                                </a:rPr>
                                <m:t>0</m:t>
                              </m:r>
                            </m:sub>
                          </m:sSub>
                        </m:e>
                      </m:d>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2724373" y="2896724"/>
                <a:ext cx="3312702" cy="514949"/>
              </a:xfrm>
              <a:prstGeom prst="rect">
                <a:avLst/>
              </a:prstGeom>
              <a:blipFill rotWithShape="1">
                <a:blip r:embed="rId5"/>
                <a:stretch>
                  <a:fillRect l="-9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251520" y="3609020"/>
                <a:ext cx="8676964" cy="1631216"/>
              </a:xfrm>
              <a:prstGeom prst="rect">
                <a:avLst/>
              </a:prstGeom>
            </p:spPr>
            <p:txBody>
              <a:bodyPr wrap="square">
                <a:spAutoFit/>
              </a:bodyPr>
              <a:lstStyle/>
              <a:p>
                <a:r>
                  <a:rPr lang="en-US" dirty="0" err="1"/>
                  <a:t>Số</a:t>
                </a:r>
                <a:r>
                  <a:rPr lang="en-US" dirty="0"/>
                  <a:t> </a:t>
                </a:r>
                <a:r>
                  <a:rPr lang="en-US" dirty="0" err="1"/>
                  <a:t>nguyên</a:t>
                </a:r>
                <a:r>
                  <a:rPr lang="en-US" dirty="0"/>
                  <a:t> </a:t>
                </a:r>
                <a14:m>
                  <m:oMath xmlns:m="http://schemas.openxmlformats.org/officeDocument/2006/math">
                    <m:r>
                      <a:rPr lang="en-US" i="1">
                        <a:latin typeface="Cambria Math"/>
                      </a:rPr>
                      <m:t>𝑚</m:t>
                    </m:r>
                  </m:oMath>
                </a14:m>
                <a:r>
                  <a:rPr lang="en-US" dirty="0"/>
                  <a:t> </a:t>
                </a:r>
                <a:r>
                  <a:rPr lang="en-US" dirty="0" err="1"/>
                  <a:t>và</a:t>
                </a:r>
                <a:r>
                  <a:rPr lang="en-US" dirty="0"/>
                  <a:t> </a:t>
                </a:r>
                <a14:m>
                  <m:oMath xmlns:m="http://schemas.openxmlformats.org/officeDocument/2006/math">
                    <m:r>
                      <a:rPr lang="en-US" i="1">
                        <a:latin typeface="Cambria Math"/>
                      </a:rPr>
                      <m:t>𝑛</m:t>
                    </m:r>
                  </m:oMath>
                </a14:m>
                <a:r>
                  <a:rPr lang="en-US" dirty="0"/>
                  <a:t> </a:t>
                </a:r>
                <a:r>
                  <a:rPr lang="en-US" dirty="0" err="1"/>
                  <a:t>điều</a:t>
                </a:r>
                <a:r>
                  <a:rPr lang="en-US" dirty="0"/>
                  <a:t> </a:t>
                </a:r>
                <a:r>
                  <a:rPr lang="en-US" dirty="0" err="1"/>
                  <a:t>chỉnh</a:t>
                </a:r>
                <a:r>
                  <a:rPr lang="en-US" dirty="0"/>
                  <a:t> </a:t>
                </a:r>
                <a:r>
                  <a:rPr lang="en-US" dirty="0" err="1"/>
                  <a:t>độ</a:t>
                </a:r>
                <a:r>
                  <a:rPr lang="en-US" dirty="0"/>
                  <a:t> </a:t>
                </a:r>
                <a:r>
                  <a:rPr lang="en-US" dirty="0" err="1"/>
                  <a:t>dịch</a:t>
                </a:r>
                <a:r>
                  <a:rPr lang="en-US" dirty="0"/>
                  <a:t> </a:t>
                </a:r>
                <a:r>
                  <a:rPr lang="en-US" dirty="0" err="1"/>
                  <a:t>chuyển</a:t>
                </a:r>
                <a:r>
                  <a:rPr lang="en-US" dirty="0"/>
                  <a:t> </a:t>
                </a:r>
                <a:r>
                  <a:rPr lang="en-US" dirty="0" err="1"/>
                  <a:t>và</a:t>
                </a:r>
                <a:r>
                  <a:rPr lang="en-US" dirty="0"/>
                  <a:t> </a:t>
                </a:r>
                <a:r>
                  <a:rPr lang="en-US" dirty="0" err="1"/>
                  <a:t>độ</a:t>
                </a:r>
                <a:r>
                  <a:rPr lang="en-US" dirty="0"/>
                  <a:t> </a:t>
                </a:r>
                <a:r>
                  <a:rPr lang="en-US" dirty="0" err="1"/>
                  <a:t>giản</a:t>
                </a:r>
                <a:r>
                  <a:rPr lang="en-US" dirty="0"/>
                  <a:t> </a:t>
                </a:r>
                <a:r>
                  <a:rPr lang="en-US" dirty="0" err="1"/>
                  <a:t>của</a:t>
                </a:r>
                <a:r>
                  <a:rPr lang="en-US" dirty="0"/>
                  <a:t> </a:t>
                </a:r>
                <a:r>
                  <a:rPr lang="en-US" dirty="0" err="1"/>
                  <a:t>sóng</a:t>
                </a:r>
                <a:r>
                  <a:rPr lang="en-US" dirty="0"/>
                  <a:t> Wavelet. </a:t>
                </a:r>
                <a:r>
                  <a:rPr lang="en-US" dirty="0" err="1"/>
                  <a:t>Ứng</a:t>
                </a:r>
                <a:r>
                  <a:rPr lang="en-US" dirty="0"/>
                  <a:t> </a:t>
                </a:r>
                <a:r>
                  <a:rPr lang="en-US" dirty="0" err="1"/>
                  <a:t>với</a:t>
                </a:r>
                <a:r>
                  <a:rPr lang="en-US" dirty="0"/>
                  <a:t> </a:t>
                </a:r>
                <a:r>
                  <a:rPr lang="en-US" dirty="0" err="1"/>
                  <a:t>lược</a:t>
                </a:r>
                <a:r>
                  <a:rPr lang="en-US" dirty="0"/>
                  <a:t> </a:t>
                </a:r>
                <a:r>
                  <a:rPr lang="en-US" dirty="0" err="1"/>
                  <a:t>đồ</a:t>
                </a:r>
                <a:r>
                  <a:rPr lang="en-US" dirty="0"/>
                  <a:t> </a:t>
                </a:r>
                <a:r>
                  <a:rPr lang="en-US" dirty="0" err="1"/>
                  <a:t>nhị</a:t>
                </a:r>
                <a:r>
                  <a:rPr lang="en-US" dirty="0"/>
                  <a:t> </a:t>
                </a:r>
                <a:r>
                  <a:rPr lang="en-US" dirty="0" err="1"/>
                  <a:t>nguyên</a:t>
                </a:r>
                <a:r>
                  <a:rPr lang="en-US" dirty="0"/>
                  <a:t> (dyadic grid), </a:t>
                </a:r>
                <a14:m>
                  <m:oMath xmlns:m="http://schemas.openxmlformats.org/officeDocument/2006/math">
                    <m:sSub>
                      <m:sSubPr>
                        <m:ctrlPr>
                          <a:rPr lang="en-US" i="1">
                            <a:latin typeface="Cambria Math" panose="02040503050406030204" pitchFamily="18" charset="0"/>
                          </a:rPr>
                        </m:ctrlPr>
                      </m:sSubPr>
                      <m:e>
                        <m:r>
                          <a:rPr lang="en-US" i="1">
                            <a:latin typeface="Cambria Math"/>
                          </a:rPr>
                          <m:t>𝑠</m:t>
                        </m:r>
                      </m:e>
                      <m:sub>
                        <m:r>
                          <a:rPr lang="en-US" i="1">
                            <a:latin typeface="Cambria Math"/>
                          </a:rPr>
                          <m:t>0</m:t>
                        </m:r>
                      </m:sub>
                    </m:sSub>
                    <m:r>
                      <a:rPr lang="en-US" i="1">
                        <a:latin typeface="Cambria Math"/>
                      </a:rPr>
                      <m:t>=0</m:t>
                    </m:r>
                  </m:oMath>
                </a14:m>
                <a:r>
                  <a:rPr lang="en-US" dirty="0"/>
                  <a:t> </a:t>
                </a:r>
                <a:r>
                  <a:rPr lang="en-US" dirty="0" err="1"/>
                  <a:t>và</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𝜏</m:t>
                        </m:r>
                      </m:e>
                      <m:sub>
                        <m:r>
                          <a:rPr lang="en-US" i="1">
                            <a:latin typeface="Cambria Math"/>
                          </a:rPr>
                          <m:t>0</m:t>
                        </m:r>
                      </m:sub>
                    </m:sSub>
                    <m:r>
                      <a:rPr lang="en-US" i="1">
                        <a:latin typeface="Cambria Math"/>
                      </a:rPr>
                      <m:t>=1</m:t>
                    </m:r>
                  </m:oMath>
                </a14:m>
                <a:r>
                  <a:rPr lang="en-US" dirty="0"/>
                  <a:t>. </a:t>
                </a:r>
                <a:r>
                  <a:rPr lang="en-US" dirty="0" err="1"/>
                  <a:t>Các</a:t>
                </a:r>
                <a:r>
                  <a:rPr lang="en-US" dirty="0"/>
                  <a:t> </a:t>
                </a:r>
                <a:r>
                  <a:rPr lang="en-US" dirty="0" err="1"/>
                  <a:t>sóng</a:t>
                </a:r>
                <a:r>
                  <a:rPr lang="en-US" dirty="0"/>
                  <a:t> Wavelet </a:t>
                </a:r>
                <a:r>
                  <a:rPr lang="en-US" dirty="0" err="1"/>
                  <a:t>này</a:t>
                </a:r>
                <a:r>
                  <a:rPr lang="en-US" dirty="0"/>
                  <a:t> </a:t>
                </a:r>
                <a:r>
                  <a:rPr lang="en-US" dirty="0" err="1"/>
                  <a:t>được</a:t>
                </a:r>
                <a:r>
                  <a:rPr lang="en-US" dirty="0"/>
                  <a:t> </a:t>
                </a:r>
                <a:r>
                  <a:rPr lang="en-US" dirty="0" err="1"/>
                  <a:t>lựa</a:t>
                </a:r>
                <a:r>
                  <a:rPr lang="en-US" dirty="0"/>
                  <a:t> </a:t>
                </a:r>
                <a:r>
                  <a:rPr lang="en-US" dirty="0" err="1"/>
                  <a:t>chọn</a:t>
                </a:r>
                <a:r>
                  <a:rPr lang="en-US" dirty="0"/>
                  <a:t> </a:t>
                </a:r>
                <a:r>
                  <a:rPr lang="en-US" dirty="0" err="1"/>
                  <a:t>sao</a:t>
                </a:r>
                <a:r>
                  <a:rPr lang="en-US" dirty="0"/>
                  <a:t> </a:t>
                </a:r>
                <a:r>
                  <a:rPr lang="en-US" dirty="0" err="1"/>
                  <a:t>cho</a:t>
                </a:r>
                <a:r>
                  <a:rPr lang="en-US" dirty="0"/>
                  <a:t> </a:t>
                </a:r>
                <a:r>
                  <a:rPr lang="en-US" dirty="0" err="1"/>
                  <a:t>trực</a:t>
                </a:r>
                <a:r>
                  <a:rPr lang="en-US" dirty="0"/>
                  <a:t> </a:t>
                </a:r>
                <a:r>
                  <a:rPr lang="en-US" dirty="0" err="1"/>
                  <a:t>chuẩn</a:t>
                </a:r>
                <a:r>
                  <a:rPr lang="en-US" dirty="0"/>
                  <a:t>, </a:t>
                </a:r>
                <a:r>
                  <a:rPr lang="en-US" dirty="0" err="1"/>
                  <a:t>nghĩa</a:t>
                </a:r>
                <a:r>
                  <a:rPr lang="en-US" dirty="0"/>
                  <a:t> </a:t>
                </a:r>
                <a:r>
                  <a:rPr lang="en-US" dirty="0" err="1"/>
                  <a:t>là</a:t>
                </a:r>
                <a:r>
                  <a:rPr lang="en-US" dirty="0"/>
                  <a:t>, </a:t>
                </a:r>
                <a:r>
                  <a:rPr lang="en-US" dirty="0" err="1"/>
                  <a:t>chúng</a:t>
                </a:r>
                <a:r>
                  <a:rPr lang="en-US" dirty="0"/>
                  <a:t> </a:t>
                </a:r>
                <a:r>
                  <a:rPr lang="en-US" dirty="0" err="1"/>
                  <a:t>trực</a:t>
                </a:r>
                <a:r>
                  <a:rPr lang="en-US" dirty="0"/>
                  <a:t> </a:t>
                </a:r>
                <a:r>
                  <a:rPr lang="en-US" dirty="0" err="1"/>
                  <a:t>giao</a:t>
                </a:r>
                <a:r>
                  <a:rPr lang="en-US" dirty="0"/>
                  <a:t> </a:t>
                </a:r>
                <a:r>
                  <a:rPr lang="en-US" dirty="0" err="1"/>
                  <a:t>với</a:t>
                </a:r>
                <a:r>
                  <a:rPr lang="en-US" dirty="0"/>
                  <a:t> </a:t>
                </a:r>
                <a:r>
                  <a:rPr lang="en-US" dirty="0" err="1"/>
                  <a:t>nhau</a:t>
                </a:r>
                <a:r>
                  <a:rPr lang="en-US" dirty="0"/>
                  <a:t> </a:t>
                </a:r>
                <a:r>
                  <a:rPr lang="en-US" dirty="0" err="1"/>
                  <a:t>và</a:t>
                </a:r>
                <a:r>
                  <a:rPr lang="en-US" dirty="0"/>
                  <a:t> </a:t>
                </a:r>
                <a:r>
                  <a:rPr lang="en-US" dirty="0" err="1"/>
                  <a:t>được</a:t>
                </a:r>
                <a:r>
                  <a:rPr lang="en-US" dirty="0"/>
                  <a:t> </a:t>
                </a:r>
                <a:r>
                  <a:rPr lang="en-US" dirty="0" err="1"/>
                  <a:t>chuẩn</a:t>
                </a:r>
                <a:r>
                  <a:rPr lang="en-US" dirty="0"/>
                  <a:t> </a:t>
                </a:r>
                <a:r>
                  <a:rPr lang="en-US" dirty="0" err="1"/>
                  <a:t>hóa</a:t>
                </a:r>
                <a:r>
                  <a:rPr lang="en-US" dirty="0"/>
                  <a:t> </a:t>
                </a:r>
                <a:r>
                  <a:rPr lang="en-US" dirty="0" err="1"/>
                  <a:t>để</a:t>
                </a:r>
                <a:r>
                  <a:rPr lang="en-US" dirty="0"/>
                  <a:t> </a:t>
                </a:r>
                <a:r>
                  <a:rPr lang="en-US" dirty="0" err="1"/>
                  <a:t>có</a:t>
                </a:r>
                <a:r>
                  <a:rPr lang="en-US" dirty="0"/>
                  <a:t> </a:t>
                </a:r>
                <a:r>
                  <a:rPr lang="en-US" dirty="0" err="1"/>
                  <a:t>mức</a:t>
                </a:r>
                <a:r>
                  <a:rPr lang="en-US" dirty="0"/>
                  <a:t> </a:t>
                </a:r>
                <a:r>
                  <a:rPr lang="en-US" dirty="0" err="1"/>
                  <a:t>năng</a:t>
                </a:r>
                <a:r>
                  <a:rPr lang="en-US" dirty="0"/>
                  <a:t> </a:t>
                </a:r>
                <a:r>
                  <a:rPr lang="en-US" dirty="0" err="1"/>
                  <a:t>lượng</a:t>
                </a:r>
                <a:r>
                  <a:rPr lang="en-US" dirty="0"/>
                  <a:t> </a:t>
                </a:r>
                <a:r>
                  <a:rPr lang="en-US" dirty="0" err="1"/>
                  <a:t>đơn</a:t>
                </a:r>
                <a:r>
                  <a:rPr lang="en-US" dirty="0"/>
                  <a:t> </a:t>
                </a:r>
                <a:r>
                  <a:rPr lang="en-US" dirty="0" err="1"/>
                  <a:t>vị</a:t>
                </a:r>
                <a:r>
                  <a:rPr lang="en-US" dirty="0"/>
                  <a:t>. </a:t>
                </a:r>
                <a:r>
                  <a:rPr lang="en-US" dirty="0" err="1"/>
                  <a:t>Việc</a:t>
                </a:r>
                <a:r>
                  <a:rPr lang="en-US" dirty="0"/>
                  <a:t> </a:t>
                </a:r>
                <a:r>
                  <a:rPr lang="en-US" dirty="0" err="1"/>
                  <a:t>lựa</a:t>
                </a:r>
                <a:r>
                  <a:rPr lang="en-US" dirty="0"/>
                  <a:t> </a:t>
                </a:r>
                <a:r>
                  <a:rPr lang="en-US" dirty="0" err="1"/>
                  <a:t>chọn</a:t>
                </a:r>
                <a:r>
                  <a:rPr lang="en-US" dirty="0"/>
                  <a:t> </a:t>
                </a:r>
                <a:r>
                  <a:rPr lang="en-US" dirty="0" err="1"/>
                  <a:t>này</a:t>
                </a:r>
                <a:r>
                  <a:rPr lang="en-US" dirty="0"/>
                  <a:t> </a:t>
                </a:r>
                <a:r>
                  <a:rPr lang="en-US" dirty="0" err="1"/>
                  <a:t>cho</a:t>
                </a:r>
                <a:r>
                  <a:rPr lang="en-US" dirty="0"/>
                  <a:t> </a:t>
                </a:r>
                <a:r>
                  <a:rPr lang="en-US" dirty="0" err="1"/>
                  <a:t>phép</a:t>
                </a:r>
                <a:r>
                  <a:rPr lang="en-US" dirty="0"/>
                  <a:t> </a:t>
                </a:r>
                <a:r>
                  <a:rPr lang="en-US" dirty="0" err="1"/>
                  <a:t>xây</a:t>
                </a:r>
                <a:r>
                  <a:rPr lang="en-US" dirty="0"/>
                  <a:t> </a:t>
                </a:r>
                <a:r>
                  <a:rPr lang="en-US" dirty="0" err="1"/>
                  <a:t>dựng</a:t>
                </a:r>
                <a:r>
                  <a:rPr lang="en-US" dirty="0"/>
                  <a:t> </a:t>
                </a:r>
                <a:r>
                  <a:rPr lang="en-US" dirty="0" err="1"/>
                  <a:t>lại</a:t>
                </a:r>
                <a:r>
                  <a:rPr lang="en-US" dirty="0"/>
                  <a:t> </a:t>
                </a:r>
                <a:r>
                  <a:rPr lang="en-US" dirty="0" err="1"/>
                  <a:t>tín</a:t>
                </a:r>
                <a:r>
                  <a:rPr lang="en-US" dirty="0"/>
                  <a:t> </a:t>
                </a:r>
                <a:r>
                  <a:rPr lang="en-US" dirty="0" err="1"/>
                  <a:t>hiệu</a:t>
                </a:r>
                <a:r>
                  <a:rPr lang="en-US" dirty="0"/>
                  <a:t> </a:t>
                </a:r>
                <a:r>
                  <a:rPr lang="en-US" dirty="0" err="1"/>
                  <a:t>gốc</a:t>
                </a:r>
                <a:r>
                  <a:rPr lang="en-US" dirty="0"/>
                  <a:t> </a:t>
                </a:r>
                <a:r>
                  <a:rPr lang="en-US" dirty="0" err="1"/>
                  <a:t>thông</a:t>
                </a:r>
                <a:r>
                  <a:rPr lang="en-US" dirty="0"/>
                  <a:t> qua </a:t>
                </a:r>
                <a:r>
                  <a:rPr lang="en-US" dirty="0" err="1"/>
                  <a:t>biểu</a:t>
                </a:r>
                <a:r>
                  <a:rPr lang="en-US" dirty="0"/>
                  <a:t> </a:t>
                </a:r>
                <a:r>
                  <a:rPr lang="en-US" dirty="0" err="1"/>
                  <a:t>thức</a:t>
                </a:r>
                <a:r>
                  <a:rPr lang="en-US" dirty="0"/>
                  <a:t> </a:t>
                </a:r>
                <a:r>
                  <a:rPr lang="en-US" dirty="0" err="1"/>
                  <a:t>rời</a:t>
                </a:r>
                <a:r>
                  <a:rPr lang="en-US" dirty="0"/>
                  <a:t> </a:t>
                </a:r>
                <a:r>
                  <a:rPr lang="en-US" dirty="0" err="1"/>
                  <a:t>rạc</a:t>
                </a:r>
                <a:r>
                  <a:rPr lang="en-US" dirty="0"/>
                  <a:t> </a:t>
                </a:r>
                <a:r>
                  <a:rPr lang="en-US" dirty="0" err="1"/>
                  <a:t>sau</a:t>
                </a:r>
                <a:r>
                  <a:rPr lang="en-US" dirty="0"/>
                  <a:t>:</a:t>
                </a:r>
              </a:p>
            </p:txBody>
          </p:sp>
        </mc:Choice>
        <mc:Fallback xmlns="">
          <p:sp>
            <p:nvSpPr>
              <p:cNvPr id="12" name="Rectangle 11"/>
              <p:cNvSpPr>
                <a:spLocks noRot="1" noChangeAspect="1" noMove="1" noResize="1" noEditPoints="1" noAdjustHandles="1" noChangeArrowheads="1" noChangeShapeType="1" noTextEdit="1"/>
              </p:cNvSpPr>
              <p:nvPr/>
            </p:nvSpPr>
            <p:spPr>
              <a:xfrm>
                <a:off x="251520" y="3609020"/>
                <a:ext cx="8676964" cy="1631216"/>
              </a:xfrm>
              <a:prstGeom prst="rect">
                <a:avLst/>
              </a:prstGeom>
              <a:blipFill rotWithShape="1">
                <a:blip r:embed="rId6"/>
                <a:stretch>
                  <a:fillRect l="-702" t="-1493" r="-1124" b="-59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2461256" y="5373216"/>
                <a:ext cx="3838936" cy="9300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𝑥</m:t>
                      </m:r>
                      <m:d>
                        <m:dPr>
                          <m:ctrlPr>
                            <a:rPr lang="en-US" i="1">
                              <a:latin typeface="Cambria Math" panose="02040503050406030204" pitchFamily="18" charset="0"/>
                            </a:rPr>
                          </m:ctrlPr>
                        </m:dPr>
                        <m:e>
                          <m:r>
                            <a:rPr lang="en-US" i="1">
                              <a:latin typeface="Cambria Math"/>
                            </a:rPr>
                            <m:t>𝑡</m:t>
                          </m:r>
                        </m:e>
                      </m:d>
                      <m:r>
                        <a:rPr lang="en-US" i="1">
                          <a:latin typeface="Cambria Math"/>
                        </a:rPr>
                        <m:t>=</m:t>
                      </m:r>
                      <m:nary>
                        <m:naryPr>
                          <m:chr m:val="∑"/>
                          <m:limLoc m:val="undOvr"/>
                          <m:ctrlPr>
                            <a:rPr lang="en-US" i="1">
                              <a:latin typeface="Cambria Math" panose="02040503050406030204" pitchFamily="18" charset="0"/>
                            </a:rPr>
                          </m:ctrlPr>
                        </m:naryPr>
                        <m:sub>
                          <m:r>
                            <a:rPr lang="en-US" i="1">
                              <a:latin typeface="Cambria Math"/>
                            </a:rPr>
                            <m:t>𝑚</m:t>
                          </m:r>
                          <m:r>
                            <a:rPr lang="en-US" i="1">
                              <a:latin typeface="Cambria Math"/>
                            </a:rPr>
                            <m:t>=−∞</m:t>
                          </m:r>
                        </m:sub>
                        <m:sup>
                          <m:r>
                            <a:rPr lang="en-US" i="1">
                              <a:latin typeface="Cambria Math"/>
                            </a:rPr>
                            <m:t>∞</m:t>
                          </m:r>
                        </m:sup>
                        <m:e>
                          <m:nary>
                            <m:naryPr>
                              <m:chr m:val="∑"/>
                              <m:limLoc m:val="undOvr"/>
                              <m:ctrlPr>
                                <a:rPr lang="en-US" i="1">
                                  <a:latin typeface="Cambria Math" panose="02040503050406030204" pitchFamily="18" charset="0"/>
                                </a:rPr>
                              </m:ctrlPr>
                            </m:naryPr>
                            <m:sub>
                              <m:r>
                                <a:rPr lang="en-US" i="1">
                                  <a:latin typeface="Cambria Math"/>
                                </a:rPr>
                                <m:t>𝑛</m:t>
                              </m:r>
                              <m:r>
                                <a:rPr lang="en-US" i="1">
                                  <a:latin typeface="Cambria Math"/>
                                </a:rPr>
                                <m:t>=−∞</m:t>
                              </m:r>
                            </m:sub>
                            <m:sup>
                              <m:r>
                                <a:rPr lang="en-US" i="1">
                                  <a:latin typeface="Cambria Math"/>
                                </a:rPr>
                                <m:t>∞</m:t>
                              </m:r>
                            </m:sup>
                            <m:e>
                              <m:sSub>
                                <m:sSubPr>
                                  <m:ctrlPr>
                                    <a:rPr lang="en-US" i="1">
                                      <a:latin typeface="Cambria Math" panose="02040503050406030204" pitchFamily="18" charset="0"/>
                                    </a:rPr>
                                  </m:ctrlPr>
                                </m:sSubPr>
                                <m:e>
                                  <m:r>
                                    <a:rPr lang="en-US" i="1">
                                      <a:latin typeface="Cambria Math"/>
                                    </a:rPr>
                                    <m:t>𝑋</m:t>
                                  </m:r>
                                </m:e>
                                <m:sub>
                                  <m:sSub>
                                    <m:sSubPr>
                                      <m:ctrlPr>
                                        <a:rPr lang="en-US" i="1">
                                          <a:latin typeface="Cambria Math" panose="02040503050406030204" pitchFamily="18" charset="0"/>
                                        </a:rPr>
                                      </m:ctrlPr>
                                    </m:sSubPr>
                                    <m:e>
                                      <m:r>
                                        <a:rPr lang="en-US" i="1">
                                          <a:latin typeface="Cambria Math"/>
                                        </a:rPr>
                                        <m:t>𝑊𝑇</m:t>
                                      </m:r>
                                    </m:e>
                                    <m:sub>
                                      <m:r>
                                        <a:rPr lang="en-US" i="1">
                                          <a:latin typeface="Cambria Math"/>
                                        </a:rPr>
                                        <m:t>𝑚</m:t>
                                      </m:r>
                                      <m:r>
                                        <a:rPr lang="en-US" i="1">
                                          <a:latin typeface="Cambria Math"/>
                                        </a:rPr>
                                        <m:t>,</m:t>
                                      </m:r>
                                      <m:r>
                                        <a:rPr lang="en-US" i="1">
                                          <a:latin typeface="Cambria Math"/>
                                        </a:rPr>
                                        <m:t>𝑛</m:t>
                                      </m:r>
                                    </m:sub>
                                  </m:sSub>
                                </m:sub>
                              </m:sSub>
                            </m:e>
                          </m:nary>
                        </m:e>
                      </m:nary>
                      <m:sSub>
                        <m:sSubPr>
                          <m:ctrlPr>
                            <a:rPr lang="en-US" i="1">
                              <a:latin typeface="Cambria Math" panose="02040503050406030204" pitchFamily="18" charset="0"/>
                            </a:rPr>
                          </m:ctrlPr>
                        </m:sSubPr>
                        <m:e>
                          <m:r>
                            <a:rPr lang="en-US" i="1">
                              <a:latin typeface="Cambria Math"/>
                            </a:rPr>
                            <m:t>𝜓</m:t>
                          </m:r>
                        </m:e>
                        <m:sub>
                          <m:r>
                            <a:rPr lang="en-US" i="1">
                              <a:latin typeface="Cambria Math"/>
                            </a:rPr>
                            <m:t>𝑚</m:t>
                          </m:r>
                          <m:r>
                            <a:rPr lang="en-US" i="1">
                              <a:latin typeface="Cambria Math"/>
                            </a:rPr>
                            <m:t>,</m:t>
                          </m:r>
                          <m:r>
                            <a:rPr lang="en-US" i="1">
                              <a:latin typeface="Cambria Math"/>
                            </a:rPr>
                            <m:t>𝑛</m:t>
                          </m:r>
                        </m:sub>
                      </m:sSub>
                      <m:d>
                        <m:dPr>
                          <m:ctrlPr>
                            <a:rPr lang="en-US" i="1">
                              <a:latin typeface="Cambria Math" panose="02040503050406030204" pitchFamily="18" charset="0"/>
                            </a:rPr>
                          </m:ctrlPr>
                        </m:dPr>
                        <m:e>
                          <m:r>
                            <a:rPr lang="en-US" i="1">
                              <a:latin typeface="Cambria Math"/>
                            </a:rPr>
                            <m:t>𝑡</m:t>
                          </m:r>
                        </m:e>
                      </m:d>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2461256" y="5373216"/>
                <a:ext cx="3838936" cy="930063"/>
              </a:xfrm>
              <a:prstGeom prst="rect">
                <a:avLst/>
              </a:prstGeom>
              <a:blipFill rotWithShape="1">
                <a:blip r:embed="rId7"/>
                <a:stretch>
                  <a:fillRect/>
                </a:stretch>
              </a:blipFill>
            </p:spPr>
            <p:txBody>
              <a:bodyPr/>
              <a:lstStyle/>
              <a:p>
                <a:r>
                  <a:rPr lang="en-US">
                    <a:noFill/>
                  </a:rPr>
                  <a:t> </a:t>
                </a:r>
              </a:p>
            </p:txBody>
          </p:sp>
        </mc:Fallback>
      </mc:AlternateContent>
      <p:sp>
        <p:nvSpPr>
          <p:cNvPr id="11"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Tree>
    <p:extLst>
      <p:ext uri="{BB962C8B-B14F-4D97-AF65-F5344CB8AC3E}">
        <p14:creationId xmlns:p14="http://schemas.microsoft.com/office/powerpoint/2010/main" val="3361302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7</a:t>
            </a:fld>
            <a:endParaRPr lang="en-US" sz="1400">
              <a:solidFill>
                <a:schemeClr val="tx1"/>
              </a:solidFill>
            </a:endParaRPr>
          </a:p>
        </p:txBody>
      </p:sp>
      <p:sp>
        <p:nvSpPr>
          <p:cNvPr id="13316"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pic>
        <p:nvPicPr>
          <p:cNvPr id="6" name="Picture 5"/>
          <p:cNvPicPr/>
          <p:nvPr/>
        </p:nvPicPr>
        <p:blipFill>
          <a:blip r:embed="rId3">
            <a:extLst>
              <a:ext uri="{BEBA8EAE-BF5A-486C-A8C5-ECC9F3942E4B}">
                <a14:imgProps xmlns:a14="http://schemas.microsoft.com/office/drawing/2010/main">
                  <a14:imgLayer r:embed="rId4">
                    <a14:imgEffect>
                      <a14:brightnessContrast bright="-30000" contrast="80000"/>
                    </a14:imgEffect>
                  </a14:imgLayer>
                </a14:imgProps>
              </a:ext>
              <a:ext uri="{28A0092B-C50C-407E-A947-70E740481C1C}">
                <a14:useLocalDpi xmlns:a14="http://schemas.microsoft.com/office/drawing/2010/main" val="0"/>
              </a:ext>
            </a:extLst>
          </a:blip>
          <a:srcRect/>
          <a:stretch>
            <a:fillRect/>
          </a:stretch>
        </p:blipFill>
        <p:spPr bwMode="auto">
          <a:xfrm>
            <a:off x="215516" y="728700"/>
            <a:ext cx="3456372" cy="2736304"/>
          </a:xfrm>
          <a:prstGeom prst="rect">
            <a:avLst/>
          </a:prstGeom>
          <a:noFill/>
          <a:ln>
            <a:noFill/>
          </a:ln>
        </p:spPr>
      </p:pic>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5406230" y="656692"/>
            <a:ext cx="3378237" cy="2493036"/>
          </a:xfrm>
          <a:prstGeom prst="rect">
            <a:avLst/>
          </a:prstGeom>
          <a:noFill/>
          <a:ln>
            <a:noFill/>
          </a:ln>
        </p:spPr>
      </p:pic>
      <p:pic>
        <p:nvPicPr>
          <p:cNvPr id="8" name="Picture 7"/>
          <p:cNvPicPr/>
          <p:nvPr/>
        </p:nvPicPr>
        <p:blipFill>
          <a:blip r:embed="rId6">
            <a:extLst>
              <a:ext uri="{28A0092B-C50C-407E-A947-70E740481C1C}">
                <a14:useLocalDpi xmlns:a14="http://schemas.microsoft.com/office/drawing/2010/main" val="0"/>
              </a:ext>
            </a:extLst>
          </a:blip>
          <a:srcRect/>
          <a:stretch>
            <a:fillRect/>
          </a:stretch>
        </p:blipFill>
        <p:spPr bwMode="auto">
          <a:xfrm>
            <a:off x="2987824" y="3149728"/>
            <a:ext cx="3600400" cy="2559718"/>
          </a:xfrm>
          <a:prstGeom prst="rect">
            <a:avLst/>
          </a:prstGeom>
          <a:noFill/>
          <a:ln>
            <a:noFill/>
          </a:ln>
        </p:spPr>
      </p:pic>
      <mc:AlternateContent xmlns:mc="http://schemas.openxmlformats.org/markup-compatibility/2006" xmlns:a14="http://schemas.microsoft.com/office/drawing/2010/main">
        <mc:Choice Requires="a14">
          <p:sp>
            <p:nvSpPr>
              <p:cNvPr id="2" name="Rectangle 1"/>
              <p:cNvSpPr/>
              <p:nvPr/>
            </p:nvSpPr>
            <p:spPr>
              <a:xfrm>
                <a:off x="457200" y="5709446"/>
                <a:ext cx="8327268" cy="707886"/>
              </a:xfrm>
              <a:prstGeom prst="rect">
                <a:avLst/>
              </a:prstGeom>
            </p:spPr>
            <p:txBody>
              <a:bodyPr wrap="square">
                <a:spAutoFit/>
              </a:bodyPr>
              <a:lstStyle/>
              <a:p>
                <a:r>
                  <a:rPr lang="en-US" b="1" i="1" dirty="0" err="1"/>
                  <a:t>Hình</a:t>
                </a:r>
                <a:r>
                  <a:rPr lang="en-US" b="1" i="1" dirty="0"/>
                  <a:t> 3.9.</a:t>
                </a:r>
                <a:r>
                  <a:rPr lang="en-US" i="1" dirty="0"/>
                  <a:t> </a:t>
                </a:r>
                <a:r>
                  <a:rPr lang="en-US" i="1" dirty="0" err="1"/>
                  <a:t>Biến</a:t>
                </a:r>
                <a:r>
                  <a:rPr lang="en-US" i="1" dirty="0"/>
                  <a:t> </a:t>
                </a:r>
                <a:r>
                  <a:rPr lang="en-US" i="1" dirty="0" err="1"/>
                  <a:t>đổi</a:t>
                </a:r>
                <a:r>
                  <a:rPr lang="en-US" i="1" dirty="0"/>
                  <a:t> Wavelet </a:t>
                </a:r>
                <a:r>
                  <a:rPr lang="en-US" i="1" dirty="0" err="1"/>
                  <a:t>liên</a:t>
                </a:r>
                <a:r>
                  <a:rPr lang="en-US" i="1" dirty="0"/>
                  <a:t> </a:t>
                </a:r>
                <a:r>
                  <a:rPr lang="en-US" i="1" dirty="0" err="1"/>
                  <a:t>tục</a:t>
                </a:r>
                <a:r>
                  <a:rPr lang="en-US" i="1" dirty="0"/>
                  <a:t>; (a) </a:t>
                </a:r>
                <a:r>
                  <a:rPr lang="en-US" i="1" dirty="0" err="1"/>
                  <a:t>Tín</a:t>
                </a:r>
                <a:r>
                  <a:rPr lang="en-US" i="1" dirty="0"/>
                  <a:t> </a:t>
                </a:r>
                <a:r>
                  <a:rPr lang="en-US" i="1" dirty="0" err="1"/>
                  <a:t>hiệu</a:t>
                </a:r>
                <a:r>
                  <a:rPr lang="en-US" i="1" dirty="0"/>
                  <a:t> </a:t>
                </a:r>
                <a14:m>
                  <m:oMath xmlns:m="http://schemas.openxmlformats.org/officeDocument/2006/math">
                    <m:r>
                      <a:rPr lang="en-US" i="1">
                        <a:latin typeface="Cambria Math"/>
                      </a:rPr>
                      <m:t>𝑥</m:t>
                    </m:r>
                    <m:d>
                      <m:dPr>
                        <m:ctrlPr>
                          <a:rPr lang="en-US" i="1">
                            <a:latin typeface="Cambria Math" panose="02040503050406030204" pitchFamily="18" charset="0"/>
                          </a:rPr>
                        </m:ctrlPr>
                      </m:dPr>
                      <m:e>
                        <m:r>
                          <a:rPr lang="en-US" i="1">
                            <a:latin typeface="Cambria Math"/>
                          </a:rPr>
                          <m:t>𝑡</m:t>
                        </m:r>
                      </m:e>
                    </m:d>
                  </m:oMath>
                </a14:m>
                <a:r>
                  <a:rPr lang="en-US" dirty="0"/>
                  <a:t>; </a:t>
                </a:r>
                <a:r>
                  <a:rPr lang="en-US" i="1" dirty="0"/>
                  <a:t>(b) Surface plot</a:t>
                </a:r>
                <a:endParaRPr lang="en-US" dirty="0"/>
              </a:p>
              <a:p>
                <a:r>
                  <a:rPr lang="en-US" i="1" dirty="0"/>
                  <a:t>(c) Contour plot</a:t>
                </a:r>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457200" y="5709446"/>
                <a:ext cx="8327268" cy="707886"/>
              </a:xfrm>
              <a:prstGeom prst="rect">
                <a:avLst/>
              </a:prstGeom>
              <a:blipFill rotWithShape="1">
                <a:blip r:embed="rId7"/>
                <a:stretch>
                  <a:fillRect l="-732" t="-3448" b="-15517"/>
                </a:stretch>
              </a:blipFill>
            </p:spPr>
            <p:txBody>
              <a:bodyPr/>
              <a:lstStyle/>
              <a:p>
                <a:r>
                  <a:rPr lang="en-US">
                    <a:noFill/>
                  </a:rPr>
                  <a:t> </a:t>
                </a:r>
              </a:p>
            </p:txBody>
          </p:sp>
        </mc:Fallback>
      </mc:AlternateContent>
      <p:sp>
        <p:nvSpPr>
          <p:cNvPr id="10"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Tree>
    <p:extLst>
      <p:ext uri="{BB962C8B-B14F-4D97-AF65-F5344CB8AC3E}">
        <p14:creationId xmlns:p14="http://schemas.microsoft.com/office/powerpoint/2010/main" val="730272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8</a:t>
            </a:fld>
            <a:endParaRPr lang="en-US" sz="1400">
              <a:solidFill>
                <a:schemeClr val="tx1"/>
              </a:solidFill>
            </a:endParaRPr>
          </a:p>
        </p:txBody>
      </p:sp>
      <p:sp>
        <p:nvSpPr>
          <p:cNvPr id="13315"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9"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
        <p:nvSpPr>
          <p:cNvPr id="10" name="Content Placeholder 2"/>
          <p:cNvSpPr txBox="1">
            <a:spLocks/>
          </p:cNvSpPr>
          <p:nvPr/>
        </p:nvSpPr>
        <p:spPr>
          <a:xfrm>
            <a:off x="457200" y="584684"/>
            <a:ext cx="8229600" cy="496541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r>
              <a:rPr lang="en-US" sz="2400" kern="0"/>
              <a:t>Many different wavelets can be used in CWT.</a:t>
            </a:r>
          </a:p>
          <a:p>
            <a:r>
              <a:rPr lang="en-US" sz="2400" kern="0"/>
              <a:t>Depending on signal features to be detected </a:t>
            </a:r>
            <a:r>
              <a:rPr lang="en-US" sz="2400" kern="0">
                <a:sym typeface="Wingdings" pitchFamily="2" charset="2"/>
              </a:rPr>
              <a:t> select a wavelet that facilitates.</a:t>
            </a:r>
          </a:p>
          <a:p>
            <a:endParaRPr lang="en-US" sz="2400" kern="0" dirty="0"/>
          </a:p>
        </p:txBody>
      </p:sp>
      <p:sp>
        <p:nvSpPr>
          <p:cNvPr id="11" name="TextBox 7"/>
          <p:cNvSpPr txBox="1">
            <a:spLocks noChangeArrowheads="1"/>
          </p:cNvSpPr>
          <p:nvPr/>
        </p:nvSpPr>
        <p:spPr bwMode="auto">
          <a:xfrm>
            <a:off x="7357602" y="4746338"/>
            <a:ext cx="13548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600">
                <a:solidFill>
                  <a:schemeClr val="tx1"/>
                </a:solidFill>
                <a:latin typeface="Times New Roman" pitchFamily="18" charset="0"/>
              </a:defRPr>
            </a:lvl1pPr>
            <a:lvl2pPr>
              <a:defRPr kumimoji="1" sz="2200">
                <a:solidFill>
                  <a:schemeClr val="tx1"/>
                </a:solidFill>
                <a:latin typeface="Times New Roman" pitchFamily="18" charset="0"/>
              </a:defRPr>
            </a:lvl2pPr>
            <a:lvl3pPr>
              <a:defRPr kumimoji="1">
                <a:solidFill>
                  <a:schemeClr val="tx1"/>
                </a:solidFill>
                <a:latin typeface="Times New Roman" pitchFamily="18" charset="0"/>
              </a:defRPr>
            </a:lvl3pPr>
            <a:lvl4pPr>
              <a:defRPr kumimoji="1" sz="1400">
                <a:solidFill>
                  <a:schemeClr val="tx1"/>
                </a:solidFill>
                <a:latin typeface="Times New Roman" pitchFamily="18" charset="0"/>
              </a:defRPr>
            </a:lvl4pPr>
            <a:lvl5pPr>
              <a:defRPr kumimoji="1" sz="1400">
                <a:solidFill>
                  <a:schemeClr val="tx1"/>
                </a:solidFill>
                <a:latin typeface="Times New Roman" pitchFamily="18" charset="0"/>
              </a:defRPr>
            </a:lvl5pPr>
            <a:lvl6pPr>
              <a:defRPr kumimoji="1" sz="1400">
                <a:solidFill>
                  <a:schemeClr val="tx1"/>
                </a:solidFill>
                <a:latin typeface="Times New Roman" pitchFamily="18" charset="0"/>
              </a:defRPr>
            </a:lvl6pPr>
            <a:lvl7pPr>
              <a:defRPr kumimoji="1" sz="1400">
                <a:solidFill>
                  <a:schemeClr val="tx1"/>
                </a:solidFill>
                <a:latin typeface="Times New Roman" pitchFamily="18" charset="0"/>
              </a:defRPr>
            </a:lvl7pPr>
            <a:lvl8pPr>
              <a:defRPr kumimoji="1" sz="1400">
                <a:solidFill>
                  <a:schemeClr val="tx1"/>
                </a:solidFill>
                <a:latin typeface="Times New Roman" pitchFamily="18" charset="0"/>
              </a:defRPr>
            </a:lvl8pPr>
            <a:lvl9pPr>
              <a:defRPr kumimoji="1" sz="1400">
                <a:solidFill>
                  <a:schemeClr val="tx1"/>
                </a:solidFill>
                <a:latin typeface="Times New Roman" pitchFamily="18" charset="0"/>
              </a:defRPr>
            </a:lvl9pPr>
          </a:lstStyle>
          <a:p>
            <a:r>
              <a:rPr lang="en-US" altLang="en-US" sz="2400" dirty="0"/>
              <a:t>d) </a:t>
            </a:r>
            <a:r>
              <a:rPr lang="en-US" altLang="en-US" sz="2400" dirty="0" err="1"/>
              <a:t>Morlet</a:t>
            </a:r>
            <a:endParaRPr lang="en-US" altLang="en-US" sz="2400" dirty="0"/>
          </a:p>
        </p:txBody>
      </p:sp>
      <p:sp>
        <p:nvSpPr>
          <p:cNvPr id="12" name="TextBox 9"/>
          <p:cNvSpPr txBox="1">
            <a:spLocks noChangeArrowheads="1"/>
          </p:cNvSpPr>
          <p:nvPr/>
        </p:nvSpPr>
        <p:spPr bwMode="auto">
          <a:xfrm>
            <a:off x="107504" y="4515507"/>
            <a:ext cx="11753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600">
                <a:solidFill>
                  <a:schemeClr val="tx1"/>
                </a:solidFill>
                <a:latin typeface="Times New Roman" pitchFamily="18" charset="0"/>
              </a:defRPr>
            </a:lvl1pPr>
            <a:lvl2pPr>
              <a:defRPr kumimoji="1" sz="2200">
                <a:solidFill>
                  <a:schemeClr val="tx1"/>
                </a:solidFill>
                <a:latin typeface="Times New Roman" pitchFamily="18" charset="0"/>
              </a:defRPr>
            </a:lvl2pPr>
            <a:lvl3pPr>
              <a:defRPr kumimoji="1">
                <a:solidFill>
                  <a:schemeClr val="tx1"/>
                </a:solidFill>
                <a:latin typeface="Times New Roman" pitchFamily="18" charset="0"/>
              </a:defRPr>
            </a:lvl3pPr>
            <a:lvl4pPr>
              <a:defRPr kumimoji="1" sz="1400">
                <a:solidFill>
                  <a:schemeClr val="tx1"/>
                </a:solidFill>
                <a:latin typeface="Times New Roman" pitchFamily="18" charset="0"/>
              </a:defRPr>
            </a:lvl4pPr>
            <a:lvl5pPr>
              <a:defRPr kumimoji="1" sz="1400">
                <a:solidFill>
                  <a:schemeClr val="tx1"/>
                </a:solidFill>
                <a:latin typeface="Times New Roman" pitchFamily="18" charset="0"/>
              </a:defRPr>
            </a:lvl5pPr>
            <a:lvl6pPr>
              <a:defRPr kumimoji="1" sz="1400">
                <a:solidFill>
                  <a:schemeClr val="tx1"/>
                </a:solidFill>
                <a:latin typeface="Times New Roman" pitchFamily="18" charset="0"/>
              </a:defRPr>
            </a:lvl6pPr>
            <a:lvl7pPr>
              <a:defRPr kumimoji="1" sz="1400">
                <a:solidFill>
                  <a:schemeClr val="tx1"/>
                </a:solidFill>
                <a:latin typeface="Times New Roman" pitchFamily="18" charset="0"/>
              </a:defRPr>
            </a:lvl7pPr>
            <a:lvl8pPr>
              <a:defRPr kumimoji="1" sz="1400">
                <a:solidFill>
                  <a:schemeClr val="tx1"/>
                </a:solidFill>
                <a:latin typeface="Times New Roman" pitchFamily="18" charset="0"/>
              </a:defRPr>
            </a:lvl8pPr>
            <a:lvl9pPr>
              <a:defRPr kumimoji="1" sz="1400">
                <a:solidFill>
                  <a:schemeClr val="tx1"/>
                </a:solidFill>
                <a:latin typeface="Times New Roman" pitchFamily="18" charset="0"/>
              </a:defRPr>
            </a:lvl9pPr>
          </a:lstStyle>
          <a:p>
            <a:r>
              <a:rPr lang="en-US" altLang="en-US" sz="2400" dirty="0"/>
              <a:t>c) </a:t>
            </a:r>
            <a:r>
              <a:rPr lang="en-US" altLang="en-US" sz="2400" dirty="0" err="1"/>
              <a:t>Haar</a:t>
            </a:r>
            <a:r>
              <a:rPr lang="en-US" altLang="en-US" sz="2400" dirty="0"/>
              <a:t> </a:t>
            </a:r>
          </a:p>
        </p:txBody>
      </p:sp>
      <p:sp>
        <p:nvSpPr>
          <p:cNvPr id="13" name="TextBox 11"/>
          <p:cNvSpPr txBox="1">
            <a:spLocks noChangeArrowheads="1"/>
          </p:cNvSpPr>
          <p:nvPr/>
        </p:nvSpPr>
        <p:spPr bwMode="auto">
          <a:xfrm>
            <a:off x="107504" y="2528900"/>
            <a:ext cx="12538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600">
                <a:solidFill>
                  <a:schemeClr val="tx1"/>
                </a:solidFill>
                <a:latin typeface="Times New Roman" pitchFamily="18" charset="0"/>
              </a:defRPr>
            </a:lvl1pPr>
            <a:lvl2pPr>
              <a:defRPr kumimoji="1" sz="2200">
                <a:solidFill>
                  <a:schemeClr val="tx1"/>
                </a:solidFill>
                <a:latin typeface="Times New Roman" pitchFamily="18" charset="0"/>
              </a:defRPr>
            </a:lvl2pPr>
            <a:lvl3pPr>
              <a:defRPr kumimoji="1">
                <a:solidFill>
                  <a:schemeClr val="tx1"/>
                </a:solidFill>
                <a:latin typeface="Times New Roman" pitchFamily="18" charset="0"/>
              </a:defRPr>
            </a:lvl3pPr>
            <a:lvl4pPr>
              <a:defRPr kumimoji="1" sz="1400">
                <a:solidFill>
                  <a:schemeClr val="tx1"/>
                </a:solidFill>
                <a:latin typeface="Times New Roman" pitchFamily="18" charset="0"/>
              </a:defRPr>
            </a:lvl4pPr>
            <a:lvl5pPr>
              <a:defRPr kumimoji="1" sz="1400">
                <a:solidFill>
                  <a:schemeClr val="tx1"/>
                </a:solidFill>
                <a:latin typeface="Times New Roman" pitchFamily="18" charset="0"/>
              </a:defRPr>
            </a:lvl5pPr>
            <a:lvl6pPr>
              <a:defRPr kumimoji="1" sz="1400">
                <a:solidFill>
                  <a:schemeClr val="tx1"/>
                </a:solidFill>
                <a:latin typeface="Times New Roman" pitchFamily="18" charset="0"/>
              </a:defRPr>
            </a:lvl6pPr>
            <a:lvl7pPr>
              <a:defRPr kumimoji="1" sz="1400">
                <a:solidFill>
                  <a:schemeClr val="tx1"/>
                </a:solidFill>
                <a:latin typeface="Times New Roman" pitchFamily="18" charset="0"/>
              </a:defRPr>
            </a:lvl7pPr>
            <a:lvl8pPr>
              <a:defRPr kumimoji="1" sz="1400">
                <a:solidFill>
                  <a:schemeClr val="tx1"/>
                </a:solidFill>
                <a:latin typeface="Times New Roman" pitchFamily="18" charset="0"/>
              </a:defRPr>
            </a:lvl8pPr>
            <a:lvl9pPr>
              <a:defRPr kumimoji="1" sz="1400">
                <a:solidFill>
                  <a:schemeClr val="tx1"/>
                </a:solidFill>
                <a:latin typeface="Times New Roman" pitchFamily="18" charset="0"/>
              </a:defRPr>
            </a:lvl9pPr>
          </a:lstStyle>
          <a:p>
            <a:r>
              <a:rPr lang="en-US" altLang="en-US" sz="2400" dirty="0"/>
              <a:t>a) Gauss</a:t>
            </a:r>
          </a:p>
        </p:txBody>
      </p:sp>
      <p:pic>
        <p:nvPicPr>
          <p:cNvPr id="14"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439652" y="1988840"/>
            <a:ext cx="5991225"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a:spLocks noChangeArrowheads="1"/>
          </p:cNvSpPr>
          <p:nvPr/>
        </p:nvSpPr>
        <p:spPr bwMode="auto">
          <a:xfrm>
            <a:off x="7108839" y="2526928"/>
            <a:ext cx="20457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600">
                <a:solidFill>
                  <a:schemeClr val="tx1"/>
                </a:solidFill>
                <a:latin typeface="Times New Roman" pitchFamily="18" charset="0"/>
              </a:defRPr>
            </a:lvl1pPr>
            <a:lvl2pPr>
              <a:defRPr kumimoji="1" sz="2200">
                <a:solidFill>
                  <a:schemeClr val="tx1"/>
                </a:solidFill>
                <a:latin typeface="Times New Roman" pitchFamily="18" charset="0"/>
              </a:defRPr>
            </a:lvl2pPr>
            <a:lvl3pPr>
              <a:defRPr kumimoji="1">
                <a:solidFill>
                  <a:schemeClr val="tx1"/>
                </a:solidFill>
                <a:latin typeface="Times New Roman" pitchFamily="18" charset="0"/>
              </a:defRPr>
            </a:lvl3pPr>
            <a:lvl4pPr>
              <a:defRPr kumimoji="1" sz="1400">
                <a:solidFill>
                  <a:schemeClr val="tx1"/>
                </a:solidFill>
                <a:latin typeface="Times New Roman" pitchFamily="18" charset="0"/>
              </a:defRPr>
            </a:lvl4pPr>
            <a:lvl5pPr>
              <a:defRPr kumimoji="1" sz="1400">
                <a:solidFill>
                  <a:schemeClr val="tx1"/>
                </a:solidFill>
                <a:latin typeface="Times New Roman" pitchFamily="18" charset="0"/>
              </a:defRPr>
            </a:lvl5pPr>
            <a:lvl6pPr>
              <a:defRPr kumimoji="1" sz="1400">
                <a:solidFill>
                  <a:schemeClr val="tx1"/>
                </a:solidFill>
                <a:latin typeface="Times New Roman" pitchFamily="18" charset="0"/>
              </a:defRPr>
            </a:lvl6pPr>
            <a:lvl7pPr>
              <a:defRPr kumimoji="1" sz="1400">
                <a:solidFill>
                  <a:schemeClr val="tx1"/>
                </a:solidFill>
                <a:latin typeface="Times New Roman" pitchFamily="18" charset="0"/>
              </a:defRPr>
            </a:lvl7pPr>
            <a:lvl8pPr>
              <a:defRPr kumimoji="1" sz="1400">
                <a:solidFill>
                  <a:schemeClr val="tx1"/>
                </a:solidFill>
                <a:latin typeface="Times New Roman" pitchFamily="18" charset="0"/>
              </a:defRPr>
            </a:lvl8pPr>
            <a:lvl9pPr>
              <a:defRPr kumimoji="1" sz="1400">
                <a:solidFill>
                  <a:schemeClr val="tx1"/>
                </a:solidFill>
                <a:latin typeface="Times New Roman" pitchFamily="18" charset="0"/>
              </a:defRPr>
            </a:lvl9pPr>
          </a:lstStyle>
          <a:p>
            <a:r>
              <a:rPr lang="en-US" altLang="en-US" sz="2400" dirty="0"/>
              <a:t>b) Mexican hat</a:t>
            </a:r>
          </a:p>
        </p:txBody>
      </p:sp>
      <p:sp>
        <p:nvSpPr>
          <p:cNvPr id="16"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Wavelet Transforms</a:t>
            </a:r>
            <a:endParaRPr lang="en-US" sz="1800" dirty="0">
              <a:solidFill>
                <a:srgbClr val="FF0000"/>
              </a:solidFill>
            </a:endParaRPr>
          </a:p>
        </p:txBody>
      </p:sp>
    </p:spTree>
    <p:extLst>
      <p:ext uri="{BB962C8B-B14F-4D97-AF65-F5344CB8AC3E}">
        <p14:creationId xmlns:p14="http://schemas.microsoft.com/office/powerpoint/2010/main" val="1682772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9</a:t>
            </a:fld>
            <a:endParaRPr lang="en-US" sz="1400">
              <a:solidFill>
                <a:schemeClr val="tx1"/>
              </a:solidFill>
            </a:endParaRPr>
          </a:p>
        </p:txBody>
      </p:sp>
      <p:sp>
        <p:nvSpPr>
          <p:cNvPr id="13316"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dirty="0">
                <a:solidFill>
                  <a:srgbClr val="FF0000"/>
                </a:solidFill>
              </a:rPr>
              <a:t>Image Transforms</a:t>
            </a:r>
            <a:endParaRPr lang="en-US" sz="1800" dirty="0">
              <a:solidFill>
                <a:srgbClr val="FF0000"/>
              </a:solidFill>
            </a:endParaRPr>
          </a:p>
        </p:txBody>
      </p:sp>
      <p:sp>
        <p:nvSpPr>
          <p:cNvPr id="13317"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
        <p:nvSpPr>
          <p:cNvPr id="6" name="Title 1"/>
          <p:cNvSpPr txBox="1">
            <a:spLocks/>
          </p:cNvSpPr>
          <p:nvPr/>
        </p:nvSpPr>
        <p:spPr>
          <a:xfrm>
            <a:off x="685800" y="609600"/>
            <a:ext cx="7772400" cy="65916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altLang="en-US" sz="3200" kern="0" dirty="0">
                <a:solidFill>
                  <a:srgbClr val="FF0000"/>
                </a:solidFill>
              </a:rPr>
              <a:t>1D </a:t>
            </a:r>
            <a:r>
              <a:rPr lang="en-US" altLang="en-US" sz="3200" kern="0" dirty="0" err="1">
                <a:solidFill>
                  <a:srgbClr val="FF0000"/>
                </a:solidFill>
              </a:rPr>
              <a:t>Haar</a:t>
            </a:r>
            <a:r>
              <a:rPr lang="en-US" altLang="en-US" sz="3200" kern="0" dirty="0">
                <a:solidFill>
                  <a:srgbClr val="FF0000"/>
                </a:solidFill>
              </a:rPr>
              <a:t> Wavelets </a:t>
            </a:r>
          </a:p>
        </p:txBody>
      </p:sp>
      <p:sp>
        <p:nvSpPr>
          <p:cNvPr id="7" name="Content Placeholder 2"/>
          <p:cNvSpPr txBox="1">
            <a:spLocks/>
          </p:cNvSpPr>
          <p:nvPr/>
        </p:nvSpPr>
        <p:spPr>
          <a:xfrm>
            <a:off x="430213" y="1306860"/>
            <a:ext cx="7772400" cy="75882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r>
              <a:rPr lang="en-US" altLang="en-US" sz="2400" kern="0" dirty="0" err="1">
                <a:solidFill>
                  <a:srgbClr val="FF0000"/>
                </a:solidFill>
              </a:rPr>
              <a:t>Haar</a:t>
            </a:r>
            <a:r>
              <a:rPr lang="en-US" altLang="en-US" sz="2400" kern="0" dirty="0">
                <a:solidFill>
                  <a:srgbClr val="FF0000"/>
                </a:solidFill>
              </a:rPr>
              <a:t>  scaling and wavelet functions:</a:t>
            </a:r>
          </a:p>
        </p:txBody>
      </p:sp>
      <p:pic>
        <p:nvPicPr>
          <p:cNvPr id="8" name="Picture 3"/>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r="50000"/>
          <a:stretch>
            <a:fillRect/>
          </a:stretch>
        </p:blipFill>
        <p:spPr bwMode="auto">
          <a:xfrm>
            <a:off x="5479117" y="1935781"/>
            <a:ext cx="2259013" cy="1929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11" name="TextBox 6"/>
          <p:cNvSpPr txBox="1">
            <a:spLocks noChangeArrowheads="1"/>
          </p:cNvSpPr>
          <p:nvPr/>
        </p:nvSpPr>
        <p:spPr bwMode="auto">
          <a:xfrm>
            <a:off x="4956596" y="1872890"/>
            <a:ext cx="8992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600">
                <a:solidFill>
                  <a:schemeClr val="tx1"/>
                </a:solidFill>
                <a:latin typeface="Times New Roman" pitchFamily="18" charset="0"/>
              </a:defRPr>
            </a:lvl1pPr>
            <a:lvl2pPr>
              <a:defRPr kumimoji="1" sz="2200">
                <a:solidFill>
                  <a:schemeClr val="tx1"/>
                </a:solidFill>
                <a:latin typeface="Times New Roman" pitchFamily="18" charset="0"/>
              </a:defRPr>
            </a:lvl2pPr>
            <a:lvl3pPr>
              <a:defRPr kumimoji="1">
                <a:solidFill>
                  <a:schemeClr val="tx1"/>
                </a:solidFill>
                <a:latin typeface="Times New Roman" pitchFamily="18" charset="0"/>
              </a:defRPr>
            </a:lvl3pPr>
            <a:lvl4pPr>
              <a:defRPr kumimoji="1" sz="1400">
                <a:solidFill>
                  <a:schemeClr val="tx1"/>
                </a:solidFill>
                <a:latin typeface="Times New Roman" pitchFamily="18" charset="0"/>
              </a:defRPr>
            </a:lvl4pPr>
            <a:lvl5pPr>
              <a:defRPr kumimoji="1" sz="1400">
                <a:solidFill>
                  <a:schemeClr val="tx1"/>
                </a:solidFill>
                <a:latin typeface="Times New Roman" pitchFamily="18" charset="0"/>
              </a:defRPr>
            </a:lvl5pPr>
            <a:lvl6pPr>
              <a:defRPr kumimoji="1" sz="1400">
                <a:solidFill>
                  <a:schemeClr val="tx1"/>
                </a:solidFill>
                <a:latin typeface="Times New Roman" pitchFamily="18" charset="0"/>
              </a:defRPr>
            </a:lvl6pPr>
            <a:lvl7pPr>
              <a:defRPr kumimoji="1" sz="1400">
                <a:solidFill>
                  <a:schemeClr val="tx1"/>
                </a:solidFill>
                <a:latin typeface="Times New Roman" pitchFamily="18" charset="0"/>
              </a:defRPr>
            </a:lvl7pPr>
            <a:lvl8pPr>
              <a:defRPr kumimoji="1" sz="1400">
                <a:solidFill>
                  <a:schemeClr val="tx1"/>
                </a:solidFill>
                <a:latin typeface="Times New Roman" pitchFamily="18" charset="0"/>
              </a:defRPr>
            </a:lvl8pPr>
            <a:lvl9pPr>
              <a:defRPr kumimoji="1" sz="1400">
                <a:solidFill>
                  <a:schemeClr val="tx1"/>
                </a:solidFill>
                <a:latin typeface="Times New Roman" pitchFamily="18" charset="0"/>
              </a:defRPr>
            </a:lvl9pPr>
          </a:lstStyle>
          <a:p>
            <a:pPr eaLnBrk="0" hangingPunct="0"/>
            <a:r>
              <a:rPr lang="el-GR" altLang="en-US" sz="2400" dirty="0">
                <a:solidFill>
                  <a:srgbClr val="FF0000"/>
                </a:solidFill>
                <a:cs typeface="+mn-cs"/>
              </a:rPr>
              <a:t>φ</a:t>
            </a:r>
            <a:r>
              <a:rPr lang="en-US" altLang="en-US" sz="2400" dirty="0">
                <a:solidFill>
                  <a:srgbClr val="FF0000"/>
                </a:solidFill>
                <a:cs typeface="+mn-cs"/>
              </a:rPr>
              <a:t>(t) </a:t>
            </a:r>
          </a:p>
        </p:txBody>
      </p:sp>
      <p:pic>
        <p:nvPicPr>
          <p:cNvPr id="12" name="Picture 3"/>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50000"/>
          <a:stretch>
            <a:fillRect/>
          </a:stretch>
        </p:blipFill>
        <p:spPr bwMode="auto">
          <a:xfrm>
            <a:off x="5481498" y="4460903"/>
            <a:ext cx="225425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13" name="Content Placeholder 2"/>
          <p:cNvSpPr txBox="1">
            <a:spLocks/>
          </p:cNvSpPr>
          <p:nvPr/>
        </p:nvSpPr>
        <p:spPr>
          <a:xfrm>
            <a:off x="63711" y="1869430"/>
            <a:ext cx="3929062" cy="456481"/>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a:defRPr/>
            </a:pPr>
            <a:r>
              <a:rPr lang="en-US" sz="2400" kern="0" dirty="0"/>
              <a:t>Mother scaling function:</a:t>
            </a:r>
          </a:p>
          <a:p>
            <a:pPr marL="0" indent="0">
              <a:buNone/>
              <a:defRPr/>
            </a:pPr>
            <a:endParaRPr lang="en-US" sz="2400" kern="0" dirty="0"/>
          </a:p>
        </p:txBody>
      </p:sp>
      <p:pic>
        <p:nvPicPr>
          <p:cNvPr id="1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49" y="2578224"/>
            <a:ext cx="38258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pic>
        <p:nvPicPr>
          <p:cNvPr id="1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98" y="5035550"/>
            <a:ext cx="394017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17" name="Content Placeholder 2"/>
          <p:cNvSpPr txBox="1">
            <a:spLocks/>
          </p:cNvSpPr>
          <p:nvPr/>
        </p:nvSpPr>
        <p:spPr>
          <a:xfrm>
            <a:off x="107504" y="4602115"/>
            <a:ext cx="4208909" cy="69909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r>
              <a:rPr lang="en-US" altLang="en-US" sz="2400" kern="0" dirty="0"/>
              <a:t>Mother wavelet function:</a:t>
            </a:r>
          </a:p>
          <a:p>
            <a:pPr marL="0" indent="0">
              <a:buNone/>
            </a:pPr>
            <a:endParaRPr lang="en-US" altLang="en-US" sz="2400" kern="0" dirty="0"/>
          </a:p>
        </p:txBody>
      </p:sp>
      <p:sp>
        <p:nvSpPr>
          <p:cNvPr id="18" name="TextBox 6"/>
          <p:cNvSpPr txBox="1">
            <a:spLocks noChangeArrowheads="1"/>
          </p:cNvSpPr>
          <p:nvPr/>
        </p:nvSpPr>
        <p:spPr bwMode="auto">
          <a:xfrm>
            <a:off x="4836319" y="3932313"/>
            <a:ext cx="7077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600">
                <a:solidFill>
                  <a:schemeClr val="tx1"/>
                </a:solidFill>
                <a:latin typeface="Times New Roman" pitchFamily="18" charset="0"/>
              </a:defRPr>
            </a:lvl1pPr>
            <a:lvl2pPr>
              <a:defRPr kumimoji="1" sz="2200">
                <a:solidFill>
                  <a:schemeClr val="tx1"/>
                </a:solidFill>
                <a:latin typeface="Times New Roman" pitchFamily="18" charset="0"/>
              </a:defRPr>
            </a:lvl2pPr>
            <a:lvl3pPr>
              <a:defRPr kumimoji="1">
                <a:solidFill>
                  <a:schemeClr val="tx1"/>
                </a:solidFill>
                <a:latin typeface="Times New Roman" pitchFamily="18" charset="0"/>
              </a:defRPr>
            </a:lvl3pPr>
            <a:lvl4pPr>
              <a:defRPr kumimoji="1" sz="1400">
                <a:solidFill>
                  <a:schemeClr val="tx1"/>
                </a:solidFill>
                <a:latin typeface="Times New Roman" pitchFamily="18" charset="0"/>
              </a:defRPr>
            </a:lvl4pPr>
            <a:lvl5pPr>
              <a:defRPr kumimoji="1" sz="1400">
                <a:solidFill>
                  <a:schemeClr val="tx1"/>
                </a:solidFill>
                <a:latin typeface="Times New Roman" pitchFamily="18" charset="0"/>
              </a:defRPr>
            </a:lvl5pPr>
            <a:lvl6pPr>
              <a:defRPr kumimoji="1" sz="1400">
                <a:solidFill>
                  <a:schemeClr val="tx1"/>
                </a:solidFill>
                <a:latin typeface="Times New Roman" pitchFamily="18" charset="0"/>
              </a:defRPr>
            </a:lvl6pPr>
            <a:lvl7pPr>
              <a:defRPr kumimoji="1" sz="1400">
                <a:solidFill>
                  <a:schemeClr val="tx1"/>
                </a:solidFill>
                <a:latin typeface="Times New Roman" pitchFamily="18" charset="0"/>
              </a:defRPr>
            </a:lvl7pPr>
            <a:lvl8pPr>
              <a:defRPr kumimoji="1" sz="1400">
                <a:solidFill>
                  <a:schemeClr val="tx1"/>
                </a:solidFill>
                <a:latin typeface="Times New Roman" pitchFamily="18" charset="0"/>
              </a:defRPr>
            </a:lvl8pPr>
            <a:lvl9pPr>
              <a:defRPr kumimoji="1" sz="1400">
                <a:solidFill>
                  <a:schemeClr val="tx1"/>
                </a:solidFill>
                <a:latin typeface="Times New Roman" pitchFamily="18" charset="0"/>
              </a:defRPr>
            </a:lvl9pPr>
          </a:lstStyle>
          <a:p>
            <a:pPr eaLnBrk="0" hangingPunct="0"/>
            <a:r>
              <a:rPr lang="el-GR" altLang="en-US" sz="2400" dirty="0">
                <a:solidFill>
                  <a:srgbClr val="FF0000"/>
                </a:solidFill>
                <a:cs typeface="+mn-cs"/>
              </a:rPr>
              <a:t>ψ</a:t>
            </a:r>
            <a:r>
              <a:rPr lang="en-US" altLang="en-US" sz="2400" dirty="0">
                <a:solidFill>
                  <a:srgbClr val="FF0000"/>
                </a:solidFill>
                <a:cs typeface="+mn-cs"/>
              </a:rPr>
              <a:t>(t)</a:t>
            </a:r>
          </a:p>
        </p:txBody>
      </p:sp>
    </p:spTree>
    <p:extLst>
      <p:ext uri="{BB962C8B-B14F-4D97-AF65-F5344CB8AC3E}">
        <p14:creationId xmlns:p14="http://schemas.microsoft.com/office/powerpoint/2010/main" val="20674560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5903</TotalTime>
  <Words>4551</Words>
  <Application>Microsoft Office PowerPoint</Application>
  <PresentationFormat>On-screen Show (4:3)</PresentationFormat>
  <Paragraphs>477</Paragraphs>
  <Slides>43</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Cambria Math</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JamesCuong Ngo</dc:creator>
  <cp:lastModifiedBy>hung</cp:lastModifiedBy>
  <cp:revision>470</cp:revision>
  <dcterms:created xsi:type="dcterms:W3CDTF">2006-02-13T16:28:33Z</dcterms:created>
  <dcterms:modified xsi:type="dcterms:W3CDTF">2017-11-19T13:28:09Z</dcterms:modified>
</cp:coreProperties>
</file>