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30FC-3630-4ABE-8638-4BADF82E2C3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9EA5-EE7E-42DE-B3A6-2BC7CDD8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icence.htm" TargetMode="External"/><Relationship Id="rId2" Type="http://schemas.openxmlformats.org/officeDocument/2006/relationships/hyperlink" Target="Fuji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and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of fields that use digital image processing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2291" name="Picture 1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2468563"/>
            <a:ext cx="7848600" cy="4029075"/>
          </a:xfrm>
        </p:spPr>
      </p:pic>
      <p:sp>
        <p:nvSpPr>
          <p:cNvPr id="12292" name="Rectangle 16"/>
          <p:cNvSpPr>
            <a:spLocks noChangeArrowheads="1"/>
          </p:cNvSpPr>
          <p:nvPr/>
        </p:nvSpPr>
        <p:spPr bwMode="auto">
          <a:xfrm>
            <a:off x="1370013" y="1557338"/>
            <a:ext cx="731361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altLang="zh-TW" sz="2900"/>
              <a:t>From computers, meaningful image processing tasks appeared.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Image is every where</a:t>
            </a:r>
            <a:endParaRPr lang="zh-TW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Medical imaging</a:t>
            </a:r>
          </a:p>
          <a:p>
            <a:pPr eaLnBrk="1" hangingPunct="1"/>
            <a:r>
              <a:rPr lang="en-US" altLang="zh-TW" dirty="0" smtClean="0"/>
              <a:t>Remote Earth resource observations</a:t>
            </a:r>
          </a:p>
          <a:p>
            <a:pPr eaLnBrk="1" hangingPunct="1"/>
            <a:r>
              <a:rPr lang="en-US" altLang="zh-TW" dirty="0" smtClean="0"/>
              <a:t>Astronomy</a:t>
            </a:r>
          </a:p>
          <a:p>
            <a:pPr eaLnBrk="1" hangingPunct="1"/>
            <a:r>
              <a:rPr lang="en-US" altLang="zh-TW" dirty="0" smtClean="0"/>
              <a:t>High-energy plasmas and electron microscopy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mtClean="0"/>
              <a:t>Examples of Fields tat Use Digital Image Processing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1601787"/>
          </a:xfrm>
        </p:spPr>
        <p:txBody>
          <a:bodyPr/>
          <a:lstStyle/>
          <a:p>
            <a:pPr eaLnBrk="1" hangingPunct="1"/>
            <a:r>
              <a:rPr lang="en-US" altLang="zh-TW" smtClean="0"/>
              <a:t>Electromagnetic energy spectrum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3949700"/>
            <a:ext cx="9109075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44900"/>
            <a:ext cx="2195512" cy="2519363"/>
          </a:xfrm>
        </p:spPr>
        <p:txBody>
          <a:bodyPr/>
          <a:lstStyle/>
          <a:p>
            <a:pPr eaLnBrk="1" hangingPunct="1"/>
            <a:r>
              <a:rPr lang="en-US" altLang="zh-TW" smtClean="0"/>
              <a:t>Gamma-Ray Imaging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75" y="0"/>
            <a:ext cx="66706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284538"/>
            <a:ext cx="1944687" cy="1471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X-ray Imaging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0"/>
            <a:ext cx="44878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0438"/>
            <a:ext cx="2667000" cy="2479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/>
              <a:t>Imaging in the Ultraviolet Band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5857875"/>
            <a:ext cx="609600" cy="84138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zh-TW" altLang="en-US" sz="8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0"/>
            <a:ext cx="6753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20938"/>
            <a:ext cx="2808288" cy="2736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Imaging in the Visible and Infrared Bands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5838" y="0"/>
            <a:ext cx="5078412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Remote sensing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2892425"/>
            <a:ext cx="907256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908050"/>
            <a:ext cx="9036050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3357563"/>
            <a:ext cx="2160588" cy="30241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Weather Observation, </a:t>
            </a:r>
            <a:r>
              <a:rPr lang="en-US" altLang="zh-TW" smtClean="0">
                <a:solidFill>
                  <a:srgbClr val="FF0000"/>
                </a:solidFill>
              </a:rPr>
              <a:t>visible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rgbClr val="FF0000"/>
                </a:solidFill>
              </a:rPr>
              <a:t>infrared</a:t>
            </a:r>
            <a:r>
              <a:rPr lang="en-US" altLang="zh-TW" smtClean="0"/>
              <a:t> bands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876425"/>
            <a:ext cx="4824413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1824038"/>
            <a:ext cx="2195512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Is Digital Image Processing?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2697162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sample digital image. 662*640*256.</a:t>
            </a:r>
          </a:p>
        </p:txBody>
      </p:sp>
      <p:pic>
        <p:nvPicPr>
          <p:cNvPr id="5124" name="Picture 4" descr="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844675"/>
            <a:ext cx="4448175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4427538" y="65246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7019925" y="6524625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140200" y="450850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4140200" y="18446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443663" y="6308725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x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924300" y="40052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16338"/>
            <a:ext cx="2124075" cy="1368425"/>
          </a:xfrm>
        </p:spPr>
        <p:txBody>
          <a:bodyPr/>
          <a:lstStyle/>
          <a:p>
            <a:pPr eaLnBrk="1" hangingPunct="1"/>
            <a:r>
              <a:rPr lang="en-US" altLang="zh-TW" smtClean="0"/>
              <a:t>Infrared imaging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0"/>
            <a:ext cx="6294438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0813"/>
            <a:ext cx="8569325" cy="670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3429000"/>
            <a:ext cx="2663825" cy="15827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Automated visual inspection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0"/>
            <a:ext cx="6416675" cy="679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15888"/>
            <a:ext cx="7812088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404813"/>
            <a:ext cx="7056438" cy="1079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Imaging in the Microwave Band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16113"/>
            <a:ext cx="85328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Imaging in the Radio Band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149725"/>
            <a:ext cx="1368425" cy="1314450"/>
          </a:xfrm>
        </p:spPr>
        <p:txBody>
          <a:bodyPr/>
          <a:lstStyle/>
          <a:p>
            <a:pPr eaLnBrk="1" hangingPunct="1"/>
            <a:r>
              <a:rPr lang="en-US" altLang="zh-TW" smtClean="0"/>
              <a:t>MRI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603375"/>
            <a:ext cx="74168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4525"/>
            <a:ext cx="91440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Examples in which Other Imaging Modalities Are Used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916113"/>
            <a:ext cx="1978025" cy="809625"/>
          </a:xfrm>
        </p:spPr>
        <p:txBody>
          <a:bodyPr/>
          <a:lstStyle/>
          <a:p>
            <a:pPr eaLnBrk="1" hangingPunct="1"/>
            <a:r>
              <a:rPr lang="en-US" altLang="zh-TW" smtClean="0"/>
              <a:t>Sound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644900"/>
            <a:ext cx="88931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468438"/>
            <a:ext cx="2554288" cy="665162"/>
          </a:xfrm>
        </p:spPr>
        <p:txBody>
          <a:bodyPr/>
          <a:lstStyle/>
          <a:p>
            <a:pPr eaLnBrk="1" hangingPunct="1"/>
            <a:r>
              <a:rPr lang="en-US" altLang="zh-TW" smtClean="0"/>
              <a:t>Ultrasound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19288"/>
            <a:ext cx="817245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557338"/>
            <a:ext cx="5580063" cy="1008062"/>
          </a:xfrm>
        </p:spPr>
        <p:txBody>
          <a:bodyPr/>
          <a:lstStyle/>
          <a:p>
            <a:pPr eaLnBrk="1" hangingPunct="1"/>
            <a:r>
              <a:rPr lang="en-US" altLang="zh-TW" smtClean="0"/>
              <a:t>Electron Microscope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201863"/>
            <a:ext cx="687546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f(x,y): A two-dimensional function, where x and y are spatial coordinates, and the amplitude of f at any pair of coordinates (x,y) is called the intensity or gray level of the image at that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x size: 662, y size: 640, gray levels: 256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Digital image: x, y, and the amplitude values of f are all </a:t>
            </a:r>
            <a:r>
              <a:rPr lang="en-US" altLang="zh-TW" smtClean="0">
                <a:solidFill>
                  <a:srgbClr val="FF0000"/>
                </a:solidFill>
              </a:rPr>
              <a:t>finite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discrete</a:t>
            </a:r>
            <a:r>
              <a:rPr lang="en-US" altLang="zh-TW" smtClean="0"/>
              <a:t> quantities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313612" cy="593725"/>
          </a:xfrm>
        </p:spPr>
        <p:txBody>
          <a:bodyPr/>
          <a:lstStyle/>
          <a:p>
            <a:pPr eaLnBrk="1" hangingPunct="1"/>
            <a:r>
              <a:rPr lang="en-US" altLang="zh-TW" smtClean="0"/>
              <a:t>Images generated by computers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71688"/>
            <a:ext cx="76327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27213"/>
            <a:ext cx="2376487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sample color digital image, 800*600*24 bits</a:t>
            </a:r>
          </a:p>
        </p:txBody>
      </p:sp>
      <p:pic>
        <p:nvPicPr>
          <p:cNvPr id="7172" name="Picture 4" descr="Tuli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950" y="1989138"/>
            <a:ext cx="561022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Pixel: The elements of a digital image. </a:t>
            </a:r>
          </a:p>
        </p:txBody>
      </p:sp>
      <p:pic>
        <p:nvPicPr>
          <p:cNvPr id="8196" name="Picture 5" descr="Tulip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636838"/>
            <a:ext cx="4968875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843213" y="4005263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835150" y="53006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applications</a:t>
            </a:r>
          </a:p>
          <a:p>
            <a:pPr lvl="1" eaLnBrk="1" hangingPunct="1"/>
            <a:r>
              <a:rPr lang="en-US" altLang="zh-TW" b="1" smtClean="0"/>
              <a:t>FUJIFILM</a:t>
            </a:r>
            <a:r>
              <a:rPr lang="en-US" altLang="zh-TW" smtClean="0"/>
              <a:t>: Searching faces, </a:t>
            </a:r>
            <a:r>
              <a:rPr lang="en-US" altLang="zh-TW" smtClean="0">
                <a:hlinkClick r:id="rId2" action="ppaction://hlinkfile"/>
              </a:rPr>
              <a:t>Fuji.htm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License plates, </a:t>
            </a:r>
            <a:r>
              <a:rPr lang="en-US" altLang="zh-TW" smtClean="0">
                <a:hlinkClick r:id="rId3" action="ppaction://hlinkfile"/>
              </a:rPr>
              <a:t>Licence.htm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Tracking people, </a:t>
            </a:r>
            <a:r>
              <a:rPr lang="en-US" altLang="zh-TW" smtClean="0">
                <a:hlinkClick r:id="rId4" action="ppaction://hlinkfile"/>
              </a:rPr>
              <a:t>Hand.htm</a:t>
            </a:r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The Origins of Digital Image Processing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313612" cy="23225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One of the first applications of digital images was in the newspaper industry, when pictures were first sent by submarine cable between London and New York.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55650" y="4173538"/>
          <a:ext cx="8172450" cy="2424112"/>
        </p:xfrm>
        <a:graphic>
          <a:graphicData uri="http://schemas.openxmlformats.org/presentationml/2006/ole">
            <p:oleObj spid="_x0000_s1026" name="CorelPhotoPaint.Image.8" r:id="rId3" imgW="4929524" imgH="14631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Better quality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3003550"/>
            <a:ext cx="7704138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15-tone equipment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3141663"/>
            <a:ext cx="7561263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266</Words>
  <Application>Microsoft Office PowerPoint</Application>
  <PresentationFormat>On-screen Show (4:3)</PresentationFormat>
  <Paragraphs>44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CorelPhotoPaint.Image.8</vt:lpstr>
      <vt:lpstr>Chapter 1: Introduction</vt:lpstr>
      <vt:lpstr>What Is Digital Image Processing?</vt:lpstr>
      <vt:lpstr>Slide 3</vt:lpstr>
      <vt:lpstr>Slide 4</vt:lpstr>
      <vt:lpstr>Slide 5</vt:lpstr>
      <vt:lpstr>Slide 6</vt:lpstr>
      <vt:lpstr>The Origins of Digital Image Processing</vt:lpstr>
      <vt:lpstr>Slide 8</vt:lpstr>
      <vt:lpstr>Slide 9</vt:lpstr>
      <vt:lpstr>Slide 10</vt:lpstr>
      <vt:lpstr>Image is every where</vt:lpstr>
      <vt:lpstr>Examples of Fields tat Use Digital Image Processing</vt:lpstr>
      <vt:lpstr>Gamma-Ray Imaging</vt:lpstr>
      <vt:lpstr>X-ray Imaging</vt:lpstr>
      <vt:lpstr>Imaging in the Ultraviolet Band</vt:lpstr>
      <vt:lpstr>Imaging in the Visible and Infrared Bands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Imaging in the Microwave Band</vt:lpstr>
      <vt:lpstr>Imaging in the Radio Band</vt:lpstr>
      <vt:lpstr>Slide 26</vt:lpstr>
      <vt:lpstr>Examples in which Other Imaging Modalities Are Used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H2</dc:creator>
  <cp:lastModifiedBy>H2</cp:lastModifiedBy>
  <cp:revision>4</cp:revision>
  <dcterms:created xsi:type="dcterms:W3CDTF">2016-01-16T01:46:40Z</dcterms:created>
  <dcterms:modified xsi:type="dcterms:W3CDTF">2016-01-16T06:23:59Z</dcterms:modified>
</cp:coreProperties>
</file>