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68" r:id="rId14"/>
    <p:sldId id="258" r:id="rId15"/>
    <p:sldId id="269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87" r:id="rId24"/>
    <p:sldId id="293" r:id="rId25"/>
    <p:sldId id="279" r:id="rId26"/>
    <p:sldId id="280" r:id="rId27"/>
    <p:sldId id="281" r:id="rId28"/>
    <p:sldId id="288" r:id="rId29"/>
    <p:sldId id="282" r:id="rId30"/>
    <p:sldId id="283" r:id="rId31"/>
    <p:sldId id="284" r:id="rId32"/>
    <p:sldId id="285" r:id="rId33"/>
    <p:sldId id="286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 autoAdjust="0"/>
    <p:restoredTop sz="94582" autoAdjust="0"/>
  </p:normalViewPr>
  <p:slideViewPr>
    <p:cSldViewPr>
      <p:cViewPr varScale="1">
        <p:scale>
          <a:sx n="105" d="100"/>
          <a:sy n="105" d="100"/>
        </p:scale>
        <p:origin x="184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image" Target="../media/image2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4.png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1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20.wmf"/><Relationship Id="rId1" Type="http://schemas.openxmlformats.org/officeDocument/2006/relationships/image" Target="../media/image2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20.wmf"/><Relationship Id="rId1" Type="http://schemas.openxmlformats.org/officeDocument/2006/relationships/image" Target="../media/image21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png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png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png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png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image" Target="../media/image50.png"/><Relationship Id="rId4" Type="http://schemas.openxmlformats.org/officeDocument/2006/relationships/image" Target="../media/image53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588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cs typeface="Times New Roman" pitchFamily="18" charset="0"/>
              </a:defRPr>
            </a:lvl1pPr>
          </a:lstStyle>
          <a:p>
            <a:fld id="{B5390931-9CB7-488B-89A6-2B6B72F75DEA}" type="slidenum">
              <a:rPr lang="ar-SA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49E5F4-4AF2-4B15-9EAA-D990A3729D97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32F112-CB04-41B0-9A79-574E00F3BB3E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B1B5D6-65CC-455F-B824-6C161983BA0C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D868C7-D0D2-4585-AA0F-EFCD2B18956C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8CC2FB-663D-4676-8E97-FE45F5E608FD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CFCE86-72FA-4987-AB3C-02C71EF3037F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BC3608-636A-452F-89E0-FF2AB18C85CB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482EA9-A911-4872-B076-69925C888AC8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12564A-61C4-41E2-B65F-014E8CAB1163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A8C54A-5BAC-4DA9-8877-537083DF15E0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4CDA87-390A-4052-897C-FB1281A609B5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cs typeface="Times New Roman" pitchFamily="18" charset="0"/>
              </a:defRPr>
            </a:lvl1pPr>
          </a:lstStyle>
          <a:p>
            <a:fld id="{6363CAB3-5D63-4FA3-867F-75DB935DFC1E}" type="slidenum">
              <a:rPr lang="ar-SA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4.png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6.png"/><Relationship Id="rId4" Type="http://schemas.openxmlformats.org/officeDocument/2006/relationships/image" Target="../media/image23.png"/><Relationship Id="rId9" Type="http://schemas.openxmlformats.org/officeDocument/2006/relationships/oleObject" Target="../embeddings/oleObject2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7.png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0.png"/><Relationship Id="rId5" Type="http://schemas.openxmlformats.org/officeDocument/2006/relationships/oleObject" Target="../embeddings/oleObject32.bin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1.png"/><Relationship Id="rId5" Type="http://schemas.openxmlformats.org/officeDocument/2006/relationships/oleObject" Target="../embeddings/oleObject34.bin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4.png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7.png"/><Relationship Id="rId5" Type="http://schemas.openxmlformats.org/officeDocument/2006/relationships/oleObject" Target="../embeddings/oleObject40.bin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9.png"/><Relationship Id="rId5" Type="http://schemas.openxmlformats.org/officeDocument/2006/relationships/oleObject" Target="../embeddings/oleObject42.bin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15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21.wmf"/><Relationship Id="rId9" Type="http://schemas.openxmlformats.org/officeDocument/2006/relationships/oleObject" Target="../embeddings/oleObject49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21.wmf"/><Relationship Id="rId9" Type="http://schemas.openxmlformats.org/officeDocument/2006/relationships/oleObject" Target="../embeddings/oleObject53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3.png"/><Relationship Id="rId5" Type="http://schemas.openxmlformats.org/officeDocument/2006/relationships/oleObject" Target="../embeddings/oleObject55.bin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44.png"/><Relationship Id="rId5" Type="http://schemas.openxmlformats.org/officeDocument/2006/relationships/oleObject" Target="../embeddings/oleObject57.bin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4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4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51.png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53.png"/><Relationship Id="rId4" Type="http://schemas.openxmlformats.org/officeDocument/2006/relationships/image" Target="../media/image50.png"/><Relationship Id="rId9" Type="http://schemas.openxmlformats.org/officeDocument/2006/relationships/oleObject" Target="../embeddings/oleObject65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55.png"/><Relationship Id="rId5" Type="http://schemas.openxmlformats.org/officeDocument/2006/relationships/oleObject" Target="../embeddings/oleObject67.bin"/><Relationship Id="rId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png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oleObject" Target="../embeddings/oleObject10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png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1752600" y="609600"/>
            <a:ext cx="6248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3200" b="1"/>
              <a:t>Image Enhancement: Histogram Based Methods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4205288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422910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2064" name="Group 16"/>
          <p:cNvGrpSpPr>
            <a:grpSpLocks/>
          </p:cNvGrpSpPr>
          <p:nvPr/>
        </p:nvGrpSpPr>
        <p:grpSpPr bwMode="auto">
          <a:xfrm>
            <a:off x="533400" y="2746375"/>
            <a:ext cx="8153400" cy="1749425"/>
            <a:chOff x="336" y="1200"/>
            <a:chExt cx="5136" cy="1102"/>
          </a:xfrm>
        </p:grpSpPr>
        <p:sp>
          <p:nvSpPr>
            <p:cNvPr id="2052" name="Text Box 4"/>
            <p:cNvSpPr txBox="1">
              <a:spLocks noChangeArrowheads="1"/>
            </p:cNvSpPr>
            <p:nvPr/>
          </p:nvSpPr>
          <p:spPr bwMode="auto">
            <a:xfrm>
              <a:off x="336" y="1200"/>
              <a:ext cx="4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>
                  <a:latin typeface="Symbol" pitchFamily="18" charset="2"/>
                  <a:cs typeface="Times New Roman" pitchFamily="18" charset="0"/>
                </a:rPr>
                <a:t>· </a:t>
              </a:r>
              <a:r>
                <a:rPr lang="en-US"/>
                <a:t>The histogram of a digital image with gray values</a:t>
              </a:r>
            </a:p>
          </p:txBody>
        </p:sp>
        <p:graphicFrame>
          <p:nvGraphicFramePr>
            <p:cNvPr id="2053" name="Object 5"/>
            <p:cNvGraphicFramePr>
              <a:graphicFrameLocks noChangeAspect="1"/>
            </p:cNvGraphicFramePr>
            <p:nvPr/>
          </p:nvGraphicFramePr>
          <p:xfrm>
            <a:off x="4425" y="1200"/>
            <a:ext cx="1047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2" r:id="rId3" imgW="736600" imgH="228600" progId="Equation.3">
                    <p:embed/>
                  </p:oleObj>
                </mc:Choice>
                <mc:Fallback>
                  <p:oleObj r:id="rId3" imgW="736600" imgH="22860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5" y="1200"/>
                          <a:ext cx="1047" cy="3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5" name="Text Box 7"/>
            <p:cNvSpPr txBox="1">
              <a:spLocks noChangeArrowheads="1"/>
            </p:cNvSpPr>
            <p:nvPr/>
          </p:nvSpPr>
          <p:spPr bwMode="auto">
            <a:xfrm>
              <a:off x="384" y="1536"/>
              <a:ext cx="20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is the discrete function</a:t>
              </a:r>
            </a:p>
          </p:txBody>
        </p:sp>
        <p:graphicFrame>
          <p:nvGraphicFramePr>
            <p:cNvPr id="2057" name="Object 9"/>
            <p:cNvGraphicFramePr>
              <a:graphicFrameLocks noChangeAspect="1"/>
            </p:cNvGraphicFramePr>
            <p:nvPr/>
          </p:nvGraphicFramePr>
          <p:xfrm>
            <a:off x="2016" y="1756"/>
            <a:ext cx="960" cy="5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3" r:id="rId5" imgW="685800" imgH="393700" progId="Equation.3">
                    <p:embed/>
                  </p:oleObj>
                </mc:Choice>
                <mc:Fallback>
                  <p:oleObj r:id="rId5" imgW="685800" imgH="39370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1756"/>
                          <a:ext cx="960" cy="5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762000" y="4495800"/>
            <a:ext cx="617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1"/>
              <a:t>n</a:t>
            </a:r>
            <a:r>
              <a:rPr lang="en-US" i="1" baseline="-25000"/>
              <a:t>k</a:t>
            </a:r>
            <a:r>
              <a:rPr lang="en-US"/>
              <a:t>: Number of pixels with gray value </a:t>
            </a:r>
            <a:r>
              <a:rPr lang="en-US" i="1"/>
              <a:t>r</a:t>
            </a:r>
            <a:r>
              <a:rPr lang="en-US" i="1" baseline="-25000"/>
              <a:t>k</a:t>
            </a:r>
            <a:endParaRPr lang="en-US" i="1"/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762000" y="5029200"/>
            <a:ext cx="617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1"/>
              <a:t>n</a:t>
            </a:r>
            <a:r>
              <a:rPr lang="en-US"/>
              <a:t>: total Number of pixels in the image</a:t>
            </a:r>
            <a:endParaRPr lang="en-US" i="1"/>
          </a:p>
        </p:txBody>
      </p:sp>
      <p:sp>
        <p:nvSpPr>
          <p:cNvPr id="2063" name="Text Box 15"/>
          <p:cNvSpPr txBox="1">
            <a:spLocks noChangeArrowheads="1"/>
          </p:cNvSpPr>
          <p:nvPr/>
        </p:nvSpPr>
        <p:spPr bwMode="auto">
          <a:xfrm>
            <a:off x="685800" y="5654675"/>
            <a:ext cx="8077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Symbol" pitchFamily="18" charset="2"/>
                <a:cs typeface="Times New Roman" pitchFamily="18" charset="0"/>
              </a:rPr>
              <a:t>· </a:t>
            </a:r>
            <a:r>
              <a:rPr lang="en-US"/>
              <a:t>The function </a:t>
            </a:r>
            <a:r>
              <a:rPr lang="en-US" i="1"/>
              <a:t>p(r</a:t>
            </a:r>
            <a:r>
              <a:rPr lang="en-US" i="1" baseline="-25000"/>
              <a:t>k</a:t>
            </a:r>
            <a:r>
              <a:rPr lang="en-US" i="1"/>
              <a:t>) </a:t>
            </a:r>
            <a:r>
              <a:rPr lang="en-US">
                <a:cs typeface="Times New Roman" pitchFamily="18" charset="0"/>
              </a:rPr>
              <a:t>represents the fraction of the total number of pixels with gray value</a:t>
            </a:r>
            <a:r>
              <a:rPr lang="en-US" i="1">
                <a:cs typeface="Times New Roman" pitchFamily="18" charset="0"/>
              </a:rPr>
              <a:t> </a:t>
            </a:r>
            <a:r>
              <a:rPr lang="en-US" i="1"/>
              <a:t>r</a:t>
            </a:r>
            <a:r>
              <a:rPr lang="en-US" i="1" baseline="-25000"/>
              <a:t>k</a:t>
            </a:r>
            <a:r>
              <a:rPr lang="en-US" i="1"/>
              <a:t>.</a:t>
            </a:r>
          </a:p>
        </p:txBody>
      </p:sp>
      <p:sp>
        <p:nvSpPr>
          <p:cNvPr id="2065" name="Text Box 17"/>
          <p:cNvSpPr txBox="1">
            <a:spLocks noChangeArrowheads="1"/>
          </p:cNvSpPr>
          <p:nvPr/>
        </p:nvSpPr>
        <p:spPr bwMode="auto">
          <a:xfrm>
            <a:off x="533400" y="198120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What is the histogram of a digital image?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/>
      <p:bldP spid="2061" grpId="0"/>
      <p:bldP spid="2062" grpId="0"/>
      <p:bldP spid="2063" grpId="0"/>
      <p:bldP spid="206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3500438" y="32623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2293" name="Group 5"/>
          <p:cNvGrpSpPr>
            <a:grpSpLocks/>
          </p:cNvGrpSpPr>
          <p:nvPr/>
        </p:nvGrpSpPr>
        <p:grpSpPr bwMode="auto">
          <a:xfrm>
            <a:off x="914400" y="1574800"/>
            <a:ext cx="6553200" cy="1244600"/>
            <a:chOff x="576" y="240"/>
            <a:chExt cx="4128" cy="784"/>
          </a:xfrm>
        </p:grpSpPr>
        <p:sp>
          <p:nvSpPr>
            <p:cNvPr id="12290" name="Text Box 2"/>
            <p:cNvSpPr txBox="1">
              <a:spLocks noChangeArrowheads="1"/>
            </p:cNvSpPr>
            <p:nvPr/>
          </p:nvSpPr>
          <p:spPr bwMode="auto">
            <a:xfrm>
              <a:off x="576" y="240"/>
              <a:ext cx="41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>
                  <a:latin typeface="Symbol" pitchFamily="18" charset="2"/>
                  <a:cs typeface="Times New Roman" pitchFamily="18" charset="0"/>
                </a:rPr>
                <a:t>·</a:t>
              </a:r>
              <a:r>
                <a:rPr lang="en-US">
                  <a:cs typeface="Times New Roman" pitchFamily="18" charset="0"/>
                </a:rPr>
                <a:t>Consider the transformation</a:t>
              </a:r>
              <a:r>
                <a:rPr lang="en-US"/>
                <a:t> </a:t>
              </a:r>
            </a:p>
          </p:txBody>
        </p:sp>
        <p:graphicFrame>
          <p:nvGraphicFramePr>
            <p:cNvPr id="12291" name="Object 3"/>
            <p:cNvGraphicFramePr>
              <a:graphicFrameLocks noChangeAspect="1"/>
            </p:cNvGraphicFramePr>
            <p:nvPr/>
          </p:nvGraphicFramePr>
          <p:xfrm>
            <a:off x="1344" y="576"/>
            <a:ext cx="2883" cy="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1" r:id="rId3" imgW="2146300" imgH="330200" progId="Equation.3">
                    <p:embed/>
                  </p:oleObj>
                </mc:Choice>
                <mc:Fallback>
                  <p:oleObj r:id="rId3" imgW="2146300" imgH="33020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576"/>
                          <a:ext cx="2883" cy="4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914400" y="2987675"/>
            <a:ext cx="7772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Symbol" pitchFamily="18" charset="2"/>
                <a:cs typeface="Times New Roman" pitchFamily="18" charset="0"/>
              </a:rPr>
              <a:t>· </a:t>
            </a:r>
            <a:r>
              <a:rPr lang="en-US">
                <a:cs typeface="Times New Roman" pitchFamily="18" charset="0"/>
              </a:rPr>
              <a:t>Note that this is the cumulative distribution function (CDF) of </a:t>
            </a:r>
            <a:r>
              <a:rPr lang="en-US" i="1">
                <a:cs typeface="Times New Roman" pitchFamily="18" charset="0"/>
              </a:rPr>
              <a:t>p</a:t>
            </a:r>
            <a:r>
              <a:rPr lang="en-US" i="1" baseline="-25000">
                <a:cs typeface="Times New Roman" pitchFamily="18" charset="0"/>
              </a:rPr>
              <a:t>in</a:t>
            </a:r>
            <a:r>
              <a:rPr lang="en-US" i="1">
                <a:cs typeface="Times New Roman" pitchFamily="18" charset="0"/>
              </a:rPr>
              <a:t> (r) </a:t>
            </a:r>
            <a:r>
              <a:rPr lang="en-US">
                <a:cs typeface="Times New Roman" pitchFamily="18" charset="0"/>
              </a:rPr>
              <a:t>and satisfies the previous two conditions.</a:t>
            </a:r>
            <a:endParaRPr lang="en-US"/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4205288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914400" y="4029075"/>
            <a:ext cx="7239000" cy="1838325"/>
            <a:chOff x="576" y="1776"/>
            <a:chExt cx="4560" cy="1158"/>
          </a:xfrm>
        </p:grpSpPr>
        <p:sp>
          <p:nvSpPr>
            <p:cNvPr id="12295" name="Text Box 7"/>
            <p:cNvSpPr txBox="1">
              <a:spLocks noChangeArrowheads="1"/>
            </p:cNvSpPr>
            <p:nvPr/>
          </p:nvSpPr>
          <p:spPr bwMode="auto">
            <a:xfrm>
              <a:off x="576" y="1776"/>
              <a:ext cx="4560" cy="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>
                  <a:latin typeface="Symbol" pitchFamily="18" charset="2"/>
                  <a:cs typeface="Times New Roman" pitchFamily="18" charset="0"/>
                </a:rPr>
                <a:t>· </a:t>
              </a:r>
              <a:r>
                <a:rPr lang="en-US">
                  <a:cs typeface="Times New Roman" pitchFamily="18" charset="0"/>
                </a:rPr>
                <a:t>From the previous equation and using the fundamental</a:t>
              </a:r>
            </a:p>
            <a:p>
              <a:r>
                <a:rPr lang="en-US">
                  <a:cs typeface="Times New Roman" pitchFamily="18" charset="0"/>
                </a:rPr>
                <a:t>theorem of calculus,</a:t>
              </a:r>
              <a:r>
                <a:rPr lang="en-US"/>
                <a:t> </a:t>
              </a:r>
            </a:p>
          </p:txBody>
        </p:sp>
        <p:graphicFrame>
          <p:nvGraphicFramePr>
            <p:cNvPr id="12296" name="Object 8"/>
            <p:cNvGraphicFramePr>
              <a:graphicFrameLocks noChangeAspect="1"/>
            </p:cNvGraphicFramePr>
            <p:nvPr/>
          </p:nvGraphicFramePr>
          <p:xfrm>
            <a:off x="2256" y="2448"/>
            <a:ext cx="912" cy="4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2" r:id="rId5" imgW="736280" imgH="393529" progId="Equation.3">
                    <p:embed/>
                  </p:oleObj>
                </mc:Choice>
                <mc:Fallback>
                  <p:oleObj r:id="rId5" imgW="736280" imgH="393529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2448"/>
                          <a:ext cx="912" cy="4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914400" y="473075"/>
            <a:ext cx="7391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/>
              <a:t>Next we derive the gray values in the output is uniformly distributed in [0, 1].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/>
      <p:bldP spid="1229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2767013" y="31765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3317" name="Group 5"/>
          <p:cNvGrpSpPr>
            <a:grpSpLocks/>
          </p:cNvGrpSpPr>
          <p:nvPr/>
        </p:nvGrpSpPr>
        <p:grpSpPr bwMode="auto">
          <a:xfrm>
            <a:off x="762000" y="457200"/>
            <a:ext cx="7315200" cy="1654175"/>
            <a:chOff x="480" y="288"/>
            <a:chExt cx="4608" cy="1042"/>
          </a:xfrm>
        </p:grpSpPr>
        <p:sp>
          <p:nvSpPr>
            <p:cNvPr id="13314" name="Text Box 2"/>
            <p:cNvSpPr txBox="1">
              <a:spLocks noChangeArrowheads="1"/>
            </p:cNvSpPr>
            <p:nvPr/>
          </p:nvSpPr>
          <p:spPr bwMode="auto">
            <a:xfrm>
              <a:off x="480" y="288"/>
              <a:ext cx="46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>
                  <a:latin typeface="Symbol" pitchFamily="18" charset="2"/>
                  <a:cs typeface="Times New Roman" pitchFamily="18" charset="0"/>
                </a:rPr>
                <a:t>· </a:t>
              </a:r>
              <a:r>
                <a:rPr lang="en-US">
                  <a:cs typeface="Times New Roman" pitchFamily="18" charset="0"/>
                </a:rPr>
                <a:t>Therefore, the output histogram is given by</a:t>
              </a:r>
              <a:r>
                <a:rPr lang="en-US"/>
                <a:t> </a:t>
              </a:r>
            </a:p>
          </p:txBody>
        </p:sp>
        <p:graphicFrame>
          <p:nvGraphicFramePr>
            <p:cNvPr id="13315" name="Object 3"/>
            <p:cNvGraphicFramePr>
              <a:graphicFrameLocks noChangeAspect="1"/>
            </p:cNvGraphicFramePr>
            <p:nvPr/>
          </p:nvGraphicFramePr>
          <p:xfrm>
            <a:off x="576" y="720"/>
            <a:ext cx="4368" cy="6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8" r:id="rId3" imgW="3606800" imgH="508000" progId="Equation.3">
                    <p:embed/>
                  </p:oleObj>
                </mc:Choice>
                <mc:Fallback>
                  <p:oleObj r:id="rId3" imgW="3606800" imgH="50800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720"/>
                          <a:ext cx="4368" cy="6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762000" y="2209800"/>
            <a:ext cx="7543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Symbol" pitchFamily="18" charset="2"/>
                <a:cs typeface="Times New Roman" pitchFamily="18" charset="0"/>
              </a:rPr>
              <a:t>· </a:t>
            </a:r>
            <a:r>
              <a:rPr lang="en-US">
                <a:cs typeface="Times New Roman" pitchFamily="18" charset="0"/>
              </a:rPr>
              <a:t>The output probability density function is uniform, regardless of the input.</a:t>
            </a:r>
            <a:r>
              <a:rPr lang="en-US"/>
              <a:t> 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838200" y="3352800"/>
            <a:ext cx="77724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Symbol" pitchFamily="18" charset="2"/>
                <a:cs typeface="Times New Roman" pitchFamily="18" charset="0"/>
              </a:rPr>
              <a:t>· </a:t>
            </a:r>
            <a:r>
              <a:rPr lang="en-US">
                <a:cs typeface="Times New Roman" pitchFamily="18" charset="0"/>
              </a:rPr>
              <a:t>Thus, using a transformation function equal to the CDF of input gray values r, we can obtain an image with uniform gray values.</a:t>
            </a:r>
            <a:r>
              <a:rPr lang="en-US"/>
              <a:t> 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838200" y="4800600"/>
            <a:ext cx="7620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Symbol" pitchFamily="18" charset="2"/>
                <a:cs typeface="Times New Roman" pitchFamily="18" charset="0"/>
              </a:rPr>
              <a:t>· 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This usually results in an enhanced image, with an increase in the dynamic range of pixel values</a:t>
            </a:r>
            <a:r>
              <a:rPr lang="en-US">
                <a:cs typeface="Times New Roman" pitchFamily="18" charset="0"/>
              </a:rPr>
              <a:t>.</a:t>
            </a:r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/>
      <p:bldP spid="13319" grpId="0"/>
      <p:bldP spid="133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609600" y="12192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Symbol" pitchFamily="18" charset="2"/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</a:rPr>
              <a:t>Step 1:For images with discrete gray values, compute: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4186238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4281488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6401" name="Group 17"/>
          <p:cNvGrpSpPr>
            <a:grpSpLocks/>
          </p:cNvGrpSpPr>
          <p:nvPr/>
        </p:nvGrpSpPr>
        <p:grpSpPr bwMode="auto">
          <a:xfrm>
            <a:off x="1371600" y="1676400"/>
            <a:ext cx="5638800" cy="887413"/>
            <a:chOff x="864" y="624"/>
            <a:chExt cx="3552" cy="559"/>
          </a:xfrm>
        </p:grpSpPr>
        <p:graphicFrame>
          <p:nvGraphicFramePr>
            <p:cNvPr id="16387" name="Object 3"/>
            <p:cNvGraphicFramePr>
              <a:graphicFrameLocks noChangeAspect="1"/>
            </p:cNvGraphicFramePr>
            <p:nvPr/>
          </p:nvGraphicFramePr>
          <p:xfrm>
            <a:off x="864" y="624"/>
            <a:ext cx="1104" cy="5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11" r:id="rId3" imgW="774364" imgH="393529" progId="Equation.3">
                    <p:embed/>
                  </p:oleObj>
                </mc:Choice>
                <mc:Fallback>
                  <p:oleObj r:id="rId3" imgW="774364" imgH="393529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624"/>
                          <a:ext cx="1104" cy="5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89" name="Object 5"/>
            <p:cNvGraphicFramePr>
              <a:graphicFrameLocks noChangeAspect="1"/>
            </p:cNvGraphicFramePr>
            <p:nvPr/>
          </p:nvGraphicFramePr>
          <p:xfrm>
            <a:off x="2448" y="820"/>
            <a:ext cx="720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12" r:id="rId5" imgW="583947" imgH="228501" progId="Equation.3">
                    <p:embed/>
                  </p:oleObj>
                </mc:Choice>
                <mc:Fallback>
                  <p:oleObj r:id="rId5" imgW="583947" imgH="228501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820"/>
                          <a:ext cx="720" cy="2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1" name="Object 7"/>
            <p:cNvGraphicFramePr>
              <a:graphicFrameLocks noChangeAspect="1"/>
            </p:cNvGraphicFramePr>
            <p:nvPr/>
          </p:nvGraphicFramePr>
          <p:xfrm>
            <a:off x="3408" y="816"/>
            <a:ext cx="1008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13" r:id="rId7" imgW="774028" imgH="177646" progId="Equation.3">
                    <p:embed/>
                  </p:oleObj>
                </mc:Choice>
                <mc:Fallback>
                  <p:oleObj r:id="rId7" imgW="774028" imgH="177646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816"/>
                          <a:ext cx="1008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1447800" y="2590800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cs typeface="Times New Roman" pitchFamily="18" charset="0"/>
              </a:rPr>
              <a:t>L: Total number of gray levels</a:t>
            </a:r>
            <a:r>
              <a:rPr lang="en-US"/>
              <a:t> 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1447800" y="3048000"/>
            <a:ext cx="579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1">
                <a:cs typeface="Times New Roman" pitchFamily="18" charset="0"/>
              </a:rPr>
              <a:t>n</a:t>
            </a:r>
            <a:r>
              <a:rPr lang="en-US" i="1" baseline="-25000">
                <a:cs typeface="Times New Roman" pitchFamily="18" charset="0"/>
              </a:rPr>
              <a:t>k</a:t>
            </a:r>
            <a:r>
              <a:rPr lang="en-US">
                <a:cs typeface="Times New Roman" pitchFamily="18" charset="0"/>
              </a:rPr>
              <a:t>: Number of pixels with gray value </a:t>
            </a:r>
            <a:r>
              <a:rPr lang="en-US" i="1">
                <a:cs typeface="Times New Roman" pitchFamily="18" charset="0"/>
              </a:rPr>
              <a:t>r</a:t>
            </a:r>
            <a:r>
              <a:rPr lang="en-US" i="1" baseline="-25000">
                <a:cs typeface="Times New Roman" pitchFamily="18" charset="0"/>
              </a:rPr>
              <a:t>k</a:t>
            </a:r>
            <a:r>
              <a:rPr lang="en-US" i="1">
                <a:cs typeface="Times New Roman" pitchFamily="18" charset="0"/>
              </a:rPr>
              <a:t> </a:t>
            </a:r>
            <a:endParaRPr lang="en-US"/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1447800" y="3581400"/>
            <a:ext cx="495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cs typeface="Times New Roman" pitchFamily="18" charset="0"/>
              </a:rPr>
              <a:t>n: Total number of pixels in the image</a:t>
            </a:r>
            <a:r>
              <a:rPr lang="en-US"/>
              <a:t> </a:t>
            </a: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762000" y="4191000"/>
            <a:ext cx="7620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Step 2: Based on CDF, compute t</a:t>
            </a:r>
            <a:r>
              <a:rPr lang="en-US">
                <a:cs typeface="Times New Roman" pitchFamily="18" charset="0"/>
              </a:rPr>
              <a:t>he discrete version of the previous transformation :</a:t>
            </a:r>
            <a:r>
              <a:rPr lang="en-US"/>
              <a:t> </a:t>
            </a:r>
          </a:p>
        </p:txBody>
      </p:sp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3881438" y="3205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6402" name="Group 18"/>
          <p:cNvGrpSpPr>
            <a:grpSpLocks/>
          </p:cNvGrpSpPr>
          <p:nvPr/>
        </p:nvGrpSpPr>
        <p:grpSpPr bwMode="auto">
          <a:xfrm>
            <a:off x="1524000" y="5181600"/>
            <a:ext cx="4800600" cy="865188"/>
            <a:chOff x="960" y="2761"/>
            <a:chExt cx="3024" cy="545"/>
          </a:xfrm>
        </p:grpSpPr>
        <p:graphicFrame>
          <p:nvGraphicFramePr>
            <p:cNvPr id="16398" name="Object 14"/>
            <p:cNvGraphicFramePr>
              <a:graphicFrameLocks noChangeAspect="1"/>
            </p:cNvGraphicFramePr>
            <p:nvPr/>
          </p:nvGraphicFramePr>
          <p:xfrm>
            <a:off x="960" y="2761"/>
            <a:ext cx="1680" cy="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14" r:id="rId9" imgW="1384300" imgH="444500" progId="Equation.3">
                    <p:embed/>
                  </p:oleObj>
                </mc:Choice>
                <mc:Fallback>
                  <p:oleObj r:id="rId9" imgW="1384300" imgH="444500" progId="Equation.3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761"/>
                          <a:ext cx="1680" cy="5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0" name="Object 16"/>
            <p:cNvGraphicFramePr>
              <a:graphicFrameLocks noChangeAspect="1"/>
            </p:cNvGraphicFramePr>
            <p:nvPr/>
          </p:nvGraphicFramePr>
          <p:xfrm>
            <a:off x="2976" y="2928"/>
            <a:ext cx="1008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15" r:id="rId11" imgW="774028" imgH="177646" progId="Equation.3">
                    <p:embed/>
                  </p:oleObj>
                </mc:Choice>
                <mc:Fallback>
                  <p:oleObj r:id="rId11" imgW="774028" imgH="177646" progId="Equation.3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2928"/>
                          <a:ext cx="1008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403" name="Text Box 19"/>
          <p:cNvSpPr txBox="1">
            <a:spLocks noChangeArrowheads="1"/>
          </p:cNvSpPr>
          <p:nvPr/>
        </p:nvSpPr>
        <p:spPr bwMode="auto">
          <a:xfrm>
            <a:off x="685800" y="4572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How to implement histogram equalization?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394" grpId="0"/>
      <p:bldP spid="16395" grpId="0"/>
      <p:bldP spid="16396" grpId="0"/>
      <p:bldP spid="16397" grpId="0"/>
      <p:bldP spid="1640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04800" y="304800"/>
            <a:ext cx="533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Example: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81000" y="838200"/>
            <a:ext cx="84582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Symbol" pitchFamily="18" charset="2"/>
                <a:cs typeface="Times New Roman" pitchFamily="18" charset="0"/>
              </a:rPr>
              <a:t>· </a:t>
            </a:r>
            <a:r>
              <a:rPr lang="en-US">
                <a:cs typeface="Times New Roman" pitchFamily="18" charset="0"/>
              </a:rPr>
              <a:t>Consider an 8-level 64 x 64 image with gray values (0, 1, …,</a:t>
            </a:r>
          </a:p>
          <a:p>
            <a:r>
              <a:rPr lang="en-US">
                <a:cs typeface="Times New Roman" pitchFamily="18" charset="0"/>
              </a:rPr>
              <a:t>7). The normalized gray values are (0, 1/7, 2/7, …, 1). The</a:t>
            </a:r>
          </a:p>
          <a:p>
            <a:r>
              <a:rPr lang="en-US">
                <a:cs typeface="Times New Roman" pitchFamily="18" charset="0"/>
              </a:rPr>
              <a:t>normalized histogram is given below:</a:t>
            </a:r>
            <a:r>
              <a:rPr lang="en-US"/>
              <a:t> </a:t>
            </a:r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2895600" y="2743200"/>
          <a:ext cx="3305175" cy="264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Bitmap Image" r:id="rId3" imgW="3304762" imgH="2647619" progId="Paint.Picture">
                  <p:embed/>
                </p:oleObj>
              </mc:Choice>
              <mc:Fallback>
                <p:oleObj name="Bitmap Image" r:id="rId3" imgW="3304762" imgH="2647619" progId="Paint.Picture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743200"/>
                        <a:ext cx="3305175" cy="264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838200" y="5791200"/>
            <a:ext cx="739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NB: The gray values  in output are also (0, 1/7, 2/7, …, 1).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14339" grpId="0"/>
      <p:bldP spid="1434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228600" y="609600"/>
            <a:ext cx="3708400" cy="3902075"/>
            <a:chOff x="144" y="384"/>
            <a:chExt cx="2336" cy="2458"/>
          </a:xfrm>
        </p:grpSpPr>
        <p:sp>
          <p:nvSpPr>
            <p:cNvPr id="4101" name="Text Box 5"/>
            <p:cNvSpPr txBox="1">
              <a:spLocks noChangeArrowheads="1"/>
            </p:cNvSpPr>
            <p:nvPr/>
          </p:nvSpPr>
          <p:spPr bwMode="auto">
            <a:xfrm>
              <a:off x="1152" y="2592"/>
              <a:ext cx="8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/>
                <a:t>Gray value</a:t>
              </a:r>
            </a:p>
          </p:txBody>
        </p:sp>
        <p:graphicFrame>
          <p:nvGraphicFramePr>
            <p:cNvPr id="4102" name="Object 6"/>
            <p:cNvGraphicFramePr>
              <a:graphicFrameLocks noChangeAspect="1"/>
            </p:cNvGraphicFramePr>
            <p:nvPr/>
          </p:nvGraphicFramePr>
          <p:xfrm>
            <a:off x="624" y="384"/>
            <a:ext cx="1856" cy="2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9" name="Bitmap Image" r:id="rId3" imgW="2809524" imgH="3333333" progId="Paint.Picture">
                    <p:embed/>
                  </p:oleObj>
                </mc:Choice>
                <mc:Fallback>
                  <p:oleObj name="Bitmap Image" r:id="rId3" imgW="2809524" imgH="3333333" progId="Paint.Picture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384"/>
                          <a:ext cx="1856" cy="2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3" name="Text Box 7"/>
            <p:cNvSpPr txBox="1">
              <a:spLocks noChangeArrowheads="1"/>
            </p:cNvSpPr>
            <p:nvPr/>
          </p:nvSpPr>
          <p:spPr bwMode="auto">
            <a:xfrm>
              <a:off x="144" y="1152"/>
              <a:ext cx="6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/>
                <a:t># pixels</a:t>
              </a:r>
            </a:p>
          </p:txBody>
        </p:sp>
      </p:grpSp>
      <p:graphicFrame>
        <p:nvGraphicFramePr>
          <p:cNvPr id="4105" name="Object 9"/>
          <p:cNvGraphicFramePr>
            <a:graphicFrameLocks noChangeAspect="1"/>
          </p:cNvGraphicFramePr>
          <p:nvPr/>
        </p:nvGraphicFramePr>
        <p:xfrm>
          <a:off x="381000" y="4953000"/>
          <a:ext cx="396240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Bitmap Image" r:id="rId5" imgW="2685714" imgH="438095" progId="Paint.Picture">
                  <p:embed/>
                </p:oleObj>
              </mc:Choice>
              <mc:Fallback>
                <p:oleObj name="Bitmap Image" r:id="rId5" imgW="2685714" imgH="438095" progId="Paint.Picture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953000"/>
                        <a:ext cx="3962400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09" name="Group 13"/>
          <p:cNvGrpSpPr>
            <a:grpSpLocks/>
          </p:cNvGrpSpPr>
          <p:nvPr/>
        </p:nvGrpSpPr>
        <p:grpSpPr bwMode="auto">
          <a:xfrm>
            <a:off x="4267200" y="457200"/>
            <a:ext cx="4343400" cy="4130675"/>
            <a:chOff x="2688" y="288"/>
            <a:chExt cx="2736" cy="2602"/>
          </a:xfrm>
        </p:grpSpPr>
        <p:graphicFrame>
          <p:nvGraphicFramePr>
            <p:cNvPr id="4106" name="Object 10"/>
            <p:cNvGraphicFramePr>
              <a:graphicFrameLocks noChangeAspect="1"/>
            </p:cNvGraphicFramePr>
            <p:nvPr/>
          </p:nvGraphicFramePr>
          <p:xfrm>
            <a:off x="3504" y="288"/>
            <a:ext cx="1896" cy="2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1" name="Bitmap Image" r:id="rId7" imgW="3010320" imgH="3638095" progId="Paint.Picture">
                    <p:embed/>
                  </p:oleObj>
                </mc:Choice>
                <mc:Fallback>
                  <p:oleObj name="Bitmap Image" r:id="rId7" imgW="3010320" imgH="3638095" progId="Paint.Picture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288"/>
                          <a:ext cx="1896" cy="2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7" name="Text Box 11"/>
            <p:cNvSpPr txBox="1">
              <a:spLocks noChangeArrowheads="1"/>
            </p:cNvSpPr>
            <p:nvPr/>
          </p:nvSpPr>
          <p:spPr bwMode="auto">
            <a:xfrm>
              <a:off x="3600" y="2640"/>
              <a:ext cx="182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/>
                <a:t>Normalized gray value</a:t>
              </a:r>
            </a:p>
          </p:txBody>
        </p:sp>
        <p:sp>
          <p:nvSpPr>
            <p:cNvPr id="4108" name="Text Box 12"/>
            <p:cNvSpPr txBox="1">
              <a:spLocks noChangeArrowheads="1"/>
            </p:cNvSpPr>
            <p:nvPr/>
          </p:nvSpPr>
          <p:spPr bwMode="auto">
            <a:xfrm>
              <a:off x="2688" y="1200"/>
              <a:ext cx="81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/>
                <a:t>Fraction of # pixels</a:t>
              </a:r>
            </a:p>
          </p:txBody>
        </p:sp>
      </p:grpSp>
      <p:graphicFrame>
        <p:nvGraphicFramePr>
          <p:cNvPr id="4110" name="Object 14"/>
          <p:cNvGraphicFramePr>
            <a:graphicFrameLocks noChangeAspect="1"/>
          </p:cNvGraphicFramePr>
          <p:nvPr/>
        </p:nvGraphicFramePr>
        <p:xfrm>
          <a:off x="4876800" y="4953000"/>
          <a:ext cx="4267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Bitmap Image" r:id="rId9" imgW="3200000" imgH="457143" progId="Paint.Picture">
                  <p:embed/>
                </p:oleObj>
              </mc:Choice>
              <mc:Fallback>
                <p:oleObj name="Bitmap Image" r:id="rId9" imgW="3200000" imgH="457143" progId="Paint.Picture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953000"/>
                        <a:ext cx="4267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8" name="Group 8"/>
          <p:cNvGrpSpPr>
            <a:grpSpLocks/>
          </p:cNvGrpSpPr>
          <p:nvPr/>
        </p:nvGrpSpPr>
        <p:grpSpPr bwMode="auto">
          <a:xfrm>
            <a:off x="533400" y="125413"/>
            <a:ext cx="8305800" cy="865187"/>
            <a:chOff x="336" y="79"/>
            <a:chExt cx="5232" cy="545"/>
          </a:xfrm>
        </p:grpSpPr>
        <p:sp>
          <p:nvSpPr>
            <p:cNvPr id="15362" name="Text Box 2"/>
            <p:cNvSpPr txBox="1">
              <a:spLocks noChangeArrowheads="1"/>
            </p:cNvSpPr>
            <p:nvPr/>
          </p:nvSpPr>
          <p:spPr bwMode="auto">
            <a:xfrm>
              <a:off x="336" y="192"/>
              <a:ext cx="47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>
                  <a:latin typeface="Symbol" pitchFamily="18" charset="2"/>
                  <a:cs typeface="Times New Roman" pitchFamily="18" charset="0"/>
                </a:rPr>
                <a:t>·</a:t>
              </a:r>
              <a:r>
                <a:rPr lang="en-US"/>
                <a:t> Applying the transformation, </a:t>
              </a:r>
            </a:p>
          </p:txBody>
        </p:sp>
        <p:graphicFrame>
          <p:nvGraphicFramePr>
            <p:cNvPr id="15364" name="Object 4"/>
            <p:cNvGraphicFramePr>
              <a:graphicFrameLocks noChangeAspect="1"/>
            </p:cNvGraphicFramePr>
            <p:nvPr/>
          </p:nvGraphicFramePr>
          <p:xfrm>
            <a:off x="2880" y="79"/>
            <a:ext cx="1680" cy="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2" r:id="rId3" imgW="1384300" imgH="444500" progId="Equation.3">
                    <p:embed/>
                  </p:oleObj>
                </mc:Choice>
                <mc:Fallback>
                  <p:oleObj r:id="rId3" imgW="1384300" imgH="44450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79"/>
                          <a:ext cx="1680" cy="5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66" name="Text Box 6"/>
            <p:cNvSpPr txBox="1">
              <a:spLocks noChangeArrowheads="1"/>
            </p:cNvSpPr>
            <p:nvPr/>
          </p:nvSpPr>
          <p:spPr bwMode="auto">
            <a:xfrm>
              <a:off x="4656" y="192"/>
              <a:ext cx="9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we have</a:t>
              </a:r>
            </a:p>
          </p:txBody>
        </p:sp>
      </p:grpSp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1066800" y="914400"/>
          <a:ext cx="6980238" cy="566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Bitmap Image" r:id="rId5" imgW="6980952" imgH="5668166" progId="Paint.Picture">
                  <p:embed/>
                </p:oleObj>
              </mc:Choice>
              <mc:Fallback>
                <p:oleObj name="Bitmap Image" r:id="rId5" imgW="6980952" imgH="5668166" progId="Paint.Picture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914400"/>
                        <a:ext cx="6980238" cy="566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609600" y="457200"/>
            <a:ext cx="80010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Symbol" pitchFamily="18" charset="2"/>
                <a:cs typeface="Times New Roman" pitchFamily="18" charset="0"/>
              </a:rPr>
              <a:t>· </a:t>
            </a:r>
            <a:r>
              <a:rPr lang="en-US">
                <a:cs typeface="Times New Roman" pitchFamily="18" charset="0"/>
              </a:rPr>
              <a:t>Notice that there are only five distinct gray levels --- (1/7, 3/7,</a:t>
            </a:r>
          </a:p>
          <a:p>
            <a:r>
              <a:rPr lang="en-US">
                <a:cs typeface="Times New Roman" pitchFamily="18" charset="0"/>
              </a:rPr>
              <a:t>5/7, 6/7, 1) in the output image. We will relabel them as </a:t>
            </a:r>
            <a:r>
              <a:rPr lang="en-US" i="1">
                <a:cs typeface="Times New Roman" pitchFamily="18" charset="0"/>
              </a:rPr>
              <a:t>(</a:t>
            </a:r>
            <a:r>
              <a:rPr lang="en-US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0</a:t>
            </a:r>
            <a:r>
              <a:rPr lang="en-US">
                <a:cs typeface="Times New Roman" pitchFamily="18" charset="0"/>
              </a:rPr>
              <a:t>,</a:t>
            </a:r>
          </a:p>
          <a:p>
            <a:r>
              <a:rPr lang="en-US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1</a:t>
            </a:r>
            <a:r>
              <a:rPr lang="en-US">
                <a:cs typeface="Times New Roman" pitchFamily="18" charset="0"/>
              </a:rPr>
              <a:t>, …, s</a:t>
            </a:r>
            <a:r>
              <a:rPr lang="en-US" baseline="-25000">
                <a:cs typeface="Times New Roman" pitchFamily="18" charset="0"/>
              </a:rPr>
              <a:t>4</a:t>
            </a:r>
            <a:r>
              <a:rPr lang="en-US">
                <a:cs typeface="Times New Roman" pitchFamily="18" charset="0"/>
              </a:rPr>
              <a:t> ).</a:t>
            </a:r>
            <a:r>
              <a:rPr lang="en-US"/>
              <a:t> 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685800" y="2286000"/>
            <a:ext cx="79248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Symbol" pitchFamily="18" charset="2"/>
                <a:cs typeface="Times New Roman" pitchFamily="18" charset="0"/>
              </a:rPr>
              <a:t>· </a:t>
            </a:r>
            <a:r>
              <a:rPr lang="en-US">
                <a:cs typeface="Times New Roman" pitchFamily="18" charset="0"/>
              </a:rPr>
              <a:t>With this transformation, the output image will have</a:t>
            </a:r>
          </a:p>
          <a:p>
            <a:r>
              <a:rPr lang="en-US">
                <a:cs typeface="Times New Roman" pitchFamily="18" charset="0"/>
              </a:rPr>
              <a:t>histogram</a:t>
            </a:r>
            <a:r>
              <a:rPr lang="en-US"/>
              <a:t> </a:t>
            </a:r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3048000" y="3733800"/>
          <a:ext cx="3059113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Bitmap Image" r:id="rId3" imgW="3057143" imgH="1676634" progId="Paint.Picture">
                  <p:embed/>
                </p:oleObj>
              </mc:Choice>
              <mc:Fallback>
                <p:oleObj name="Bitmap Image" r:id="rId3" imgW="3057143" imgH="1676634" progId="Paint.Picture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733800"/>
                        <a:ext cx="3059113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9" name="Group 7"/>
          <p:cNvGrpSpPr>
            <a:grpSpLocks/>
          </p:cNvGrpSpPr>
          <p:nvPr/>
        </p:nvGrpSpPr>
        <p:grpSpPr bwMode="auto">
          <a:xfrm>
            <a:off x="609600" y="381000"/>
            <a:ext cx="4800600" cy="4495800"/>
            <a:chOff x="384" y="240"/>
            <a:chExt cx="3024" cy="2832"/>
          </a:xfrm>
        </p:grpSpPr>
        <p:graphicFrame>
          <p:nvGraphicFramePr>
            <p:cNvPr id="18434" name="Object 2"/>
            <p:cNvGraphicFramePr>
              <a:graphicFrameLocks noChangeAspect="1"/>
            </p:cNvGraphicFramePr>
            <p:nvPr/>
          </p:nvGraphicFramePr>
          <p:xfrm>
            <a:off x="1104" y="240"/>
            <a:ext cx="2304" cy="25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3" name="Bitmap Image" r:id="rId3" imgW="3723810" imgH="3428571" progId="Paint.Picture">
                    <p:embed/>
                  </p:oleObj>
                </mc:Choice>
                <mc:Fallback>
                  <p:oleObj name="Bitmap Image" r:id="rId3" imgW="3723810" imgH="3428571" progId="Paint.Picture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40"/>
                          <a:ext cx="2304" cy="25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35" name="Text Box 3"/>
            <p:cNvSpPr txBox="1">
              <a:spLocks noChangeArrowheads="1"/>
            </p:cNvSpPr>
            <p:nvPr/>
          </p:nvSpPr>
          <p:spPr bwMode="auto">
            <a:xfrm>
              <a:off x="1392" y="288"/>
              <a:ext cx="18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/>
                <a:t>Histogram of output image</a:t>
              </a:r>
            </a:p>
          </p:txBody>
        </p:sp>
        <p:sp>
          <p:nvSpPr>
            <p:cNvPr id="18436" name="Text Box 4"/>
            <p:cNvSpPr txBox="1">
              <a:spLocks noChangeArrowheads="1"/>
            </p:cNvSpPr>
            <p:nvPr/>
          </p:nvSpPr>
          <p:spPr bwMode="auto">
            <a:xfrm>
              <a:off x="384" y="1344"/>
              <a:ext cx="7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# pixels</a:t>
              </a:r>
            </a:p>
          </p:txBody>
        </p:sp>
        <p:sp>
          <p:nvSpPr>
            <p:cNvPr id="18437" name="Text Box 5"/>
            <p:cNvSpPr txBox="1">
              <a:spLocks noChangeArrowheads="1"/>
            </p:cNvSpPr>
            <p:nvPr/>
          </p:nvSpPr>
          <p:spPr bwMode="auto">
            <a:xfrm>
              <a:off x="1728" y="2784"/>
              <a:ext cx="11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Gray values</a:t>
              </a:r>
            </a:p>
          </p:txBody>
        </p:sp>
      </p:grpSp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5638800" y="2438400"/>
          <a:ext cx="3048000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Bitmap Image" r:id="rId5" imgW="2314286" imgH="466543" progId="Paint.Picture">
                  <p:embed/>
                </p:oleObj>
              </mc:Choice>
              <mc:Fallback>
                <p:oleObj name="Bitmap Image" r:id="rId5" imgW="2314286" imgH="466543" progId="Paint.Picture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438400"/>
                        <a:ext cx="3048000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381000" y="5105400"/>
            <a:ext cx="85344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Symbol" pitchFamily="18" charset="2"/>
                <a:cs typeface="Times New Roman" pitchFamily="18" charset="0"/>
              </a:rPr>
              <a:t>· </a:t>
            </a:r>
            <a:r>
              <a:rPr lang="en-US">
                <a:cs typeface="Times New Roman" pitchFamily="18" charset="0"/>
              </a:rPr>
              <a:t>Note that the histogram of output image is only approximately, and not exactly, uniform. This should not be surprising, since there is no result that claims uniformity in the </a:t>
            </a:r>
            <a:r>
              <a:rPr lang="en-US" b="1">
                <a:cs typeface="Times New Roman" pitchFamily="18" charset="0"/>
              </a:rPr>
              <a:t>discrete </a:t>
            </a:r>
            <a:r>
              <a:rPr lang="en-US">
                <a:cs typeface="Times New Roman" pitchFamily="18" charset="0"/>
              </a:rPr>
              <a:t>case.</a:t>
            </a:r>
            <a:r>
              <a:rPr lang="en-US" sz="20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457200" y="304800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Example</a:t>
            </a: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228600" y="838200"/>
          <a:ext cx="3733800" cy="336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Bitmap Image" r:id="rId3" imgW="2610214" imgH="2352381" progId="Paint.Picture">
                  <p:embed/>
                </p:oleObj>
              </mc:Choice>
              <mc:Fallback>
                <p:oleObj name="Bitmap Image" r:id="rId3" imgW="2610214" imgH="2352381" progId="Paint.Picture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838200"/>
                        <a:ext cx="3733800" cy="336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4162425" y="838200"/>
          <a:ext cx="4600575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Bitmap Image" r:id="rId5" imgW="4600000" imgH="3552381" progId="Paint.Picture">
                  <p:embed/>
                </p:oleObj>
              </mc:Choice>
              <mc:Fallback>
                <p:oleObj name="Bitmap Image" r:id="rId5" imgW="4600000" imgH="3552381" progId="Paint.Picture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2425" y="838200"/>
                        <a:ext cx="4600575" cy="342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457200" y="4876800"/>
          <a:ext cx="3505200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" name="Bitmap Image" r:id="rId7" imgW="2209524" imgH="1019048" progId="Paint.Picture">
                  <p:embed/>
                </p:oleObj>
              </mc:Choice>
              <mc:Fallback>
                <p:oleObj name="Bitmap Image" r:id="rId7" imgW="2209524" imgH="1019048" progId="Paint.Picture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876800"/>
                        <a:ext cx="3505200" cy="161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2438400" y="304800"/>
            <a:ext cx="464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Original image and its histogram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  <p:bldP spid="1946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609600" y="1066800"/>
          <a:ext cx="3267075" cy="324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Bitmap Image" r:id="rId3" imgW="3266667" imgH="3247619" progId="Paint.Picture">
                  <p:embed/>
                </p:oleObj>
              </mc:Choice>
              <mc:Fallback>
                <p:oleObj name="Bitmap Image" r:id="rId3" imgW="3266667" imgH="3247619" progId="Paint.Picture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066800"/>
                        <a:ext cx="3267075" cy="324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4191000" y="1066800"/>
          <a:ext cx="4572000" cy="333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Bitmap Image" r:id="rId5" imgW="4571429" imgH="3561905" progId="Paint.Picture">
                  <p:embed/>
                </p:oleObj>
              </mc:Choice>
              <mc:Fallback>
                <p:oleObj name="Bitmap Image" r:id="rId5" imgW="4571429" imgH="3561905" progId="Paint.Picture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066800"/>
                        <a:ext cx="4572000" cy="333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914400" y="4419600"/>
          <a:ext cx="3657600" cy="221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Bitmap Image" r:id="rId7" imgW="2390476" imgH="1448002" progId="Paint.Picture">
                  <p:embed/>
                </p:oleObj>
              </mc:Choice>
              <mc:Fallback>
                <p:oleObj name="Bitmap Image" r:id="rId7" imgW="2390476" imgH="1448002" progId="Paint.Picture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419600"/>
                        <a:ext cx="3657600" cy="221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1981200" y="457200"/>
            <a:ext cx="541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Histogram equalized image and its histogram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685800" y="609600"/>
            <a:ext cx="78486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Symbol" pitchFamily="18" charset="2"/>
                <a:cs typeface="Times New Roman" pitchFamily="18" charset="0"/>
              </a:rPr>
              <a:t>· </a:t>
            </a:r>
            <a:r>
              <a:rPr lang="en-US">
                <a:cs typeface="Times New Roman" pitchFamily="18" charset="0"/>
              </a:rPr>
              <a:t>Histogram provides a global description of the appearance of</a:t>
            </a:r>
          </a:p>
          <a:p>
            <a:r>
              <a:rPr lang="en-US">
                <a:cs typeface="Times New Roman" pitchFamily="18" charset="0"/>
              </a:rPr>
              <a:t>the image.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609600" y="2057400"/>
            <a:ext cx="8001000" cy="21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Symbol" pitchFamily="18" charset="2"/>
                <a:cs typeface="Times New Roman" pitchFamily="18" charset="0"/>
              </a:rPr>
              <a:t>· </a:t>
            </a:r>
            <a:r>
              <a:rPr lang="en-US">
                <a:cs typeface="Times New Roman" pitchFamily="18" charset="0"/>
              </a:rPr>
              <a:t>If we consider the gray values in the image as realizations of a</a:t>
            </a:r>
          </a:p>
          <a:p>
            <a:r>
              <a:rPr lang="en-US">
                <a:cs typeface="Times New Roman" pitchFamily="18" charset="0"/>
              </a:rPr>
              <a:t>random variable R, with some probability density, histogram</a:t>
            </a:r>
          </a:p>
          <a:p>
            <a:r>
              <a:rPr lang="en-US">
                <a:cs typeface="Times New Roman" pitchFamily="18" charset="0"/>
              </a:rPr>
              <a:t>provides an approximation to this probability density. In other</a:t>
            </a:r>
          </a:p>
          <a:p>
            <a:r>
              <a:rPr lang="en-US">
                <a:cs typeface="Times New Roman" pitchFamily="18" charset="0"/>
              </a:rPr>
              <a:t>words,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4005263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2667000" y="4191000"/>
          <a:ext cx="27432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r:id="rId3" imgW="1130300" imgH="228600" progId="Equation.3">
                  <p:embed/>
                </p:oleObj>
              </mc:Choice>
              <mc:Fallback>
                <p:oleObj r:id="rId3" imgW="113030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191000"/>
                        <a:ext cx="2743200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307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609600" y="228600"/>
            <a:ext cx="7772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Symbol" pitchFamily="18" charset="2"/>
              </a:rPr>
              <a:t>·</a:t>
            </a:r>
            <a:r>
              <a:rPr lang="en-US"/>
              <a:t> Comments:</a:t>
            </a:r>
          </a:p>
          <a:p>
            <a:r>
              <a:rPr lang="en-US"/>
              <a:t>Histogram equalization may not always produce desirable</a:t>
            </a:r>
          </a:p>
          <a:p>
            <a:r>
              <a:rPr lang="en-US"/>
              <a:t>results, particularly if the given histogram is very narrow. It</a:t>
            </a:r>
          </a:p>
          <a:p>
            <a:r>
              <a:rPr lang="en-US"/>
              <a:t>can produce false edges and regions. It can also increase</a:t>
            </a:r>
          </a:p>
          <a:p>
            <a:r>
              <a:rPr lang="en-US"/>
              <a:t>image “graininess” and “patchiness.”</a:t>
            </a:r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685800" y="3200400"/>
          <a:ext cx="3505200" cy="278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Bitmap Image" r:id="rId3" imgW="2971429" imgH="2362530" progId="Paint.Picture">
                  <p:embed/>
                </p:oleObj>
              </mc:Choice>
              <mc:Fallback>
                <p:oleObj name="Bitmap Image" r:id="rId3" imgW="2971429" imgH="2362530" progId="Paint.Picture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200400"/>
                        <a:ext cx="3505200" cy="278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4343400" y="3200400"/>
          <a:ext cx="4410075" cy="272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name="Bitmap Image" r:id="rId5" imgW="4409524" imgH="3561905" progId="Paint.Picture">
                  <p:embed/>
                </p:oleObj>
              </mc:Choice>
              <mc:Fallback>
                <p:oleObj name="Bitmap Image" r:id="rId5" imgW="4409524" imgH="3561905" progId="Paint.Picture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200400"/>
                        <a:ext cx="4410075" cy="272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685800" y="533400"/>
          <a:ext cx="3333750" cy="265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" name="Bitmap Image" r:id="rId3" imgW="3010320" imgH="2400635" progId="Paint.Picture">
                  <p:embed/>
                </p:oleObj>
              </mc:Choice>
              <mc:Fallback>
                <p:oleObj name="Bitmap Image" r:id="rId3" imgW="3010320" imgH="2400635" progId="Paint.Picture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33400"/>
                        <a:ext cx="3333750" cy="2659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4267200" y="533400"/>
          <a:ext cx="4562475" cy="267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Bitmap Image" r:id="rId5" imgW="4563112" imgH="3524742" progId="Paint.Picture">
                  <p:embed/>
                </p:oleObj>
              </mc:Choice>
              <mc:Fallback>
                <p:oleObj name="Bitmap Image" r:id="rId5" imgW="4563112" imgH="3524742" progId="Paint.Picture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33400"/>
                        <a:ext cx="4562475" cy="2676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762000" y="3352800"/>
          <a:ext cx="2627313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Bitmap Image" r:id="rId7" imgW="1819529" imgH="2057143" progId="Paint.Picture">
                  <p:embed/>
                </p:oleObj>
              </mc:Choice>
              <mc:Fallback>
                <p:oleObj name="Bitmap Image" r:id="rId7" imgW="1819529" imgH="2057143" progId="Paint.Picture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352800"/>
                        <a:ext cx="2627313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752600" y="685800"/>
            <a:ext cx="5638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3200" b="1">
                <a:solidFill>
                  <a:srgbClr val="FF0000"/>
                </a:solidFill>
              </a:rPr>
              <a:t>Histogram Specification</a:t>
            </a:r>
          </a:p>
          <a:p>
            <a:pPr algn="ctr">
              <a:spcBef>
                <a:spcPct val="0"/>
              </a:spcBef>
            </a:pPr>
            <a:r>
              <a:rPr lang="en-US" sz="3200" b="1">
                <a:solidFill>
                  <a:srgbClr val="FF0000"/>
                </a:solidFill>
              </a:rPr>
              <a:t>(Histogram Matching)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685800" y="1828800"/>
            <a:ext cx="80010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Symbol" pitchFamily="18" charset="2"/>
                <a:cs typeface="Times New Roman" pitchFamily="18" charset="0"/>
              </a:rPr>
              <a:t>· </a:t>
            </a:r>
            <a:r>
              <a:rPr lang="en-US">
                <a:cs typeface="Times New Roman" pitchFamily="18" charset="0"/>
              </a:rPr>
              <a:t>Histogram equalization yields an image whose pixels are (in</a:t>
            </a:r>
          </a:p>
          <a:p>
            <a:r>
              <a:rPr lang="en-US">
                <a:cs typeface="Times New Roman" pitchFamily="18" charset="0"/>
              </a:rPr>
              <a:t>theory) uniformly distributed among all gray levels.</a:t>
            </a:r>
            <a:r>
              <a:rPr lang="en-US"/>
              <a:t> 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609600" y="3505200"/>
            <a:ext cx="80010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Symbol" pitchFamily="18" charset="2"/>
                <a:cs typeface="Times New Roman" pitchFamily="18" charset="0"/>
              </a:rPr>
              <a:t>· </a:t>
            </a:r>
            <a:r>
              <a:rPr lang="en-US">
                <a:cs typeface="Times New Roman" pitchFamily="18" charset="0"/>
              </a:rPr>
              <a:t>Sometimes, this may not be desirable. Instead, we may want a</a:t>
            </a:r>
          </a:p>
          <a:p>
            <a:r>
              <a:rPr lang="en-US">
                <a:cs typeface="Times New Roman" pitchFamily="18" charset="0"/>
              </a:rPr>
              <a:t>transformation that yields an output image with a pre-specified</a:t>
            </a:r>
          </a:p>
          <a:p>
            <a:r>
              <a:rPr lang="en-US">
                <a:cs typeface="Times New Roman" pitchFamily="18" charset="0"/>
              </a:rPr>
              <a:t>histogram. This technique is called </a:t>
            </a:r>
            <a:r>
              <a:rPr lang="en-US" b="1">
                <a:cs typeface="Times New Roman" pitchFamily="18" charset="0"/>
              </a:rPr>
              <a:t>histogram specificatio</a:t>
            </a:r>
            <a:r>
              <a:rPr lang="en-US">
                <a:cs typeface="Times New Roman" pitchFamily="18" charset="0"/>
              </a:rPr>
              <a:t>n.</a:t>
            </a:r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22531" grpId="0"/>
      <p:bldP spid="225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762000" y="533400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Symbol" pitchFamily="18" charset="2"/>
                <a:cs typeface="Times New Roman" pitchFamily="18" charset="0"/>
              </a:rPr>
              <a:t>· </a:t>
            </a:r>
            <a:r>
              <a:rPr lang="en-US">
                <a:cs typeface="Times New Roman" pitchFamily="18" charset="0"/>
              </a:rPr>
              <a:t>Given Information</a:t>
            </a:r>
            <a:r>
              <a:rPr lang="en-US"/>
              <a:t> 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990600" y="1066800"/>
            <a:ext cx="762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cs typeface="Times New Roman" pitchFamily="18" charset="0"/>
              </a:rPr>
              <a:t>(1) Input image from which we can compute its histogram .</a:t>
            </a:r>
            <a:r>
              <a:rPr lang="en-US"/>
              <a:t> 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990600" y="1905000"/>
            <a:ext cx="762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cs typeface="Times New Roman" pitchFamily="18" charset="0"/>
              </a:rPr>
              <a:t>(2) Desired histogram.</a:t>
            </a:r>
            <a:r>
              <a:rPr lang="en-US"/>
              <a:t> 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762000" y="25146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Symbol" pitchFamily="18" charset="2"/>
                <a:cs typeface="Times New Roman" pitchFamily="18" charset="0"/>
              </a:rPr>
              <a:t>· </a:t>
            </a:r>
            <a:r>
              <a:rPr lang="en-US">
                <a:cs typeface="Times New Roman" pitchFamily="18" charset="0"/>
              </a:rPr>
              <a:t>Goal</a:t>
            </a:r>
            <a:r>
              <a:rPr lang="en-US"/>
              <a:t> 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762000" y="3124200"/>
            <a:ext cx="7696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cs typeface="Times New Roman" pitchFamily="18" charset="0"/>
              </a:rPr>
              <a:t>Derive a point operation, </a:t>
            </a:r>
            <a:r>
              <a:rPr lang="en-US" i="1">
                <a:cs typeface="Times New Roman" pitchFamily="18" charset="0"/>
              </a:rPr>
              <a:t>H</a:t>
            </a:r>
            <a:r>
              <a:rPr lang="en-US">
                <a:cs typeface="Times New Roman" pitchFamily="18" charset="0"/>
              </a:rPr>
              <a:t>(</a:t>
            </a:r>
            <a:r>
              <a:rPr lang="en-US" i="1">
                <a:cs typeface="Times New Roman" pitchFamily="18" charset="0"/>
              </a:rPr>
              <a:t>r</a:t>
            </a:r>
            <a:r>
              <a:rPr lang="en-US">
                <a:cs typeface="Times New Roman" pitchFamily="18" charset="0"/>
              </a:rPr>
              <a:t>), that maps the input image into an output image that has the user-specified histogram.</a:t>
            </a:r>
            <a:r>
              <a:rPr lang="en-US"/>
              <a:t> </a:t>
            </a: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685800" y="4572000"/>
            <a:ext cx="7848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Symbol" pitchFamily="18" charset="2"/>
                <a:cs typeface="Times New Roman" pitchFamily="18" charset="0"/>
              </a:rPr>
              <a:t>· </a:t>
            </a:r>
            <a:r>
              <a:rPr lang="en-US">
                <a:cs typeface="Times New Roman" pitchFamily="18" charset="0"/>
              </a:rPr>
              <a:t>Again, we will assume, for the moment, continuous-gray values.</a:t>
            </a:r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/>
      <p:bldP spid="33795" grpId="0"/>
      <p:bldP spid="33796" grpId="0"/>
      <p:bldP spid="33797" grpId="0"/>
      <p:bldP spid="33798" grpId="0"/>
      <p:bldP spid="3379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75" name="Group 15"/>
          <p:cNvGrpSpPr>
            <a:grpSpLocks/>
          </p:cNvGrpSpPr>
          <p:nvPr/>
        </p:nvGrpSpPr>
        <p:grpSpPr bwMode="auto">
          <a:xfrm>
            <a:off x="914400" y="2057400"/>
            <a:ext cx="7162800" cy="1981200"/>
            <a:chOff x="576" y="1296"/>
            <a:chExt cx="4512" cy="1248"/>
          </a:xfrm>
        </p:grpSpPr>
        <p:sp>
          <p:nvSpPr>
            <p:cNvPr id="40964" name="Text Box 4"/>
            <p:cNvSpPr txBox="1">
              <a:spLocks noChangeArrowheads="1"/>
            </p:cNvSpPr>
            <p:nvPr/>
          </p:nvSpPr>
          <p:spPr bwMode="auto">
            <a:xfrm>
              <a:off x="576" y="1968"/>
              <a:ext cx="1008" cy="52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Input image</a:t>
              </a:r>
            </a:p>
          </p:txBody>
        </p:sp>
        <p:sp>
          <p:nvSpPr>
            <p:cNvPr id="40965" name="Text Box 5"/>
            <p:cNvSpPr txBox="1">
              <a:spLocks noChangeArrowheads="1"/>
            </p:cNvSpPr>
            <p:nvPr/>
          </p:nvSpPr>
          <p:spPr bwMode="auto">
            <a:xfrm>
              <a:off x="2352" y="1968"/>
              <a:ext cx="1008" cy="52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Uniform image</a:t>
              </a:r>
            </a:p>
          </p:txBody>
        </p:sp>
        <p:sp>
          <p:nvSpPr>
            <p:cNvPr id="40966" name="Text Box 6"/>
            <p:cNvSpPr txBox="1">
              <a:spLocks noChangeArrowheads="1"/>
            </p:cNvSpPr>
            <p:nvPr/>
          </p:nvSpPr>
          <p:spPr bwMode="auto">
            <a:xfrm>
              <a:off x="4080" y="1972"/>
              <a:ext cx="1008" cy="52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Output image</a:t>
              </a:r>
            </a:p>
          </p:txBody>
        </p:sp>
        <p:sp>
          <p:nvSpPr>
            <p:cNvPr id="40967" name="Line 7"/>
            <p:cNvSpPr>
              <a:spLocks noChangeShapeType="1"/>
            </p:cNvSpPr>
            <p:nvPr/>
          </p:nvSpPr>
          <p:spPr bwMode="auto">
            <a:xfrm>
              <a:off x="1584" y="225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68" name="Text Box 8"/>
            <p:cNvSpPr txBox="1">
              <a:spLocks noChangeArrowheads="1"/>
            </p:cNvSpPr>
            <p:nvPr/>
          </p:nvSpPr>
          <p:spPr bwMode="auto">
            <a:xfrm>
              <a:off x="1584" y="2256"/>
              <a:ext cx="7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s=</a:t>
              </a:r>
              <a:r>
                <a:rPr lang="en-US" i="1"/>
                <a:t>T</a:t>
              </a:r>
              <a:r>
                <a:rPr lang="en-US"/>
                <a:t>(</a:t>
              </a:r>
              <a:r>
                <a:rPr lang="en-US" i="1"/>
                <a:t>r</a:t>
              </a:r>
              <a:r>
                <a:rPr lang="en-US"/>
                <a:t>)</a:t>
              </a:r>
            </a:p>
          </p:txBody>
        </p:sp>
        <p:sp>
          <p:nvSpPr>
            <p:cNvPr id="40969" name="Text Box 9"/>
            <p:cNvSpPr txBox="1">
              <a:spLocks noChangeArrowheads="1"/>
            </p:cNvSpPr>
            <p:nvPr/>
          </p:nvSpPr>
          <p:spPr bwMode="auto">
            <a:xfrm>
              <a:off x="3408" y="2256"/>
              <a:ext cx="7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v=</a:t>
              </a:r>
              <a:r>
                <a:rPr lang="en-US" i="1"/>
                <a:t>G</a:t>
              </a:r>
              <a:r>
                <a:rPr lang="en-US"/>
                <a:t>(</a:t>
              </a:r>
              <a:r>
                <a:rPr lang="en-US" i="1"/>
                <a:t>z</a:t>
              </a:r>
              <a:r>
                <a:rPr lang="en-US"/>
                <a:t>)</a:t>
              </a:r>
            </a:p>
          </p:txBody>
        </p:sp>
        <p:sp>
          <p:nvSpPr>
            <p:cNvPr id="40970" name="Line 10"/>
            <p:cNvSpPr>
              <a:spLocks noChangeShapeType="1"/>
            </p:cNvSpPr>
            <p:nvPr/>
          </p:nvSpPr>
          <p:spPr bwMode="auto">
            <a:xfrm flipH="1">
              <a:off x="3360" y="2256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1" name="Line 11"/>
            <p:cNvSpPr>
              <a:spLocks noChangeShapeType="1"/>
            </p:cNvSpPr>
            <p:nvPr/>
          </p:nvSpPr>
          <p:spPr bwMode="auto">
            <a:xfrm flipV="1">
              <a:off x="1152" y="163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2" name="Line 12"/>
            <p:cNvSpPr>
              <a:spLocks noChangeShapeType="1"/>
            </p:cNvSpPr>
            <p:nvPr/>
          </p:nvSpPr>
          <p:spPr bwMode="auto">
            <a:xfrm>
              <a:off x="4512" y="163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3" name="Line 13"/>
            <p:cNvSpPr>
              <a:spLocks noChangeShapeType="1"/>
            </p:cNvSpPr>
            <p:nvPr/>
          </p:nvSpPr>
          <p:spPr bwMode="auto">
            <a:xfrm>
              <a:off x="1152" y="1632"/>
              <a:ext cx="3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4" name="Text Box 14"/>
            <p:cNvSpPr txBox="1">
              <a:spLocks noChangeArrowheads="1"/>
            </p:cNvSpPr>
            <p:nvPr/>
          </p:nvSpPr>
          <p:spPr bwMode="auto">
            <a:xfrm>
              <a:off x="2400" y="1296"/>
              <a:ext cx="7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z=</a:t>
              </a:r>
              <a:r>
                <a:rPr lang="en-US" i="1"/>
                <a:t>H</a:t>
              </a:r>
              <a:r>
                <a:rPr lang="en-US"/>
                <a:t>(</a:t>
              </a:r>
              <a:r>
                <a:rPr lang="en-US" i="1"/>
                <a:t>r</a:t>
              </a:r>
              <a:r>
                <a:rPr lang="en-US"/>
                <a:t>)</a:t>
              </a:r>
            </a:p>
          </p:txBody>
        </p:sp>
      </p:grpSp>
      <p:sp>
        <p:nvSpPr>
          <p:cNvPr id="40976" name="Text Box 16"/>
          <p:cNvSpPr txBox="1">
            <a:spLocks noChangeArrowheads="1"/>
          </p:cNvSpPr>
          <p:nvPr/>
        </p:nvSpPr>
        <p:spPr bwMode="auto">
          <a:xfrm>
            <a:off x="838200" y="914400"/>
            <a:ext cx="5715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Approach of derivation</a:t>
            </a:r>
          </a:p>
        </p:txBody>
      </p:sp>
      <p:sp>
        <p:nvSpPr>
          <p:cNvPr id="40977" name="Text Box 17"/>
          <p:cNvSpPr txBox="1">
            <a:spLocks noChangeArrowheads="1"/>
          </p:cNvSpPr>
          <p:nvPr/>
        </p:nvSpPr>
        <p:spPr bwMode="auto">
          <a:xfrm>
            <a:off x="4724400" y="2057400"/>
            <a:ext cx="22098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= G</a:t>
            </a:r>
            <a:r>
              <a:rPr lang="en-US" baseline="30000"/>
              <a:t>-1</a:t>
            </a:r>
            <a:r>
              <a:rPr lang="en-US"/>
              <a:t>(v=s=</a:t>
            </a:r>
            <a:r>
              <a:rPr lang="en-US" i="1"/>
              <a:t>T</a:t>
            </a:r>
            <a:r>
              <a:rPr lang="en-US"/>
              <a:t>(r))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6" grpId="0"/>
      <p:bldP spid="4097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381000" y="533400"/>
            <a:ext cx="8458200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Symbol" pitchFamily="18" charset="2"/>
                <a:cs typeface="Times New Roman" pitchFamily="18" charset="0"/>
              </a:rPr>
              <a:t>· </a:t>
            </a:r>
            <a:r>
              <a:rPr lang="en-US">
                <a:cs typeface="Times New Roman" pitchFamily="18" charset="0"/>
              </a:rPr>
              <a:t>Suppose, the input image has probability density in </a:t>
            </a:r>
            <a:r>
              <a:rPr lang="en-US" i="1">
                <a:cs typeface="Times New Roman" pitchFamily="18" charset="0"/>
              </a:rPr>
              <a:t>p(r) </a:t>
            </a:r>
            <a:r>
              <a:rPr lang="en-US">
                <a:cs typeface="Times New Roman" pitchFamily="18" charset="0"/>
              </a:rPr>
              <a:t>. We</a:t>
            </a:r>
          </a:p>
          <a:p>
            <a:r>
              <a:rPr lang="en-US">
                <a:cs typeface="Times New Roman" pitchFamily="18" charset="0"/>
              </a:rPr>
              <a:t>want to find a transformation </a:t>
            </a:r>
            <a:r>
              <a:rPr lang="en-US" i="1">
                <a:cs typeface="Times New Roman" pitchFamily="18" charset="0"/>
              </a:rPr>
              <a:t>z </a:t>
            </a:r>
            <a:r>
              <a:rPr lang="en-US">
                <a:latin typeface="Symbol" pitchFamily="18" charset="2"/>
                <a:cs typeface="Times New Roman" pitchFamily="18" charset="0"/>
              </a:rPr>
              <a:t>= </a:t>
            </a:r>
            <a:r>
              <a:rPr lang="en-US" i="1">
                <a:cs typeface="Times New Roman" pitchFamily="18" charset="0"/>
              </a:rPr>
              <a:t>H (r)</a:t>
            </a:r>
            <a:r>
              <a:rPr lang="en-US">
                <a:latin typeface="Symbol" pitchFamily="18" charset="2"/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</a:rPr>
              <a:t>, such that the probability density of the new image obtained by this transformation is </a:t>
            </a:r>
            <a:r>
              <a:rPr lang="en-US" i="1">
                <a:cs typeface="Times New Roman" pitchFamily="18" charset="0"/>
              </a:rPr>
              <a:t>p</a:t>
            </a:r>
            <a:r>
              <a:rPr lang="en-US" i="1" baseline="-25000">
                <a:cs typeface="Times New Roman" pitchFamily="18" charset="0"/>
              </a:rPr>
              <a:t>out</a:t>
            </a:r>
            <a:r>
              <a:rPr lang="en-US" i="1">
                <a:cs typeface="Times New Roman" pitchFamily="18" charset="0"/>
              </a:rPr>
              <a:t>(z) </a:t>
            </a:r>
            <a:r>
              <a:rPr lang="en-US">
                <a:cs typeface="Times New Roman" pitchFamily="18" charset="0"/>
              </a:rPr>
              <a:t>, which is not necessarily uniform.</a:t>
            </a:r>
            <a:r>
              <a:rPr lang="en-US"/>
              <a:t> 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609600" y="3733800"/>
            <a:ext cx="739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cs typeface="Times New Roman" pitchFamily="18" charset="0"/>
              </a:rPr>
              <a:t>This gives an image with a uniform probability density.</a:t>
            </a:r>
            <a:r>
              <a:rPr lang="en-US"/>
              <a:t> </a:t>
            </a:r>
          </a:p>
        </p:txBody>
      </p:sp>
      <p:grpSp>
        <p:nvGrpSpPr>
          <p:cNvPr id="25608" name="Group 8"/>
          <p:cNvGrpSpPr>
            <a:grpSpLocks/>
          </p:cNvGrpSpPr>
          <p:nvPr/>
        </p:nvGrpSpPr>
        <p:grpSpPr bwMode="auto">
          <a:xfrm>
            <a:off x="381000" y="2590800"/>
            <a:ext cx="6553200" cy="1168400"/>
            <a:chOff x="240" y="1632"/>
            <a:chExt cx="4128" cy="736"/>
          </a:xfrm>
        </p:grpSpPr>
        <p:sp>
          <p:nvSpPr>
            <p:cNvPr id="25603" name="Text Box 3"/>
            <p:cNvSpPr txBox="1">
              <a:spLocks noChangeArrowheads="1"/>
            </p:cNvSpPr>
            <p:nvPr/>
          </p:nvSpPr>
          <p:spPr bwMode="auto">
            <a:xfrm>
              <a:off x="240" y="1632"/>
              <a:ext cx="28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>
                  <a:latin typeface="Symbol" pitchFamily="18" charset="2"/>
                  <a:cs typeface="Times New Roman" pitchFamily="18" charset="0"/>
                </a:rPr>
                <a:t>· </a:t>
              </a:r>
              <a:r>
                <a:rPr lang="en-US">
                  <a:cs typeface="Times New Roman" pitchFamily="18" charset="0"/>
                </a:rPr>
                <a:t>First apply the transformation</a:t>
              </a:r>
            </a:p>
          </p:txBody>
        </p:sp>
        <p:graphicFrame>
          <p:nvGraphicFramePr>
            <p:cNvPr id="25607" name="Object 7"/>
            <p:cNvGraphicFramePr>
              <a:graphicFrameLocks noChangeAspect="1"/>
            </p:cNvGraphicFramePr>
            <p:nvPr/>
          </p:nvGraphicFramePr>
          <p:xfrm>
            <a:off x="1008" y="1846"/>
            <a:ext cx="3360" cy="5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17" r:id="rId3" imgW="2146300" imgH="330200" progId="Equation.3">
                    <p:embed/>
                  </p:oleObj>
                </mc:Choice>
                <mc:Fallback>
                  <p:oleObj r:id="rId3" imgW="2146300" imgH="33020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846"/>
                          <a:ext cx="3360" cy="5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381000" y="4495800"/>
            <a:ext cx="83058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Symbol" pitchFamily="18" charset="2"/>
                <a:cs typeface="Times New Roman" pitchFamily="18" charset="0"/>
              </a:rPr>
              <a:t>· </a:t>
            </a:r>
            <a:r>
              <a:rPr lang="en-US">
                <a:cs typeface="Times New Roman" pitchFamily="18" charset="0"/>
              </a:rPr>
              <a:t>If the desired output image were available, then the following</a:t>
            </a:r>
          </a:p>
          <a:p>
            <a:r>
              <a:rPr lang="en-US">
                <a:cs typeface="Times New Roman" pitchFamily="18" charset="0"/>
              </a:rPr>
              <a:t>transformation would generate an image with uniform density:</a:t>
            </a:r>
            <a:r>
              <a:rPr lang="en-US"/>
              <a:t> </a:t>
            </a:r>
          </a:p>
        </p:txBody>
      </p:sp>
      <p:graphicFrame>
        <p:nvGraphicFramePr>
          <p:cNvPr id="25612" name="Object 12"/>
          <p:cNvGraphicFramePr>
            <a:graphicFrameLocks noChangeAspect="1"/>
          </p:cNvGraphicFramePr>
          <p:nvPr/>
        </p:nvGraphicFramePr>
        <p:xfrm>
          <a:off x="1427163" y="5562600"/>
          <a:ext cx="568007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8" name="Equation" r:id="rId5" imgW="2286000" imgH="330120" progId="Equation.3">
                  <p:embed/>
                </p:oleObj>
              </mc:Choice>
              <mc:Fallback>
                <p:oleObj name="Equation" r:id="rId5" imgW="2286000" imgH="33012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7163" y="5562600"/>
                        <a:ext cx="5680075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7467600" y="58674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(**)</a:t>
            </a:r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7543800" y="30480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(*)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  <p:bldP spid="25604" grpId="0"/>
      <p:bldP spid="25609" grpId="0"/>
      <p:bldP spid="25613" grpId="0"/>
      <p:bldP spid="256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685800" y="457200"/>
            <a:ext cx="77724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Symbol" pitchFamily="18" charset="2"/>
                <a:cs typeface="Times New Roman" pitchFamily="18" charset="0"/>
              </a:rPr>
              <a:t>· </a:t>
            </a:r>
            <a:r>
              <a:rPr lang="en-US">
                <a:cs typeface="Times New Roman" pitchFamily="18" charset="0"/>
              </a:rPr>
              <a:t>From the gray values </a:t>
            </a:r>
            <a:r>
              <a:rPr lang="en-US">
                <a:latin typeface="Symbol" pitchFamily="18" charset="2"/>
                <a:cs typeface="Times New Roman" pitchFamily="18" charset="0"/>
              </a:rPr>
              <a:t>n </a:t>
            </a:r>
            <a:r>
              <a:rPr lang="en-US">
                <a:cs typeface="Times New Roman" pitchFamily="18" charset="0"/>
              </a:rPr>
              <a:t>we can obtain the gray values </a:t>
            </a:r>
            <a:r>
              <a:rPr lang="en-US" i="1">
                <a:cs typeface="Times New Roman" pitchFamily="18" charset="0"/>
              </a:rPr>
              <a:t>z </a:t>
            </a:r>
            <a:r>
              <a:rPr lang="en-US">
                <a:cs typeface="Times New Roman" pitchFamily="18" charset="0"/>
              </a:rPr>
              <a:t>by</a:t>
            </a:r>
          </a:p>
          <a:p>
            <a:r>
              <a:rPr lang="en-US">
                <a:cs typeface="Times New Roman" pitchFamily="18" charset="0"/>
              </a:rPr>
              <a:t>using the inverse transformation, </a:t>
            </a:r>
            <a:r>
              <a:rPr lang="en-US">
                <a:latin typeface="Symbol" pitchFamily="18" charset="2"/>
                <a:cs typeface="Times New Roman" pitchFamily="18" charset="0"/>
              </a:rPr>
              <a:t> </a:t>
            </a:r>
            <a:r>
              <a:rPr lang="en-US" i="1">
                <a:cs typeface="Times New Roman" pitchFamily="18" charset="0"/>
              </a:rPr>
              <a:t>z </a:t>
            </a:r>
            <a:r>
              <a:rPr lang="en-US">
                <a:latin typeface="Symbol" pitchFamily="18" charset="2"/>
                <a:cs typeface="Times New Roman" pitchFamily="18" charset="0"/>
              </a:rPr>
              <a:t>=</a:t>
            </a:r>
            <a:r>
              <a:rPr lang="en-US" i="1">
                <a:cs typeface="Times New Roman" pitchFamily="18" charset="0"/>
              </a:rPr>
              <a:t> G</a:t>
            </a:r>
            <a:r>
              <a:rPr lang="en-US" baseline="30000">
                <a:cs typeface="Times New Roman" pitchFamily="18" charset="0"/>
              </a:rPr>
              <a:t>-1</a:t>
            </a:r>
            <a:r>
              <a:rPr lang="en-US">
                <a:cs typeface="Times New Roman" pitchFamily="18" charset="0"/>
              </a:rPr>
              <a:t>(v)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762000" y="3962400"/>
            <a:ext cx="76962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cs typeface="Times New Roman" pitchFamily="18" charset="0"/>
              </a:rPr>
              <a:t>will generate an image with the specified density out </a:t>
            </a:r>
            <a:r>
              <a:rPr lang="en-US" i="1">
                <a:cs typeface="Times New Roman" pitchFamily="18" charset="0"/>
              </a:rPr>
              <a:t>p(z) </a:t>
            </a:r>
            <a:r>
              <a:rPr lang="en-US">
                <a:cs typeface="Times New Roman" pitchFamily="18" charset="0"/>
              </a:rPr>
              <a:t>,</a:t>
            </a:r>
          </a:p>
          <a:p>
            <a:r>
              <a:rPr lang="en-US">
                <a:cs typeface="Times New Roman" pitchFamily="18" charset="0"/>
              </a:rPr>
              <a:t>from an input image with density in </a:t>
            </a:r>
            <a:r>
              <a:rPr lang="en-US" i="1">
                <a:cs typeface="Times New Roman" pitchFamily="18" charset="0"/>
              </a:rPr>
              <a:t>p(r) </a:t>
            </a:r>
            <a:r>
              <a:rPr lang="en-US">
                <a:cs typeface="Times New Roman" pitchFamily="18" charset="0"/>
              </a:rPr>
              <a:t>!</a:t>
            </a:r>
          </a:p>
        </p:txBody>
      </p:sp>
      <p:grpSp>
        <p:nvGrpSpPr>
          <p:cNvPr id="26630" name="Group 6"/>
          <p:cNvGrpSpPr>
            <a:grpSpLocks/>
          </p:cNvGrpSpPr>
          <p:nvPr/>
        </p:nvGrpSpPr>
        <p:grpSpPr bwMode="auto">
          <a:xfrm>
            <a:off x="762000" y="1600200"/>
            <a:ext cx="8153400" cy="2133600"/>
            <a:chOff x="480" y="1008"/>
            <a:chExt cx="5136" cy="1344"/>
          </a:xfrm>
        </p:grpSpPr>
        <p:sp>
          <p:nvSpPr>
            <p:cNvPr id="26627" name="Text Box 3"/>
            <p:cNvSpPr txBox="1">
              <a:spLocks noChangeArrowheads="1"/>
            </p:cNvSpPr>
            <p:nvPr/>
          </p:nvSpPr>
          <p:spPr bwMode="auto">
            <a:xfrm>
              <a:off x="480" y="1008"/>
              <a:ext cx="5136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>
                  <a:latin typeface="Symbol" pitchFamily="18" charset="2"/>
                  <a:cs typeface="Times New Roman" pitchFamily="18" charset="0"/>
                </a:rPr>
                <a:t>· </a:t>
              </a:r>
              <a:r>
                <a:rPr lang="en-US">
                  <a:cs typeface="Times New Roman" pitchFamily="18" charset="0"/>
                </a:rPr>
                <a:t>If instead of using the gray values </a:t>
              </a:r>
              <a:r>
                <a:rPr lang="en-US">
                  <a:latin typeface="Symbol" pitchFamily="18" charset="2"/>
                  <a:cs typeface="Times New Roman" pitchFamily="18" charset="0"/>
                </a:rPr>
                <a:t>n </a:t>
              </a:r>
              <a:r>
                <a:rPr lang="en-US">
                  <a:cs typeface="Times New Roman" pitchFamily="18" charset="0"/>
                </a:rPr>
                <a:t>obtained from (**), we</a:t>
              </a:r>
            </a:p>
            <a:p>
              <a:r>
                <a:rPr lang="en-US">
                  <a:cs typeface="Times New Roman" pitchFamily="18" charset="0"/>
                </a:rPr>
                <a:t>use the gray values </a:t>
              </a:r>
              <a:r>
                <a:rPr lang="en-US" i="1">
                  <a:cs typeface="Times New Roman" pitchFamily="18" charset="0"/>
                </a:rPr>
                <a:t>s </a:t>
              </a:r>
              <a:r>
                <a:rPr lang="en-US">
                  <a:cs typeface="Times New Roman" pitchFamily="18" charset="0"/>
                </a:rPr>
                <a:t>obtained from (*) above (</a:t>
              </a:r>
              <a:r>
                <a:rPr lang="en-US">
                  <a:solidFill>
                    <a:srgbClr val="FF0000"/>
                  </a:solidFill>
                  <a:cs typeface="Times New Roman" pitchFamily="18" charset="0"/>
                </a:rPr>
                <a:t>both are</a:t>
              </a:r>
            </a:p>
            <a:p>
              <a:r>
                <a:rPr lang="en-US">
                  <a:solidFill>
                    <a:srgbClr val="FF0000"/>
                  </a:solidFill>
                  <a:cs typeface="Times New Roman" pitchFamily="18" charset="0"/>
                </a:rPr>
                <a:t>uniformly distributed !</a:t>
              </a:r>
              <a:r>
                <a:rPr lang="en-US">
                  <a:cs typeface="Times New Roman" pitchFamily="18" charset="0"/>
                </a:rPr>
                <a:t> ), then the point transformation</a:t>
              </a:r>
              <a:endParaRPr lang="en-US"/>
            </a:p>
          </p:txBody>
        </p:sp>
        <p:sp>
          <p:nvSpPr>
            <p:cNvPr id="26629" name="Text Box 5"/>
            <p:cNvSpPr txBox="1">
              <a:spLocks noChangeArrowheads="1"/>
            </p:cNvSpPr>
            <p:nvPr/>
          </p:nvSpPr>
          <p:spPr bwMode="auto">
            <a:xfrm>
              <a:off x="1200" y="2064"/>
              <a:ext cx="24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i="1"/>
                <a:t>Z=H</a:t>
              </a:r>
              <a:r>
                <a:rPr lang="en-US"/>
                <a:t>(</a:t>
              </a:r>
              <a:r>
                <a:rPr lang="en-US" i="1"/>
                <a:t>r</a:t>
              </a:r>
              <a:r>
                <a:rPr lang="en-US"/>
                <a:t>)</a:t>
              </a:r>
              <a:r>
                <a:rPr lang="en-US" i="1">
                  <a:cs typeface="Times New Roman" pitchFamily="18" charset="0"/>
                </a:rPr>
                <a:t>= G</a:t>
              </a:r>
              <a:r>
                <a:rPr lang="en-US" i="1" baseline="30000">
                  <a:cs typeface="Times New Roman" pitchFamily="18" charset="0"/>
                </a:rPr>
                <a:t>-1</a:t>
              </a:r>
              <a:r>
                <a:rPr lang="en-US">
                  <a:cs typeface="Times New Roman" pitchFamily="18" charset="0"/>
                </a:rPr>
                <a:t>[ v=s =</a:t>
              </a:r>
              <a:r>
                <a:rPr lang="en-US" i="1">
                  <a:cs typeface="Times New Roman" pitchFamily="18" charset="0"/>
                </a:rPr>
                <a:t>T(r)</a:t>
              </a:r>
              <a:r>
                <a:rPr lang="en-US">
                  <a:cs typeface="Times New Roman" pitchFamily="18" charset="0"/>
                </a:rPr>
                <a:t>]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  <p:bldP spid="2662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609600" y="457200"/>
            <a:ext cx="678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Symbol" pitchFamily="18" charset="2"/>
                <a:cs typeface="Times New Roman" pitchFamily="18" charset="0"/>
              </a:rPr>
              <a:t>· </a:t>
            </a:r>
            <a:r>
              <a:rPr lang="en-US">
                <a:cs typeface="Times New Roman" pitchFamily="18" charset="0"/>
              </a:rPr>
              <a:t>For discrete gray levels, we have</a:t>
            </a:r>
            <a:r>
              <a:rPr lang="en-US"/>
              <a:t> </a:t>
            </a:r>
          </a:p>
        </p:txBody>
      </p:sp>
      <p:grpSp>
        <p:nvGrpSpPr>
          <p:cNvPr id="27656" name="Group 8"/>
          <p:cNvGrpSpPr>
            <a:grpSpLocks/>
          </p:cNvGrpSpPr>
          <p:nvPr/>
        </p:nvGrpSpPr>
        <p:grpSpPr bwMode="auto">
          <a:xfrm>
            <a:off x="1447800" y="1066800"/>
            <a:ext cx="4800600" cy="865188"/>
            <a:chOff x="912" y="672"/>
            <a:chExt cx="3024" cy="545"/>
          </a:xfrm>
        </p:grpSpPr>
        <p:graphicFrame>
          <p:nvGraphicFramePr>
            <p:cNvPr id="27652" name="Object 4"/>
            <p:cNvGraphicFramePr>
              <a:graphicFrameLocks noChangeAspect="1"/>
            </p:cNvGraphicFramePr>
            <p:nvPr/>
          </p:nvGraphicFramePr>
          <p:xfrm>
            <a:off x="912" y="672"/>
            <a:ext cx="1680" cy="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64" r:id="rId3" imgW="1384300" imgH="444500" progId="Equation.3">
                    <p:embed/>
                  </p:oleObj>
                </mc:Choice>
                <mc:Fallback>
                  <p:oleObj r:id="rId3" imgW="1384300" imgH="44450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672"/>
                          <a:ext cx="1680" cy="5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3" name="Object 5"/>
            <p:cNvGraphicFramePr>
              <a:graphicFrameLocks noChangeAspect="1"/>
            </p:cNvGraphicFramePr>
            <p:nvPr/>
          </p:nvGraphicFramePr>
          <p:xfrm>
            <a:off x="2928" y="839"/>
            <a:ext cx="1008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65" r:id="rId5" imgW="774028" imgH="177646" progId="Equation.3">
                    <p:embed/>
                  </p:oleObj>
                </mc:Choice>
                <mc:Fallback>
                  <p:oleObj r:id="rId5" imgW="774028" imgH="177646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839"/>
                          <a:ext cx="1008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660" name="Group 12"/>
          <p:cNvGrpSpPr>
            <a:grpSpLocks/>
          </p:cNvGrpSpPr>
          <p:nvPr/>
        </p:nvGrpSpPr>
        <p:grpSpPr bwMode="auto">
          <a:xfrm>
            <a:off x="1447800" y="1828800"/>
            <a:ext cx="5334000" cy="865188"/>
            <a:chOff x="912" y="1152"/>
            <a:chExt cx="3360" cy="545"/>
          </a:xfrm>
        </p:grpSpPr>
        <p:graphicFrame>
          <p:nvGraphicFramePr>
            <p:cNvPr id="27654" name="Object 6"/>
            <p:cNvGraphicFramePr>
              <a:graphicFrameLocks noChangeAspect="1"/>
            </p:cNvGraphicFramePr>
            <p:nvPr/>
          </p:nvGraphicFramePr>
          <p:xfrm>
            <a:off x="912" y="1152"/>
            <a:ext cx="2143" cy="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66" name="Equation" r:id="rId7" imgW="1765080" imgH="444240" progId="Equation.3">
                    <p:embed/>
                  </p:oleObj>
                </mc:Choice>
                <mc:Fallback>
                  <p:oleObj name="Equation" r:id="rId7" imgW="1765080" imgH="44424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1152"/>
                          <a:ext cx="2143" cy="5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5" name="Object 7"/>
            <p:cNvGraphicFramePr>
              <a:graphicFrameLocks noChangeAspect="1"/>
            </p:cNvGraphicFramePr>
            <p:nvPr/>
          </p:nvGraphicFramePr>
          <p:xfrm>
            <a:off x="3264" y="1296"/>
            <a:ext cx="1008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67" r:id="rId9" imgW="774028" imgH="177646" progId="Equation.3">
                    <p:embed/>
                  </p:oleObj>
                </mc:Choice>
                <mc:Fallback>
                  <p:oleObj r:id="rId9" imgW="774028" imgH="177646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1296"/>
                          <a:ext cx="1008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533400" y="2743200"/>
            <a:ext cx="80010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Symbol" pitchFamily="18" charset="2"/>
                <a:cs typeface="Times New Roman" pitchFamily="18" charset="0"/>
              </a:rPr>
              <a:t>·</a:t>
            </a:r>
            <a:r>
              <a:rPr lang="en-US">
                <a:cs typeface="Times New Roman" pitchFamily="18" charset="0"/>
              </a:rPr>
              <a:t> If the transformation  </a:t>
            </a:r>
            <a:r>
              <a:rPr lang="en-US" i="1">
                <a:cs typeface="Times New Roman" pitchFamily="18" charset="0"/>
              </a:rPr>
              <a:t>z</a:t>
            </a:r>
            <a:r>
              <a:rPr lang="en-US" i="1" baseline="-25000">
                <a:cs typeface="Times New Roman" pitchFamily="18" charset="0"/>
              </a:rPr>
              <a:t>k</a:t>
            </a:r>
            <a:r>
              <a:rPr lang="en-US" i="1">
                <a:cs typeface="Times New Roman" pitchFamily="18" charset="0"/>
              </a:rPr>
              <a:t> </a:t>
            </a:r>
            <a:r>
              <a:rPr lang="en-US">
                <a:latin typeface="Symbol" pitchFamily="18" charset="2"/>
                <a:cs typeface="Times New Roman" pitchFamily="18" charset="0"/>
              </a:rPr>
              <a:t>® </a:t>
            </a:r>
            <a:r>
              <a:rPr lang="en-US" i="1">
                <a:cs typeface="Times New Roman" pitchFamily="18" charset="0"/>
              </a:rPr>
              <a:t>G</a:t>
            </a:r>
            <a:r>
              <a:rPr lang="en-US">
                <a:cs typeface="Times New Roman" pitchFamily="18" charset="0"/>
              </a:rPr>
              <a:t>(</a:t>
            </a:r>
            <a:r>
              <a:rPr lang="en-US" i="1">
                <a:cs typeface="Times New Roman" pitchFamily="18" charset="0"/>
              </a:rPr>
              <a:t>z</a:t>
            </a:r>
            <a:r>
              <a:rPr lang="en-US" i="1" baseline="-25000">
                <a:cs typeface="Times New Roman" pitchFamily="18" charset="0"/>
              </a:rPr>
              <a:t>k</a:t>
            </a:r>
            <a:r>
              <a:rPr lang="en-US">
                <a:cs typeface="Times New Roman" pitchFamily="18" charset="0"/>
              </a:rPr>
              <a:t>)</a:t>
            </a:r>
            <a:r>
              <a:rPr lang="en-US">
                <a:latin typeface="Symbol" pitchFamily="18" charset="2"/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</a:rPr>
              <a:t>is one-to-one, the inverse</a:t>
            </a:r>
          </a:p>
          <a:p>
            <a:r>
              <a:rPr lang="en-US">
                <a:cs typeface="Times New Roman" pitchFamily="18" charset="0"/>
              </a:rPr>
              <a:t>transformation 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i="1" baseline="-25000">
                <a:cs typeface="Times New Roman" pitchFamily="18" charset="0"/>
              </a:rPr>
              <a:t>k</a:t>
            </a:r>
            <a:r>
              <a:rPr lang="en-US">
                <a:latin typeface="Symbol" pitchFamily="18" charset="2"/>
                <a:cs typeface="Times New Roman" pitchFamily="18" charset="0"/>
              </a:rPr>
              <a:t> ® </a:t>
            </a:r>
            <a:r>
              <a:rPr lang="en-US" i="1">
                <a:cs typeface="Times New Roman" pitchFamily="18" charset="0"/>
              </a:rPr>
              <a:t>G</a:t>
            </a:r>
            <a:r>
              <a:rPr lang="en-US" i="1" baseline="30000">
                <a:cs typeface="Times New Roman" pitchFamily="18" charset="0"/>
              </a:rPr>
              <a:t>-</a:t>
            </a:r>
            <a:r>
              <a:rPr lang="en-US" baseline="30000">
                <a:cs typeface="Times New Roman" pitchFamily="18" charset="0"/>
              </a:rPr>
              <a:t>1 </a:t>
            </a:r>
            <a:r>
              <a:rPr lang="en-US">
                <a:cs typeface="Times New Roman" pitchFamily="18" charset="0"/>
              </a:rPr>
              <a:t>(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i="1" baseline="-25000">
                <a:cs typeface="Times New Roman" pitchFamily="18" charset="0"/>
              </a:rPr>
              <a:t>k</a:t>
            </a:r>
            <a:r>
              <a:rPr lang="en-US">
                <a:cs typeface="Times New Roman" pitchFamily="18" charset="0"/>
              </a:rPr>
              <a:t>)</a:t>
            </a:r>
            <a:r>
              <a:rPr lang="en-US">
                <a:latin typeface="Symbol" pitchFamily="18" charset="2"/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</a:rPr>
              <a:t>, can be easily determined, since</a:t>
            </a:r>
          </a:p>
          <a:p>
            <a:r>
              <a:rPr lang="en-US">
                <a:cs typeface="Times New Roman" pitchFamily="18" charset="0"/>
              </a:rPr>
              <a:t>we are dealing with a small set of discrete gray values.</a:t>
            </a:r>
            <a:r>
              <a:rPr lang="en-US"/>
              <a:t> </a:t>
            </a:r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457200" y="4648200"/>
            <a:ext cx="80772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Symbol" pitchFamily="18" charset="2"/>
              </a:rPr>
              <a:t>· </a:t>
            </a:r>
            <a:r>
              <a:rPr lang="en-US"/>
              <a:t>In practice, this is not usually the case (i.e., ) </a:t>
            </a:r>
            <a:r>
              <a:rPr lang="en-US" i="1">
                <a:cs typeface="Times New Roman" pitchFamily="18" charset="0"/>
              </a:rPr>
              <a:t>z</a:t>
            </a:r>
            <a:r>
              <a:rPr lang="en-US" i="1" baseline="-25000">
                <a:cs typeface="Times New Roman" pitchFamily="18" charset="0"/>
              </a:rPr>
              <a:t>k</a:t>
            </a:r>
            <a:r>
              <a:rPr lang="en-US" i="1">
                <a:cs typeface="Times New Roman" pitchFamily="18" charset="0"/>
              </a:rPr>
              <a:t> </a:t>
            </a:r>
            <a:r>
              <a:rPr lang="en-US">
                <a:latin typeface="Symbol" pitchFamily="18" charset="2"/>
                <a:cs typeface="Times New Roman" pitchFamily="18" charset="0"/>
              </a:rPr>
              <a:t>® </a:t>
            </a:r>
            <a:r>
              <a:rPr lang="en-US" i="1">
                <a:cs typeface="Times New Roman" pitchFamily="18" charset="0"/>
              </a:rPr>
              <a:t>G</a:t>
            </a:r>
            <a:r>
              <a:rPr lang="en-US">
                <a:cs typeface="Times New Roman" pitchFamily="18" charset="0"/>
              </a:rPr>
              <a:t>(</a:t>
            </a:r>
            <a:r>
              <a:rPr lang="en-US" i="1">
                <a:cs typeface="Times New Roman" pitchFamily="18" charset="0"/>
              </a:rPr>
              <a:t>z</a:t>
            </a:r>
            <a:r>
              <a:rPr lang="en-US" i="1" baseline="-25000">
                <a:cs typeface="Times New Roman" pitchFamily="18" charset="0"/>
              </a:rPr>
              <a:t>k</a:t>
            </a:r>
            <a:r>
              <a:rPr lang="en-US">
                <a:cs typeface="Times New Roman" pitchFamily="18" charset="0"/>
              </a:rPr>
              <a:t>)</a:t>
            </a:r>
            <a:r>
              <a:rPr lang="en-US">
                <a:latin typeface="Symbol" pitchFamily="18" charset="2"/>
                <a:cs typeface="Times New Roman" pitchFamily="18" charset="0"/>
              </a:rPr>
              <a:t> </a:t>
            </a:r>
            <a:r>
              <a:rPr lang="en-US"/>
              <a:t>is not one-to-one) and we assign gray values to match the given histogram, as closely as possible.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  <p:bldP spid="27658" grpId="0"/>
      <p:bldP spid="2765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685800" y="457200"/>
            <a:ext cx="723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cs typeface="Times New Roman" pitchFamily="18" charset="0"/>
              </a:rPr>
              <a:t>Algorithm for histogram specification: 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762000" y="1066800"/>
            <a:ext cx="7239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cs typeface="Times New Roman" pitchFamily="18" charset="0"/>
              </a:rPr>
              <a:t>(1) Equalize input image to get an image with uniform gray values</a:t>
            </a:r>
            <a:r>
              <a:rPr lang="en-US" i="1">
                <a:cs typeface="Times New Roman" pitchFamily="18" charset="0"/>
              </a:rPr>
              <a:t>,</a:t>
            </a:r>
            <a:r>
              <a:rPr lang="en-US">
                <a:cs typeface="Times New Roman" pitchFamily="18" charset="0"/>
              </a:rPr>
              <a:t> using the discrete equation:</a:t>
            </a:r>
            <a:r>
              <a:rPr lang="en-US"/>
              <a:t> </a:t>
            </a:r>
          </a:p>
        </p:txBody>
      </p:sp>
      <p:grpSp>
        <p:nvGrpSpPr>
          <p:cNvPr id="34820" name="Group 4"/>
          <p:cNvGrpSpPr>
            <a:grpSpLocks/>
          </p:cNvGrpSpPr>
          <p:nvPr/>
        </p:nvGrpSpPr>
        <p:grpSpPr bwMode="auto">
          <a:xfrm>
            <a:off x="1676400" y="1905000"/>
            <a:ext cx="4800600" cy="865188"/>
            <a:chOff x="912" y="672"/>
            <a:chExt cx="3024" cy="545"/>
          </a:xfrm>
        </p:grpSpPr>
        <p:graphicFrame>
          <p:nvGraphicFramePr>
            <p:cNvPr id="34821" name="Object 5"/>
            <p:cNvGraphicFramePr>
              <a:graphicFrameLocks noChangeAspect="1"/>
            </p:cNvGraphicFramePr>
            <p:nvPr/>
          </p:nvGraphicFramePr>
          <p:xfrm>
            <a:off x="912" y="672"/>
            <a:ext cx="1680" cy="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40" r:id="rId3" imgW="1384300" imgH="444500" progId="Equation.3">
                    <p:embed/>
                  </p:oleObj>
                </mc:Choice>
                <mc:Fallback>
                  <p:oleObj r:id="rId3" imgW="1384300" imgH="44450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672"/>
                          <a:ext cx="1680" cy="5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2" name="Object 6"/>
            <p:cNvGraphicFramePr>
              <a:graphicFrameLocks noChangeAspect="1"/>
            </p:cNvGraphicFramePr>
            <p:nvPr/>
          </p:nvGraphicFramePr>
          <p:xfrm>
            <a:off x="2928" y="839"/>
            <a:ext cx="1008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41" r:id="rId5" imgW="774028" imgH="177646" progId="Equation.3">
                    <p:embed/>
                  </p:oleObj>
                </mc:Choice>
                <mc:Fallback>
                  <p:oleObj r:id="rId5" imgW="774028" imgH="177646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839"/>
                          <a:ext cx="1008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762000" y="2895600"/>
            <a:ext cx="7315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(2) Based on d</a:t>
            </a:r>
            <a:r>
              <a:rPr lang="en-US">
                <a:cs typeface="Times New Roman" pitchFamily="18" charset="0"/>
              </a:rPr>
              <a:t>esired histogram to get an image with uniform gray values</a:t>
            </a:r>
            <a:r>
              <a:rPr lang="en-US" i="1">
                <a:cs typeface="Times New Roman" pitchFamily="18" charset="0"/>
              </a:rPr>
              <a:t>,</a:t>
            </a:r>
            <a:r>
              <a:rPr lang="en-US">
                <a:cs typeface="Times New Roman" pitchFamily="18" charset="0"/>
              </a:rPr>
              <a:t> using the discrete equation: </a:t>
            </a:r>
          </a:p>
        </p:txBody>
      </p:sp>
      <p:grpSp>
        <p:nvGrpSpPr>
          <p:cNvPr id="34829" name="Group 13"/>
          <p:cNvGrpSpPr>
            <a:grpSpLocks/>
          </p:cNvGrpSpPr>
          <p:nvPr/>
        </p:nvGrpSpPr>
        <p:grpSpPr bwMode="auto">
          <a:xfrm>
            <a:off x="1447800" y="3733800"/>
            <a:ext cx="5334000" cy="865188"/>
            <a:chOff x="912" y="1152"/>
            <a:chExt cx="3360" cy="545"/>
          </a:xfrm>
        </p:grpSpPr>
        <p:graphicFrame>
          <p:nvGraphicFramePr>
            <p:cNvPr id="34830" name="Object 14"/>
            <p:cNvGraphicFramePr>
              <a:graphicFrameLocks noChangeAspect="1"/>
            </p:cNvGraphicFramePr>
            <p:nvPr/>
          </p:nvGraphicFramePr>
          <p:xfrm>
            <a:off x="912" y="1152"/>
            <a:ext cx="2143" cy="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42" name="Equation" r:id="rId7" imgW="1765080" imgH="444240" progId="Equation.3">
                    <p:embed/>
                  </p:oleObj>
                </mc:Choice>
                <mc:Fallback>
                  <p:oleObj name="Equation" r:id="rId7" imgW="1765080" imgH="444240" progId="Equation.3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1152"/>
                          <a:ext cx="2143" cy="5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1" name="Object 15"/>
            <p:cNvGraphicFramePr>
              <a:graphicFrameLocks noChangeAspect="1"/>
            </p:cNvGraphicFramePr>
            <p:nvPr/>
          </p:nvGraphicFramePr>
          <p:xfrm>
            <a:off x="3264" y="1296"/>
            <a:ext cx="1008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43" r:id="rId9" imgW="774028" imgH="177646" progId="Equation.3">
                    <p:embed/>
                  </p:oleObj>
                </mc:Choice>
                <mc:Fallback>
                  <p:oleObj r:id="rId9" imgW="774028" imgH="177646" progId="Equation.3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1296"/>
                          <a:ext cx="1008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857" name="Group 41"/>
          <p:cNvGrpSpPr>
            <a:grpSpLocks/>
          </p:cNvGrpSpPr>
          <p:nvPr/>
        </p:nvGrpSpPr>
        <p:grpSpPr bwMode="auto">
          <a:xfrm>
            <a:off x="838200" y="4724400"/>
            <a:ext cx="6934200" cy="633413"/>
            <a:chOff x="528" y="2976"/>
            <a:chExt cx="4368" cy="399"/>
          </a:xfrm>
        </p:grpSpPr>
        <p:sp>
          <p:nvSpPr>
            <p:cNvPr id="34828" name="Text Box 12"/>
            <p:cNvSpPr txBox="1">
              <a:spLocks noChangeArrowheads="1"/>
            </p:cNvSpPr>
            <p:nvPr/>
          </p:nvSpPr>
          <p:spPr bwMode="auto">
            <a:xfrm>
              <a:off x="528" y="2976"/>
              <a:ext cx="43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(3)</a:t>
              </a:r>
              <a:endParaRPr lang="en-US">
                <a:cs typeface="Times New Roman" pitchFamily="18" charset="0"/>
              </a:endParaRPr>
            </a:p>
          </p:txBody>
        </p:sp>
        <p:grpSp>
          <p:nvGrpSpPr>
            <p:cNvPr id="34856" name="Group 40"/>
            <p:cNvGrpSpPr>
              <a:grpSpLocks/>
            </p:cNvGrpSpPr>
            <p:nvPr/>
          </p:nvGrpSpPr>
          <p:grpSpPr bwMode="auto">
            <a:xfrm>
              <a:off x="1006" y="2988"/>
              <a:ext cx="2832" cy="387"/>
              <a:chOff x="1006" y="2988"/>
              <a:chExt cx="2832" cy="387"/>
            </a:xfrm>
          </p:grpSpPr>
          <p:sp>
            <p:nvSpPr>
              <p:cNvPr id="34834" name="AutoShape 18"/>
              <p:cNvSpPr>
                <a:spLocks noChangeAspect="1" noChangeArrowheads="1" noTextEdit="1"/>
              </p:cNvSpPr>
              <p:nvPr/>
            </p:nvSpPr>
            <p:spPr bwMode="auto">
              <a:xfrm>
                <a:off x="1008" y="3024"/>
                <a:ext cx="2830" cy="3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6" name="Rectangle 20"/>
              <p:cNvSpPr>
                <a:spLocks noChangeArrowheads="1"/>
              </p:cNvSpPr>
              <p:nvPr/>
            </p:nvSpPr>
            <p:spPr bwMode="auto">
              <a:xfrm>
                <a:off x="3600" y="3022"/>
                <a:ext cx="154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</a:rPr>
                  <a:t>)]</a:t>
                </a:r>
                <a:endParaRPr lang="en-US"/>
              </a:p>
            </p:txBody>
          </p:sp>
          <p:sp>
            <p:nvSpPr>
              <p:cNvPr id="34837" name="Rectangle 21"/>
              <p:cNvSpPr>
                <a:spLocks noChangeArrowheads="1"/>
              </p:cNvSpPr>
              <p:nvPr/>
            </p:nvSpPr>
            <p:spPr bwMode="auto">
              <a:xfrm>
                <a:off x="3409" y="3022"/>
                <a:ext cx="77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</a:rPr>
                  <a:t>(</a:t>
                </a:r>
                <a:endParaRPr lang="en-US"/>
              </a:p>
            </p:txBody>
          </p:sp>
          <p:sp>
            <p:nvSpPr>
              <p:cNvPr id="34838" name="Rectangle 22"/>
              <p:cNvSpPr>
                <a:spLocks noChangeArrowheads="1"/>
              </p:cNvSpPr>
              <p:nvPr/>
            </p:nvSpPr>
            <p:spPr bwMode="auto">
              <a:xfrm>
                <a:off x="3179" y="3022"/>
                <a:ext cx="77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</a:rPr>
                  <a:t>[</a:t>
                </a:r>
                <a:endParaRPr lang="en-US"/>
              </a:p>
            </p:txBody>
          </p:sp>
          <p:sp>
            <p:nvSpPr>
              <p:cNvPr id="34839" name="Rectangle 23"/>
              <p:cNvSpPr>
                <a:spLocks noChangeArrowheads="1"/>
              </p:cNvSpPr>
              <p:nvPr/>
            </p:nvSpPr>
            <p:spPr bwMode="auto">
              <a:xfrm>
                <a:off x="2217" y="3022"/>
                <a:ext cx="290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</a:rPr>
                  <a:t>     </a:t>
                </a:r>
                <a:endParaRPr lang="en-US"/>
              </a:p>
            </p:txBody>
          </p:sp>
          <p:sp>
            <p:nvSpPr>
              <p:cNvPr id="34840" name="Rectangle 24"/>
              <p:cNvSpPr>
                <a:spLocks noChangeArrowheads="1"/>
              </p:cNvSpPr>
              <p:nvPr/>
            </p:nvSpPr>
            <p:spPr bwMode="auto">
              <a:xfrm>
                <a:off x="2131" y="3022"/>
                <a:ext cx="77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</a:rPr>
                  <a:t>)</a:t>
                </a:r>
                <a:endParaRPr lang="en-US"/>
              </a:p>
            </p:txBody>
          </p:sp>
          <p:sp>
            <p:nvSpPr>
              <p:cNvPr id="34841" name="Rectangle 25"/>
              <p:cNvSpPr>
                <a:spLocks noChangeArrowheads="1"/>
              </p:cNvSpPr>
              <p:nvPr/>
            </p:nvSpPr>
            <p:spPr bwMode="auto">
              <a:xfrm>
                <a:off x="1683" y="3022"/>
                <a:ext cx="77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</a:rPr>
                  <a:t>(</a:t>
                </a:r>
                <a:endParaRPr lang="en-US"/>
              </a:p>
            </p:txBody>
          </p:sp>
          <p:sp>
            <p:nvSpPr>
              <p:cNvPr id="34842" name="Rectangle 26"/>
              <p:cNvSpPr>
                <a:spLocks noChangeArrowheads="1"/>
              </p:cNvSpPr>
              <p:nvPr/>
            </p:nvSpPr>
            <p:spPr bwMode="auto">
              <a:xfrm>
                <a:off x="3109" y="3003"/>
                <a:ext cx="68" cy="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700">
                    <a:solidFill>
                      <a:srgbClr val="000000"/>
                    </a:solidFill>
                  </a:rPr>
                  <a:t>1</a:t>
                </a:r>
                <a:endParaRPr lang="en-US"/>
              </a:p>
            </p:txBody>
          </p:sp>
          <p:sp>
            <p:nvSpPr>
              <p:cNvPr id="34843" name="Rectangle 27"/>
              <p:cNvSpPr>
                <a:spLocks noChangeArrowheads="1"/>
              </p:cNvSpPr>
              <p:nvPr/>
            </p:nvSpPr>
            <p:spPr bwMode="auto">
              <a:xfrm>
                <a:off x="1599" y="3003"/>
                <a:ext cx="68" cy="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700">
                    <a:solidFill>
                      <a:srgbClr val="000000"/>
                    </a:solidFill>
                  </a:rPr>
                  <a:t>1</a:t>
                </a:r>
                <a:endParaRPr lang="en-US"/>
              </a:p>
            </p:txBody>
          </p:sp>
          <p:sp>
            <p:nvSpPr>
              <p:cNvPr id="34844" name="Rectangle 28"/>
              <p:cNvSpPr>
                <a:spLocks noChangeArrowheads="1"/>
              </p:cNvSpPr>
              <p:nvPr/>
            </p:nvSpPr>
            <p:spPr bwMode="auto">
              <a:xfrm>
                <a:off x="3494" y="3022"/>
                <a:ext cx="90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 i="1">
                    <a:solidFill>
                      <a:srgbClr val="000000"/>
                    </a:solidFill>
                  </a:rPr>
                  <a:t>r</a:t>
                </a:r>
                <a:endParaRPr lang="en-US"/>
              </a:p>
            </p:txBody>
          </p:sp>
          <p:sp>
            <p:nvSpPr>
              <p:cNvPr id="34845" name="Rectangle 29"/>
              <p:cNvSpPr>
                <a:spLocks noChangeArrowheads="1"/>
              </p:cNvSpPr>
              <p:nvPr/>
            </p:nvSpPr>
            <p:spPr bwMode="auto">
              <a:xfrm>
                <a:off x="3248" y="3022"/>
                <a:ext cx="129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 i="1">
                    <a:solidFill>
                      <a:srgbClr val="000000"/>
                    </a:solidFill>
                  </a:rPr>
                  <a:t>T</a:t>
                </a:r>
                <a:endParaRPr lang="en-US"/>
              </a:p>
            </p:txBody>
          </p:sp>
          <p:sp>
            <p:nvSpPr>
              <p:cNvPr id="34846" name="Rectangle 30"/>
              <p:cNvSpPr>
                <a:spLocks noChangeArrowheads="1"/>
              </p:cNvSpPr>
              <p:nvPr/>
            </p:nvSpPr>
            <p:spPr bwMode="auto">
              <a:xfrm>
                <a:off x="2846" y="3022"/>
                <a:ext cx="168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 i="1">
                    <a:solidFill>
                      <a:srgbClr val="000000"/>
                    </a:solidFill>
                  </a:rPr>
                  <a:t>G</a:t>
                </a:r>
                <a:endParaRPr lang="en-US"/>
              </a:p>
            </p:txBody>
          </p:sp>
          <p:sp>
            <p:nvSpPr>
              <p:cNvPr id="34847" name="Rectangle 31"/>
              <p:cNvSpPr>
                <a:spLocks noChangeArrowheads="1"/>
              </p:cNvSpPr>
              <p:nvPr/>
            </p:nvSpPr>
            <p:spPr bwMode="auto">
              <a:xfrm>
                <a:off x="2517" y="3022"/>
                <a:ext cx="90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 i="1">
                    <a:solidFill>
                      <a:srgbClr val="000000"/>
                    </a:solidFill>
                  </a:rPr>
                  <a:t>z</a:t>
                </a:r>
                <a:endParaRPr lang="en-US"/>
              </a:p>
            </p:txBody>
          </p:sp>
          <p:sp>
            <p:nvSpPr>
              <p:cNvPr id="34848" name="Rectangle 32"/>
              <p:cNvSpPr>
                <a:spLocks noChangeArrowheads="1"/>
              </p:cNvSpPr>
              <p:nvPr/>
            </p:nvSpPr>
            <p:spPr bwMode="auto">
              <a:xfrm>
                <a:off x="1771" y="3034"/>
                <a:ext cx="350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 i="1">
                    <a:solidFill>
                      <a:srgbClr val="000000"/>
                    </a:solidFill>
                  </a:rPr>
                  <a:t>v=s</a:t>
                </a:r>
                <a:endParaRPr lang="en-US"/>
              </a:p>
            </p:txBody>
          </p:sp>
          <p:sp>
            <p:nvSpPr>
              <p:cNvPr id="34849" name="Rectangle 33"/>
              <p:cNvSpPr>
                <a:spLocks noChangeArrowheads="1"/>
              </p:cNvSpPr>
              <p:nvPr/>
            </p:nvSpPr>
            <p:spPr bwMode="auto">
              <a:xfrm>
                <a:off x="1336" y="3022"/>
                <a:ext cx="168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 i="1">
                    <a:solidFill>
                      <a:srgbClr val="000000"/>
                    </a:solidFill>
                  </a:rPr>
                  <a:t>G</a:t>
                </a:r>
                <a:endParaRPr lang="en-US"/>
              </a:p>
            </p:txBody>
          </p:sp>
          <p:sp>
            <p:nvSpPr>
              <p:cNvPr id="34850" name="Rectangle 34"/>
              <p:cNvSpPr>
                <a:spLocks noChangeArrowheads="1"/>
              </p:cNvSpPr>
              <p:nvPr/>
            </p:nvSpPr>
            <p:spPr bwMode="auto">
              <a:xfrm>
                <a:off x="1006" y="3022"/>
                <a:ext cx="90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 i="1">
                    <a:solidFill>
                      <a:srgbClr val="000000"/>
                    </a:solidFill>
                  </a:rPr>
                  <a:t>z</a:t>
                </a:r>
                <a:endParaRPr lang="en-US"/>
              </a:p>
            </p:txBody>
          </p:sp>
          <p:sp>
            <p:nvSpPr>
              <p:cNvPr id="34851" name="Rectangle 35"/>
              <p:cNvSpPr>
                <a:spLocks noChangeArrowheads="1"/>
              </p:cNvSpPr>
              <p:nvPr/>
            </p:nvSpPr>
            <p:spPr bwMode="auto">
              <a:xfrm>
                <a:off x="3035" y="2988"/>
                <a:ext cx="75" cy="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7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/>
              </a:p>
            </p:txBody>
          </p:sp>
          <p:sp>
            <p:nvSpPr>
              <p:cNvPr id="34852" name="Rectangle 36"/>
              <p:cNvSpPr>
                <a:spLocks noChangeArrowheads="1"/>
              </p:cNvSpPr>
              <p:nvPr/>
            </p:nvSpPr>
            <p:spPr bwMode="auto">
              <a:xfrm>
                <a:off x="1524" y="2988"/>
                <a:ext cx="75" cy="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7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/>
              </a:p>
            </p:txBody>
          </p:sp>
          <p:sp>
            <p:nvSpPr>
              <p:cNvPr id="34853" name="Rectangle 37"/>
              <p:cNvSpPr>
                <a:spLocks noChangeArrowheads="1"/>
              </p:cNvSpPr>
              <p:nvPr/>
            </p:nvSpPr>
            <p:spPr bwMode="auto">
              <a:xfrm>
                <a:off x="2671" y="2995"/>
                <a:ext cx="127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/>
              </a:p>
            </p:txBody>
          </p:sp>
          <p:sp>
            <p:nvSpPr>
              <p:cNvPr id="34854" name="Rectangle 38"/>
              <p:cNvSpPr>
                <a:spLocks noChangeArrowheads="1"/>
              </p:cNvSpPr>
              <p:nvPr/>
            </p:nvSpPr>
            <p:spPr bwMode="auto">
              <a:xfrm>
                <a:off x="2219" y="2995"/>
                <a:ext cx="229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Symbol" pitchFamily="18" charset="2"/>
                  </a:rPr>
                  <a:t>®</a:t>
                </a:r>
                <a:endParaRPr lang="en-US"/>
              </a:p>
            </p:txBody>
          </p:sp>
          <p:sp>
            <p:nvSpPr>
              <p:cNvPr id="34855" name="Rectangle 39"/>
              <p:cNvSpPr>
                <a:spLocks noChangeArrowheads="1"/>
              </p:cNvSpPr>
              <p:nvPr/>
            </p:nvSpPr>
            <p:spPr bwMode="auto">
              <a:xfrm>
                <a:off x="1160" y="2995"/>
                <a:ext cx="127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/>
      <p:bldP spid="34819" grpId="0"/>
      <p:bldP spid="348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304800" y="304800"/>
            <a:ext cx="533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Example: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381000" y="83820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Symbol" pitchFamily="18" charset="2"/>
                <a:cs typeface="Times New Roman" pitchFamily="18" charset="0"/>
              </a:rPr>
              <a:t>· </a:t>
            </a:r>
            <a:r>
              <a:rPr lang="en-US">
                <a:cs typeface="Times New Roman" pitchFamily="18" charset="0"/>
              </a:rPr>
              <a:t>Consider an 8-level 64 x 64 previous image. </a:t>
            </a:r>
            <a:endParaRPr lang="en-US"/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914400" y="2133600"/>
          <a:ext cx="3305175" cy="264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4" name="Bitmap Image" r:id="rId3" imgW="3304762" imgH="2647619" progId="Paint.Picture">
                  <p:embed/>
                </p:oleObj>
              </mc:Choice>
              <mc:Fallback>
                <p:oleObj name="Bitmap Image" r:id="rId3" imgW="3304762" imgH="2647619" progId="Paint.Picture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133600"/>
                        <a:ext cx="3305175" cy="264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677" name="Group 5"/>
          <p:cNvGrpSpPr>
            <a:grpSpLocks/>
          </p:cNvGrpSpPr>
          <p:nvPr/>
        </p:nvGrpSpPr>
        <p:grpSpPr bwMode="auto">
          <a:xfrm>
            <a:off x="4800600" y="1600200"/>
            <a:ext cx="3708400" cy="3902075"/>
            <a:chOff x="144" y="384"/>
            <a:chExt cx="2336" cy="2458"/>
          </a:xfrm>
        </p:grpSpPr>
        <p:sp>
          <p:nvSpPr>
            <p:cNvPr id="28678" name="Text Box 6"/>
            <p:cNvSpPr txBox="1">
              <a:spLocks noChangeArrowheads="1"/>
            </p:cNvSpPr>
            <p:nvPr/>
          </p:nvSpPr>
          <p:spPr bwMode="auto">
            <a:xfrm>
              <a:off x="1152" y="2592"/>
              <a:ext cx="8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/>
                <a:t>Gray value</a:t>
              </a:r>
            </a:p>
          </p:txBody>
        </p:sp>
        <p:graphicFrame>
          <p:nvGraphicFramePr>
            <p:cNvPr id="28679" name="Object 7"/>
            <p:cNvGraphicFramePr>
              <a:graphicFrameLocks noChangeAspect="1"/>
            </p:cNvGraphicFramePr>
            <p:nvPr/>
          </p:nvGraphicFramePr>
          <p:xfrm>
            <a:off x="624" y="384"/>
            <a:ext cx="1856" cy="2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85" name="Bitmap Image" r:id="rId5" imgW="2809524" imgH="3333333" progId="Paint.Picture">
                    <p:embed/>
                  </p:oleObj>
                </mc:Choice>
                <mc:Fallback>
                  <p:oleObj name="Bitmap Image" r:id="rId5" imgW="2809524" imgH="3333333" progId="Paint.Picture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384"/>
                          <a:ext cx="1856" cy="2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80" name="Text Box 8"/>
            <p:cNvSpPr txBox="1">
              <a:spLocks noChangeArrowheads="1"/>
            </p:cNvSpPr>
            <p:nvPr/>
          </p:nvSpPr>
          <p:spPr bwMode="auto">
            <a:xfrm>
              <a:off x="144" y="1152"/>
              <a:ext cx="6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/>
                <a:t># pixels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  <p:bldP spid="2867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828800" y="152400"/>
            <a:ext cx="5638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3200" b="1">
                <a:solidFill>
                  <a:srgbClr val="FF0000"/>
                </a:solidFill>
              </a:rPr>
              <a:t>Some Typical Histograms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990600"/>
            <a:ext cx="76962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Symbol" pitchFamily="18" charset="2"/>
                <a:cs typeface="Times New Roman" pitchFamily="18" charset="0"/>
              </a:rPr>
              <a:t>· </a:t>
            </a:r>
            <a:r>
              <a:rPr lang="en-US">
                <a:cs typeface="Times New Roman" pitchFamily="18" charset="0"/>
              </a:rPr>
              <a:t>The shape of a histogram provides useful information for</a:t>
            </a:r>
          </a:p>
          <a:p>
            <a:r>
              <a:rPr lang="en-US">
                <a:cs typeface="Times New Roman" pitchFamily="18" charset="0"/>
              </a:rPr>
              <a:t>contrast enhancement.</a:t>
            </a:r>
            <a:r>
              <a:rPr lang="en-US"/>
              <a:t> </a:t>
            </a:r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838200" y="2057400"/>
          <a:ext cx="3048000" cy="274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Bitmap Image" r:id="rId3" imgW="2610214" imgH="2352381" progId="Paint.Picture">
                  <p:embed/>
                </p:oleObj>
              </mc:Choice>
              <mc:Fallback>
                <p:oleObj name="Bitmap Image" r:id="rId3" imgW="2610214" imgH="2352381" progId="Paint.Picture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057400"/>
                        <a:ext cx="3048000" cy="2747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31" name="Group 11"/>
          <p:cNvGrpSpPr>
            <a:grpSpLocks/>
          </p:cNvGrpSpPr>
          <p:nvPr/>
        </p:nvGrpSpPr>
        <p:grpSpPr bwMode="auto">
          <a:xfrm>
            <a:off x="4572000" y="2057400"/>
            <a:ext cx="3733800" cy="2867025"/>
            <a:chOff x="2880" y="1296"/>
            <a:chExt cx="2352" cy="1806"/>
          </a:xfrm>
        </p:grpSpPr>
        <p:graphicFrame>
          <p:nvGraphicFramePr>
            <p:cNvPr id="5129" name="Object 9"/>
            <p:cNvGraphicFramePr>
              <a:graphicFrameLocks noChangeAspect="1"/>
            </p:cNvGraphicFramePr>
            <p:nvPr/>
          </p:nvGraphicFramePr>
          <p:xfrm>
            <a:off x="2880" y="1296"/>
            <a:ext cx="2352" cy="18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0" name="Bitmap Image" r:id="rId5" imgW="4600000" imgH="3533333" progId="Paint.Picture">
                    <p:embed/>
                  </p:oleObj>
                </mc:Choice>
                <mc:Fallback>
                  <p:oleObj name="Bitmap Image" r:id="rId5" imgW="4600000" imgH="3533333" progId="Paint.Picture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296"/>
                          <a:ext cx="2352" cy="18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0" name="Text Box 10"/>
            <p:cNvSpPr txBox="1">
              <a:spLocks noChangeArrowheads="1"/>
            </p:cNvSpPr>
            <p:nvPr/>
          </p:nvSpPr>
          <p:spPr bwMode="auto">
            <a:xfrm>
              <a:off x="3696" y="1632"/>
              <a:ext cx="1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Dark image</a:t>
              </a:r>
            </a:p>
          </p:txBody>
        </p:sp>
      </p:grpSp>
      <p:graphicFrame>
        <p:nvGraphicFramePr>
          <p:cNvPr id="5132" name="Object 12"/>
          <p:cNvGraphicFramePr>
            <a:graphicFrameLocks noChangeAspect="1"/>
          </p:cNvGraphicFramePr>
          <p:nvPr/>
        </p:nvGraphicFramePr>
        <p:xfrm>
          <a:off x="685800" y="4953000"/>
          <a:ext cx="3124200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Bitmap Image" r:id="rId7" imgW="2266667" imgH="1209524" progId="Paint.Picture">
                  <p:embed/>
                </p:oleObj>
              </mc:Choice>
              <mc:Fallback>
                <p:oleObj name="Bitmap Image" r:id="rId7" imgW="2266667" imgH="1209524" progId="Paint.Picture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953000"/>
                        <a:ext cx="3124200" cy="166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609600" y="533400"/>
            <a:ext cx="81534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Symbol" pitchFamily="18" charset="2"/>
                <a:cs typeface="Times New Roman" pitchFamily="18" charset="0"/>
              </a:rPr>
              <a:t>· </a:t>
            </a:r>
            <a:r>
              <a:rPr lang="en-US">
                <a:cs typeface="Times New Roman" pitchFamily="18" charset="0"/>
              </a:rPr>
              <a:t>It is desired to transform this image into a new image, using a transformation </a:t>
            </a:r>
            <a:r>
              <a:rPr lang="en-US" i="1"/>
              <a:t>Z=H</a:t>
            </a:r>
            <a:r>
              <a:rPr lang="en-US"/>
              <a:t>(</a:t>
            </a:r>
            <a:r>
              <a:rPr lang="en-US" i="1"/>
              <a:t>r</a:t>
            </a:r>
            <a:r>
              <a:rPr lang="en-US"/>
              <a:t>)</a:t>
            </a:r>
            <a:r>
              <a:rPr lang="en-US" i="1">
                <a:cs typeface="Times New Roman" pitchFamily="18" charset="0"/>
              </a:rPr>
              <a:t>= G</a:t>
            </a:r>
            <a:r>
              <a:rPr lang="en-US" i="1" baseline="30000">
                <a:cs typeface="Times New Roman" pitchFamily="18" charset="0"/>
              </a:rPr>
              <a:t>-1</a:t>
            </a:r>
            <a:r>
              <a:rPr lang="en-US">
                <a:cs typeface="Times New Roman" pitchFamily="18" charset="0"/>
              </a:rPr>
              <a:t>[</a:t>
            </a:r>
            <a:r>
              <a:rPr lang="en-US" i="1">
                <a:cs typeface="Times New Roman" pitchFamily="18" charset="0"/>
              </a:rPr>
              <a:t>T(r)</a:t>
            </a:r>
            <a:r>
              <a:rPr lang="en-US">
                <a:cs typeface="Times New Roman" pitchFamily="18" charset="0"/>
              </a:rPr>
              <a:t>], with histogram as specified below:</a:t>
            </a:r>
            <a:r>
              <a:rPr lang="en-US"/>
              <a:t> </a:t>
            </a:r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914400" y="2209800"/>
          <a:ext cx="2295525" cy="240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5" name="Bitmap Image" r:id="rId3" imgW="2295238" imgH="2409524" progId="Paint.Picture">
                  <p:embed/>
                </p:oleObj>
              </mc:Choice>
              <mc:Fallback>
                <p:oleObj name="Bitmap Image" r:id="rId3" imgW="2295238" imgH="2409524" progId="Paint.Picture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209800"/>
                        <a:ext cx="2295525" cy="240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3581400" y="1600200"/>
            <a:ext cx="4533900" cy="4038600"/>
            <a:chOff x="2256" y="1008"/>
            <a:chExt cx="2856" cy="2544"/>
          </a:xfrm>
        </p:grpSpPr>
        <p:graphicFrame>
          <p:nvGraphicFramePr>
            <p:cNvPr id="29700" name="Object 4"/>
            <p:cNvGraphicFramePr>
              <a:graphicFrameLocks noChangeAspect="1"/>
            </p:cNvGraphicFramePr>
            <p:nvPr/>
          </p:nvGraphicFramePr>
          <p:xfrm>
            <a:off x="3024" y="1008"/>
            <a:ext cx="2088" cy="2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06" name="Bitmap Image" r:id="rId5" imgW="3315163" imgH="3524742" progId="Paint.Picture">
                    <p:embed/>
                  </p:oleObj>
                </mc:Choice>
                <mc:Fallback>
                  <p:oleObj name="Bitmap Image" r:id="rId5" imgW="3315163" imgH="3524742" progId="Paint.Picture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1008"/>
                          <a:ext cx="2088" cy="2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01" name="Text Box 5"/>
            <p:cNvSpPr txBox="1">
              <a:spLocks noChangeArrowheads="1"/>
            </p:cNvSpPr>
            <p:nvPr/>
          </p:nvSpPr>
          <p:spPr bwMode="auto">
            <a:xfrm>
              <a:off x="3648" y="3264"/>
              <a:ext cx="11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Gray values</a:t>
              </a:r>
            </a:p>
          </p:txBody>
        </p:sp>
        <p:sp>
          <p:nvSpPr>
            <p:cNvPr id="29702" name="Text Box 6"/>
            <p:cNvSpPr txBox="1">
              <a:spLocks noChangeArrowheads="1"/>
            </p:cNvSpPr>
            <p:nvPr/>
          </p:nvSpPr>
          <p:spPr bwMode="auto">
            <a:xfrm>
              <a:off x="2256" y="1968"/>
              <a:ext cx="7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# pixels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609600" y="457200"/>
            <a:ext cx="80772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Symbol" pitchFamily="18" charset="2"/>
                <a:cs typeface="Times New Roman" pitchFamily="18" charset="0"/>
              </a:rPr>
              <a:t>· </a:t>
            </a:r>
            <a:r>
              <a:rPr lang="en-US">
                <a:cs typeface="Times New Roman" pitchFamily="18" charset="0"/>
              </a:rPr>
              <a:t>The transformation </a:t>
            </a:r>
            <a:r>
              <a:rPr lang="en-US" i="1">
                <a:cs typeface="Times New Roman" pitchFamily="18" charset="0"/>
              </a:rPr>
              <a:t>T</a:t>
            </a:r>
            <a:r>
              <a:rPr lang="en-US">
                <a:cs typeface="Times New Roman" pitchFamily="18" charset="0"/>
              </a:rPr>
              <a:t>(</a:t>
            </a:r>
            <a:r>
              <a:rPr lang="en-US" i="1">
                <a:cs typeface="Times New Roman" pitchFamily="18" charset="0"/>
              </a:rPr>
              <a:t>r</a:t>
            </a:r>
            <a:r>
              <a:rPr lang="en-US">
                <a:cs typeface="Times New Roman" pitchFamily="18" charset="0"/>
              </a:rPr>
              <a:t>) was obtained earlier (reproduced</a:t>
            </a:r>
          </a:p>
          <a:p>
            <a:r>
              <a:rPr lang="en-US">
                <a:cs typeface="Times New Roman" pitchFamily="18" charset="0"/>
              </a:rPr>
              <a:t>below):</a:t>
            </a:r>
            <a:r>
              <a:rPr lang="en-US"/>
              <a:t> </a:t>
            </a:r>
          </a:p>
        </p:txBody>
      </p:sp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2286000" y="1447800"/>
          <a:ext cx="4419600" cy="210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" name="Bitmap Image" r:id="rId3" imgW="3677163" imgH="1752381" progId="Paint.Picture">
                  <p:embed/>
                </p:oleObj>
              </mc:Choice>
              <mc:Fallback>
                <p:oleObj name="Bitmap Image" r:id="rId3" imgW="3677163" imgH="1752381" progId="Paint.Picture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447800"/>
                        <a:ext cx="4419600" cy="210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609600" y="41148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Symbol" pitchFamily="18" charset="2"/>
                <a:cs typeface="Times New Roman" pitchFamily="18" charset="0"/>
              </a:rPr>
              <a:t>· </a:t>
            </a:r>
            <a:r>
              <a:rPr lang="en-US">
                <a:cs typeface="Times New Roman" pitchFamily="18" charset="0"/>
              </a:rPr>
              <a:t>Now we compute the transformation G as before.</a:t>
            </a:r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  <p:bldP spid="307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1062038" y="666750"/>
          <a:ext cx="7021512" cy="552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9" name="Bitmap Image" r:id="rId3" imgW="7020905" imgH="5525271" progId="Paint.Picture">
                  <p:embed/>
                </p:oleObj>
              </mc:Choice>
              <mc:Fallback>
                <p:oleObj name="Bitmap Image" r:id="rId3" imgW="7020905" imgH="5525271" progId="Paint.Picture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38" y="666750"/>
                        <a:ext cx="7021512" cy="552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609600" y="381000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Symbol" pitchFamily="18" charset="2"/>
                <a:cs typeface="Times New Roman" pitchFamily="18" charset="0"/>
              </a:rPr>
              <a:t>· </a:t>
            </a:r>
            <a:r>
              <a:rPr lang="en-US"/>
              <a:t>Computer z=G</a:t>
            </a:r>
            <a:r>
              <a:rPr lang="en-US" baseline="30000"/>
              <a:t>-1</a:t>
            </a:r>
            <a:r>
              <a:rPr lang="en-US"/>
              <a:t> (s)</a:t>
            </a:r>
            <a:r>
              <a:rPr lang="en-US">
                <a:latin typeface="Symbol" pitchFamily="18" charset="2"/>
                <a:cs typeface="Times New Roman" pitchFamily="18" charset="0"/>
              </a:rPr>
              <a:t>, </a:t>
            </a:r>
            <a:r>
              <a:rPr lang="en-US">
                <a:cs typeface="Times New Roman" pitchFamily="18" charset="0"/>
              </a:rPr>
              <a:t>Notice that </a:t>
            </a:r>
            <a:r>
              <a:rPr lang="en-US" i="1">
                <a:cs typeface="Times New Roman" pitchFamily="18" charset="0"/>
              </a:rPr>
              <a:t>G </a:t>
            </a:r>
            <a:r>
              <a:rPr lang="en-US">
                <a:cs typeface="Times New Roman" pitchFamily="18" charset="0"/>
              </a:rPr>
              <a:t>is not invertible. 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1295400" y="12192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G</a:t>
            </a:r>
            <a:r>
              <a:rPr lang="en-US" baseline="30000"/>
              <a:t>-1</a:t>
            </a:r>
            <a:r>
              <a:rPr lang="en-US"/>
              <a:t>(0) = ?</a:t>
            </a:r>
            <a:endParaRPr lang="en-US" baseline="30000"/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1295400" y="16764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G</a:t>
            </a:r>
            <a:r>
              <a:rPr lang="en-US" baseline="30000"/>
              <a:t>-1</a:t>
            </a:r>
            <a:r>
              <a:rPr lang="en-US"/>
              <a:t>(1/7) = 3/7</a:t>
            </a:r>
            <a:endParaRPr lang="en-US" baseline="30000"/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1295400" y="21336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G</a:t>
            </a:r>
            <a:r>
              <a:rPr lang="en-US" baseline="30000"/>
              <a:t>-1</a:t>
            </a:r>
            <a:r>
              <a:rPr lang="en-US"/>
              <a:t>(2/7) = 4/7</a:t>
            </a:r>
            <a:endParaRPr lang="en-US" baseline="30000"/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1295400" y="31242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G</a:t>
            </a:r>
            <a:r>
              <a:rPr lang="en-US" baseline="30000"/>
              <a:t>-1</a:t>
            </a:r>
            <a:r>
              <a:rPr lang="en-US"/>
              <a:t>(4/7) = ?</a:t>
            </a:r>
            <a:endParaRPr lang="en-US" baseline="30000"/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1295400" y="35814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G</a:t>
            </a:r>
            <a:r>
              <a:rPr lang="en-US" baseline="30000"/>
              <a:t>-1</a:t>
            </a:r>
            <a:r>
              <a:rPr lang="en-US"/>
              <a:t>(5/7) = 5/7</a:t>
            </a:r>
            <a:endParaRPr lang="en-US" baseline="30000"/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1295400" y="40386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G</a:t>
            </a:r>
            <a:r>
              <a:rPr lang="en-US" baseline="30000"/>
              <a:t>-1</a:t>
            </a:r>
            <a:r>
              <a:rPr lang="en-US"/>
              <a:t>(6/7) = 6/7</a:t>
            </a:r>
            <a:endParaRPr lang="en-US" baseline="30000"/>
          </a:p>
        </p:txBody>
      </p:sp>
      <p:sp>
        <p:nvSpPr>
          <p:cNvPr id="32779" name="Text Box 11"/>
          <p:cNvSpPr txBox="1">
            <a:spLocks noChangeArrowheads="1"/>
          </p:cNvSpPr>
          <p:nvPr/>
        </p:nvSpPr>
        <p:spPr bwMode="auto">
          <a:xfrm>
            <a:off x="1295400" y="44958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G</a:t>
            </a:r>
            <a:r>
              <a:rPr lang="en-US" baseline="30000"/>
              <a:t>-1</a:t>
            </a:r>
            <a:r>
              <a:rPr lang="en-US"/>
              <a:t>(1) = 1</a:t>
            </a:r>
            <a:endParaRPr lang="en-US" baseline="30000"/>
          </a:p>
        </p:txBody>
      </p:sp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1295400" y="26670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G</a:t>
            </a:r>
            <a:r>
              <a:rPr lang="en-US" baseline="30000"/>
              <a:t>-1</a:t>
            </a:r>
            <a:r>
              <a:rPr lang="en-US"/>
              <a:t>(3/7) = ?</a:t>
            </a:r>
            <a:endParaRPr lang="en-US" baseline="30000"/>
          </a:p>
        </p:txBody>
      </p:sp>
      <p:pic>
        <p:nvPicPr>
          <p:cNvPr id="32782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0438" y="1295400"/>
            <a:ext cx="5338762" cy="4200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/>
      <p:bldP spid="32773" grpId="0"/>
      <p:bldP spid="32774" grpId="0"/>
      <p:bldP spid="32775" grpId="0"/>
      <p:bldP spid="32776" grpId="0"/>
      <p:bldP spid="32777" grpId="0"/>
      <p:bldP spid="32778" grpId="0"/>
      <p:bldP spid="32779" grpId="0"/>
      <p:bldP spid="3278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685800" y="304800"/>
            <a:ext cx="7696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Symbol" pitchFamily="18" charset="2"/>
                <a:cs typeface="Times New Roman" pitchFamily="18" charset="0"/>
              </a:rPr>
              <a:t>· </a:t>
            </a:r>
            <a:r>
              <a:rPr lang="en-US">
                <a:cs typeface="Times New Roman" pitchFamily="18" charset="0"/>
              </a:rPr>
              <a:t>Combining the two transformation </a:t>
            </a:r>
            <a:r>
              <a:rPr lang="en-US" i="1">
                <a:cs typeface="Times New Roman" pitchFamily="18" charset="0"/>
              </a:rPr>
              <a:t>T </a:t>
            </a:r>
            <a:r>
              <a:rPr lang="en-US">
                <a:cs typeface="Times New Roman" pitchFamily="18" charset="0"/>
              </a:rPr>
              <a:t>and </a:t>
            </a:r>
            <a:r>
              <a:rPr lang="en-US" i="1">
                <a:cs typeface="Times New Roman" pitchFamily="18" charset="0"/>
              </a:rPr>
              <a:t>G</a:t>
            </a:r>
            <a:r>
              <a:rPr lang="en-US" i="1" baseline="30000">
                <a:cs typeface="Times New Roman" pitchFamily="18" charset="0"/>
              </a:rPr>
              <a:t>-</a:t>
            </a:r>
            <a:r>
              <a:rPr lang="en-US" baseline="30000">
                <a:cs typeface="Times New Roman" pitchFamily="18" charset="0"/>
              </a:rPr>
              <a:t>1</a:t>
            </a:r>
            <a:r>
              <a:rPr lang="en-US" i="1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</a:rPr>
              <a:t>, compute    </a:t>
            </a:r>
            <a:r>
              <a:rPr lang="en-US" i="1"/>
              <a:t>z=H</a:t>
            </a:r>
            <a:r>
              <a:rPr lang="en-US"/>
              <a:t>(</a:t>
            </a:r>
            <a:r>
              <a:rPr lang="en-US" i="1"/>
              <a:t>r</a:t>
            </a:r>
            <a:r>
              <a:rPr lang="en-US"/>
              <a:t>)</a:t>
            </a:r>
            <a:r>
              <a:rPr lang="en-US" i="1">
                <a:cs typeface="Times New Roman" pitchFamily="18" charset="0"/>
              </a:rPr>
              <a:t>= G</a:t>
            </a:r>
            <a:r>
              <a:rPr lang="en-US" i="1" baseline="30000">
                <a:cs typeface="Times New Roman" pitchFamily="18" charset="0"/>
              </a:rPr>
              <a:t>-1</a:t>
            </a:r>
            <a:r>
              <a:rPr lang="en-US">
                <a:cs typeface="Times New Roman" pitchFamily="18" charset="0"/>
              </a:rPr>
              <a:t>[v=s=</a:t>
            </a:r>
            <a:r>
              <a:rPr lang="en-US" i="1">
                <a:cs typeface="Times New Roman" pitchFamily="18" charset="0"/>
              </a:rPr>
              <a:t>T(r)</a:t>
            </a:r>
            <a:r>
              <a:rPr lang="en-US">
                <a:cs typeface="Times New Roman" pitchFamily="18" charset="0"/>
              </a:rPr>
              <a:t>]</a:t>
            </a:r>
            <a:endParaRPr lang="en-US"/>
          </a:p>
        </p:txBody>
      </p:sp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685800" y="1768475"/>
          <a:ext cx="7239000" cy="318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0" name="Bitmap Image" r:id="rId3" imgW="5238095" imgH="2305372" progId="Paint.Picture">
                  <p:embed/>
                </p:oleObj>
              </mc:Choice>
              <mc:Fallback>
                <p:oleObj name="Bitmap Image" r:id="rId3" imgW="5238095" imgH="2305372" progId="Paint.Picture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768475"/>
                        <a:ext cx="7239000" cy="318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533400" y="457200"/>
            <a:ext cx="8077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Symbol" pitchFamily="18" charset="2"/>
                <a:cs typeface="Times New Roman" pitchFamily="18" charset="0"/>
              </a:rPr>
              <a:t>· </a:t>
            </a:r>
            <a:r>
              <a:rPr lang="en-US">
                <a:cs typeface="Times New Roman" pitchFamily="18" charset="0"/>
              </a:rPr>
              <a:t>Applying the transformation </a:t>
            </a:r>
            <a:r>
              <a:rPr lang="en-US" i="1">
                <a:cs typeface="Times New Roman" pitchFamily="18" charset="0"/>
              </a:rPr>
              <a:t>H </a:t>
            </a:r>
            <a:r>
              <a:rPr lang="en-US">
                <a:cs typeface="Times New Roman" pitchFamily="18" charset="0"/>
              </a:rPr>
              <a:t>to the original image yields an image with histogram as below:</a:t>
            </a:r>
            <a:r>
              <a:rPr lang="en-US"/>
              <a:t> </a:t>
            </a:r>
          </a:p>
        </p:txBody>
      </p:sp>
      <p:graphicFrame>
        <p:nvGraphicFramePr>
          <p:cNvPr id="37894" name="Object 6"/>
          <p:cNvGraphicFramePr>
            <a:graphicFrameLocks noChangeAspect="1"/>
          </p:cNvGraphicFramePr>
          <p:nvPr/>
        </p:nvGraphicFramePr>
        <p:xfrm>
          <a:off x="1828800" y="1371600"/>
          <a:ext cx="5133975" cy="268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7" name="Bitmap Image" r:id="rId3" imgW="5133333" imgH="2685714" progId="Paint.Picture">
                  <p:embed/>
                </p:oleObj>
              </mc:Choice>
              <mc:Fallback>
                <p:oleObj name="Bitmap Image" r:id="rId3" imgW="5133333" imgH="2685714" progId="Paint.Picture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371600"/>
                        <a:ext cx="5133975" cy="2686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533400" y="4724400"/>
            <a:ext cx="8382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Symbol" pitchFamily="18" charset="2"/>
              </a:rPr>
              <a:t>· </a:t>
            </a:r>
            <a:r>
              <a:rPr lang="en-US"/>
              <a:t>Again, the actual histogram of the output image does not exactly but only approximately matches with the specified histogram. This is because we are dealing with discrete histograms.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3789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762000" y="152400"/>
          <a:ext cx="2751138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7" name="Bitmap Image" r:id="rId3" imgW="2647619" imgH="2715004" progId="Paint.Picture">
                  <p:embed/>
                </p:oleObj>
              </mc:Choice>
              <mc:Fallback>
                <p:oleObj name="Bitmap Image" r:id="rId3" imgW="2647619" imgH="2715004" progId="Paint.Picture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52400"/>
                        <a:ext cx="2751138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4191000" y="152400"/>
          <a:ext cx="4429125" cy="284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8" name="Bitmap Image" r:id="rId5" imgW="4657143" imgH="3552381" progId="Paint.Picture">
                  <p:embed/>
                </p:oleObj>
              </mc:Choice>
              <mc:Fallback>
                <p:oleObj name="Bitmap Image" r:id="rId5" imgW="4657143" imgH="3552381" progId="Paint.Picture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52400"/>
                        <a:ext cx="4429125" cy="284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2057400" y="3048000"/>
            <a:ext cx="480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Original image and its histogram</a:t>
            </a:r>
          </a:p>
        </p:txBody>
      </p:sp>
      <p:graphicFrame>
        <p:nvGraphicFramePr>
          <p:cNvPr id="38917" name="Object 5"/>
          <p:cNvGraphicFramePr>
            <a:graphicFrameLocks noChangeAspect="1"/>
          </p:cNvGraphicFramePr>
          <p:nvPr/>
        </p:nvGraphicFramePr>
        <p:xfrm>
          <a:off x="685800" y="3505200"/>
          <a:ext cx="2732088" cy="279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9" name="Bitmap Image" r:id="rId7" imgW="2657846" imgH="2715004" progId="Paint.Picture">
                  <p:embed/>
                </p:oleObj>
              </mc:Choice>
              <mc:Fallback>
                <p:oleObj name="Bitmap Image" r:id="rId7" imgW="2657846" imgH="2715004" progId="Paint.Picture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505200"/>
                        <a:ext cx="2732088" cy="279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6"/>
          <p:cNvGraphicFramePr>
            <a:graphicFrameLocks noChangeAspect="1"/>
          </p:cNvGraphicFramePr>
          <p:nvPr/>
        </p:nvGraphicFramePr>
        <p:xfrm>
          <a:off x="4267200" y="3452813"/>
          <a:ext cx="4572000" cy="2671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0" name="Bitmap Image" r:id="rId9" imgW="4580952" imgH="3533333" progId="Paint.Picture">
                  <p:embed/>
                </p:oleObj>
              </mc:Choice>
              <mc:Fallback>
                <p:oleObj name="Bitmap Image" r:id="rId9" imgW="4580952" imgH="3533333" progId="Paint.Picture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452813"/>
                        <a:ext cx="4572000" cy="2671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2057400" y="6248400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Histogram specified image and its histogram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4419600" y="0"/>
          <a:ext cx="4343400" cy="339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5" name="Bitmap Image" r:id="rId3" imgW="4505954" imgH="3524742" progId="Paint.Picture">
                  <p:embed/>
                </p:oleObj>
              </mc:Choice>
              <mc:Fallback>
                <p:oleObj name="Bitmap Image" r:id="rId3" imgW="4505954" imgH="3524742" progId="Paint.Picture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0"/>
                        <a:ext cx="4343400" cy="339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5715000" y="342900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Desired histogram</a:t>
            </a:r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228600" y="3429000"/>
          <a:ext cx="5486400" cy="314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6" name="Bitmap Image" r:id="rId5" imgW="4067743" imgH="2333333" progId="Paint.Picture">
                  <p:embed/>
                </p:oleObj>
              </mc:Choice>
              <mc:Fallback>
                <p:oleObj name="Bitmap Image" r:id="rId5" imgW="4067743" imgH="2333333" progId="Paint.Picture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429000"/>
                        <a:ext cx="5486400" cy="314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838200" y="381000"/>
          <a:ext cx="3276600" cy="296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Bitmap Image" r:id="rId3" imgW="2514286" imgH="2276793" progId="Paint.Picture">
                  <p:embed/>
                </p:oleObj>
              </mc:Choice>
              <mc:Fallback>
                <p:oleObj name="Bitmap Image" r:id="rId3" imgW="2514286" imgH="2276793" progId="Paint.Picture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81000"/>
                        <a:ext cx="3276600" cy="296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838200" y="3581400"/>
          <a:ext cx="3276600" cy="292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Bitmap Image" r:id="rId5" imgW="3104762" imgH="2771429" progId="Paint.Picture">
                  <p:embed/>
                </p:oleObj>
              </mc:Choice>
              <mc:Fallback>
                <p:oleObj name="Bitmap Image" r:id="rId5" imgW="3104762" imgH="2771429" progId="Paint.Picture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581400"/>
                        <a:ext cx="3276600" cy="292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56" name="Group 12"/>
          <p:cNvGrpSpPr>
            <a:grpSpLocks/>
          </p:cNvGrpSpPr>
          <p:nvPr/>
        </p:nvGrpSpPr>
        <p:grpSpPr bwMode="auto">
          <a:xfrm>
            <a:off x="4648200" y="381000"/>
            <a:ext cx="3810000" cy="2944813"/>
            <a:chOff x="2928" y="240"/>
            <a:chExt cx="2400" cy="1855"/>
          </a:xfrm>
        </p:grpSpPr>
        <p:graphicFrame>
          <p:nvGraphicFramePr>
            <p:cNvPr id="6154" name="Object 10"/>
            <p:cNvGraphicFramePr>
              <a:graphicFrameLocks noChangeAspect="1"/>
            </p:cNvGraphicFramePr>
            <p:nvPr/>
          </p:nvGraphicFramePr>
          <p:xfrm>
            <a:off x="2928" y="240"/>
            <a:ext cx="2400" cy="18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8" name="Bitmap Image" r:id="rId7" imgW="4571429" imgH="3533333" progId="Paint.Picture">
                    <p:embed/>
                  </p:oleObj>
                </mc:Choice>
                <mc:Fallback>
                  <p:oleObj name="Bitmap Image" r:id="rId7" imgW="4571429" imgH="3533333" progId="Paint.Picture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240"/>
                          <a:ext cx="2400" cy="18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5" name="Text Box 11"/>
            <p:cNvSpPr txBox="1">
              <a:spLocks noChangeArrowheads="1"/>
            </p:cNvSpPr>
            <p:nvPr/>
          </p:nvSpPr>
          <p:spPr bwMode="auto">
            <a:xfrm>
              <a:off x="3360" y="432"/>
              <a:ext cx="14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800"/>
                <a:t>Bright image</a:t>
              </a:r>
            </a:p>
          </p:txBody>
        </p:sp>
      </p:grpSp>
      <p:grpSp>
        <p:nvGrpSpPr>
          <p:cNvPr id="6159" name="Group 15"/>
          <p:cNvGrpSpPr>
            <a:grpSpLocks/>
          </p:cNvGrpSpPr>
          <p:nvPr/>
        </p:nvGrpSpPr>
        <p:grpSpPr bwMode="auto">
          <a:xfrm>
            <a:off x="4572000" y="3581400"/>
            <a:ext cx="4038600" cy="2922588"/>
            <a:chOff x="2880" y="2208"/>
            <a:chExt cx="2544" cy="1841"/>
          </a:xfrm>
        </p:grpSpPr>
        <p:graphicFrame>
          <p:nvGraphicFramePr>
            <p:cNvPr id="6157" name="Object 13"/>
            <p:cNvGraphicFramePr>
              <a:graphicFrameLocks noChangeAspect="1"/>
            </p:cNvGraphicFramePr>
            <p:nvPr/>
          </p:nvGraphicFramePr>
          <p:xfrm>
            <a:off x="2880" y="2208"/>
            <a:ext cx="2544" cy="18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9" name="Bitmap Image" r:id="rId9" imgW="4580952" imgH="3580952" progId="Paint.Picture">
                    <p:embed/>
                  </p:oleObj>
                </mc:Choice>
                <mc:Fallback>
                  <p:oleObj name="Bitmap Image" r:id="rId9" imgW="4580952" imgH="3580952" progId="Paint.Picture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208"/>
                          <a:ext cx="2544" cy="18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8" name="Text Box 14"/>
            <p:cNvSpPr txBox="1">
              <a:spLocks noChangeArrowheads="1"/>
            </p:cNvSpPr>
            <p:nvPr/>
          </p:nvSpPr>
          <p:spPr bwMode="auto">
            <a:xfrm>
              <a:off x="3840" y="2448"/>
              <a:ext cx="14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800"/>
                <a:t>Low contrast image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762000" y="1676400"/>
          <a:ext cx="367665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Bitmap Image" r:id="rId3" imgW="3677163" imgH="3200000" progId="Paint.Picture">
                  <p:embed/>
                </p:oleObj>
              </mc:Choice>
              <mc:Fallback>
                <p:oleObj name="Bitmap Image" r:id="rId3" imgW="3677163" imgH="3200000" progId="Paint.Picture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76400"/>
                        <a:ext cx="3676650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76" name="Group 8"/>
          <p:cNvGrpSpPr>
            <a:grpSpLocks/>
          </p:cNvGrpSpPr>
          <p:nvPr/>
        </p:nvGrpSpPr>
        <p:grpSpPr bwMode="auto">
          <a:xfrm>
            <a:off x="4648200" y="1676400"/>
            <a:ext cx="4191000" cy="3292475"/>
            <a:chOff x="2928" y="1056"/>
            <a:chExt cx="2640" cy="2074"/>
          </a:xfrm>
        </p:grpSpPr>
        <p:graphicFrame>
          <p:nvGraphicFramePr>
            <p:cNvPr id="7174" name="Object 6"/>
            <p:cNvGraphicFramePr>
              <a:graphicFrameLocks noChangeAspect="1"/>
            </p:cNvGraphicFramePr>
            <p:nvPr/>
          </p:nvGraphicFramePr>
          <p:xfrm>
            <a:off x="2928" y="1056"/>
            <a:ext cx="2640" cy="20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0" name="Bitmap Image" r:id="rId5" imgW="4571429" imgH="3591426" progId="Paint.Picture">
                    <p:embed/>
                  </p:oleObj>
                </mc:Choice>
                <mc:Fallback>
                  <p:oleObj name="Bitmap Image" r:id="rId5" imgW="4571429" imgH="3591426" progId="Paint.Picture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1056"/>
                          <a:ext cx="2640" cy="20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5" name="Text Box 7"/>
            <p:cNvSpPr txBox="1">
              <a:spLocks noChangeArrowheads="1"/>
            </p:cNvSpPr>
            <p:nvPr/>
          </p:nvSpPr>
          <p:spPr bwMode="auto">
            <a:xfrm>
              <a:off x="3504" y="1488"/>
              <a:ext cx="15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800"/>
                <a:t>High contrast image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1828800" y="304800"/>
            <a:ext cx="5638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3200" b="1">
                <a:solidFill>
                  <a:srgbClr val="FF0000"/>
                </a:solidFill>
              </a:rPr>
              <a:t>Histogram Equalization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609600" y="3019425"/>
            <a:ext cx="83058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Symbol" pitchFamily="18" charset="2"/>
                <a:cs typeface="Times New Roman" pitchFamily="18" charset="0"/>
              </a:rPr>
              <a:t>· </a:t>
            </a:r>
            <a:r>
              <a:rPr lang="en-US">
                <a:cs typeface="Times New Roman" pitchFamily="18" charset="0"/>
              </a:rPr>
              <a:t>Let us assume for the moment that the input image to be</a:t>
            </a:r>
          </a:p>
          <a:p>
            <a:r>
              <a:rPr lang="en-US">
                <a:cs typeface="Times New Roman" pitchFamily="18" charset="0"/>
              </a:rPr>
              <a:t>enhanced has continuous gray values, with </a:t>
            </a:r>
            <a:r>
              <a:rPr lang="en-US" i="1">
                <a:cs typeface="Times New Roman" pitchFamily="18" charset="0"/>
              </a:rPr>
              <a:t>r </a:t>
            </a:r>
            <a:r>
              <a:rPr lang="en-US">
                <a:cs typeface="Times New Roman" pitchFamily="18" charset="0"/>
              </a:rPr>
              <a:t>= 0 representing</a:t>
            </a:r>
          </a:p>
          <a:p>
            <a:r>
              <a:rPr lang="en-US">
                <a:cs typeface="Times New Roman" pitchFamily="18" charset="0"/>
              </a:rPr>
              <a:t>black and </a:t>
            </a:r>
            <a:r>
              <a:rPr lang="en-US" i="1">
                <a:cs typeface="Times New Roman" pitchFamily="18" charset="0"/>
              </a:rPr>
              <a:t>r </a:t>
            </a:r>
            <a:r>
              <a:rPr lang="en-US">
                <a:cs typeface="Times New Roman" pitchFamily="18" charset="0"/>
              </a:rPr>
              <a:t>= 1 representing white.</a:t>
            </a:r>
            <a:r>
              <a:rPr lang="en-US"/>
              <a:t> 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609600" y="4619625"/>
            <a:ext cx="80772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Symbol" pitchFamily="18" charset="2"/>
                <a:cs typeface="Times New Roman" pitchFamily="18" charset="0"/>
              </a:rPr>
              <a:t>· </a:t>
            </a:r>
            <a:r>
              <a:rPr lang="en-US">
                <a:cs typeface="Times New Roman" pitchFamily="18" charset="0"/>
              </a:rPr>
              <a:t>We need to design a gray value transformation </a:t>
            </a:r>
            <a:r>
              <a:rPr lang="en-US" i="1">
                <a:cs typeface="Times New Roman" pitchFamily="18" charset="0"/>
              </a:rPr>
              <a:t>s = T(r),</a:t>
            </a:r>
            <a:r>
              <a:rPr lang="en-US">
                <a:cs typeface="Times New Roman" pitchFamily="18" charset="0"/>
              </a:rPr>
              <a:t> based</a:t>
            </a:r>
          </a:p>
          <a:p>
            <a:r>
              <a:rPr lang="en-US">
                <a:cs typeface="Times New Roman" pitchFamily="18" charset="0"/>
              </a:rPr>
              <a:t>on the histogram of the input image, which will enhance the</a:t>
            </a:r>
          </a:p>
          <a:p>
            <a:r>
              <a:rPr lang="en-US">
                <a:cs typeface="Times New Roman" pitchFamily="18" charset="0"/>
              </a:rPr>
              <a:t>image.</a:t>
            </a:r>
            <a:r>
              <a:rPr lang="en-US"/>
              <a:t> 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609600" y="1114425"/>
            <a:ext cx="830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Symbol" pitchFamily="18" charset="2"/>
                <a:cs typeface="Times New Roman" pitchFamily="18" charset="0"/>
              </a:rPr>
              <a:t>· </a:t>
            </a:r>
            <a:r>
              <a:rPr lang="en-US">
                <a:cs typeface="Times New Roman" pitchFamily="18" charset="0"/>
              </a:rPr>
              <a:t>What is the histogram equalization?</a:t>
            </a:r>
            <a:r>
              <a:rPr lang="en-US"/>
              <a:t> </a:t>
            </a:r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609600" y="1676400"/>
            <a:ext cx="83058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latin typeface="Symbol" pitchFamily="18" charset="2"/>
                <a:cs typeface="Times New Roman" pitchFamily="18" charset="0"/>
              </a:rPr>
              <a:t>· T</a:t>
            </a:r>
            <a:r>
              <a:rPr lang="en-US">
                <a:cs typeface="Times New Roman" pitchFamily="18" charset="0"/>
              </a:rPr>
              <a:t>he histogram equalization is an approach to enhance a given image. The approach is </a:t>
            </a:r>
            <a:r>
              <a:rPr lang="en-US"/>
              <a:t>to design a transformation </a:t>
            </a:r>
            <a:r>
              <a:rPr lang="en-US" i="1"/>
              <a:t>T(.)</a:t>
            </a:r>
            <a:r>
              <a:rPr lang="en-US"/>
              <a:t> such that the gray values in the output is uniformly distributed in [0, 1].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8195" grpId="0"/>
      <p:bldP spid="8196" grpId="0"/>
      <p:bldP spid="8199" grpId="0"/>
      <p:bldP spid="820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609600" y="304800"/>
            <a:ext cx="8077200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Symbol" pitchFamily="18" charset="2"/>
                <a:cs typeface="Times New Roman" pitchFamily="18" charset="0"/>
              </a:rPr>
              <a:t>· </a:t>
            </a:r>
            <a:r>
              <a:rPr lang="en-US">
                <a:cs typeface="Times New Roman" pitchFamily="18" charset="0"/>
              </a:rPr>
              <a:t>As before, we assume that:</a:t>
            </a:r>
          </a:p>
          <a:p>
            <a:r>
              <a:rPr lang="en-US">
                <a:latin typeface="Arial" charset="0"/>
                <a:cs typeface="Arial" charset="0"/>
              </a:rPr>
              <a:t>(1) </a:t>
            </a:r>
            <a:r>
              <a:rPr lang="en-US" i="1">
                <a:cs typeface="Times New Roman" pitchFamily="18" charset="0"/>
              </a:rPr>
              <a:t>T(r)</a:t>
            </a:r>
            <a:r>
              <a:rPr lang="en-US">
                <a:cs typeface="Times New Roman" pitchFamily="18" charset="0"/>
              </a:rPr>
              <a:t> is a monotonically increasing function for                      0 </a:t>
            </a:r>
            <a:r>
              <a:rPr lang="en-US">
                <a:latin typeface="Symbol" pitchFamily="18" charset="2"/>
                <a:cs typeface="Times New Roman" pitchFamily="18" charset="0"/>
              </a:rPr>
              <a:t>£ </a:t>
            </a:r>
            <a:r>
              <a:rPr lang="en-US" i="1">
                <a:cs typeface="Times New Roman" pitchFamily="18" charset="0"/>
              </a:rPr>
              <a:t>r </a:t>
            </a:r>
            <a:r>
              <a:rPr lang="en-US">
                <a:latin typeface="Symbol" pitchFamily="18" charset="2"/>
                <a:cs typeface="Times New Roman" pitchFamily="18" charset="0"/>
              </a:rPr>
              <a:t>£ </a:t>
            </a:r>
            <a:r>
              <a:rPr lang="en-US">
                <a:cs typeface="Times New Roman" pitchFamily="18" charset="0"/>
              </a:rPr>
              <a:t>1 (preserves order from black to white). </a:t>
            </a:r>
          </a:p>
          <a:p>
            <a:r>
              <a:rPr lang="en-US">
                <a:latin typeface="Arial" charset="0"/>
                <a:cs typeface="Arial" charset="0"/>
              </a:rPr>
              <a:t>(2) </a:t>
            </a:r>
            <a:r>
              <a:rPr lang="en-US" i="1">
                <a:cs typeface="Times New Roman" pitchFamily="18" charset="0"/>
              </a:rPr>
              <a:t>T(r)</a:t>
            </a:r>
            <a:r>
              <a:rPr lang="en-US">
                <a:cs typeface="Times New Roman" pitchFamily="18" charset="0"/>
              </a:rPr>
              <a:t> maps [0,1] into [0,1] (preserves the range of allowed</a:t>
            </a:r>
          </a:p>
          <a:p>
            <a:r>
              <a:rPr lang="en-US">
                <a:cs typeface="Times New Roman" pitchFamily="18" charset="0"/>
              </a:rPr>
              <a:t>Gray values). </a:t>
            </a:r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1905000" y="2743200"/>
          <a:ext cx="4972050" cy="405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Bitmap Image" r:id="rId3" imgW="4971429" imgH="4057143" progId="Paint.Picture">
                  <p:embed/>
                </p:oleObj>
              </mc:Choice>
              <mc:Fallback>
                <p:oleObj name="Bitmap Image" r:id="rId3" imgW="4971429" imgH="4057143" progId="Paint.Picture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743200"/>
                        <a:ext cx="4972050" cy="405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533400" y="457200"/>
            <a:ext cx="80010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Symbol" pitchFamily="18" charset="2"/>
                <a:cs typeface="Times New Roman" pitchFamily="18" charset="0"/>
              </a:rPr>
              <a:t>· </a:t>
            </a:r>
            <a:r>
              <a:rPr lang="en-US">
                <a:cs typeface="Times New Roman" pitchFamily="18" charset="0"/>
              </a:rPr>
              <a:t>Let us denote the inverse transformation by </a:t>
            </a:r>
            <a:r>
              <a:rPr lang="en-US" i="1">
                <a:cs typeface="Times New Roman" pitchFamily="18" charset="0"/>
              </a:rPr>
              <a:t>r </a:t>
            </a:r>
            <a:r>
              <a:rPr lang="en-US">
                <a:latin typeface="Symbol" pitchFamily="18" charset="2"/>
                <a:cs typeface="Times New Roman" pitchFamily="18" charset="0"/>
              </a:rPr>
              <a:t>= </a:t>
            </a:r>
            <a:r>
              <a:rPr lang="en-US" i="1">
                <a:cs typeface="Times New Roman" pitchFamily="18" charset="0"/>
              </a:rPr>
              <a:t>T </a:t>
            </a:r>
            <a:r>
              <a:rPr lang="en-US" i="1" baseline="30000">
                <a:cs typeface="Times New Roman" pitchFamily="18" charset="0"/>
              </a:rPr>
              <a:t>-</a:t>
            </a:r>
            <a:r>
              <a:rPr lang="en-US" b="1" baseline="30000">
                <a:cs typeface="Times New Roman" pitchFamily="18" charset="0"/>
              </a:rPr>
              <a:t>1</a:t>
            </a:r>
            <a:r>
              <a:rPr lang="en-US" i="1">
                <a:cs typeface="Times New Roman" pitchFamily="18" charset="0"/>
              </a:rPr>
              <a:t>(s) </a:t>
            </a:r>
            <a:r>
              <a:rPr lang="en-US">
                <a:cs typeface="Times New Roman" pitchFamily="18" charset="0"/>
              </a:rPr>
              <a:t>. We</a:t>
            </a:r>
          </a:p>
          <a:p>
            <a:r>
              <a:rPr lang="en-US">
                <a:cs typeface="Times New Roman" pitchFamily="18" charset="0"/>
              </a:rPr>
              <a:t>assume that the inverse transformation also satisfies the above</a:t>
            </a:r>
          </a:p>
          <a:p>
            <a:r>
              <a:rPr lang="en-US">
                <a:cs typeface="Times New Roman" pitchFamily="18" charset="0"/>
              </a:rPr>
              <a:t>two conditions.</a:t>
            </a:r>
            <a:r>
              <a:rPr lang="en-US"/>
              <a:t> 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533400" y="2209800"/>
            <a:ext cx="77724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Symbol" pitchFamily="18" charset="2"/>
                <a:cs typeface="Times New Roman" pitchFamily="18" charset="0"/>
              </a:rPr>
              <a:t>· </a:t>
            </a:r>
            <a:r>
              <a:rPr lang="en-US">
                <a:cs typeface="Times New Roman" pitchFamily="18" charset="0"/>
              </a:rPr>
              <a:t>We consider the gray values in the input image and output</a:t>
            </a:r>
          </a:p>
          <a:p>
            <a:r>
              <a:rPr lang="en-US">
                <a:cs typeface="Times New Roman" pitchFamily="18" charset="0"/>
              </a:rPr>
              <a:t>image as random variables in the interval [0, 1].</a:t>
            </a:r>
            <a:r>
              <a:rPr lang="en-US"/>
              <a:t> 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533400" y="3657600"/>
            <a:ext cx="77724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Symbol" pitchFamily="18" charset="2"/>
                <a:cs typeface="Times New Roman" pitchFamily="18" charset="0"/>
              </a:rPr>
              <a:t>· </a:t>
            </a:r>
            <a:r>
              <a:rPr lang="en-US">
                <a:cs typeface="Times New Roman" pitchFamily="18" charset="0"/>
              </a:rPr>
              <a:t>Let </a:t>
            </a:r>
            <a:r>
              <a:rPr lang="en-US" i="1">
                <a:cs typeface="Times New Roman" pitchFamily="18" charset="0"/>
              </a:rPr>
              <a:t>p</a:t>
            </a:r>
            <a:r>
              <a:rPr lang="en-US" i="1" baseline="-25000">
                <a:cs typeface="Times New Roman" pitchFamily="18" charset="0"/>
              </a:rPr>
              <a:t>in</a:t>
            </a:r>
            <a:r>
              <a:rPr lang="en-US">
                <a:cs typeface="Times New Roman" pitchFamily="18" charset="0"/>
              </a:rPr>
              <a:t>(</a:t>
            </a:r>
            <a:r>
              <a:rPr lang="en-US" i="1">
                <a:cs typeface="Times New Roman" pitchFamily="18" charset="0"/>
              </a:rPr>
              <a:t>r</a:t>
            </a:r>
            <a:r>
              <a:rPr lang="en-US">
                <a:cs typeface="Times New Roman" pitchFamily="18" charset="0"/>
              </a:rPr>
              <a:t>) and  </a:t>
            </a:r>
            <a:r>
              <a:rPr lang="en-US" i="1">
                <a:cs typeface="Times New Roman" pitchFamily="18" charset="0"/>
              </a:rPr>
              <a:t>p</a:t>
            </a:r>
            <a:r>
              <a:rPr lang="en-US" i="1" baseline="-25000">
                <a:cs typeface="Times New Roman" pitchFamily="18" charset="0"/>
              </a:rPr>
              <a:t>out</a:t>
            </a:r>
            <a:r>
              <a:rPr lang="en-US">
                <a:cs typeface="Times New Roman" pitchFamily="18" charset="0"/>
              </a:rPr>
              <a:t>(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>
                <a:cs typeface="Times New Roman" pitchFamily="18" charset="0"/>
              </a:rPr>
              <a:t>)</a:t>
            </a:r>
            <a:r>
              <a:rPr lang="en-US" i="1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</a:rPr>
              <a:t>denote the probability density of the</a:t>
            </a:r>
          </a:p>
          <a:p>
            <a:r>
              <a:rPr lang="en-US">
                <a:cs typeface="Times New Roman" pitchFamily="18" charset="0"/>
              </a:rPr>
              <a:t>Gray values in the input and output images.</a:t>
            </a:r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10243" grpId="0"/>
      <p:bldP spid="102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762000" y="457200"/>
            <a:ext cx="7696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Symbol" pitchFamily="18" charset="2"/>
                <a:cs typeface="Times New Roman" pitchFamily="18" charset="0"/>
              </a:rPr>
              <a:t>· </a:t>
            </a:r>
            <a:r>
              <a:rPr lang="en-US">
                <a:cs typeface="Times New Roman" pitchFamily="18" charset="0"/>
              </a:rPr>
              <a:t>If   p</a:t>
            </a:r>
            <a:r>
              <a:rPr lang="en-US" i="1" baseline="-25000"/>
              <a:t>in</a:t>
            </a:r>
            <a:r>
              <a:rPr lang="en-US"/>
              <a:t>(</a:t>
            </a:r>
            <a:r>
              <a:rPr lang="en-US" i="1"/>
              <a:t>r</a:t>
            </a:r>
            <a:r>
              <a:rPr lang="en-US"/>
              <a:t>) </a:t>
            </a:r>
            <a:r>
              <a:rPr lang="en-US">
                <a:cs typeface="Times New Roman" pitchFamily="18" charset="0"/>
              </a:rPr>
              <a:t>and T(r) are known, and </a:t>
            </a:r>
            <a:r>
              <a:rPr lang="en-US" i="1">
                <a:cs typeface="Times New Roman" pitchFamily="18" charset="0"/>
              </a:rPr>
              <a:t>r </a:t>
            </a:r>
            <a:r>
              <a:rPr lang="en-US">
                <a:latin typeface="Symbol" pitchFamily="18" charset="2"/>
                <a:cs typeface="Times New Roman" pitchFamily="18" charset="0"/>
              </a:rPr>
              <a:t>= </a:t>
            </a:r>
            <a:r>
              <a:rPr lang="en-US" i="1">
                <a:cs typeface="Times New Roman" pitchFamily="18" charset="0"/>
              </a:rPr>
              <a:t>T </a:t>
            </a:r>
            <a:r>
              <a:rPr lang="en-US" i="1" baseline="30000">
                <a:cs typeface="Times New Roman" pitchFamily="18" charset="0"/>
              </a:rPr>
              <a:t>-</a:t>
            </a:r>
            <a:r>
              <a:rPr lang="en-US" b="1" baseline="30000">
                <a:cs typeface="Times New Roman" pitchFamily="18" charset="0"/>
              </a:rPr>
              <a:t>1</a:t>
            </a:r>
            <a:r>
              <a:rPr lang="en-US" i="1">
                <a:cs typeface="Times New Roman" pitchFamily="18" charset="0"/>
              </a:rPr>
              <a:t>(s) </a:t>
            </a:r>
            <a:r>
              <a:rPr lang="en-US">
                <a:cs typeface="Times New Roman" pitchFamily="18" charset="0"/>
              </a:rPr>
              <a:t>satisfies condition 1, we can write (result from probability theory):</a:t>
            </a:r>
            <a:r>
              <a:rPr lang="en-US"/>
              <a:t> 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77190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375285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2514600" y="1447800"/>
          <a:ext cx="3257550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r:id="rId3" imgW="1638300" imgH="457200" progId="Equation.3">
                  <p:embed/>
                </p:oleObj>
              </mc:Choice>
              <mc:Fallback>
                <p:oleObj r:id="rId3" imgW="1638300" imgH="457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447800"/>
                        <a:ext cx="3257550" cy="909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762000" y="2514600"/>
            <a:ext cx="80010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Symbol" pitchFamily="18" charset="2"/>
                <a:cs typeface="Times New Roman" pitchFamily="18" charset="0"/>
              </a:rPr>
              <a:t>· </a:t>
            </a:r>
            <a:r>
              <a:rPr lang="en-US">
                <a:cs typeface="Times New Roman" pitchFamily="18" charset="0"/>
              </a:rPr>
              <a:t>One way to enhance the image is to design a transformation</a:t>
            </a:r>
          </a:p>
          <a:p>
            <a:r>
              <a:rPr lang="en-US" i="1">
                <a:cs typeface="Times New Roman" pitchFamily="18" charset="0"/>
              </a:rPr>
              <a:t>T(.)</a:t>
            </a:r>
            <a:r>
              <a:rPr lang="en-US">
                <a:cs typeface="Times New Roman" pitchFamily="18" charset="0"/>
              </a:rPr>
              <a:t> such that the gray values in the output is uniformly</a:t>
            </a:r>
          </a:p>
          <a:p>
            <a:r>
              <a:rPr lang="en-US">
                <a:cs typeface="Times New Roman" pitchFamily="18" charset="0"/>
              </a:rPr>
              <a:t>distributed in [0, 1], i.e.</a:t>
            </a:r>
            <a:r>
              <a:rPr lang="en-US"/>
              <a:t> </a:t>
            </a:r>
            <a:r>
              <a:rPr lang="en-US" i="1">
                <a:cs typeface="Times New Roman" pitchFamily="18" charset="0"/>
              </a:rPr>
              <a:t>p</a:t>
            </a:r>
            <a:r>
              <a:rPr lang="en-US" i="1" baseline="-25000">
                <a:cs typeface="Times New Roman" pitchFamily="18" charset="0"/>
              </a:rPr>
              <a:t>out</a:t>
            </a:r>
            <a:r>
              <a:rPr lang="en-US">
                <a:cs typeface="Times New Roman" pitchFamily="18" charset="0"/>
              </a:rPr>
              <a:t> </a:t>
            </a:r>
            <a:r>
              <a:rPr lang="en-US" i="1">
                <a:cs typeface="Times New Roman" pitchFamily="18" charset="0"/>
              </a:rPr>
              <a:t>(s)</a:t>
            </a:r>
            <a:r>
              <a:rPr lang="en-US">
                <a:latin typeface="Symbol" pitchFamily="18" charset="2"/>
                <a:cs typeface="Times New Roman" pitchFamily="18" charset="0"/>
              </a:rPr>
              <a:t> =</a:t>
            </a:r>
            <a:r>
              <a:rPr lang="en-US">
                <a:cs typeface="Times New Roman" pitchFamily="18" charset="0"/>
              </a:rPr>
              <a:t> 1, </a:t>
            </a:r>
            <a:r>
              <a:rPr lang="en-US" i="1">
                <a:cs typeface="Times New Roman" pitchFamily="18" charset="0"/>
              </a:rPr>
              <a:t>   </a:t>
            </a:r>
            <a:r>
              <a:rPr lang="en-US">
                <a:cs typeface="Times New Roman" pitchFamily="18" charset="0"/>
              </a:rPr>
              <a:t>0</a:t>
            </a:r>
            <a:r>
              <a:rPr lang="en-US" i="1">
                <a:cs typeface="Times New Roman" pitchFamily="18" charset="0"/>
              </a:rPr>
              <a:t> </a:t>
            </a:r>
            <a:r>
              <a:rPr lang="en-US">
                <a:latin typeface="Symbol" pitchFamily="18" charset="2"/>
                <a:cs typeface="Times New Roman" pitchFamily="18" charset="0"/>
              </a:rPr>
              <a:t>£ </a:t>
            </a:r>
            <a:r>
              <a:rPr lang="en-US" i="1">
                <a:cs typeface="Times New Roman" pitchFamily="18" charset="0"/>
              </a:rPr>
              <a:t> s</a:t>
            </a:r>
            <a:r>
              <a:rPr lang="en-US">
                <a:latin typeface="Symbol" pitchFamily="18" charset="2"/>
                <a:cs typeface="Times New Roman" pitchFamily="18" charset="0"/>
              </a:rPr>
              <a:t> £</a:t>
            </a:r>
            <a:r>
              <a:rPr lang="en-US">
                <a:cs typeface="Times New Roman" pitchFamily="18" charset="0"/>
              </a:rPr>
              <a:t>1</a:t>
            </a:r>
            <a:r>
              <a:rPr lang="en-US">
                <a:latin typeface="Symbol" pitchFamily="18" charset="2"/>
                <a:cs typeface="Times New Roman" pitchFamily="18" charset="0"/>
              </a:rPr>
              <a:t> 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762000" y="4343400"/>
            <a:ext cx="79248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Symbol" pitchFamily="18" charset="2"/>
                <a:cs typeface="Times New Roman" pitchFamily="18" charset="0"/>
              </a:rPr>
              <a:t>· </a:t>
            </a:r>
            <a:r>
              <a:rPr lang="en-US">
                <a:cs typeface="Times New Roman" pitchFamily="18" charset="0"/>
              </a:rPr>
              <a:t>In terms of histograms, the output image will have all</a:t>
            </a:r>
          </a:p>
          <a:p>
            <a:r>
              <a:rPr lang="en-US">
                <a:cs typeface="Times New Roman" pitchFamily="18" charset="0"/>
              </a:rPr>
              <a:t>gray values in “equal proportion”</a:t>
            </a:r>
            <a:r>
              <a:rPr lang="en-US"/>
              <a:t> .</a:t>
            </a: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762000" y="5715000"/>
            <a:ext cx="746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Symbol" pitchFamily="18" charset="2"/>
                <a:cs typeface="Times New Roman" pitchFamily="18" charset="0"/>
              </a:rPr>
              <a:t>· </a:t>
            </a:r>
            <a:r>
              <a:rPr lang="en-US">
                <a:cs typeface="Times New Roman" pitchFamily="18" charset="0"/>
              </a:rPr>
              <a:t>This technique is called </a:t>
            </a:r>
            <a:r>
              <a:rPr lang="en-US" b="1">
                <a:cs typeface="Times New Roman" pitchFamily="18" charset="0"/>
              </a:rPr>
              <a:t>histogram equalizatio</a:t>
            </a:r>
            <a:r>
              <a:rPr lang="en-US">
                <a:cs typeface="Times New Roman" pitchFamily="18" charset="0"/>
              </a:rPr>
              <a:t>n.</a:t>
            </a:r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11271" grpId="0"/>
      <p:bldP spid="11272" grpId="0"/>
      <p:bldP spid="11273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4817</TotalTime>
  <Words>1645</Words>
  <Application>Microsoft Macintosh PowerPoint</Application>
  <PresentationFormat>On-screen Show (4:3)</PresentationFormat>
  <Paragraphs>181</Paragraphs>
  <Slides>37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Symbol</vt:lpstr>
      <vt:lpstr>Times New Roman</vt:lpstr>
      <vt:lpstr>Default Design</vt:lpstr>
      <vt:lpstr>Bitmap Image</vt:lpstr>
      <vt:lpstr>Equation.3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Natal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xuh</dc:creator>
  <cp:lastModifiedBy>Hung Nguyen</cp:lastModifiedBy>
  <cp:revision>132</cp:revision>
  <dcterms:created xsi:type="dcterms:W3CDTF">2003-06-07T11:37:57Z</dcterms:created>
  <dcterms:modified xsi:type="dcterms:W3CDTF">2020-10-25T06:01:26Z</dcterms:modified>
</cp:coreProperties>
</file>