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embeddings/oleObject8.bin" ContentType="application/vnd.openxmlformats-officedocument.oleObject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embeddings/oleObject6.bin" ContentType="application/vnd.openxmlformats-officedocument.oleObject"/>
  <Override PartName="/docProps/custom.xml" ContentType="application/vnd.openxmlformats-officedocument.custom-properties+xml"/>
  <Override PartName="/ppt/embeddings/oleObject4.bin" ContentType="application/vnd.openxmlformats-officedocument.oleObject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ms-office.legacyDiagramTex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embeddings/oleObject7.bin" ContentType="application/vnd.openxmlformats-officedocument.oleObject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embeddings/oleObject5.bin" ContentType="application/vnd.openxmlformats-officedocument.oleObject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embeddings/oleObject3.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0"/>
  </p:notesMasterIdLst>
  <p:sldIdLst>
    <p:sldId id="256" r:id="rId2"/>
    <p:sldId id="264" r:id="rId3"/>
    <p:sldId id="290" r:id="rId4"/>
    <p:sldId id="291" r:id="rId5"/>
    <p:sldId id="292" r:id="rId6"/>
    <p:sldId id="294" r:id="rId7"/>
    <p:sldId id="295" r:id="rId8"/>
    <p:sldId id="296" r:id="rId9"/>
    <p:sldId id="293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3" r:id="rId25"/>
    <p:sldId id="314" r:id="rId26"/>
    <p:sldId id="311" r:id="rId27"/>
    <p:sldId id="312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4" r:id="rId37"/>
    <p:sldId id="323" r:id="rId38"/>
    <p:sldId id="289" r:id="rId3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 autoAdjust="0"/>
    <p:restoredTop sz="94700" autoAdjust="0"/>
  </p:normalViewPr>
  <p:slideViewPr>
    <p:cSldViewPr>
      <p:cViewPr varScale="1">
        <p:scale>
          <a:sx n="69" d="100"/>
          <a:sy n="69" d="100"/>
        </p:scale>
        <p:origin x="-136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06/relationships/legacyDocTextInfo" Target="legacyDocTextInfo.bin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CA2A6F-9618-4DAB-8F05-FA7CACDC8C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C2168A7-0ED9-4068-8817-A1DC368A87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6871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7E0ADB-B605-44D1-B21E-B890989E95B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0DA28A-BCD5-465B-B755-4CB1EDAA8E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D8BF040F-FBB2-46B8-9D42-7C44084646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ED78F76-0AC4-4037-A040-580252EADA2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ED3CEFC-AE49-4C9A-9B3A-A92FA4D217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DE15E-E1E4-4BCF-B2DC-378C6FD86D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B9F2F-201F-42E2-AF6B-CEE6C5B956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F5F50-7932-4D55-99CC-A53820B1FF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FB1EEF-4132-478A-A1F0-F6BDEFD8C3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F312F-86D7-43B1-8216-1EA0797F14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5E6E0-1399-4152-B271-D82D5D68885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49A9B4-D478-46C1-B1EC-80963EC72EA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7EE1C8-D094-48D4-83DD-8B3AA55046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4E8B311D-7819-4B32-A2A7-07C08B998E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8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8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600"/>
              <a:t>		Image Processing </a:t>
            </a:r>
            <a:br>
              <a:rPr lang="en-US" sz="4600"/>
            </a:br>
            <a:r>
              <a:rPr lang="en-US" sz="4600"/>
              <a:t> 			Lecture 4  </a:t>
            </a:r>
            <a:br>
              <a:rPr lang="en-US" sz="4600"/>
            </a:br>
            <a:endParaRPr lang="en-US" sz="460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/>
              <a:t>Gaurav Gupta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/>
              <a:t>Contrast Stretching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increase the dynamic range of the gray levels in the image being processed.</a:t>
            </a:r>
          </a:p>
          <a:p>
            <a:endParaRPr lang="en-US"/>
          </a:p>
        </p:txBody>
      </p:sp>
      <p:pic>
        <p:nvPicPr>
          <p:cNvPr id="146436" name="Picture 4" descr="4-5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895600"/>
            <a:ext cx="4038600" cy="3727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							contd…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/>
              <a:t>The locations of (r</a:t>
            </a:r>
            <a:r>
              <a:rPr lang="en-US" sz="2600" baseline="-25000"/>
              <a:t>1</a:t>
            </a:r>
            <a:r>
              <a:rPr lang="en-US" sz="2600"/>
              <a:t>,s</a:t>
            </a:r>
            <a:r>
              <a:rPr lang="en-US" sz="2600" baseline="-25000"/>
              <a:t>1</a:t>
            </a:r>
            <a:r>
              <a:rPr lang="en-US" sz="2600"/>
              <a:t>) and (r</a:t>
            </a:r>
            <a:r>
              <a:rPr lang="en-US" sz="2600" baseline="-25000"/>
              <a:t>2</a:t>
            </a:r>
            <a:r>
              <a:rPr lang="en-US" sz="2600"/>
              <a:t>,s</a:t>
            </a:r>
            <a:r>
              <a:rPr lang="en-US" sz="2600" baseline="-25000"/>
              <a:t>2</a:t>
            </a:r>
            <a:r>
              <a:rPr lang="en-US" sz="2600"/>
              <a:t>) control the shape of the transformation function.</a:t>
            </a:r>
          </a:p>
          <a:p>
            <a:pPr lvl="4"/>
            <a:endParaRPr lang="en-US" sz="1800"/>
          </a:p>
          <a:p>
            <a:pPr lvl="1"/>
            <a:r>
              <a:rPr lang="en-US" sz="2200"/>
              <a:t>If r</a:t>
            </a:r>
            <a:r>
              <a:rPr lang="en-US" sz="2200" baseline="-25000"/>
              <a:t>1</a:t>
            </a:r>
            <a:r>
              <a:rPr lang="en-US" sz="2200"/>
              <a:t>= s</a:t>
            </a:r>
            <a:r>
              <a:rPr lang="en-US" sz="2200" baseline="-25000"/>
              <a:t>1 </a:t>
            </a:r>
            <a:r>
              <a:rPr lang="en-US" sz="2200"/>
              <a:t>and r</a:t>
            </a:r>
            <a:r>
              <a:rPr lang="en-US" sz="2200" baseline="-25000"/>
              <a:t>2</a:t>
            </a:r>
            <a:r>
              <a:rPr lang="en-US" sz="2200"/>
              <a:t>= s</a:t>
            </a:r>
            <a:r>
              <a:rPr lang="en-US" sz="2200" baseline="-25000"/>
              <a:t>2 </a:t>
            </a:r>
            <a:r>
              <a:rPr lang="en-US" sz="2200"/>
              <a:t>the transformation is a linear function and produces no changes.</a:t>
            </a:r>
          </a:p>
          <a:p>
            <a:pPr lvl="1"/>
            <a:r>
              <a:rPr lang="en-US" sz="2200"/>
              <a:t>If r</a:t>
            </a:r>
            <a:r>
              <a:rPr lang="en-US" sz="2200" baseline="-25000"/>
              <a:t>1</a:t>
            </a:r>
            <a:r>
              <a:rPr lang="en-US" sz="2200"/>
              <a:t>=r</a:t>
            </a:r>
            <a:r>
              <a:rPr lang="en-US" sz="2200" baseline="-25000"/>
              <a:t>2</a:t>
            </a:r>
            <a:r>
              <a:rPr lang="en-US" sz="2200"/>
              <a:t>, s</a:t>
            </a:r>
            <a:r>
              <a:rPr lang="en-US" sz="2200" baseline="-25000"/>
              <a:t>1</a:t>
            </a:r>
            <a:r>
              <a:rPr lang="en-US" sz="2200"/>
              <a:t>=0 and s</a:t>
            </a:r>
            <a:r>
              <a:rPr lang="en-US" sz="2200" baseline="-25000"/>
              <a:t>2</a:t>
            </a:r>
            <a:r>
              <a:rPr lang="en-US" sz="2200"/>
              <a:t>=L-1, the transformation becomes a thresholding function that creates a binary image.</a:t>
            </a:r>
          </a:p>
          <a:p>
            <a:pPr lvl="1"/>
            <a:r>
              <a:rPr lang="en-US" sz="2200"/>
              <a:t>Intermediate values of (r</a:t>
            </a:r>
            <a:r>
              <a:rPr lang="en-US" sz="2200" baseline="-25000"/>
              <a:t>1</a:t>
            </a:r>
            <a:r>
              <a:rPr lang="en-US" sz="2200"/>
              <a:t>,s</a:t>
            </a:r>
            <a:r>
              <a:rPr lang="en-US" sz="2200" baseline="-25000"/>
              <a:t>1</a:t>
            </a:r>
            <a:r>
              <a:rPr lang="en-US" sz="2200"/>
              <a:t>) and (r</a:t>
            </a:r>
            <a:r>
              <a:rPr lang="en-US" sz="2200" baseline="-25000"/>
              <a:t>2</a:t>
            </a:r>
            <a:r>
              <a:rPr lang="en-US" sz="2200"/>
              <a:t>,s</a:t>
            </a:r>
            <a:r>
              <a:rPr lang="en-US" sz="2200" baseline="-25000"/>
              <a:t>2</a:t>
            </a:r>
            <a:r>
              <a:rPr lang="en-US" sz="2200"/>
              <a:t>) produce various degrees of spread in the gray levels of the output image, thus affecting its contrast.</a:t>
            </a:r>
          </a:p>
          <a:p>
            <a:pPr lvl="1"/>
            <a:r>
              <a:rPr lang="en-US" sz="2200"/>
              <a:t>Generally, r</a:t>
            </a:r>
            <a:r>
              <a:rPr lang="en-US" sz="2200" baseline="-25000"/>
              <a:t>1</a:t>
            </a:r>
            <a:r>
              <a:rPr lang="en-US" sz="2200">
                <a:ea typeface="Batang" pitchFamily="18" charset="-127"/>
              </a:rPr>
              <a:t>≤</a:t>
            </a:r>
            <a:r>
              <a:rPr lang="en-US" sz="2200"/>
              <a:t>r</a:t>
            </a:r>
            <a:r>
              <a:rPr lang="en-US" sz="2200" baseline="-25000"/>
              <a:t>2</a:t>
            </a:r>
            <a:r>
              <a:rPr lang="en-US" sz="2200"/>
              <a:t> and s</a:t>
            </a:r>
            <a:r>
              <a:rPr lang="en-US" sz="2200" baseline="-25000"/>
              <a:t>1</a:t>
            </a:r>
            <a:r>
              <a:rPr lang="en-US" sz="2200">
                <a:ea typeface="Batang" pitchFamily="18" charset="-127"/>
              </a:rPr>
              <a:t>≤</a:t>
            </a:r>
            <a:r>
              <a:rPr lang="en-US" sz="2200"/>
              <a:t>s</a:t>
            </a:r>
            <a:r>
              <a:rPr lang="en-US" sz="2200" baseline="-25000"/>
              <a:t>2</a:t>
            </a:r>
            <a:r>
              <a:rPr lang="en-US" sz="2200"/>
              <a:t> is assumed.</a:t>
            </a:r>
          </a:p>
          <a:p>
            <a:pPr lvl="1">
              <a:buFont typeface="Wingdings" pitchFamily="2" charset="2"/>
              <a:buNone/>
            </a:pPr>
            <a:endParaRPr lang="en-US" sz="2200"/>
          </a:p>
          <a:p>
            <a:pPr>
              <a:buFont typeface="Wingdings" pitchFamily="2" charset="2"/>
              <a:buNone/>
            </a:pPr>
            <a:endParaRPr lang="en-US"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48484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219200"/>
            <a:ext cx="6089650" cy="4903788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Bit-Plane Slicing 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To highlight the contribution made to the total image appearance by specific bits.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i.e. Assuming that each pixel is represented by 8 bits, the image is composed of 8 1-bit planes.</a:t>
            </a:r>
          </a:p>
          <a:p>
            <a:pPr lvl="1">
              <a:lnSpc>
                <a:spcPct val="90000"/>
              </a:lnSpc>
            </a:pPr>
            <a:r>
              <a:rPr lang="en-US"/>
              <a:t>Plane 0 contains the least significant bit and plane 7 contains the most significant bit.</a:t>
            </a:r>
          </a:p>
          <a:p>
            <a:pPr lvl="1">
              <a:lnSpc>
                <a:spcPct val="90000"/>
              </a:lnSpc>
            </a:pPr>
            <a:r>
              <a:rPr lang="en-US"/>
              <a:t>Only the higher order bits (top four) contain visually significant data.  The other bit planes contribute the more subtle details.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888163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52132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Processing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histogram of a digital image with gray levels from 0 to L-1 is a discrete function h(r</a:t>
            </a:r>
            <a:r>
              <a:rPr lang="en-US" baseline="-25000"/>
              <a:t>k</a:t>
            </a:r>
            <a:r>
              <a:rPr lang="en-US"/>
              <a:t>)=n</a:t>
            </a:r>
            <a:r>
              <a:rPr lang="en-US" baseline="-25000"/>
              <a:t>k</a:t>
            </a:r>
            <a:r>
              <a:rPr lang="en-US"/>
              <a:t>, where:</a:t>
            </a:r>
          </a:p>
          <a:p>
            <a:pPr lvl="4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r</a:t>
            </a:r>
            <a:r>
              <a:rPr lang="en-US" baseline="-25000"/>
              <a:t>k</a:t>
            </a:r>
            <a:r>
              <a:rPr lang="en-US"/>
              <a:t> is the kth gray level</a:t>
            </a:r>
          </a:p>
          <a:p>
            <a:pPr lvl="1">
              <a:lnSpc>
                <a:spcPct val="90000"/>
              </a:lnSpc>
            </a:pPr>
            <a:r>
              <a:rPr lang="en-US"/>
              <a:t>n</a:t>
            </a:r>
            <a:r>
              <a:rPr lang="en-US" baseline="-25000"/>
              <a:t>k</a:t>
            </a:r>
            <a:r>
              <a:rPr lang="en-US"/>
              <a:t> is the # pixels in the image with that gray level</a:t>
            </a:r>
          </a:p>
          <a:p>
            <a:pPr lvl="1">
              <a:lnSpc>
                <a:spcPct val="90000"/>
              </a:lnSpc>
            </a:pPr>
            <a:r>
              <a:rPr lang="en-US"/>
              <a:t>n is the total number of pixels in the image</a:t>
            </a:r>
          </a:p>
          <a:p>
            <a:pPr lvl="1">
              <a:lnSpc>
                <a:spcPct val="90000"/>
              </a:lnSpc>
            </a:pPr>
            <a:r>
              <a:rPr lang="en-US"/>
              <a:t>k = 0, 1, 2, …, L-1</a:t>
            </a:r>
          </a:p>
          <a:p>
            <a:pPr>
              <a:lnSpc>
                <a:spcPct val="90000"/>
              </a:lnSpc>
            </a:pPr>
            <a:r>
              <a:rPr lang="en-US"/>
              <a:t>Normalized histogram: p(r</a:t>
            </a:r>
            <a:r>
              <a:rPr lang="en-US" baseline="-25000"/>
              <a:t>k</a:t>
            </a:r>
            <a:r>
              <a:rPr lang="en-US"/>
              <a:t>)=n</a:t>
            </a:r>
            <a:r>
              <a:rPr lang="en-US" baseline="-25000"/>
              <a:t>k</a:t>
            </a:r>
            <a:r>
              <a:rPr lang="en-US"/>
              <a:t>/n</a:t>
            </a:r>
          </a:p>
          <a:p>
            <a:pPr lvl="1">
              <a:lnSpc>
                <a:spcPct val="90000"/>
              </a:lnSpc>
            </a:pPr>
            <a:r>
              <a:rPr lang="en-US"/>
              <a:t>sum of all components = 1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Types of processing:</a:t>
            </a:r>
          </a:p>
          <a:p>
            <a:pPr lvl="4"/>
            <a:endParaRPr lang="en-US"/>
          </a:p>
          <a:p>
            <a:pPr lvl="1"/>
            <a:r>
              <a:rPr lang="en-US"/>
              <a:t>	Histogram equalization</a:t>
            </a:r>
          </a:p>
          <a:p>
            <a:pPr lvl="1"/>
            <a:r>
              <a:rPr lang="en-US"/>
              <a:t>	Histogram matching (specification)</a:t>
            </a:r>
          </a:p>
          <a:p>
            <a:pPr lvl="1"/>
            <a:r>
              <a:rPr lang="en-US"/>
              <a:t>	Local enhancement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Equalization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819400"/>
            <a:ext cx="8382000" cy="3311525"/>
          </a:xfrm>
        </p:spPr>
        <p:txBody>
          <a:bodyPr/>
          <a:lstStyle/>
          <a:p>
            <a:r>
              <a:rPr lang="en-US" sz="2600"/>
              <a:t>Histogram equalization (HE) results are similar to contrast stretching but offer the advantage of full automation, since HE automatically determines a transformation function to produce a new image with a uniform histogram.</a:t>
            </a:r>
          </a:p>
          <a:p>
            <a:endParaRPr lang="en-US" sz="2600"/>
          </a:p>
        </p:txBody>
      </p:sp>
      <p:graphicFrame>
        <p:nvGraphicFramePr>
          <p:cNvPr id="15462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905000" y="1447800"/>
          <a:ext cx="4267200" cy="1058863"/>
        </p:xfrm>
        <a:graphic>
          <a:graphicData uri="http://schemas.openxmlformats.org/presentationml/2006/ole">
            <p:oleObj spid="_x0000_s154628" name="Equation" r:id="rId3" imgW="1841400" imgH="457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6676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04800" y="381000"/>
            <a:ext cx="4038600" cy="6096000"/>
          </a:xfrm>
          <a:noFill/>
          <a:ln/>
        </p:spPr>
      </p:pic>
      <p:pic>
        <p:nvPicPr>
          <p:cNvPr id="156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81000"/>
            <a:ext cx="4724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838200"/>
          </a:xfrm>
        </p:spPr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Image Enhancement Techniques</a:t>
            </a:r>
          </a:p>
          <a:p>
            <a:r>
              <a:rPr lang="en-US"/>
              <a:t>Spatial Domain Method </a:t>
            </a:r>
          </a:p>
          <a:p>
            <a:r>
              <a:rPr lang="en-US"/>
              <a:t>Histogram Methods</a:t>
            </a:r>
          </a:p>
          <a:p>
            <a:r>
              <a:rPr lang="en-US"/>
              <a:t>Frequency Domain Methods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Histogram Matching (or Specification)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Histogram equalization does not allow interactive image enhancement and generates only one result: an approximation to a uniform histogram.</a:t>
            </a:r>
          </a:p>
          <a:p>
            <a:pPr lvl="4"/>
            <a:endParaRPr lang="en-US"/>
          </a:p>
          <a:p>
            <a:r>
              <a:rPr lang="en-US"/>
              <a:t>Sometimes though, we need to be able to specify particular histogram shapes capable of highlighting certain gray-level ranges.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543800" cy="762000"/>
          </a:xfrm>
        </p:spPr>
        <p:txBody>
          <a:bodyPr/>
          <a:lstStyle/>
          <a:p>
            <a:pPr lvl="1"/>
            <a:r>
              <a:rPr lang="en-US" sz="2200"/>
              <a:t>Specify the desired density function and obtain the transformation function G(z):</a:t>
            </a:r>
          </a:p>
          <a:p>
            <a:pPr>
              <a:buFont typeface="Wingdings" pitchFamily="2" charset="2"/>
              <a:buNone/>
            </a:pPr>
            <a:endParaRPr lang="en-US" sz="2600"/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2362200" y="2514600"/>
          <a:ext cx="3733800" cy="927100"/>
        </p:xfrm>
        <a:graphic>
          <a:graphicData uri="http://schemas.openxmlformats.org/presentationml/2006/ole">
            <p:oleObj spid="_x0000_s158724" name="Equation" r:id="rId3" imgW="1739880" imgH="431640" progId="Equation.3">
              <p:embed/>
            </p:oleObj>
          </a:graphicData>
        </a:graphic>
      </p:graphicFrame>
      <p:sp>
        <p:nvSpPr>
          <p:cNvPr id="158726" name="Text Box 6"/>
          <p:cNvSpPr txBox="1">
            <a:spLocks noChangeArrowheads="1"/>
          </p:cNvSpPr>
          <p:nvPr/>
        </p:nvSpPr>
        <p:spPr bwMode="auto">
          <a:xfrm>
            <a:off x="1295400" y="3657600"/>
            <a:ext cx="6019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p</a:t>
            </a:r>
            <a:r>
              <a:rPr lang="en-US" sz="1400">
                <a:latin typeface="Times New Roman" pitchFamily="18" charset="0"/>
              </a:rPr>
              <a:t>z</a:t>
            </a:r>
            <a:r>
              <a:rPr lang="en-US" sz="2000">
                <a:latin typeface="Times New Roman" pitchFamily="18" charset="0"/>
              </a:rPr>
              <a:t>: specified desirable PDF for output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723900" y="434340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algn="l">
              <a:spcBef>
                <a:spcPct val="20000"/>
              </a:spcBef>
              <a:buFontTx/>
              <a:buChar char="–"/>
            </a:pPr>
            <a:endParaRPr lang="en-US" sz="2400">
              <a:latin typeface="Trebuchet MS" pitchFamily="34" charset="0"/>
            </a:endParaRPr>
          </a:p>
          <a:p>
            <a:pPr marL="742950" lvl="1" indent="-285750" algn="l">
              <a:spcBef>
                <a:spcPct val="20000"/>
              </a:spcBef>
              <a:buFontTx/>
              <a:buChar char="–"/>
            </a:pPr>
            <a:r>
              <a:rPr lang="en-US" sz="2400">
                <a:latin typeface="Trebuchet MS" pitchFamily="34" charset="0"/>
              </a:rPr>
              <a:t>Apply the inverse transformation function      z=G</a:t>
            </a:r>
            <a:r>
              <a:rPr lang="en-US" sz="2400" baseline="30000">
                <a:latin typeface="Trebuchet MS" pitchFamily="34" charset="0"/>
              </a:rPr>
              <a:t>-1</a:t>
            </a:r>
            <a:r>
              <a:rPr lang="en-US" sz="2400">
                <a:latin typeface="Trebuchet MS" pitchFamily="34" charset="0"/>
              </a:rPr>
              <a:t>(s) to the levels obtained in step 1.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Smoothing or Averaging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848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A noisy image: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 Averaging M different noisy images: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As M increases, the variability of the pixel values at each location decreases.</a:t>
            </a:r>
          </a:p>
          <a:p>
            <a:pPr lvl="4">
              <a:lnSpc>
                <a:spcPct val="90000"/>
              </a:lnSpc>
            </a:pP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2000"/>
              <a:t>This means that g(x,y) approaches f(x,y) as the number of noisy images used in the averaging process increases.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200"/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209800" y="2133600"/>
          <a:ext cx="4114800" cy="522288"/>
        </p:xfrm>
        <a:graphic>
          <a:graphicData uri="http://schemas.openxmlformats.org/presentationml/2006/ole">
            <p:oleObj spid="_x0000_s160772" name="Equation" r:id="rId3" imgW="1600200" imgH="203040" progId="Equation.3">
              <p:embed/>
            </p:oleObj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2514600" y="3124200"/>
          <a:ext cx="3810000" cy="1117600"/>
        </p:xfrm>
        <a:graphic>
          <a:graphicData uri="http://schemas.openxmlformats.org/presentationml/2006/ole">
            <p:oleObj spid="_x0000_s160774" name="Equation" r:id="rId4" imgW="147312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447800"/>
            <a:ext cx="3276600" cy="4530725"/>
          </a:xfrm>
          <a:noFill/>
          <a:ln/>
        </p:spPr>
      </p:pic>
      <p:pic>
        <p:nvPicPr>
          <p:cNvPr id="1638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876800"/>
            <a:ext cx="48768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Filtering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of spatial masks for image processing (spatial filters)</a:t>
            </a:r>
          </a:p>
          <a:p>
            <a:pPr lvl="4"/>
            <a:endParaRPr lang="en-US"/>
          </a:p>
          <a:p>
            <a:r>
              <a:rPr lang="en-US"/>
              <a:t>Linear and nonlinear filters</a:t>
            </a:r>
          </a:p>
          <a:p>
            <a:pPr lvl="4"/>
            <a:endParaRPr lang="en-US"/>
          </a:p>
          <a:p>
            <a:r>
              <a:rPr lang="en-US"/>
              <a:t>Low-pass filters eliminate or attenuate high frequency components in the frequency domain (sharp image details), and result in image blurring.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>
            <p:ph sz="half" idx="1"/>
          </p:nvPr>
        </p:nvGraphicFramePr>
        <p:xfrm>
          <a:off x="2514600" y="1676400"/>
          <a:ext cx="4267200" cy="854075"/>
        </p:xfrm>
        <a:graphic>
          <a:graphicData uri="http://schemas.openxmlformats.org/presentationml/2006/ole">
            <p:oleObj spid="_x0000_s167940" name="Equation" r:id="rId3" imgW="2159000" imgH="431800" progId="Equation.3">
              <p:embed/>
            </p:oleObj>
          </a:graphicData>
        </a:graphic>
      </p:graphicFrame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1219200" y="2743200"/>
            <a:ext cx="6934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i="1"/>
              <a:t>a=(m-1)/2 </a:t>
            </a:r>
            <a:r>
              <a:rPr lang="en-US" sz="2000"/>
              <a:t>and</a:t>
            </a:r>
            <a:r>
              <a:rPr lang="en-US" sz="2000" i="1"/>
              <a:t> b=(n-1)/2</a:t>
            </a:r>
            <a:r>
              <a:rPr lang="en-US" sz="2000"/>
              <a:t>, </a:t>
            </a:r>
          </a:p>
          <a:p>
            <a:r>
              <a:rPr lang="en-US" sz="2000" i="1"/>
              <a:t>m</a:t>
            </a:r>
            <a:r>
              <a:rPr lang="en-US" sz="2000"/>
              <a:t> x </a:t>
            </a:r>
            <a:r>
              <a:rPr lang="en-US" sz="2000" i="1"/>
              <a:t>n</a:t>
            </a:r>
            <a:r>
              <a:rPr lang="en-US" sz="2000"/>
              <a:t> (odd numbers)</a:t>
            </a:r>
          </a:p>
          <a:p>
            <a:endParaRPr lang="en-US" sz="2000"/>
          </a:p>
          <a:p>
            <a:r>
              <a:rPr lang="en-US" sz="2000"/>
              <a:t>For </a:t>
            </a:r>
            <a:r>
              <a:rPr lang="en-US" sz="2000" i="1"/>
              <a:t>x</a:t>
            </a:r>
            <a:r>
              <a:rPr lang="en-US" sz="2000"/>
              <a:t>=0,1,…,M-1 and </a:t>
            </a:r>
            <a:r>
              <a:rPr lang="en-US" sz="2000" i="1"/>
              <a:t>y</a:t>
            </a:r>
            <a:r>
              <a:rPr lang="en-US" sz="2000"/>
              <a:t>=0,1,…,N-1</a:t>
            </a: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990600" y="4191000"/>
            <a:ext cx="7772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/>
              <a:t>The basic approach is to sum products between the mask coefficients and the intensities of the pixels under the mask at a specific location in the image:</a:t>
            </a:r>
          </a:p>
        </p:txBody>
      </p:sp>
      <p:graphicFrame>
        <p:nvGraphicFramePr>
          <p:cNvPr id="167945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828800" y="5257800"/>
          <a:ext cx="3352800" cy="474663"/>
        </p:xfrm>
        <a:graphic>
          <a:graphicData uri="http://schemas.openxmlformats.org/presentationml/2006/ole">
            <p:oleObj spid="_x0000_s167945" name="Equation" r:id="rId4" imgW="1612800" imgH="228600" progId="Equation.3">
              <p:embed/>
            </p:oleObj>
          </a:graphicData>
        </a:graphic>
      </p:graphicFrame>
      <p:sp>
        <p:nvSpPr>
          <p:cNvPr id="167948" name="Text Box 12"/>
          <p:cNvSpPr txBox="1">
            <a:spLocks noChangeArrowheads="1"/>
          </p:cNvSpPr>
          <p:nvPr/>
        </p:nvSpPr>
        <p:spPr bwMode="auto">
          <a:xfrm>
            <a:off x="5562600" y="5334000"/>
            <a:ext cx="2595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400">
                <a:latin typeface="Trebuchet MS" pitchFamily="34" charset="0"/>
              </a:rPr>
              <a:t>(for a 3 x 3 filter)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Neighborhood Averaging</a:t>
            </a:r>
          </a:p>
        </p:txBody>
      </p:sp>
      <p:pic>
        <p:nvPicPr>
          <p:cNvPr id="164869" name="Picture 5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81000" y="1600200"/>
            <a:ext cx="8534400" cy="3124200"/>
          </a:xfrm>
          <a:noFill/>
          <a:ln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Spatial Filter</a:t>
            </a:r>
          </a:p>
        </p:txBody>
      </p:sp>
      <p:pic>
        <p:nvPicPr>
          <p:cNvPr id="165892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838200" y="2286000"/>
            <a:ext cx="7391400" cy="2690813"/>
          </a:xfrm>
          <a:noFill/>
          <a:ln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1012" name="Picture 4"/>
          <p:cNvPicPr>
            <a:picLocks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514600"/>
            <a:ext cx="6172200" cy="2689225"/>
          </a:xfrm>
          <a:noFill/>
          <a:ln/>
        </p:spPr>
      </p:pic>
      <p:pic>
        <p:nvPicPr>
          <p:cNvPr id="1710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1066800"/>
            <a:ext cx="1382713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Non-linear Filter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Median filtering (nonlinear)</a:t>
            </a:r>
          </a:p>
          <a:p>
            <a:pPr lvl="4"/>
            <a:endParaRPr lang="en-US"/>
          </a:p>
          <a:p>
            <a:pPr lvl="1"/>
            <a:r>
              <a:rPr lang="en-US"/>
              <a:t>Used primarily for noise reduction (eliminates isolated spikes)</a:t>
            </a:r>
          </a:p>
          <a:p>
            <a:pPr lvl="4"/>
            <a:endParaRPr lang="en-US"/>
          </a:p>
          <a:p>
            <a:pPr lvl="1"/>
            <a:r>
              <a:rPr lang="en-US"/>
              <a:t>The gray level of each pixel is replaced by the median of the gray levels in the neighborhood of that pixel (instead of by the average as before).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7223" name="Organization Chart 7"/>
          <p:cNvGraphicFramePr>
            <a:graphicFrameLocks/>
          </p:cNvGraphicFramePr>
          <p:nvPr>
            <p:ph type="dgm" idx="1"/>
          </p:nvPr>
        </p:nvGraphicFramePr>
        <p:xfrm>
          <a:off x="457200" y="1617663"/>
          <a:ext cx="8229600" cy="4495800"/>
        </p:xfrm>
        <a:graphic>
          <a:graphicData uri="http://schemas.openxmlformats.org/drawingml/2006/compatibility">
            <com:legacyDrawing xmlns:com="http://schemas.openxmlformats.org/drawingml/2006/compatibility" spid="_x0000_s137223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3060" name="Picture 4"/>
          <p:cNvPicPr>
            <a:picLocks noChangeAspect="1" noChangeArrowheads="1"/>
          </p:cNvPicPr>
          <p:nvPr>
            <p:ph type="title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0" y="2133600"/>
            <a:ext cx="4267200" cy="3700463"/>
          </a:xfrm>
          <a:noFill/>
          <a:ln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Sharpening Filters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main aim in image sharpening is to highlight fine detail in the image</a:t>
            </a:r>
          </a:p>
          <a:p>
            <a:r>
              <a:rPr lang="en-US"/>
              <a:t>With image sharpening, we want to enhance the high-frequency components; this implies a spatial lter shape that has a high positive component at the centre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81200"/>
            <a:ext cx="6477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/>
              <a:t>Derivatives</a:t>
            </a:r>
            <a:br>
              <a:rPr lang="en-US" sz="3800"/>
            </a:br>
            <a:endParaRPr lang="en-US" sz="380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sz="half" idx="1"/>
          </p:nvPr>
        </p:nvSpPr>
        <p:spPr>
          <a:noFill/>
          <a:ln/>
        </p:spPr>
        <p:txBody>
          <a:bodyPr/>
          <a:lstStyle/>
          <a:p>
            <a:r>
              <a:rPr lang="en-US" sz="2600"/>
              <a:t>First derivative</a:t>
            </a:r>
          </a:p>
          <a:p>
            <a:endParaRPr lang="en-US" sz="2600"/>
          </a:p>
          <a:p>
            <a:endParaRPr lang="en-US" sz="2600"/>
          </a:p>
          <a:p>
            <a:endParaRPr lang="en-US" sz="2600"/>
          </a:p>
          <a:p>
            <a:r>
              <a:rPr lang="en-US" sz="2600"/>
              <a:t>Second derivative</a:t>
            </a:r>
          </a:p>
        </p:txBody>
      </p:sp>
      <p:graphicFrame>
        <p:nvGraphicFramePr>
          <p:cNvPr id="176133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3124200" y="2286000"/>
          <a:ext cx="3124200" cy="906463"/>
        </p:xfrm>
        <a:graphic>
          <a:graphicData uri="http://schemas.openxmlformats.org/presentationml/2006/ole">
            <p:oleObj spid="_x0000_s176133" name="Equation" r:id="rId3" imgW="1270000" imgH="368300" progId="Equation.3">
              <p:embed/>
            </p:oleObj>
          </a:graphicData>
        </a:graphic>
      </p:graphicFrame>
      <p:graphicFrame>
        <p:nvGraphicFramePr>
          <p:cNvPr id="176135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1828800" y="4419600"/>
          <a:ext cx="5181600" cy="996950"/>
        </p:xfrm>
        <a:graphic>
          <a:graphicData uri="http://schemas.openxmlformats.org/presentationml/2006/ole">
            <p:oleObj spid="_x0000_s176135" name="Equation" r:id="rId4" imgW="2044700" imgH="393700" progId="Equation.3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1st order derivatives produce thicker edges in an image</a:t>
            </a:r>
          </a:p>
          <a:p>
            <a:r>
              <a:rPr lang="en-US"/>
              <a:t>2nd order derivatives have stronger response to fine detail</a:t>
            </a:r>
          </a:p>
          <a:p>
            <a:r>
              <a:rPr lang="en-US"/>
              <a:t>1st order derivatives have stronger response to  a gray lever step</a:t>
            </a:r>
          </a:p>
          <a:p>
            <a:r>
              <a:rPr lang="en-US"/>
              <a:t>2nd order derivatives produce a double response at step changes in gray level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886200"/>
            <a:ext cx="7772400" cy="2244725"/>
          </a:xfrm>
        </p:spPr>
        <p:txBody>
          <a:bodyPr/>
          <a:lstStyle/>
          <a:p>
            <a:r>
              <a:rPr lang="en-US"/>
              <a:t>Since the sum of all the weights is zero, the resulting signal will have a zero DC value</a:t>
            </a:r>
          </a:p>
          <a:p>
            <a:endParaRPr lang="en-US"/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828800"/>
            <a:ext cx="594360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Domain Methods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simply compute the Fourier transform of the image to be enhanced, multiply the result by a filter (rather than convolve in the spatial domain), and take the inverse transform to produce the enhanced image.</a:t>
            </a:r>
          </a:p>
          <a:p>
            <a:r>
              <a:rPr lang="en-US"/>
              <a:t>Low pass filtering involves the elimination of the high frequency components in the image. It results in blurring of the image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Frequency Domain Methods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743200"/>
            <a:ext cx="67056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  <a:p>
            <a:pPr algn="ctr">
              <a:buFont typeface="Wingdings" pitchFamily="2" charset="2"/>
              <a:buNone/>
            </a:pPr>
            <a:r>
              <a:rPr lang="en-US" sz="6000"/>
              <a:t>ThE 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Spatial Domain Methods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these methods a operation (linear or non-linear) is performed on the pixels in the neighborhood of coordinate (x,y) in the input image F, giving enhanced image F’ </a:t>
            </a:r>
          </a:p>
          <a:p>
            <a:r>
              <a:rPr lang="en-US"/>
              <a:t>Neighborhood can be any shape but generally it is rectangular ( 3x3, 5x5, 9x9 etc)</a:t>
            </a:r>
          </a:p>
          <a:p>
            <a:pPr>
              <a:buFont typeface="Wingdings" pitchFamily="2" charset="2"/>
              <a:buNone/>
            </a:pPr>
            <a:r>
              <a:rPr lang="en-US"/>
              <a:t> 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  		</a:t>
            </a:r>
            <a:r>
              <a:rPr lang="en-US" i="1"/>
              <a:t>g(x,y) = T[f(x,y)]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Grey Scale Manipulation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Simplest form of window (1x1)</a:t>
            </a:r>
          </a:p>
          <a:p>
            <a:r>
              <a:rPr lang="en-US"/>
              <a:t>Assume input gray scale values are in range [0, L-1] (in 8 bit images L = 256)</a:t>
            </a:r>
          </a:p>
          <a:p>
            <a:r>
              <a:rPr lang="en-US"/>
              <a:t>N</a:t>
            </a:r>
            <a:r>
              <a:rPr lang="en-US" baseline="30000"/>
              <a:t>th </a:t>
            </a:r>
            <a:r>
              <a:rPr lang="en-US"/>
              <a:t>root Transformation</a:t>
            </a:r>
          </a:p>
          <a:p>
            <a:pPr>
              <a:buFont typeface="Wingdings" pitchFamily="2" charset="2"/>
              <a:buNone/>
            </a:pPr>
            <a:r>
              <a:rPr lang="en-US"/>
              <a:t>                  s = c (r)</a:t>
            </a:r>
            <a:r>
              <a:rPr lang="en-US" baseline="30000"/>
              <a:t>n</a:t>
            </a: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/>
              <a:t>contd…</a:t>
            </a:r>
          </a:p>
        </p:txBody>
      </p:sp>
      <p:pic>
        <p:nvPicPr>
          <p:cNvPr id="143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71600"/>
            <a:ext cx="7315200" cy="52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65" name="Text Box 5"/>
          <p:cNvSpPr txBox="1">
            <a:spLocks noChangeArrowheads="1"/>
          </p:cNvSpPr>
          <p:nvPr>
            <p:ph type="body" idx="1"/>
          </p:nvPr>
        </p:nvSpPr>
        <p:spPr>
          <a:xfrm>
            <a:off x="152400" y="2971800"/>
            <a:ext cx="3276600" cy="1066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500"/>
              <a:t>Linear: Negative, Identity</a:t>
            </a:r>
          </a:p>
          <a:p>
            <a:pPr>
              <a:lnSpc>
                <a:spcPct val="80000"/>
              </a:lnSpc>
            </a:pPr>
            <a:r>
              <a:rPr lang="en-US" sz="1500"/>
              <a:t>Logarithmic: Log, Inverse Log</a:t>
            </a:r>
          </a:p>
          <a:p>
            <a:pPr>
              <a:lnSpc>
                <a:spcPct val="80000"/>
              </a:lnSpc>
            </a:pPr>
            <a:r>
              <a:rPr lang="en-US" sz="1500"/>
              <a:t>Power-Law: </a:t>
            </a:r>
            <a:r>
              <a:rPr lang="en-US" sz="1500" i="1"/>
              <a:t>n</a:t>
            </a:r>
            <a:r>
              <a:rPr lang="en-US" sz="1500"/>
              <a:t>th power, </a:t>
            </a:r>
            <a:r>
              <a:rPr lang="en-US" sz="1500" i="1"/>
              <a:t>n</a:t>
            </a:r>
            <a:r>
              <a:rPr lang="en-US" sz="1500"/>
              <a:t>th root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Negative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43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7848600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2209800" y="53340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Image Negative:      s = L – 1 – 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Transformation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543800" cy="18288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600" i="1"/>
              <a:t>s </a:t>
            </a:r>
            <a:r>
              <a:rPr lang="en-US" sz="2600"/>
              <a:t>= </a:t>
            </a:r>
            <a:r>
              <a:rPr lang="en-US" sz="2600" i="1"/>
              <a:t>c </a:t>
            </a:r>
            <a:r>
              <a:rPr lang="en-US" sz="2600"/>
              <a:t>log(1+</a:t>
            </a:r>
            <a:r>
              <a:rPr lang="en-US" sz="2600" i="1"/>
              <a:t>r</a:t>
            </a:r>
            <a:r>
              <a:rPr lang="en-US" sz="2600"/>
              <a:t>)</a:t>
            </a:r>
          </a:p>
          <a:p>
            <a:pPr algn="ctr">
              <a:buFont typeface="Wingdings" pitchFamily="2" charset="2"/>
              <a:buNone/>
            </a:pPr>
            <a:r>
              <a:rPr lang="en-US" sz="2200"/>
              <a:t>c: constant</a:t>
            </a:r>
            <a:endParaRPr lang="en-US" sz="2600"/>
          </a:p>
          <a:p>
            <a:r>
              <a:rPr lang="en-US" sz="2600"/>
              <a:t>Compresses the dynamic range of images with large variations in pixel values</a:t>
            </a:r>
          </a:p>
          <a:p>
            <a:endParaRPr lang="en-US" sz="2600"/>
          </a:p>
        </p:txBody>
      </p:sp>
      <p:pic>
        <p:nvPicPr>
          <p:cNvPr id="1454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505200"/>
            <a:ext cx="71628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Law Transformation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438400" cy="4267200"/>
          </a:xfrm>
        </p:spPr>
        <p:txBody>
          <a:bodyPr/>
          <a:lstStyle/>
          <a:p>
            <a:r>
              <a:rPr lang="en-US"/>
              <a:t> </a:t>
            </a:r>
            <a:r>
              <a:rPr lang="en-US" sz="2400"/>
              <a:t>s = cr</a:t>
            </a:r>
            <a:r>
              <a:rPr lang="el-GR" sz="2400" baseline="30000"/>
              <a:t>γ</a:t>
            </a:r>
            <a:endParaRPr lang="en-US" sz="2400" baseline="30000"/>
          </a:p>
          <a:p>
            <a:r>
              <a:rPr lang="en-US" sz="2400"/>
              <a:t>C, </a:t>
            </a:r>
            <a:r>
              <a:rPr lang="en-US" sz="2400">
                <a:sym typeface="Symbol" pitchFamily="18" charset="2"/>
              </a:rPr>
              <a:t> : positive constants</a:t>
            </a:r>
            <a:endParaRPr lang="en-US" sz="2400"/>
          </a:p>
          <a:p>
            <a:r>
              <a:rPr lang="en-US" sz="2400"/>
              <a:t>Gamma correction</a:t>
            </a:r>
          </a:p>
          <a:p>
            <a:endParaRPr lang="el-GR"/>
          </a:p>
        </p:txBody>
      </p:sp>
      <p:pic>
        <p:nvPicPr>
          <p:cNvPr id="141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600200"/>
            <a:ext cx="6248400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397</TotalTime>
  <Words>972</Words>
  <Application>Microsoft Office PowerPoint</Application>
  <PresentationFormat>On-screen Show (4:3)</PresentationFormat>
  <Paragraphs>133</Paragraphs>
  <Slides>38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Garamond</vt:lpstr>
      <vt:lpstr>Times New Roman</vt:lpstr>
      <vt:lpstr>Wingdings</vt:lpstr>
      <vt:lpstr>Symbol</vt:lpstr>
      <vt:lpstr>Batang</vt:lpstr>
      <vt:lpstr>Trebuchet MS</vt:lpstr>
      <vt:lpstr>Edge</vt:lpstr>
      <vt:lpstr>Microsoft Equation 3.0</vt:lpstr>
      <vt:lpstr>Microsoft Equation</vt:lpstr>
      <vt:lpstr>  Image Processing      Lecture 4   </vt:lpstr>
      <vt:lpstr>Today</vt:lpstr>
      <vt:lpstr>Slide 3</vt:lpstr>
      <vt:lpstr>Spatial Domain Methods</vt:lpstr>
      <vt:lpstr>Grey Scale Manipulation</vt:lpstr>
      <vt:lpstr>contd…</vt:lpstr>
      <vt:lpstr>Image Negative</vt:lpstr>
      <vt:lpstr>Log Transformation</vt:lpstr>
      <vt:lpstr>Power Law Transformation</vt:lpstr>
      <vt:lpstr>Contrast Stretching</vt:lpstr>
      <vt:lpstr>       contd…</vt:lpstr>
      <vt:lpstr>Example</vt:lpstr>
      <vt:lpstr>Bit-Plane Slicing </vt:lpstr>
      <vt:lpstr>Slide 14</vt:lpstr>
      <vt:lpstr>Slide 15</vt:lpstr>
      <vt:lpstr>Histogram Processing</vt:lpstr>
      <vt:lpstr>Slide 17</vt:lpstr>
      <vt:lpstr>Histogram Equalization</vt:lpstr>
      <vt:lpstr>Slide 19</vt:lpstr>
      <vt:lpstr>Histogram Matching (or Specification)</vt:lpstr>
      <vt:lpstr>Method</vt:lpstr>
      <vt:lpstr>Image Smoothing or Averaging</vt:lpstr>
      <vt:lpstr>Example</vt:lpstr>
      <vt:lpstr>Spatial Filtering</vt:lpstr>
      <vt:lpstr>Slide 25</vt:lpstr>
      <vt:lpstr>Neighborhood Averaging</vt:lpstr>
      <vt:lpstr>General Spatial Filter</vt:lpstr>
      <vt:lpstr>Slide 28</vt:lpstr>
      <vt:lpstr>Non-linear Filter</vt:lpstr>
      <vt:lpstr>Slide 30</vt:lpstr>
      <vt:lpstr>Sharpening Filters</vt:lpstr>
      <vt:lpstr>Slide 32</vt:lpstr>
      <vt:lpstr>Derivatives </vt:lpstr>
      <vt:lpstr>Observations</vt:lpstr>
      <vt:lpstr>Slide 35</vt:lpstr>
      <vt:lpstr>Frequency Domain Methods</vt:lpstr>
      <vt:lpstr>Frequency Domain Methods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H2</dc:creator>
  <cp:lastModifiedBy>H2</cp:lastModifiedBy>
  <cp:revision>154</cp:revision>
  <cp:lastPrinted>1601-01-01T00:00:00Z</cp:lastPrinted>
  <dcterms:created xsi:type="dcterms:W3CDTF">1601-01-01T00:00:00Z</dcterms:created>
  <dcterms:modified xsi:type="dcterms:W3CDTF">2016-01-26T07:25:03Z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