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 Equalization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Example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28600" y="838200"/>
          <a:ext cx="3733800" cy="3367088"/>
        </p:xfrm>
        <a:graphic>
          <a:graphicData uri="http://schemas.openxmlformats.org/presentationml/2006/ole">
            <p:oleObj spid="_x0000_s8194" name="Bitmap Image" r:id="rId3" imgW="2610214" imgH="2352381" progId="PBrush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162425" y="838200"/>
          <a:ext cx="4600575" cy="3429000"/>
        </p:xfrm>
        <a:graphic>
          <a:graphicData uri="http://schemas.openxmlformats.org/presentationml/2006/ole">
            <p:oleObj spid="_x0000_s8195" name="Bitmap Image" r:id="rId4" imgW="4600000" imgH="3552381" progId="PBrush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57200" y="4876800"/>
          <a:ext cx="3505200" cy="1616075"/>
        </p:xfrm>
        <a:graphic>
          <a:graphicData uri="http://schemas.openxmlformats.org/presentationml/2006/ole">
            <p:oleObj spid="_x0000_s8196" name="Bitmap Image" r:id="rId5" imgW="2209524" imgH="1019048" progId="PBrush">
              <p:embed/>
            </p:oleObj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438400" y="30480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Original image and its 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09600" y="1066800"/>
          <a:ext cx="3267075" cy="3248025"/>
        </p:xfrm>
        <a:graphic>
          <a:graphicData uri="http://schemas.openxmlformats.org/presentationml/2006/ole">
            <p:oleObj spid="_x0000_s9218" name="Bitmap Image" r:id="rId3" imgW="3266667" imgH="3247619" progId="PBrush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191000" y="1066800"/>
          <a:ext cx="4572000" cy="3333750"/>
        </p:xfrm>
        <a:graphic>
          <a:graphicData uri="http://schemas.openxmlformats.org/presentationml/2006/ole">
            <p:oleObj spid="_x0000_s9219" name="Bitmap Image" r:id="rId4" imgW="4571429" imgH="3561905" progId="PBrush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14400" y="4419600"/>
          <a:ext cx="3657600" cy="2214563"/>
        </p:xfrm>
        <a:graphic>
          <a:graphicData uri="http://schemas.openxmlformats.org/presentationml/2006/ole">
            <p:oleObj spid="_x0000_s9220" name="Bitmap Image" r:id="rId5" imgW="2390476" imgH="1448002" progId="PBrush">
              <p:embed/>
            </p:oleObj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81200" y="45720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Histogram equalized image and its 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Histogram matching (specification)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Histogram matching (specification)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063750" y="2565400"/>
          <a:ext cx="4025900" cy="758825"/>
        </p:xfrm>
        <a:graphic>
          <a:graphicData uri="http://schemas.openxmlformats.org/presentationml/2006/ole">
            <p:oleObj spid="_x0000_s10242" name="方程式" r:id="rId3" imgW="1752480" imgH="330120" progId="Equation.3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149475" y="3429000"/>
          <a:ext cx="3851275" cy="758825"/>
        </p:xfrm>
        <a:graphic>
          <a:graphicData uri="http://schemas.openxmlformats.org/presentationml/2006/ole">
            <p:oleObj spid="_x0000_s10243" name="方程式" r:id="rId4" imgW="1676160" imgH="33012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511425" y="4481513"/>
          <a:ext cx="3208338" cy="525462"/>
        </p:xfrm>
        <a:graphic>
          <a:graphicData uri="http://schemas.openxmlformats.org/presentationml/2006/ole">
            <p:oleObj spid="_x0000_s10244" name="方程式" r:id="rId5" imgW="1396800" imgH="228600" progId="Equation.3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708400" y="5589588"/>
          <a:ext cx="1079500" cy="612775"/>
        </p:xfrm>
        <a:graphic>
          <a:graphicData uri="http://schemas.openxmlformats.org/presentationml/2006/ole">
            <p:oleObj spid="_x0000_s10245" name="方程式" r:id="rId6" imgW="380880" imgH="215640" progId="Equation.3">
              <p:embed/>
            </p:oleObj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932363" y="5734050"/>
            <a:ext cx="266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is the desired PDF</a:t>
            </a: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2051050" y="5734050"/>
            <a:ext cx="1225550" cy="503238"/>
          </a:xfrm>
          <a:prstGeom prst="rightArrow">
            <a:avLst>
              <a:gd name="adj1" fmla="val 50000"/>
              <a:gd name="adj2" fmla="val 608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Consider an 8-level 64 x 64 previous image. </a:t>
            </a:r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14400" y="2133600"/>
          <a:ext cx="3305175" cy="2647950"/>
        </p:xfrm>
        <a:graphic>
          <a:graphicData uri="http://schemas.openxmlformats.org/presentationml/2006/ole">
            <p:oleObj spid="_x0000_s11266" name="Bitmap Image" r:id="rId3" imgW="3304762" imgH="2647619" progId="PBrush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0600" y="1600200"/>
            <a:ext cx="3708400" cy="3902075"/>
            <a:chOff x="144" y="384"/>
            <a:chExt cx="2336" cy="2458"/>
          </a:xfrm>
        </p:grpSpPr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1152" y="2592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Gray value</a:t>
              </a:r>
            </a:p>
          </p:txBody>
        </p:sp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624" y="384"/>
            <a:ext cx="1856" cy="2202"/>
          </p:xfrm>
          <a:graphic>
            <a:graphicData uri="http://schemas.openxmlformats.org/presentationml/2006/ole">
              <p:oleObj spid="_x0000_s11267" name="Bitmap Image" r:id="rId4" imgW="2809524" imgH="3333333" progId="PBrush">
                <p:embed/>
              </p:oleObj>
            </a:graphicData>
          </a:graphic>
        </p:graphicFrame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44" y="115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# pixels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It is desired to transform this image into a new image, using a transformation </a:t>
            </a:r>
            <a:r>
              <a:rPr lang="en-US" i="1"/>
              <a:t>Z=H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  <a:r>
              <a:rPr lang="en-US" i="1">
                <a:cs typeface="Times New Roman" pitchFamily="18" charset="0"/>
              </a:rPr>
              <a:t>= G</a:t>
            </a:r>
            <a:r>
              <a:rPr lang="en-US" i="1" baseline="30000">
                <a:cs typeface="Times New Roman" pitchFamily="18" charset="0"/>
              </a:rPr>
              <a:t>-1</a:t>
            </a:r>
            <a:r>
              <a:rPr lang="en-US">
                <a:cs typeface="Times New Roman" pitchFamily="18" charset="0"/>
              </a:rPr>
              <a:t>[</a:t>
            </a:r>
            <a:r>
              <a:rPr lang="en-US" i="1">
                <a:cs typeface="Times New Roman" pitchFamily="18" charset="0"/>
              </a:rPr>
              <a:t>T(r)</a:t>
            </a:r>
            <a:r>
              <a:rPr lang="en-US">
                <a:cs typeface="Times New Roman" pitchFamily="18" charset="0"/>
              </a:rPr>
              <a:t>], with histogram as specified below:</a:t>
            </a:r>
            <a:r>
              <a:rPr lang="en-US"/>
              <a:t>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14400" y="2209800"/>
          <a:ext cx="2295525" cy="2409825"/>
        </p:xfrm>
        <a:graphic>
          <a:graphicData uri="http://schemas.openxmlformats.org/presentationml/2006/ole">
            <p:oleObj spid="_x0000_s12290" name="Bitmap Image" r:id="rId3" imgW="2295238" imgH="2409524" progId="PBrush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81400" y="1600200"/>
            <a:ext cx="4533900" cy="4038600"/>
            <a:chOff x="2256" y="1008"/>
            <a:chExt cx="2856" cy="2544"/>
          </a:xfrm>
        </p:grpSpPr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3024" y="1008"/>
            <a:ext cx="2088" cy="2220"/>
          </p:xfrm>
          <a:graphic>
            <a:graphicData uri="http://schemas.openxmlformats.org/presentationml/2006/ole">
              <p:oleObj spid="_x0000_s12291" name="Bitmap Image" r:id="rId4" imgW="3315163" imgH="3524742" progId="PBrush">
                <p:embed/>
              </p:oleObj>
            </a:graphicData>
          </a:graphic>
        </p:graphicFrame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3648" y="326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Gray values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2256" y="196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# pixels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077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The transformation </a:t>
            </a:r>
            <a:r>
              <a:rPr lang="en-US" i="1">
                <a:cs typeface="Times New Roman" pitchFamily="18" charset="0"/>
              </a:rPr>
              <a:t>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) was obtained earlier (reproduced</a:t>
            </a:r>
          </a:p>
          <a:p>
            <a:r>
              <a:rPr lang="en-US">
                <a:cs typeface="Times New Roman" pitchFamily="18" charset="0"/>
              </a:rPr>
              <a:t>below):</a:t>
            </a:r>
            <a:r>
              <a:rPr lang="en-US"/>
              <a:t>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86000" y="1447800"/>
          <a:ext cx="4419600" cy="2106613"/>
        </p:xfrm>
        <a:graphic>
          <a:graphicData uri="http://schemas.openxmlformats.org/presentationml/2006/ole">
            <p:oleObj spid="_x0000_s13314" name="Bitmap Image" r:id="rId3" imgW="3677163" imgH="1752381" progId="PBrush">
              <p:embed/>
            </p:oleObj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Now we compute the transformation G as before.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062038" y="666750"/>
          <a:ext cx="7021512" cy="5524500"/>
        </p:xfrm>
        <a:graphic>
          <a:graphicData uri="http://schemas.openxmlformats.org/presentationml/2006/ole">
            <p:oleObj spid="_x0000_s14338" name="Bitmap Image" r:id="rId3" imgW="7020905" imgH="552527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/>
              <a:t>Computer z=G</a:t>
            </a:r>
            <a:r>
              <a:rPr lang="en-US" baseline="30000"/>
              <a:t>-1</a:t>
            </a:r>
            <a:r>
              <a:rPr lang="en-US"/>
              <a:t> (s)</a:t>
            </a:r>
            <a:r>
              <a:rPr lang="en-US">
                <a:latin typeface="Symbol" pitchFamily="18" charset="2"/>
                <a:cs typeface="Times New Roman" pitchFamily="18" charset="0"/>
              </a:rPr>
              <a:t>, </a:t>
            </a:r>
            <a:r>
              <a:rPr lang="en-US">
                <a:cs typeface="Times New Roman" pitchFamily="18" charset="0"/>
              </a:rPr>
              <a:t>Notice that </a:t>
            </a:r>
            <a:r>
              <a:rPr lang="en-US" i="1">
                <a:cs typeface="Times New Roman" pitchFamily="18" charset="0"/>
              </a:rPr>
              <a:t>G </a:t>
            </a:r>
            <a:r>
              <a:rPr lang="en-US">
                <a:cs typeface="Times New Roman" pitchFamily="18" charset="0"/>
              </a:rPr>
              <a:t>is not invertible.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(0) = ?</a:t>
            </a:r>
            <a:endParaRPr lang="en-US" baseline="3000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95400" y="1676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(1/7) = 3/7</a:t>
            </a:r>
            <a:endParaRPr lang="en-US" baseline="30000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295400" y="2133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(2/7) = 4/7</a:t>
            </a:r>
            <a:endParaRPr lang="en-US" baseline="30000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95400" y="3124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(4/7) = ?</a:t>
            </a:r>
            <a:endParaRPr lang="en-US" baseline="30000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295400" y="3581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(5/7) = 5/7</a:t>
            </a:r>
            <a:endParaRPr lang="en-US" baseline="30000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295400" y="4038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(6/7) = 6/7</a:t>
            </a:r>
            <a:endParaRPr lang="en-US" baseline="30000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295400" y="44958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(1) = 1</a:t>
            </a:r>
            <a:endParaRPr lang="en-US" baseline="30000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295400" y="2667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(3/7) = ?</a:t>
            </a:r>
            <a:endParaRPr lang="en-US" baseline="30000"/>
          </a:p>
        </p:txBody>
      </p:sp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1295400"/>
            <a:ext cx="5338762" cy="420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4" grpId="0"/>
      <p:bldP spid="32775" grpId="0"/>
      <p:bldP spid="32776" grpId="0"/>
      <p:bldP spid="32777" grpId="0"/>
      <p:bldP spid="32778" grpId="0"/>
      <p:bldP spid="32779" grpId="0"/>
      <p:bldP spid="327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Combining the two transformation </a:t>
            </a:r>
            <a:r>
              <a:rPr lang="en-US" i="1">
                <a:cs typeface="Times New Roman" pitchFamily="18" charset="0"/>
              </a:rPr>
              <a:t>T </a:t>
            </a:r>
            <a:r>
              <a:rPr lang="en-US">
                <a:cs typeface="Times New Roman" pitchFamily="18" charset="0"/>
              </a:rPr>
              <a:t>and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 i="1" baseline="30000">
                <a:cs typeface="Times New Roman" pitchFamily="18" charset="0"/>
              </a:rPr>
              <a:t>-</a:t>
            </a:r>
            <a:r>
              <a:rPr lang="en-US" baseline="30000">
                <a:cs typeface="Times New Roman" pitchFamily="18" charset="0"/>
              </a:rPr>
              <a:t>1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, compute    </a:t>
            </a:r>
            <a:r>
              <a:rPr lang="en-US" i="1"/>
              <a:t>z=H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  <a:r>
              <a:rPr lang="en-US" i="1">
                <a:cs typeface="Times New Roman" pitchFamily="18" charset="0"/>
              </a:rPr>
              <a:t>= G</a:t>
            </a:r>
            <a:r>
              <a:rPr lang="en-US" i="1" baseline="30000">
                <a:cs typeface="Times New Roman" pitchFamily="18" charset="0"/>
              </a:rPr>
              <a:t>-1</a:t>
            </a:r>
            <a:r>
              <a:rPr lang="en-US">
                <a:cs typeface="Times New Roman" pitchFamily="18" charset="0"/>
              </a:rPr>
              <a:t>[v=s=</a:t>
            </a:r>
            <a:r>
              <a:rPr lang="en-US" i="1">
                <a:cs typeface="Times New Roman" pitchFamily="18" charset="0"/>
              </a:rPr>
              <a:t>T(r)</a:t>
            </a:r>
            <a:r>
              <a:rPr lang="en-US">
                <a:cs typeface="Times New Roman" pitchFamily="18" charset="0"/>
              </a:rPr>
              <a:t>]</a:t>
            </a:r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85800" y="1768475"/>
          <a:ext cx="7239000" cy="3184525"/>
        </p:xfrm>
        <a:graphic>
          <a:graphicData uri="http://schemas.openxmlformats.org/presentationml/2006/ole">
            <p:oleObj spid="_x0000_s15362" name="Bitmap Image" r:id="rId3" imgW="5238095" imgH="230537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Probability density functions (PDF)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538413" y="2292350"/>
          <a:ext cx="2479675" cy="992188"/>
        </p:xfrm>
        <a:graphic>
          <a:graphicData uri="http://schemas.openxmlformats.org/presentationml/2006/ole">
            <p:oleObj spid="_x0000_s1026" name="方程式" r:id="rId3" imgW="1079280" imgH="431640" progId="Equation.3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838325" y="3248025"/>
          <a:ext cx="4025900" cy="758825"/>
        </p:xfrm>
        <a:graphic>
          <a:graphicData uri="http://schemas.openxmlformats.org/presentationml/2006/ole">
            <p:oleObj spid="_x0000_s1027" name="方程式" r:id="rId4" imgW="1752480" imgH="330120" progId="Equation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235075" y="4148138"/>
          <a:ext cx="7264400" cy="904875"/>
        </p:xfrm>
        <a:graphic>
          <a:graphicData uri="http://schemas.openxmlformats.org/presentationml/2006/ole">
            <p:oleObj spid="_x0000_s1028" name="方程式" r:id="rId5" imgW="3162240" imgH="393480" progId="Equation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487613" y="5202238"/>
          <a:ext cx="1895475" cy="904875"/>
        </p:xfrm>
        <a:graphic>
          <a:graphicData uri="http://schemas.openxmlformats.org/presentationml/2006/ole">
            <p:oleObj spid="_x0000_s1029" name="方程式" r:id="rId6" imgW="825480" imgH="393480" progId="Equation.3">
              <p:embed/>
            </p:oleObj>
          </a:graphicData>
        </a:graphic>
      </p:graphicFrame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1690688" y="5516563"/>
            <a:ext cx="720725" cy="358775"/>
          </a:xfrm>
          <a:prstGeom prst="rightArrow">
            <a:avLst>
              <a:gd name="adj1" fmla="val 50000"/>
              <a:gd name="adj2" fmla="val 50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Applying the transformation </a:t>
            </a:r>
            <a:r>
              <a:rPr lang="en-US" i="1">
                <a:cs typeface="Times New Roman" pitchFamily="18" charset="0"/>
              </a:rPr>
              <a:t>H </a:t>
            </a:r>
            <a:r>
              <a:rPr lang="en-US">
                <a:cs typeface="Times New Roman" pitchFamily="18" charset="0"/>
              </a:rPr>
              <a:t>to the original image yields an image with histogram as below:</a:t>
            </a:r>
            <a:r>
              <a:rPr lang="en-US"/>
              <a:t> 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828800" y="1371600"/>
          <a:ext cx="5133975" cy="2686050"/>
        </p:xfrm>
        <a:graphic>
          <a:graphicData uri="http://schemas.openxmlformats.org/presentationml/2006/ole">
            <p:oleObj spid="_x0000_s16386" name="Bitmap Image" r:id="rId3" imgW="5133333" imgH="2685714" progId="PBrush">
              <p:embed/>
            </p:oleObj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33400" y="472440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· </a:t>
            </a:r>
            <a:r>
              <a:rPr lang="en-US"/>
              <a:t>Again, the actual histogram of the output image does not exactly but only approximately matches with the specified histogram. This is because we are dealing with discrete histograms.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62000" y="152400"/>
          <a:ext cx="2751138" cy="2819400"/>
        </p:xfrm>
        <a:graphic>
          <a:graphicData uri="http://schemas.openxmlformats.org/presentationml/2006/ole">
            <p:oleObj spid="_x0000_s17410" name="Bitmap Image" r:id="rId3" imgW="2647619" imgH="2715004" progId="PBrush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191000" y="152400"/>
          <a:ext cx="4429125" cy="2847975"/>
        </p:xfrm>
        <a:graphic>
          <a:graphicData uri="http://schemas.openxmlformats.org/presentationml/2006/ole">
            <p:oleObj spid="_x0000_s17411" name="Bitmap Image" r:id="rId4" imgW="4657143" imgH="3552381" progId="PBrush">
              <p:embed/>
            </p:oleObj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057400" y="3048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Original image and its histogram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685800" y="3505200"/>
          <a:ext cx="2732088" cy="2790825"/>
        </p:xfrm>
        <a:graphic>
          <a:graphicData uri="http://schemas.openxmlformats.org/presentationml/2006/ole">
            <p:oleObj spid="_x0000_s17412" name="Bitmap Image" r:id="rId5" imgW="2657846" imgH="2715004" progId="PBrush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267200" y="3452813"/>
          <a:ext cx="4572000" cy="2671762"/>
        </p:xfrm>
        <a:graphic>
          <a:graphicData uri="http://schemas.openxmlformats.org/presentationml/2006/ole">
            <p:oleObj spid="_x0000_s17413" name="Bitmap Image" r:id="rId6" imgW="4580952" imgH="3533333" progId="PBrush">
              <p:embed/>
            </p:oleObj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057400" y="6248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Histogram specified image and its 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3850" y="2882900"/>
          <a:ext cx="8518525" cy="1050925"/>
        </p:xfrm>
        <a:graphic>
          <a:graphicData uri="http://schemas.openxmlformats.org/presentationml/2006/ole">
            <p:oleObj spid="_x0000_s2050" name="方程式" r:id="rId3" imgW="37083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836738"/>
            <a:ext cx="8280400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447800" y="533400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Example</a:t>
            </a:r>
            <a:r>
              <a:rPr lang="en-US" sz="3600" dirty="0" smtClean="0"/>
              <a:t>: histogram equalization</a:t>
            </a:r>
            <a:endParaRPr lang="en-US" sz="3600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458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Symbol" pitchFamily="18" charset="2"/>
                <a:cs typeface="Times New Roman" pitchFamily="18" charset="0"/>
              </a:rPr>
              <a:t>· </a:t>
            </a:r>
            <a:r>
              <a:rPr lang="en-US" dirty="0">
                <a:cs typeface="Times New Roman" pitchFamily="18" charset="0"/>
              </a:rPr>
              <a:t>Consider an 8-level 64 x 64 image with gray values (0, 1, …,</a:t>
            </a:r>
          </a:p>
          <a:p>
            <a:r>
              <a:rPr lang="en-US" dirty="0">
                <a:cs typeface="Times New Roman" pitchFamily="18" charset="0"/>
              </a:rPr>
              <a:t>7). The normalized gray values are (0, 1/7, 2/7, …, 1). The</a:t>
            </a:r>
          </a:p>
          <a:p>
            <a:r>
              <a:rPr lang="en-US" dirty="0">
                <a:cs typeface="Times New Roman" pitchFamily="18" charset="0"/>
              </a:rPr>
              <a:t>normalized histogram is given below:</a:t>
            </a:r>
            <a:r>
              <a:rPr lang="en-US" dirty="0"/>
              <a:t>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895600" y="2743200"/>
          <a:ext cx="3305175" cy="2647950"/>
        </p:xfrm>
        <a:graphic>
          <a:graphicData uri="http://schemas.openxmlformats.org/presentationml/2006/ole">
            <p:oleObj spid="_x0000_s3074" name="Bitmap Image" r:id="rId3" imgW="3304762" imgH="2647619" progId="PBrush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57912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NB: The gray values  in output are also (0, 1/7, 2/7, …, 1).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609600"/>
            <a:ext cx="3708400" cy="3902075"/>
            <a:chOff x="144" y="384"/>
            <a:chExt cx="2336" cy="2458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1152" y="2592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Gray value</a:t>
              </a:r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624" y="384"/>
            <a:ext cx="1856" cy="2202"/>
          </p:xfrm>
          <a:graphic>
            <a:graphicData uri="http://schemas.openxmlformats.org/presentationml/2006/ole">
              <p:oleObj spid="_x0000_s4101" name="Bitmap Image" r:id="rId3" imgW="2809524" imgH="3333333" progId="PBrush">
                <p:embed/>
              </p:oleObj>
            </a:graphicData>
          </a:graphic>
        </p:graphicFrame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44" y="115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# pixels</a:t>
              </a:r>
            </a:p>
          </p:txBody>
        </p:sp>
      </p:grp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81000" y="4953000"/>
          <a:ext cx="3962400" cy="646113"/>
        </p:xfrm>
        <a:graphic>
          <a:graphicData uri="http://schemas.openxmlformats.org/presentationml/2006/ole">
            <p:oleObj spid="_x0000_s4098" name="Bitmap Image" r:id="rId4" imgW="2685714" imgH="438095" progId="PBrush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67200" y="457200"/>
            <a:ext cx="4343400" cy="4130675"/>
            <a:chOff x="2688" y="288"/>
            <a:chExt cx="2736" cy="2602"/>
          </a:xfrm>
        </p:grpSpPr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3504" y="288"/>
            <a:ext cx="1896" cy="2292"/>
          </p:xfrm>
          <a:graphic>
            <a:graphicData uri="http://schemas.openxmlformats.org/presentationml/2006/ole">
              <p:oleObj spid="_x0000_s4100" name="Bitmap Image" r:id="rId5" imgW="3010320" imgH="3638095" progId="PBrush">
                <p:embed/>
              </p:oleObj>
            </a:graphicData>
          </a:graphic>
        </p:graphicFrame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3600" y="2640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Normalized gray value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2688" y="1200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Fraction of # pixels</a:t>
              </a:r>
            </a:p>
          </p:txBody>
        </p:sp>
      </p:grp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4876800" y="4953000"/>
          <a:ext cx="4267200" cy="609600"/>
        </p:xfrm>
        <a:graphic>
          <a:graphicData uri="http://schemas.openxmlformats.org/presentationml/2006/ole">
            <p:oleObj spid="_x0000_s4099" name="Bitmap Image" r:id="rId6" imgW="3200000" imgH="45714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25413"/>
            <a:ext cx="8305800" cy="865187"/>
            <a:chOff x="336" y="79"/>
            <a:chExt cx="5232" cy="545"/>
          </a:xfrm>
        </p:grpSpPr>
        <p:sp>
          <p:nvSpPr>
            <p:cNvPr id="15362" name="Text Box 2"/>
            <p:cNvSpPr txBox="1">
              <a:spLocks noChangeArrowheads="1"/>
            </p:cNvSpPr>
            <p:nvPr/>
          </p:nvSpPr>
          <p:spPr bwMode="auto">
            <a:xfrm>
              <a:off x="336" y="192"/>
              <a:ext cx="4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</a:t>
              </a:r>
              <a:r>
                <a:rPr lang="en-US"/>
                <a:t> Applying the transformation, </a:t>
              </a:r>
            </a:p>
          </p:txBody>
        </p:sp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2880" y="79"/>
            <a:ext cx="1680" cy="545"/>
          </p:xfrm>
          <a:graphic>
            <a:graphicData uri="http://schemas.openxmlformats.org/presentationml/2006/ole">
              <p:oleObj spid="_x0000_s5123" r:id="rId3" imgW="1384300" imgH="444500" progId="Equation.3">
                <p:embed/>
              </p:oleObj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4656" y="192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we have</a:t>
              </a:r>
            </a:p>
          </p:txBody>
        </p:sp>
      </p:grp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066800" y="914400"/>
          <a:ext cx="6980238" cy="5667375"/>
        </p:xfrm>
        <a:graphic>
          <a:graphicData uri="http://schemas.openxmlformats.org/presentationml/2006/ole">
            <p:oleObj spid="_x0000_s5122" name="Bitmap Image" r:id="rId4" imgW="6980952" imgH="566816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Notice that there are only five distinct gray levels --- (1/7, 3/7,</a:t>
            </a:r>
          </a:p>
          <a:p>
            <a:r>
              <a:rPr lang="en-US">
                <a:cs typeface="Times New Roman" pitchFamily="18" charset="0"/>
              </a:rPr>
              <a:t>5/7, 6/7, 1) in the output image. We will relabel them as </a:t>
            </a:r>
            <a:r>
              <a:rPr lang="en-US" i="1">
                <a:cs typeface="Times New Roman" pitchFamily="18" charset="0"/>
              </a:rPr>
              <a:t>(</a:t>
            </a: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,</a:t>
            </a:r>
          </a:p>
          <a:p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, …, 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).</a:t>
            </a:r>
            <a:r>
              <a:rPr lang="en-US"/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2286000"/>
            <a:ext cx="7924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With this transformation, the output image will have</a:t>
            </a:r>
          </a:p>
          <a:p>
            <a:r>
              <a:rPr lang="en-US">
                <a:cs typeface="Times New Roman" pitchFamily="18" charset="0"/>
              </a:rPr>
              <a:t>histogram</a:t>
            </a:r>
            <a:r>
              <a:rPr lang="en-US"/>
              <a:t> 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048000" y="3733800"/>
          <a:ext cx="3059113" cy="1676400"/>
        </p:xfrm>
        <a:graphic>
          <a:graphicData uri="http://schemas.openxmlformats.org/presentationml/2006/ole">
            <p:oleObj spid="_x0000_s6146" name="Bitmap Image" r:id="rId3" imgW="3057143" imgH="167663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381000"/>
            <a:ext cx="4800600" cy="4495800"/>
            <a:chOff x="384" y="240"/>
            <a:chExt cx="3024" cy="2832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1104" y="240"/>
            <a:ext cx="2304" cy="2539"/>
          </p:xfrm>
          <a:graphic>
            <a:graphicData uri="http://schemas.openxmlformats.org/presentationml/2006/ole">
              <p:oleObj spid="_x0000_s7171" name="Bitmap Image" r:id="rId3" imgW="3723810" imgH="3428571" progId="PBrush">
                <p:embed/>
              </p:oleObj>
            </a:graphicData>
          </a:graphic>
        </p:graphicFrame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392" y="288"/>
              <a:ext cx="18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Histogram of output image</a:t>
              </a:r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384" y="134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# pixels</a:t>
              </a:r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1728" y="278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Gray values</a:t>
              </a:r>
            </a:p>
          </p:txBody>
        </p:sp>
      </p:grp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638800" y="2438400"/>
          <a:ext cx="3048000" cy="614363"/>
        </p:xfrm>
        <a:graphic>
          <a:graphicData uri="http://schemas.openxmlformats.org/presentationml/2006/ole">
            <p:oleObj spid="_x0000_s7170" name="Bitmap Image" r:id="rId4" imgW="2314286" imgH="466543" progId="PBrush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81000" y="5105400"/>
            <a:ext cx="853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Note that the histogram of output image is only approximately, and not exactly, uniform. This should not be surprising, since there is no result that claims uniformity in the </a:t>
            </a:r>
            <a:r>
              <a:rPr lang="en-US" b="1">
                <a:cs typeface="Times New Roman" pitchFamily="18" charset="0"/>
              </a:rPr>
              <a:t>discrete </a:t>
            </a:r>
            <a:r>
              <a:rPr lang="en-US">
                <a:cs typeface="Times New Roman" pitchFamily="18" charset="0"/>
              </a:rPr>
              <a:t>case.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399</Words>
  <Application>Microsoft Office PowerPoint</Application>
  <PresentationFormat>On-screen Show (4:3)</PresentationFormat>
  <Paragraphs>52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方程式</vt:lpstr>
      <vt:lpstr>Bitmap Image</vt:lpstr>
      <vt:lpstr>Microsoft Equation 3.0</vt:lpstr>
      <vt:lpstr>Histogram Equalization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Histogram matching (specification)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Equalization</dc:title>
  <dc:creator>H2</dc:creator>
  <cp:lastModifiedBy>H2</cp:lastModifiedBy>
  <cp:revision>3</cp:revision>
  <dcterms:created xsi:type="dcterms:W3CDTF">2006-08-16T00:00:00Z</dcterms:created>
  <dcterms:modified xsi:type="dcterms:W3CDTF">2016-02-15T04:16:47Z</dcterms:modified>
</cp:coreProperties>
</file>