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handoutMasterIdLst>
    <p:handoutMasterId r:id="rId37"/>
  </p:handoutMasterIdLst>
  <p:sldIdLst>
    <p:sldId id="354" r:id="rId2"/>
    <p:sldId id="353" r:id="rId3"/>
    <p:sldId id="289" r:id="rId4"/>
    <p:sldId id="346" r:id="rId5"/>
    <p:sldId id="257" r:id="rId6"/>
    <p:sldId id="290" r:id="rId7"/>
    <p:sldId id="261" r:id="rId8"/>
    <p:sldId id="258" r:id="rId9"/>
    <p:sldId id="259" r:id="rId10"/>
    <p:sldId id="265" r:id="rId11"/>
    <p:sldId id="305" r:id="rId12"/>
    <p:sldId id="266" r:id="rId13"/>
    <p:sldId id="306" r:id="rId14"/>
    <p:sldId id="307" r:id="rId15"/>
    <p:sldId id="309" r:id="rId16"/>
    <p:sldId id="267" r:id="rId17"/>
    <p:sldId id="308" r:id="rId18"/>
    <p:sldId id="268" r:id="rId19"/>
    <p:sldId id="269" r:id="rId20"/>
    <p:sldId id="351" r:id="rId21"/>
    <p:sldId id="349" r:id="rId22"/>
    <p:sldId id="300" r:id="rId23"/>
    <p:sldId id="301" r:id="rId24"/>
    <p:sldId id="302" r:id="rId25"/>
    <p:sldId id="348" r:id="rId26"/>
    <p:sldId id="352" r:id="rId27"/>
    <p:sldId id="350" r:id="rId28"/>
    <p:sldId id="271" r:id="rId29"/>
    <p:sldId id="310" r:id="rId30"/>
    <p:sldId id="272" r:id="rId31"/>
    <p:sldId id="273" r:id="rId32"/>
    <p:sldId id="303" r:id="rId33"/>
    <p:sldId id="304" r:id="rId34"/>
    <p:sldId id="347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9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E432155D-0941-403C-AEC0-12DBAAF754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ABD0B2F0-F9E5-4E27-B429-11E2008D95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EBA1E-4793-4387-997B-D882335E73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7F37F-7B9E-496F-80E7-73BD143EA2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C5F3A-1275-4079-957E-E1949E2F9F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6D87B-A012-4EBD-841E-2DC38D6197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2D2EE-00DB-4708-AACF-B8DC5444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DCEE9-4994-4566-BEA8-AEDE29DDF3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DD9D7-EC51-4CDB-AC99-10759C2AE9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B6421-96CD-492C-A628-A42ACE1B4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A4CA8-48DB-47B6-9BCD-72B19C3269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367C8-3F17-4E41-A7CB-FE26900E28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C04CE-7742-40B3-89C8-214AA4EC69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D07CF-2709-471E-84AD-619B6B7F8C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E5FE970-6C5F-4DE4-8330-7872454BAB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emf"/><Relationship Id="rId9" Type="http://schemas.openxmlformats.org/officeDocument/2006/relationships/hyperlink" Target="http://en.wikipedia.org/wiki/Inverse_transform_sampl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unction%20y=hist_eq(x)%5bM,N%5d=size(x);for%20i=1:256%20%20%20%20h(i)=sum(sum(x==i));endy=x;s=sum(h);for%20i=1:256%20%20%20%20I=find(x==i-1);%20%20%20%20y(I)=sum(h(1:i))/s*255;en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.harvard.edu/faculty/peli/projects/enhancemen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hyperlink" Target="http://en.wikipedia.org/wiki/Adaptive_histogram_equaliza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wmf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is NOT Perfect Sometimes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78F24-A2D3-41C5-8D52-88C0CE03878C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307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A72612-9A27-449D-85F4-E77E9370E8E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-1371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Range Compression</a:t>
            </a:r>
          </a:p>
        </p:txBody>
      </p:sp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2214563" y="1760538"/>
          <a:ext cx="21605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040948" imgH="228501" progId="Equation.3">
                  <p:embed/>
                </p:oleObj>
              </mc:Choice>
              <mc:Fallback>
                <p:oleObj name="Equation" r:id="rId3" imgW="104094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760538"/>
                        <a:ext cx="216058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5819775" y="28194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7419975" y="2784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8045450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622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pic>
        <p:nvPicPr>
          <p:cNvPr id="1229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2004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Line 9"/>
          <p:cNvSpPr>
            <a:spLocks noChangeShapeType="1"/>
          </p:cNvSpPr>
          <p:nvPr/>
        </p:nvSpPr>
        <p:spPr bwMode="auto">
          <a:xfrm flipV="1">
            <a:off x="5819775" y="914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Text Box 10"/>
          <p:cNvSpPr txBox="1">
            <a:spLocks noChangeArrowheads="1"/>
          </p:cNvSpPr>
          <p:nvPr/>
        </p:nvSpPr>
        <p:spPr bwMode="auto">
          <a:xfrm>
            <a:off x="5013325" y="5653088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c=100</a:t>
            </a:r>
          </a:p>
        </p:txBody>
      </p:sp>
      <p:sp>
        <p:nvSpPr>
          <p:cNvPr id="12301" name="Freeform 11"/>
          <p:cNvSpPr>
            <a:spLocks/>
          </p:cNvSpPr>
          <p:nvPr/>
        </p:nvSpPr>
        <p:spPr bwMode="auto">
          <a:xfrm>
            <a:off x="5791200" y="1981200"/>
            <a:ext cx="1828800" cy="838200"/>
          </a:xfrm>
          <a:custGeom>
            <a:avLst/>
            <a:gdLst>
              <a:gd name="T0" fmla="*/ 0 w 1152"/>
              <a:gd name="T1" fmla="*/ 2147483647 h 528"/>
              <a:gd name="T2" fmla="*/ 2147483647 w 1152"/>
              <a:gd name="T3" fmla="*/ 2147483647 h 528"/>
              <a:gd name="T4" fmla="*/ 2147483647 w 1152"/>
              <a:gd name="T5" fmla="*/ 2147483647 h 528"/>
              <a:gd name="T6" fmla="*/ 2147483647 w 1152"/>
              <a:gd name="T7" fmla="*/ 0 h 528"/>
              <a:gd name="T8" fmla="*/ 2147483647 w 1152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28"/>
              <a:gd name="T17" fmla="*/ 1152 w 1152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28">
                <a:moveTo>
                  <a:pt x="0" y="528"/>
                </a:moveTo>
                <a:lnTo>
                  <a:pt x="240" y="192"/>
                </a:lnTo>
                <a:lnTo>
                  <a:pt x="480" y="96"/>
                </a:lnTo>
                <a:lnTo>
                  <a:pt x="864" y="0"/>
                </a:lnTo>
                <a:lnTo>
                  <a:pt x="115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30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48025"/>
            <a:ext cx="2466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2A4CE-68D2-4F09-8C8F-57B61D7E190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of Point Operation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 far, we have discussed various forms of mapping function f(x) that leads to different enhancement results</a:t>
            </a:r>
          </a:p>
          <a:p>
            <a:pPr lvl="1" eaLnBrk="1" hangingPunct="1"/>
            <a:r>
              <a:rPr lang="en-US" dirty="0"/>
              <a:t>MATLAB function &gt;</a:t>
            </a:r>
            <a:r>
              <a:rPr lang="en-US" dirty="0" err="1"/>
              <a:t>imadjust</a:t>
            </a:r>
            <a:endParaRPr lang="en-US" dirty="0"/>
          </a:p>
          <a:p>
            <a:pPr eaLnBrk="1" hangingPunct="1"/>
            <a:r>
              <a:rPr lang="en-US" dirty="0"/>
              <a:t>The natural question is: How to select an appropriate f(x) for an arbitrary image?</a:t>
            </a:r>
          </a:p>
          <a:p>
            <a:pPr eaLnBrk="1" hangingPunct="1"/>
            <a:r>
              <a:rPr lang="en-US" dirty="0"/>
              <a:t>One systematic solution is based on the histogram information of an image</a:t>
            </a:r>
          </a:p>
          <a:p>
            <a:pPr lvl="1" eaLnBrk="1" hangingPunct="1"/>
            <a:r>
              <a:rPr lang="en-US" dirty="0"/>
              <a:t>Histogram equalization and specification</a:t>
            </a:r>
          </a:p>
          <a:p>
            <a:pPr eaLnBrk="1" hangingPunct="1"/>
            <a:endParaRPr lang="en-US" dirty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58E7F-5BF6-4164-A187-8BE26466B5E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-533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Histogram based Enhancement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7099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Histogram of an image represents the relative frequency </a:t>
            </a:r>
          </a:p>
          <a:p>
            <a:r>
              <a:rPr lang="en-US" altLang="zh-CN" sz="2400">
                <a:latin typeface="Times New Roman" pitchFamily="18" charset="0"/>
              </a:rPr>
              <a:t>of occurrence of various gray levels in the image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32004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4267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2743200" y="5181600"/>
            <a:ext cx="302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MATLAB function &gt;imhist(x)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64651-71F5-4C4D-8130-37FBBDD3F48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Histogram?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84225" y="4968875"/>
            <a:ext cx="742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Histogram information reveals that image is under-exposed</a:t>
            </a:r>
          </a:p>
        </p:txBody>
      </p:sp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295400"/>
            <a:ext cx="4318000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3581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1600200" y="42672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 is a baby in the cradle!</a:t>
            </a:r>
          </a:p>
        </p:txBody>
      </p:sp>
      <p:sp>
        <p:nvSpPr>
          <p:cNvPr id="15369" name="Oval 12"/>
          <p:cNvSpPr>
            <a:spLocks noChangeArrowheads="1"/>
          </p:cNvSpPr>
          <p:nvPr/>
        </p:nvSpPr>
        <p:spPr bwMode="auto">
          <a:xfrm>
            <a:off x="5562600" y="3124200"/>
            <a:ext cx="27432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E779E-BEA0-4E84-B800-6D8A69F81EF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Another Example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447800"/>
            <a:ext cx="500538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127125" y="4913313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Over-exposed image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4191000" y="3429000"/>
            <a:ext cx="2133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D0BB3D-4E2A-4E4D-B073-3EA9A9C9F64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229600" cy="1139825"/>
          </a:xfrm>
        </p:spPr>
        <p:txBody>
          <a:bodyPr/>
          <a:lstStyle/>
          <a:p>
            <a:pPr eaLnBrk="1" hangingPunct="1"/>
            <a:r>
              <a:rPr lang="en-US"/>
              <a:t>How to Adjust the Image?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Histogram equalization</a:t>
            </a:r>
          </a:p>
          <a:p>
            <a:pPr lvl="1" eaLnBrk="1" hangingPunct="1"/>
            <a:r>
              <a:rPr lang="en-US"/>
              <a:t>Basic idea: find a map f(x) such that the histogram of the modified (equalized) image is flat (uniform).</a:t>
            </a:r>
          </a:p>
          <a:p>
            <a:pPr lvl="1" eaLnBrk="1" hangingPunct="1"/>
            <a:r>
              <a:rPr lang="en-US"/>
              <a:t>Key motivation: </a:t>
            </a:r>
            <a:r>
              <a:rPr lang="en-US" altLang="zh-CN"/>
              <a:t>cumulative probability function (cdf) of a random variable approximates a uniform distribution</a:t>
            </a:r>
            <a:endParaRPr lang="en-US"/>
          </a:p>
          <a:p>
            <a:pPr lvl="1" eaLnBrk="1" hangingPunct="1"/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410200" y="4419600"/>
          <a:ext cx="17891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7891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84325" y="4684713"/>
            <a:ext cx="370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h(t) is the histogram (pdf)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938838"/>
            <a:ext cx="2133600" cy="457200"/>
          </a:xfrm>
          <a:noFill/>
        </p:spPr>
        <p:txBody>
          <a:bodyPr/>
          <a:lstStyle/>
          <a:p>
            <a:fld id="{AC8A07CD-B56E-48AF-ABBE-F336C95DFBA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-11430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Histogram Equalization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13716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2157413" y="990600"/>
          <a:ext cx="1816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876300" imgH="431800" progId="Equation.3">
                  <p:embed/>
                </p:oleObj>
              </mc:Choice>
              <mc:Fallback>
                <p:oleObj name="Equation" r:id="rId3" imgW="876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990600"/>
                        <a:ext cx="1816100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39624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4724400" y="990600"/>
            <a:ext cx="17653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Uniform</a:t>
            </a:r>
          </a:p>
          <a:p>
            <a:pPr algn="ctr"/>
            <a:r>
              <a:rPr lang="en-US" altLang="zh-CN" sz="2400">
                <a:latin typeface="Times New Roman" pitchFamily="18" charset="0"/>
              </a:rPr>
              <a:t>Quantization</a:t>
            </a:r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6477000" y="144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2" name="Object 8"/>
          <p:cNvGraphicFramePr>
            <a:graphicFrameLocks noChangeAspect="1"/>
          </p:cNvGraphicFramePr>
          <p:nvPr/>
        </p:nvGraphicFramePr>
        <p:xfrm>
          <a:off x="5334000" y="1981200"/>
          <a:ext cx="1368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5" imgW="660113" imgH="431613" progId="Equation.3">
                  <p:embed/>
                </p:oleObj>
              </mc:Choice>
              <mc:Fallback>
                <p:oleObj name="Equation" r:id="rId5" imgW="660113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1368425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4191000" y="22098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Note:</a:t>
            </a: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2057400" y="533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 flipV="1">
            <a:off x="2438400" y="2971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5241925" y="52228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V="1">
            <a:off x="2438400" y="4876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V="1">
            <a:off x="3048000" y="4800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 flipV="1">
            <a:off x="3581400" y="4343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V="1">
            <a:off x="4114800" y="4191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V="1">
            <a:off x="4724400" y="3733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V="1">
            <a:off x="510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5410200" y="3505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2438400" y="3505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2406650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8456" name="Object 22"/>
          <p:cNvGraphicFramePr>
            <a:graphicFrameLocks noChangeAspect="1"/>
          </p:cNvGraphicFramePr>
          <p:nvPr/>
        </p:nvGraphicFramePr>
        <p:xfrm>
          <a:off x="2362200" y="2286000"/>
          <a:ext cx="14208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7" imgW="685800" imgH="431800" progId="Equation.3">
                  <p:embed/>
                </p:oleObj>
              </mc:Choice>
              <mc:Fallback>
                <p:oleObj name="Equation" r:id="rId7" imgW="6858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14208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3"/>
          <p:cNvSpPr txBox="1">
            <a:spLocks noChangeArrowheads="1"/>
          </p:cNvSpPr>
          <p:nvPr/>
        </p:nvSpPr>
        <p:spPr bwMode="auto">
          <a:xfrm>
            <a:off x="6384925" y="507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V="1">
            <a:off x="2362200" y="2971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1889125" y="3165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19653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y</a:t>
            </a: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205740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3565525" y="3008313"/>
            <a:ext cx="324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cumulative probability function</a:t>
            </a:r>
          </a:p>
        </p:txBody>
      </p:sp>
      <p:sp>
        <p:nvSpPr>
          <p:cNvPr id="18463" name="Line 29"/>
          <p:cNvSpPr>
            <a:spLocks noChangeShapeType="1"/>
          </p:cNvSpPr>
          <p:nvPr/>
        </p:nvSpPr>
        <p:spPr bwMode="auto">
          <a:xfrm>
            <a:off x="36576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1295400" y="56388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9"/>
              </a:rPr>
              <a:t>http://en.wikipedia.org/wiki/Inverse_transform_sampling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0AE687-D945-4EC7-A44C-841B41B47EE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MATLAB Implementation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1371600"/>
            <a:ext cx="32115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function y=hist_eq(x)</a:t>
            </a:r>
            <a:endParaRPr lang="en-US" sz="2400">
              <a:latin typeface="Times New Roman" pitchFamily="18" charset="0"/>
              <a:hlinkClick r:id="rId2" action="ppaction://hlinkfile"/>
            </a:endParaRPr>
          </a:p>
          <a:p>
            <a:endParaRPr lang="en-US" sz="2400">
              <a:latin typeface="Times New Roman" pitchFamily="18" charset="0"/>
              <a:hlinkClick r:id="rId2" action="ppaction://hlinkfile"/>
            </a:endParaRPr>
          </a:p>
          <a:p>
            <a:r>
              <a:rPr lang="en-US" sz="2400">
                <a:latin typeface="Times New Roman" pitchFamily="18" charset="0"/>
              </a:rPr>
              <a:t>[M,N]=size(x);</a:t>
            </a:r>
          </a:p>
          <a:p>
            <a:r>
              <a:rPr lang="en-US" sz="2400">
                <a:latin typeface="Times New Roman" pitchFamily="18" charset="0"/>
              </a:rPr>
              <a:t>for i=1:256    </a:t>
            </a:r>
          </a:p>
          <a:p>
            <a:r>
              <a:rPr lang="en-US" sz="2400">
                <a:latin typeface="Times New Roman" pitchFamily="18" charset="0"/>
              </a:rPr>
              <a:t>h(i)=sum(sum(x= =i-1));</a:t>
            </a:r>
          </a:p>
          <a:p>
            <a:r>
              <a:rPr lang="en-US" sz="2400">
                <a:latin typeface="Times New Roman" pitchFamily="18" charset="0"/>
              </a:rPr>
              <a:t>End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y=x;s=sum(h);</a:t>
            </a:r>
          </a:p>
          <a:p>
            <a:r>
              <a:rPr lang="en-US" sz="2400">
                <a:latin typeface="Times New Roman" pitchFamily="18" charset="0"/>
              </a:rPr>
              <a:t>for i=1:256    </a:t>
            </a:r>
          </a:p>
          <a:p>
            <a:r>
              <a:rPr lang="en-US" sz="2400">
                <a:latin typeface="Times New Roman" pitchFamily="18" charset="0"/>
              </a:rPr>
              <a:t>I=find(x= =i-1);    </a:t>
            </a:r>
          </a:p>
          <a:p>
            <a:r>
              <a:rPr lang="en-US" sz="2400">
                <a:latin typeface="Times New Roman" pitchFamily="18" charset="0"/>
              </a:rPr>
              <a:t>y(I)=sum(h(1:i))/s*255;</a:t>
            </a:r>
          </a:p>
          <a:p>
            <a:r>
              <a:rPr lang="en-US" sz="2400">
                <a:latin typeface="Times New Roman" pitchFamily="18" charset="0"/>
              </a:rPr>
              <a:t>end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114800" y="2590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4038600" y="4724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4725" y="2322513"/>
            <a:ext cx="258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Calculate the histogram</a:t>
            </a:r>
          </a:p>
          <a:p>
            <a:r>
              <a:rPr lang="en-US"/>
              <a:t>of the input image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876800" y="4648200"/>
            <a:ext cx="206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Perform histogram</a:t>
            </a:r>
          </a:p>
          <a:p>
            <a:r>
              <a:rPr lang="en-US"/>
              <a:t>equalization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5CC9F-3E74-407D-8B7E-6D1965516C3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Image Example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33813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050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238375" y="537527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before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972175" y="5334000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after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123C3-0BF0-4557-BEA5-8E38670E9D6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Histogram Comparison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32004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32766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4114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524000" y="4918075"/>
            <a:ext cx="252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before equalization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5105400" y="487680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after equalization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Enhancement for Visually Impaired Patients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A96C2-021F-4F70-A42D-1F5CAB15D16E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4101" name="Picture 2" descr="examples of images using the model-based image enhanc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16100"/>
            <a:ext cx="3581400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52600" y="56403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http://www.eri.harvard.edu/faculty/peli/projects/enhancement.html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Histogram Equalization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9EF2F-922D-4718-B21D-5209CB008DB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990600" y="56388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http://en.wikipedia.org/wiki/Adaptive_histogram_equalization</a:t>
            </a:r>
            <a:endParaRPr lang="en-US"/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52006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762000"/>
            <a:ext cx="53736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A5DD8-754D-4836-BBF2-A7E70DF7E1E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zh-CN"/>
              <a:t>Histogram </a:t>
            </a:r>
            <a:r>
              <a:rPr lang="en-US" altLang="zh-CN"/>
              <a:t>S</a:t>
            </a:r>
            <a:r>
              <a:rPr lang="hu-HU" altLang="zh-CN"/>
              <a:t>pecification</a:t>
            </a:r>
            <a:r>
              <a:rPr lang="en-US" altLang="zh-CN"/>
              <a:t>/Matching</a:t>
            </a:r>
            <a:endParaRPr lang="hu-HU" altLang="zh-CN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5149850" y="40036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3200" i="1">
                <a:latin typeface="Times New Roman" pitchFamily="18" charset="0"/>
              </a:rPr>
              <a:t>S</a:t>
            </a:r>
            <a:endParaRPr lang="hu-HU" altLang="zh-CN" sz="3200" baseline="30000">
              <a:latin typeface="Times New Roman" pitchFamily="18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1620838" y="234791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1620838" y="35718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 flipV="1">
            <a:off x="5724525" y="22764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5724525" y="35004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Freeform 8"/>
          <p:cNvSpPr>
            <a:spLocks/>
          </p:cNvSpPr>
          <p:nvPr/>
        </p:nvSpPr>
        <p:spPr bwMode="auto">
          <a:xfrm>
            <a:off x="5940425" y="2708275"/>
            <a:ext cx="1219200" cy="601663"/>
          </a:xfrm>
          <a:custGeom>
            <a:avLst/>
            <a:gdLst>
              <a:gd name="T0" fmla="*/ 0 w 768"/>
              <a:gd name="T1" fmla="*/ 2147483647 h 379"/>
              <a:gd name="T2" fmla="*/ 2147483647 w 768"/>
              <a:gd name="T3" fmla="*/ 2147483647 h 379"/>
              <a:gd name="T4" fmla="*/ 2147483647 w 768"/>
              <a:gd name="T5" fmla="*/ 2147483647 h 379"/>
              <a:gd name="T6" fmla="*/ 2147483647 w 768"/>
              <a:gd name="T7" fmla="*/ 2147483647 h 379"/>
              <a:gd name="T8" fmla="*/ 2147483647 w 768"/>
              <a:gd name="T9" fmla="*/ 2147483647 h 379"/>
              <a:gd name="T10" fmla="*/ 2147483647 w 768"/>
              <a:gd name="T11" fmla="*/ 2147483647 h 379"/>
              <a:gd name="T12" fmla="*/ 2147483647 w 768"/>
              <a:gd name="T13" fmla="*/ 2147483647 h 379"/>
              <a:gd name="T14" fmla="*/ 2147483647 w 768"/>
              <a:gd name="T15" fmla="*/ 2147483647 h 379"/>
              <a:gd name="T16" fmla="*/ 2147483647 w 768"/>
              <a:gd name="T17" fmla="*/ 2147483647 h 379"/>
              <a:gd name="T18" fmla="*/ 2147483647 w 768"/>
              <a:gd name="T19" fmla="*/ 2147483647 h 379"/>
              <a:gd name="T20" fmla="*/ 2147483647 w 768"/>
              <a:gd name="T21" fmla="*/ 2147483647 h 379"/>
              <a:gd name="T22" fmla="*/ 2147483647 w 768"/>
              <a:gd name="T23" fmla="*/ 2147483647 h 3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379"/>
              <a:gd name="T38" fmla="*/ 768 w 768"/>
              <a:gd name="T39" fmla="*/ 379 h 3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379">
                <a:moveTo>
                  <a:pt x="0" y="339"/>
                </a:moveTo>
                <a:cubicBezTo>
                  <a:pt x="63" y="297"/>
                  <a:pt x="38" y="193"/>
                  <a:pt x="104" y="171"/>
                </a:cubicBezTo>
                <a:cubicBezTo>
                  <a:pt x="109" y="153"/>
                  <a:pt x="136" y="78"/>
                  <a:pt x="152" y="67"/>
                </a:cubicBezTo>
                <a:cubicBezTo>
                  <a:pt x="173" y="53"/>
                  <a:pt x="201" y="52"/>
                  <a:pt x="224" y="43"/>
                </a:cubicBezTo>
                <a:cubicBezTo>
                  <a:pt x="347" y="47"/>
                  <a:pt x="461" y="0"/>
                  <a:pt x="544" y="83"/>
                </a:cubicBezTo>
                <a:cubicBezTo>
                  <a:pt x="563" y="140"/>
                  <a:pt x="536" y="71"/>
                  <a:pt x="576" y="131"/>
                </a:cubicBezTo>
                <a:cubicBezTo>
                  <a:pt x="607" y="177"/>
                  <a:pt x="554" y="135"/>
                  <a:pt x="608" y="171"/>
                </a:cubicBezTo>
                <a:cubicBezTo>
                  <a:pt x="623" y="217"/>
                  <a:pt x="630" y="265"/>
                  <a:pt x="664" y="299"/>
                </a:cubicBezTo>
                <a:cubicBezTo>
                  <a:pt x="667" y="307"/>
                  <a:pt x="665" y="318"/>
                  <a:pt x="672" y="323"/>
                </a:cubicBezTo>
                <a:cubicBezTo>
                  <a:pt x="686" y="333"/>
                  <a:pt x="720" y="339"/>
                  <a:pt x="720" y="339"/>
                </a:cubicBezTo>
                <a:cubicBezTo>
                  <a:pt x="723" y="347"/>
                  <a:pt x="722" y="358"/>
                  <a:pt x="728" y="363"/>
                </a:cubicBezTo>
                <a:cubicBezTo>
                  <a:pt x="739" y="372"/>
                  <a:pt x="768" y="379"/>
                  <a:pt x="768" y="3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V="1">
            <a:off x="1620838" y="47244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1620838" y="59483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 flipV="1">
            <a:off x="5724525" y="47958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5724525" y="60198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3567" name="AutoShape 13"/>
          <p:cNvCxnSpPr>
            <a:cxnSpLocks noChangeShapeType="1"/>
          </p:cNvCxnSpPr>
          <p:nvPr/>
        </p:nvCxnSpPr>
        <p:spPr bwMode="auto">
          <a:xfrm rot="-5400000">
            <a:off x="1585119" y="2815431"/>
            <a:ext cx="719138" cy="504825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8" name="AutoShape 14"/>
          <p:cNvCxnSpPr>
            <a:cxnSpLocks noChangeShapeType="1"/>
          </p:cNvCxnSpPr>
          <p:nvPr/>
        </p:nvCxnSpPr>
        <p:spPr bwMode="auto">
          <a:xfrm rot="10800000">
            <a:off x="2197100" y="2708275"/>
            <a:ext cx="863600" cy="792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3276600" y="4003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3200" i="1">
                <a:latin typeface="Times New Roman" pitchFamily="18" charset="0"/>
              </a:rPr>
              <a:t>T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3781425" y="30686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3200" i="1">
                <a:latin typeface="Times New Roman" pitchFamily="18" charset="0"/>
              </a:rPr>
              <a:t>S</a:t>
            </a:r>
            <a:r>
              <a:rPr lang="hu-HU" altLang="zh-CN" sz="3200" baseline="30000">
                <a:latin typeface="Times New Roman" pitchFamily="18" charset="0"/>
              </a:rPr>
              <a:t>-1</a:t>
            </a:r>
            <a:r>
              <a:rPr lang="hu-HU" altLang="zh-CN" sz="3200" baseline="-2500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hu-HU" altLang="zh-CN" sz="320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1620838" y="53006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>
            <a:off x="5724525" y="544353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3" name="AutoShape 19"/>
          <p:cNvSpPr>
            <a:spLocks noChangeArrowheads="1"/>
          </p:cNvSpPr>
          <p:nvPr/>
        </p:nvSpPr>
        <p:spPr bwMode="auto">
          <a:xfrm>
            <a:off x="2773363" y="4003675"/>
            <a:ext cx="358775" cy="865188"/>
          </a:xfrm>
          <a:prstGeom prst="downArrow">
            <a:avLst>
              <a:gd name="adj1" fmla="val 50000"/>
              <a:gd name="adj2" fmla="val 602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AutoShape 20"/>
          <p:cNvSpPr>
            <a:spLocks noChangeArrowheads="1"/>
          </p:cNvSpPr>
          <p:nvPr/>
        </p:nvSpPr>
        <p:spPr bwMode="auto">
          <a:xfrm>
            <a:off x="5940425" y="4003675"/>
            <a:ext cx="358775" cy="865188"/>
          </a:xfrm>
          <a:prstGeom prst="downArrow">
            <a:avLst>
              <a:gd name="adj1" fmla="val 50000"/>
              <a:gd name="adj2" fmla="val 602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AutoShape 21"/>
          <p:cNvSpPr>
            <a:spLocks noChangeArrowheads="1"/>
          </p:cNvSpPr>
          <p:nvPr/>
        </p:nvSpPr>
        <p:spPr bwMode="auto">
          <a:xfrm>
            <a:off x="3852863" y="2779713"/>
            <a:ext cx="1079500" cy="287337"/>
          </a:xfrm>
          <a:prstGeom prst="rightArrow">
            <a:avLst>
              <a:gd name="adj1" fmla="val 50000"/>
              <a:gd name="adj2" fmla="val 939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1447800" y="1752600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2400">
                <a:latin typeface="Times New Roman" pitchFamily="18" charset="0"/>
              </a:rPr>
              <a:t>histogram</a:t>
            </a:r>
            <a:r>
              <a:rPr lang="hu-HU" altLang="zh-CN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5715000" y="1752600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2400">
                <a:latin typeface="Times New Roman" pitchFamily="18" charset="0"/>
              </a:rPr>
              <a:t>histogram</a:t>
            </a:r>
            <a:r>
              <a:rPr lang="hu-HU" altLang="zh-CN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7575550" y="589756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zh-CN" sz="2400">
                <a:latin typeface="Times New Roman" pitchFamily="18" charset="0"/>
              </a:rPr>
              <a:t>?</a:t>
            </a:r>
          </a:p>
        </p:txBody>
      </p:sp>
      <p:sp>
        <p:nvSpPr>
          <p:cNvPr id="23579" name="TextBox 26"/>
          <p:cNvSpPr txBox="1">
            <a:spLocks noChangeArrowheads="1"/>
          </p:cNvSpPr>
          <p:nvPr/>
        </p:nvSpPr>
        <p:spPr bwMode="auto">
          <a:xfrm>
            <a:off x="990600" y="990600"/>
            <a:ext cx="6956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 target image B, how to modify a given image A such that</a:t>
            </a:r>
          </a:p>
          <a:p>
            <a:r>
              <a:rPr lang="en-US"/>
              <a:t>the histogram of the modified A can match that of target image B?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F04BC-3EF3-4B78-A678-2B01FD8A303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Application (I): Digital Photography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616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3616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84781-CCDC-4AF7-9280-B1DBCA58D23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(II): Iris Recognition</a:t>
            </a:r>
          </a:p>
        </p:txBody>
      </p:sp>
      <p:pic>
        <p:nvPicPr>
          <p:cNvPr id="2560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251075"/>
            <a:ext cx="3228975" cy="3228975"/>
          </a:xfrm>
          <a:noFill/>
        </p:spPr>
      </p:pic>
      <p:pic>
        <p:nvPicPr>
          <p:cNvPr id="2560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53013" y="2251075"/>
            <a:ext cx="3228975" cy="3228975"/>
          </a:xfrm>
          <a:noFill/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508125" y="55991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before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6248400" y="5562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after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B5B30-AFAC-408C-BED6-D489B9D1FC2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Application (III): Microarray Techniques</a:t>
            </a:r>
          </a:p>
        </p:txBody>
      </p:sp>
      <p:pic>
        <p:nvPicPr>
          <p:cNvPr id="2662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524000"/>
            <a:ext cx="4038600" cy="4176713"/>
          </a:xfrm>
          <a:noFill/>
        </p:spPr>
      </p:pic>
      <p:pic>
        <p:nvPicPr>
          <p:cNvPr id="2663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552575"/>
            <a:ext cx="4038600" cy="4119563"/>
          </a:xfrm>
          <a:noFill/>
        </p:spPr>
      </p:pic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1508125" y="562927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before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6248400" y="55927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after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1EA76-D787-4650-9C75-DB787BAFA248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802798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384175" y="533400"/>
            <a:ext cx="2359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Application (IV) </a:t>
            </a: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(V): Entertainment</a:t>
            </a: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8F137-9E0E-40F9-BB79-7233D564C53D}" type="slidenum">
              <a:rPr lang="en-US" altLang="zh-CN"/>
              <a:pPr/>
              <a:t>26</a:t>
            </a:fld>
            <a:endParaRPr lang="en-US" altLang="zh-CN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609850" y="1949450"/>
            <a:ext cx="5319713" cy="2959100"/>
            <a:chOff x="2609850" y="1949450"/>
            <a:chExt cx="5319534" cy="2959100"/>
          </a:xfrm>
        </p:grpSpPr>
        <p:pic>
          <p:nvPicPr>
            <p:cNvPr id="2868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9850" y="1949450"/>
              <a:ext cx="3924300" cy="295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86" name="TextBox 4"/>
            <p:cNvSpPr txBox="1">
              <a:spLocks noChangeArrowheads="1"/>
            </p:cNvSpPr>
            <p:nvPr/>
          </p:nvSpPr>
          <p:spPr bwMode="auto">
            <a:xfrm>
              <a:off x="6667500" y="4539218"/>
              <a:ext cx="12618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LDR video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09850" y="1974850"/>
            <a:ext cx="6281738" cy="2933700"/>
            <a:chOff x="2514600" y="2667000"/>
            <a:chExt cx="6282080" cy="2933700"/>
          </a:xfrm>
        </p:grpSpPr>
        <p:pic>
          <p:nvPicPr>
            <p:cNvPr id="28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2667000"/>
              <a:ext cx="39243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84" name="TextBox 7"/>
            <p:cNvSpPr txBox="1">
              <a:spLocks noChangeArrowheads="1"/>
            </p:cNvSpPr>
            <p:nvPr/>
          </p:nvSpPr>
          <p:spPr bwMode="auto">
            <a:xfrm>
              <a:off x="6496050" y="5199618"/>
              <a:ext cx="23006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Histogram-equalized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09850" y="1974850"/>
            <a:ext cx="6057900" cy="3289300"/>
            <a:chOff x="1981200" y="3059668"/>
            <a:chExt cx="6058466" cy="3288963"/>
          </a:xfrm>
        </p:grpSpPr>
        <p:pic>
          <p:nvPicPr>
            <p:cNvPr id="2868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3059668"/>
              <a:ext cx="3898900" cy="295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82" name="TextBox 9"/>
            <p:cNvSpPr txBox="1">
              <a:spLocks noChangeArrowheads="1"/>
            </p:cNvSpPr>
            <p:nvPr/>
          </p:nvSpPr>
          <p:spPr bwMode="auto">
            <a:xfrm>
              <a:off x="5880100" y="5702300"/>
              <a:ext cx="21595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Adaptive histogram</a:t>
              </a:r>
            </a:p>
            <a:p>
              <a:r>
                <a:rPr lang="en-US"/>
                <a:t>-equalized</a:t>
              </a:r>
              <a:r>
                <a:rPr lang="en-US" baseline="30000"/>
                <a:t>1</a:t>
              </a:r>
              <a:endParaRPr lang="en-US"/>
            </a:p>
          </p:txBody>
        </p:sp>
      </p:grp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1273175" y="5264150"/>
            <a:ext cx="6572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aseline="30000"/>
              <a:t>1</a:t>
            </a:r>
            <a:r>
              <a:rPr lang="en-US"/>
              <a:t>Eric P. Bennett and Leonard McMillan. “Video enhancement using per-pixel virtual exposures,” In ACM SIGGRAPH 2005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0E6AC-21F8-4846-B612-767D01997EC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Image Enhancement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Introduction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3200" dirty="0"/>
              <a:t>Spatial domain techniques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Point operations 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Histogram equalization and matching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Applications of histogram-based enhancement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Frequency domain techniques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 err="1"/>
              <a:t>Unsharp</a:t>
            </a:r>
            <a:r>
              <a:rPr lang="en-US" altLang="zh-CN" sz="3200" dirty="0"/>
              <a:t> masking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 err="1"/>
              <a:t>Homomorphic</a:t>
            </a:r>
            <a:r>
              <a:rPr lang="en-US" altLang="zh-CN" sz="3200" dirty="0"/>
              <a:t> filtering*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DFB68-E8CA-4842-B585-963E7DAE74F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Frequency-Domain Techniques (I): Unsharp Masking</a:t>
            </a:r>
            <a:endParaRPr lang="en-US" altLang="zh-CN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2209800" y="1905000"/>
          <a:ext cx="45894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2108200" imgH="203200" progId="Equation.3">
                  <p:embed/>
                </p:oleObj>
              </mc:Choice>
              <mc:Fallback>
                <p:oleObj name="Equation" r:id="rId3" imgW="2108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458946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584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itchFamily="18" charset="0"/>
              </a:rPr>
              <a:t>g(m,n)</a:t>
            </a:r>
            <a:r>
              <a:rPr lang="en-US" altLang="zh-CN" sz="2400">
                <a:latin typeface="Times New Roman" pitchFamily="18" charset="0"/>
              </a:rPr>
              <a:t> is a high-pass filtered version of </a:t>
            </a:r>
            <a:r>
              <a:rPr lang="en-US" altLang="zh-CN" sz="2400" i="1">
                <a:latin typeface="Times New Roman" pitchFamily="18" charset="0"/>
              </a:rPr>
              <a:t>x(m,n)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1355725" y="3284538"/>
            <a:ext cx="401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 Example (Laplacian operator)</a:t>
            </a:r>
          </a:p>
        </p:txBody>
      </p:sp>
      <p:graphicFrame>
        <p:nvGraphicFramePr>
          <p:cNvPr id="30728" name="Object 6"/>
          <p:cNvGraphicFramePr>
            <a:graphicFrameLocks noChangeAspect="1"/>
          </p:cNvGraphicFramePr>
          <p:nvPr/>
        </p:nvGraphicFramePr>
        <p:xfrm>
          <a:off x="1295400" y="4005263"/>
          <a:ext cx="619283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2844800" imgH="609600" progId="Equation.3">
                  <p:embed/>
                </p:oleObj>
              </mc:Choice>
              <mc:Fallback>
                <p:oleObj name="Equation" r:id="rId5" imgW="28448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05263"/>
                        <a:ext cx="6192838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74288-9377-48B5-B3DC-9682E731E5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MATLAB Implementation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676400" y="1752600"/>
            <a:ext cx="50752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% Implementation of Unsharp masking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function y=unsharp_masking(x,lambda)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% Laplacian operation</a:t>
            </a:r>
          </a:p>
          <a:p>
            <a:r>
              <a:rPr lang="en-US" sz="2400">
                <a:latin typeface="Times New Roman" pitchFamily="18" charset="0"/>
              </a:rPr>
              <a:t>h=[0 -1 0;-1 4 -1;0 -1 0]/4;</a:t>
            </a:r>
          </a:p>
          <a:p>
            <a:r>
              <a:rPr lang="en-US" sz="2400">
                <a:latin typeface="Times New Roman" pitchFamily="18" charset="0"/>
              </a:rPr>
              <a:t>dx=filter2(h,x);</a:t>
            </a:r>
          </a:p>
          <a:p>
            <a:r>
              <a:rPr lang="en-US" sz="2400">
                <a:latin typeface="Times New Roman" pitchFamily="18" charset="0"/>
              </a:rPr>
              <a:t>y=x+lambda*dx;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B5072-4324-4202-B229-69A5885C93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Image Enhancement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Introduction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3200" dirty="0"/>
              <a:t>Spatial domain techniques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/>
              <a:t>Point operations 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3300"/>
                </a:solidFill>
              </a:rPr>
              <a:t>Histogram equalization and matching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>
                <a:solidFill>
                  <a:srgbClr val="FF3300"/>
                </a:solidFill>
              </a:rPr>
              <a:t>Applications of histogram-based enhancement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3200" dirty="0"/>
              <a:t>Frequency domain techniques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 err="1"/>
              <a:t>Unsharp</a:t>
            </a:r>
            <a:r>
              <a:rPr lang="en-US" altLang="zh-CN" sz="3200" dirty="0"/>
              <a:t> masking</a:t>
            </a:r>
          </a:p>
          <a:p>
            <a:pPr marL="1022350" lvl="2" indent="-35083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dirty="0" err="1"/>
              <a:t>Homomorphic</a:t>
            </a:r>
            <a:r>
              <a:rPr lang="en-US" altLang="zh-CN" sz="3200" dirty="0"/>
              <a:t> filtering*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E7CD9-4010-4067-9579-631812177809}" type="slidenum">
              <a:rPr lang="en-US" altLang="zh-CN"/>
              <a:pPr/>
              <a:t>30</a:t>
            </a:fld>
            <a:endParaRPr lang="en-US" altLang="zh-CN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914400"/>
            <a:ext cx="22860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-19050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1D Example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38200"/>
            <a:ext cx="2362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429000"/>
            <a:ext cx="2362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352800"/>
            <a:ext cx="2362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2514600" y="2971800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x(n)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5908675" y="28956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x</a:t>
            </a:r>
            <a:r>
              <a:rPr lang="en-US" altLang="zh-CN" sz="2000" i="1" baseline="-25000">
                <a:latin typeface="Times New Roman" pitchFamily="18" charset="0"/>
              </a:rPr>
              <a:t>lp</a:t>
            </a:r>
            <a:r>
              <a:rPr lang="en-US" altLang="zh-CN" sz="2000" i="1">
                <a:latin typeface="Times New Roman" pitchFamily="18" charset="0"/>
              </a:rPr>
              <a:t>(n)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1905000" y="5638800"/>
            <a:ext cx="180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g(n)=x(n)-x</a:t>
            </a:r>
            <a:r>
              <a:rPr lang="en-US" altLang="zh-CN" sz="2000" i="1" baseline="-25000">
                <a:latin typeface="Times New Roman" pitchFamily="18" charset="0"/>
              </a:rPr>
              <a:t>lp</a:t>
            </a:r>
            <a:r>
              <a:rPr lang="en-US" altLang="zh-CN" sz="2000" i="1">
                <a:latin typeface="Times New Roman" pitchFamily="18" charset="0"/>
              </a:rPr>
              <a:t>(n)</a:t>
            </a:r>
          </a:p>
        </p:txBody>
      </p:sp>
      <p:graphicFrame>
        <p:nvGraphicFramePr>
          <p:cNvPr id="32780" name="Object 11"/>
          <p:cNvGraphicFramePr>
            <a:graphicFrameLocks noChangeAspect="1"/>
          </p:cNvGraphicFramePr>
          <p:nvPr/>
        </p:nvGraphicFramePr>
        <p:xfrm>
          <a:off x="5105400" y="5638800"/>
          <a:ext cx="21986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7" imgW="1256755" imgH="203112" progId="Equation.3">
                  <p:embed/>
                </p:oleObj>
              </mc:Choice>
              <mc:Fallback>
                <p:oleObj name="Equation" r:id="rId7" imgW="1256755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21986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54F93-D735-466C-901E-CC4D086CF3B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-2057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2D Example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14400"/>
            <a:ext cx="6477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4419600" y="5791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&gt;roidemo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2041525" y="5751513"/>
            <a:ext cx="216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MATLAB command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D0C63-F70F-4B1A-A001-54C5A58E5A0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3800"/>
              <a:t>Frequency-Domain Techniques (II): Homomorphic filtering</a:t>
            </a:r>
            <a:endParaRPr lang="zh-CN" altLang="en-US" sz="3800"/>
          </a:p>
        </p:txBody>
      </p:sp>
      <p:pic>
        <p:nvPicPr>
          <p:cNvPr id="34821" name="Picture 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4854575"/>
            <a:ext cx="7689850" cy="1241425"/>
          </a:xfrm>
          <a:noFill/>
        </p:spPr>
      </p:pic>
      <p:graphicFrame>
        <p:nvGraphicFramePr>
          <p:cNvPr id="34822" name="Object 11"/>
          <p:cNvGraphicFramePr>
            <a:graphicFrameLocks noChangeAspect="1"/>
          </p:cNvGraphicFramePr>
          <p:nvPr/>
        </p:nvGraphicFramePr>
        <p:xfrm>
          <a:off x="3057525" y="1577975"/>
          <a:ext cx="25098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577975"/>
                        <a:ext cx="25098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12"/>
          <p:cNvSpPr>
            <a:spLocks noChangeShapeType="1"/>
          </p:cNvSpPr>
          <p:nvPr/>
        </p:nvSpPr>
        <p:spPr bwMode="auto">
          <a:xfrm flipH="1">
            <a:off x="4048125" y="2035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>
            <a:off x="5038725" y="19589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Text Box 14"/>
          <p:cNvSpPr txBox="1">
            <a:spLocks noChangeArrowheads="1"/>
          </p:cNvSpPr>
          <p:nvPr/>
        </p:nvSpPr>
        <p:spPr bwMode="auto">
          <a:xfrm>
            <a:off x="3346450" y="2300288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Illumination</a:t>
            </a:r>
          </a:p>
          <a:p>
            <a:r>
              <a:rPr lang="en-US" altLang="zh-CN"/>
              <a:t>(low freq.)</a:t>
            </a:r>
          </a:p>
        </p:txBody>
      </p:sp>
      <p:sp>
        <p:nvSpPr>
          <p:cNvPr id="34826" name="Text Box 15"/>
          <p:cNvSpPr txBox="1">
            <a:spLocks noChangeArrowheads="1"/>
          </p:cNvSpPr>
          <p:nvPr/>
        </p:nvSpPr>
        <p:spPr bwMode="auto">
          <a:xfrm>
            <a:off x="4946650" y="2300288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reflectance</a:t>
            </a:r>
          </a:p>
          <a:p>
            <a:r>
              <a:rPr lang="en-US" altLang="zh-CN"/>
              <a:t>(high freq.)</a:t>
            </a:r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838200" y="16541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/>
              <a:t>Basic idea:</a:t>
            </a:r>
          </a:p>
        </p:txBody>
      </p:sp>
      <p:sp>
        <p:nvSpPr>
          <p:cNvPr id="34828" name="AutoShape 17"/>
          <p:cNvSpPr>
            <a:spLocks noChangeArrowheads="1"/>
          </p:cNvSpPr>
          <p:nvPr/>
        </p:nvSpPr>
        <p:spPr bwMode="auto">
          <a:xfrm>
            <a:off x="4276725" y="302577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4829" name="Object 18"/>
          <p:cNvGraphicFramePr>
            <a:graphicFrameLocks noChangeAspect="1"/>
          </p:cNvGraphicFramePr>
          <p:nvPr/>
        </p:nvGraphicFramePr>
        <p:xfrm>
          <a:off x="2676525" y="3406775"/>
          <a:ext cx="34877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6" imgW="1993900" imgH="203200" progId="Equation.3">
                  <p:embed/>
                </p:oleObj>
              </mc:Choice>
              <mc:Fallback>
                <p:oleObj name="Equation" r:id="rId6" imgW="19939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406775"/>
                        <a:ext cx="34877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Line 19"/>
          <p:cNvSpPr>
            <a:spLocks noChangeShapeType="1"/>
          </p:cNvSpPr>
          <p:nvPr/>
        </p:nvSpPr>
        <p:spPr bwMode="auto">
          <a:xfrm>
            <a:off x="4276725" y="3787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Text Box 20"/>
          <p:cNvSpPr txBox="1">
            <a:spLocks noChangeArrowheads="1"/>
          </p:cNvSpPr>
          <p:nvPr/>
        </p:nvSpPr>
        <p:spPr bwMode="auto">
          <a:xfrm>
            <a:off x="3057525" y="4168775"/>
            <a:ext cx="2911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freq. domain enhancement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9E473-30BC-49E3-B22F-B591910D298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Image Example</a:t>
            </a:r>
          </a:p>
        </p:txBody>
      </p:sp>
      <p:pic>
        <p:nvPicPr>
          <p:cNvPr id="3584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8224838" cy="4156075"/>
          </a:xfr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508125" y="55991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before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248400" y="5562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after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EE465: Introduction to Digital Image Processing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9FF67-4998-4E71-9106-E7624AA0653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Summary of Nonlinear Image Enhancement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Understand how image degradation occurs first</a:t>
            </a:r>
          </a:p>
          <a:p>
            <a:pPr lvl="1" eaLnBrk="1" hangingPunct="1"/>
            <a:r>
              <a:rPr lang="en-US" sz="2200"/>
              <a:t>Play detective: look at histogram distribution, noise statistics, frequency-domain coefficients…</a:t>
            </a:r>
          </a:p>
          <a:p>
            <a:pPr lvl="1" eaLnBrk="1" hangingPunct="1"/>
            <a:r>
              <a:rPr lang="en-US" sz="2200"/>
              <a:t>Model image degradation mathematically and try inverse-engineering</a:t>
            </a:r>
          </a:p>
          <a:p>
            <a:pPr eaLnBrk="1" hangingPunct="1"/>
            <a:r>
              <a:rPr lang="en-US" sz="2600"/>
              <a:t>Visual quality is often the simplest way of evaluating the effectiveness, but it will be more desirable to measure the performance at a system level </a:t>
            </a:r>
          </a:p>
          <a:p>
            <a:pPr lvl="1" eaLnBrk="1" hangingPunct="1"/>
            <a:r>
              <a:rPr lang="en-US" sz="2200"/>
              <a:t>Iris recognition: ROC curve of overall system</a:t>
            </a:r>
          </a:p>
          <a:p>
            <a:pPr lvl="1" eaLnBrk="1" hangingPunct="1"/>
            <a:r>
              <a:rPr lang="en-US" sz="2200"/>
              <a:t>Microarray: ground-truth of microarray image segmentation result provided by biologists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485BD-03A9-4061-8E1A-B2E86A83DD9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Recall: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There is no boundary of imagination in the virtual world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addition to geometric transformation (warping) techniques, we can also </a:t>
            </a:r>
            <a:r>
              <a:rPr lang="en-US">
                <a:solidFill>
                  <a:srgbClr val="FF0000"/>
                </a:solidFill>
              </a:rPr>
              <a:t>photometrically transform </a:t>
            </a:r>
            <a:r>
              <a:rPr lang="en-US"/>
              <a:t>images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Ad-hoc tools: point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Systematic tools: histogram-based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Applications: repair under-exposed or over-exposed photos, increase the contrast of iris images to facilitate recognition, enhance microarray images to facilitate segmentation.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6B3FD-37DD-4D83-B0EC-B2F0997A64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-533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Point Operations Overview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371600" y="1300163"/>
            <a:ext cx="66024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Point operations are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zero-memory</a:t>
            </a:r>
            <a:r>
              <a:rPr lang="en-US" altLang="zh-CN" sz="2400">
                <a:latin typeface="Times New Roman" pitchFamily="18" charset="0"/>
              </a:rPr>
              <a:t> operations where</a:t>
            </a:r>
          </a:p>
          <a:p>
            <a:r>
              <a:rPr lang="en-US" altLang="zh-CN" sz="2400">
                <a:latin typeface="Times New Roman" pitchFamily="18" charset="0"/>
              </a:rPr>
              <a:t>a given gray level 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[0,L] is mapped to another</a:t>
            </a:r>
          </a:p>
          <a:p>
            <a:r>
              <a:rPr lang="en-US" altLang="zh-CN" sz="2400">
                <a:latin typeface="Times New Roman" pitchFamily="18" charset="0"/>
                <a:sym typeface="Symbol" pitchFamily="18" charset="2"/>
              </a:rPr>
              <a:t>gray level y[0,L] according to a transformation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3657600" y="2514600"/>
          <a:ext cx="152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583947" imgH="203112" progId="Equation.3">
                  <p:embed/>
                </p:oleObj>
              </mc:Choice>
              <mc:Fallback>
                <p:oleObj name="Equation" r:id="rId3" imgW="5839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524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2819400" y="5140325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 flipV="1">
            <a:off x="2819400" y="32353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4419600" y="5105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2362200" y="33115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7179" name="Text Box 9"/>
          <p:cNvSpPr txBox="1">
            <a:spLocks noChangeArrowheads="1"/>
          </p:cNvSpPr>
          <p:nvPr/>
        </p:nvSpPr>
        <p:spPr bwMode="auto">
          <a:xfrm>
            <a:off x="6080125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7180" name="Text Box 10"/>
          <p:cNvSpPr txBox="1">
            <a:spLocks noChangeArrowheads="1"/>
          </p:cNvSpPr>
          <p:nvPr/>
        </p:nvSpPr>
        <p:spPr bwMode="auto">
          <a:xfrm>
            <a:off x="280352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y</a:t>
            </a: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2819400" y="34639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4495800" y="34639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17"/>
          <p:cNvSpPr>
            <a:spLocks/>
          </p:cNvSpPr>
          <p:nvPr/>
        </p:nvSpPr>
        <p:spPr bwMode="auto">
          <a:xfrm>
            <a:off x="2819400" y="3479800"/>
            <a:ext cx="1676400" cy="1660525"/>
          </a:xfrm>
          <a:custGeom>
            <a:avLst/>
            <a:gdLst>
              <a:gd name="T0" fmla="*/ 0 w 1056"/>
              <a:gd name="T1" fmla="*/ 2147483647 h 1046"/>
              <a:gd name="T2" fmla="*/ 2147483647 w 1056"/>
              <a:gd name="T3" fmla="*/ 2147483647 h 1046"/>
              <a:gd name="T4" fmla="*/ 2147483647 w 1056"/>
              <a:gd name="T5" fmla="*/ 2147483647 h 1046"/>
              <a:gd name="T6" fmla="*/ 2147483647 w 1056"/>
              <a:gd name="T7" fmla="*/ 2147483647 h 1046"/>
              <a:gd name="T8" fmla="*/ 2147483647 w 1056"/>
              <a:gd name="T9" fmla="*/ 2147483647 h 1046"/>
              <a:gd name="T10" fmla="*/ 2147483647 w 1056"/>
              <a:gd name="T11" fmla="*/ 2147483647 h 1046"/>
              <a:gd name="T12" fmla="*/ 2147483647 w 1056"/>
              <a:gd name="T13" fmla="*/ 2147483647 h 1046"/>
              <a:gd name="T14" fmla="*/ 2147483647 w 1056"/>
              <a:gd name="T15" fmla="*/ 2147483647 h 1046"/>
              <a:gd name="T16" fmla="*/ 2147483647 w 1056"/>
              <a:gd name="T17" fmla="*/ 2147483647 h 1046"/>
              <a:gd name="T18" fmla="*/ 2147483647 w 1056"/>
              <a:gd name="T19" fmla="*/ 2147483647 h 1046"/>
              <a:gd name="T20" fmla="*/ 2147483647 w 1056"/>
              <a:gd name="T21" fmla="*/ 2147483647 h 1046"/>
              <a:gd name="T22" fmla="*/ 2147483647 w 1056"/>
              <a:gd name="T23" fmla="*/ 2147483647 h 1046"/>
              <a:gd name="T24" fmla="*/ 2147483647 w 1056"/>
              <a:gd name="T25" fmla="*/ 2147483647 h 1046"/>
              <a:gd name="T26" fmla="*/ 2147483647 w 1056"/>
              <a:gd name="T27" fmla="*/ 2147483647 h 1046"/>
              <a:gd name="T28" fmla="*/ 2147483647 w 1056"/>
              <a:gd name="T29" fmla="*/ 2147483647 h 1046"/>
              <a:gd name="T30" fmla="*/ 2147483647 w 1056"/>
              <a:gd name="T31" fmla="*/ 2147483647 h 1046"/>
              <a:gd name="T32" fmla="*/ 2147483647 w 1056"/>
              <a:gd name="T33" fmla="*/ 2147483647 h 1046"/>
              <a:gd name="T34" fmla="*/ 2147483647 w 1056"/>
              <a:gd name="T35" fmla="*/ 2147483647 h 10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56"/>
              <a:gd name="T55" fmla="*/ 0 h 1046"/>
              <a:gd name="T56" fmla="*/ 1056 w 1056"/>
              <a:gd name="T57" fmla="*/ 1046 h 104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56" h="1046">
                <a:moveTo>
                  <a:pt x="0" y="1046"/>
                </a:moveTo>
                <a:cubicBezTo>
                  <a:pt x="41" y="1005"/>
                  <a:pt x="96" y="969"/>
                  <a:pt x="154" y="956"/>
                </a:cubicBezTo>
                <a:cubicBezTo>
                  <a:pt x="218" y="942"/>
                  <a:pt x="283" y="946"/>
                  <a:pt x="346" y="924"/>
                </a:cubicBezTo>
                <a:cubicBezTo>
                  <a:pt x="356" y="891"/>
                  <a:pt x="394" y="866"/>
                  <a:pt x="422" y="848"/>
                </a:cubicBezTo>
                <a:cubicBezTo>
                  <a:pt x="435" y="839"/>
                  <a:pt x="461" y="822"/>
                  <a:pt x="461" y="822"/>
                </a:cubicBezTo>
                <a:cubicBezTo>
                  <a:pt x="478" y="798"/>
                  <a:pt x="497" y="767"/>
                  <a:pt x="525" y="758"/>
                </a:cubicBezTo>
                <a:cubicBezTo>
                  <a:pt x="581" y="720"/>
                  <a:pt x="633" y="687"/>
                  <a:pt x="672" y="630"/>
                </a:cubicBezTo>
                <a:cubicBezTo>
                  <a:pt x="683" y="596"/>
                  <a:pt x="723" y="560"/>
                  <a:pt x="749" y="534"/>
                </a:cubicBezTo>
                <a:cubicBezTo>
                  <a:pt x="757" y="508"/>
                  <a:pt x="775" y="501"/>
                  <a:pt x="794" y="483"/>
                </a:cubicBezTo>
                <a:cubicBezTo>
                  <a:pt x="811" y="430"/>
                  <a:pt x="784" y="504"/>
                  <a:pt x="819" y="444"/>
                </a:cubicBezTo>
                <a:cubicBezTo>
                  <a:pt x="823" y="437"/>
                  <a:pt x="822" y="427"/>
                  <a:pt x="826" y="419"/>
                </a:cubicBezTo>
                <a:cubicBezTo>
                  <a:pt x="872" y="326"/>
                  <a:pt x="838" y="415"/>
                  <a:pt x="858" y="361"/>
                </a:cubicBezTo>
                <a:cubicBezTo>
                  <a:pt x="860" y="295"/>
                  <a:pt x="860" y="229"/>
                  <a:pt x="864" y="163"/>
                </a:cubicBezTo>
                <a:cubicBezTo>
                  <a:pt x="864" y="156"/>
                  <a:pt x="869" y="151"/>
                  <a:pt x="870" y="144"/>
                </a:cubicBezTo>
                <a:cubicBezTo>
                  <a:pt x="870" y="141"/>
                  <a:pt x="873" y="55"/>
                  <a:pt x="896" y="48"/>
                </a:cubicBezTo>
                <a:cubicBezTo>
                  <a:pt x="918" y="41"/>
                  <a:pt x="943" y="43"/>
                  <a:pt x="966" y="41"/>
                </a:cubicBezTo>
                <a:cubicBezTo>
                  <a:pt x="1002" y="30"/>
                  <a:pt x="979" y="10"/>
                  <a:pt x="1011" y="3"/>
                </a:cubicBezTo>
                <a:cubicBezTo>
                  <a:pt x="1026" y="0"/>
                  <a:pt x="1041" y="3"/>
                  <a:pt x="1056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2590800" y="5638800"/>
            <a:ext cx="306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L=255: for grayscale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4E8B5-493A-4C22-8B0F-4ADA53B504B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/>
              <a:t>Lazy Man Operation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3200400" y="4683125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 flipV="1">
            <a:off x="3200400" y="27781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4800600" y="4648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2743200" y="28543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6461125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184525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y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V="1">
            <a:off x="3200400" y="3006725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200400" y="3006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4876800" y="30067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206" name="Object 17"/>
          <p:cNvGraphicFramePr>
            <a:graphicFrameLocks noGrp="1" noChangeAspect="1"/>
          </p:cNvGraphicFramePr>
          <p:nvPr>
            <p:ph idx="4294967295"/>
          </p:nvPr>
        </p:nvGraphicFramePr>
        <p:xfrm>
          <a:off x="3402013" y="1752600"/>
          <a:ext cx="13223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380835" imgH="165028" progId="Equation.3">
                  <p:embed/>
                </p:oleObj>
              </mc:Choice>
              <mc:Fallback>
                <p:oleObj name="Equation" r:id="rId3" imgW="380835" imgH="1650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752600"/>
                        <a:ext cx="132238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2574925" y="5218113"/>
            <a:ext cx="368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No influence on visual quality at 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B1DDA6-41F7-491F-8323-6480AB32E6D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-15240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Digital Negative</a:t>
            </a: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2732088" y="2201863"/>
          <a:ext cx="1238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596641" imgH="203112" progId="Equation.3">
                  <p:embed/>
                </p:oleObj>
              </mc:Choice>
              <mc:Fallback>
                <p:oleObj name="Equation" r:id="rId3" imgW="59664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201863"/>
                        <a:ext cx="1238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5057775" y="28194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6657975" y="2784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7283450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H="1" flipV="1">
            <a:off x="5029200" y="1143000"/>
            <a:ext cx="1676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860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pic>
        <p:nvPicPr>
          <p:cNvPr id="922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505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8" name="Line 10"/>
          <p:cNvSpPr>
            <a:spLocks noChangeShapeType="1"/>
          </p:cNvSpPr>
          <p:nvPr/>
        </p:nvSpPr>
        <p:spPr bwMode="auto">
          <a:xfrm flipV="1">
            <a:off x="5057775" y="914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464820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pic>
        <p:nvPicPr>
          <p:cNvPr id="923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5052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7ACF6-836B-4AAA-857B-F280C74D2C5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-11430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Contrast Stretching</a:t>
            </a:r>
            <a:endParaRPr lang="en-US" altLang="zh-CN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1219200" y="1371600"/>
          <a:ext cx="42672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2057400" imgH="711200" progId="Equation.3">
                  <p:embed/>
                </p:oleObj>
              </mc:Choice>
              <mc:Fallback>
                <p:oleObj name="Equation" r:id="rId3" imgW="2057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42672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5895975" y="26670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 flipV="1">
            <a:off x="5895975" y="762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7496175" y="26320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8121650" y="2479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5867400" y="144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 flipV="1">
            <a:off x="5867400" y="2438400"/>
            <a:ext cx="762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 flipV="1">
            <a:off x="6629400" y="1828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 flipV="1">
            <a:off x="6858000" y="14478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5438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>
            <a:off x="69342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6629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>
            <a:off x="58674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16"/>
          <p:cNvSpPr>
            <a:spLocks noChangeShapeType="1"/>
          </p:cNvSpPr>
          <p:nvPr/>
        </p:nvSpPr>
        <p:spPr bwMode="auto">
          <a:xfrm>
            <a:off x="5867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Text Box 17"/>
          <p:cNvSpPr txBox="1">
            <a:spLocks noChangeArrowheads="1"/>
          </p:cNvSpPr>
          <p:nvPr/>
        </p:nvSpPr>
        <p:spPr bwMode="auto">
          <a:xfrm>
            <a:off x="56991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0260" name="Text Box 18"/>
          <p:cNvSpPr txBox="1">
            <a:spLocks noChangeArrowheads="1"/>
          </p:cNvSpPr>
          <p:nvPr/>
        </p:nvSpPr>
        <p:spPr bwMode="auto">
          <a:xfrm>
            <a:off x="6461125" y="2555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0261" name="Text Box 19"/>
          <p:cNvSpPr txBox="1">
            <a:spLocks noChangeArrowheads="1"/>
          </p:cNvSpPr>
          <p:nvPr/>
        </p:nvSpPr>
        <p:spPr bwMode="auto">
          <a:xfrm>
            <a:off x="6842125" y="2555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>
            <a:off x="5486400" y="20986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a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263" name="Text Box 21"/>
          <p:cNvSpPr txBox="1">
            <a:spLocks noChangeArrowheads="1"/>
          </p:cNvSpPr>
          <p:nvPr/>
        </p:nvSpPr>
        <p:spPr bwMode="auto">
          <a:xfrm>
            <a:off x="5486400" y="1676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y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endParaRPr lang="en-US" altLang="zh-CN" sz="2400">
              <a:latin typeface="Times New Roman" pitchFamily="18" charset="0"/>
            </a:endParaRPr>
          </a:p>
        </p:txBody>
      </p:sp>
      <p:pic>
        <p:nvPicPr>
          <p:cNvPr id="1026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2004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5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200400"/>
            <a:ext cx="25304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6" name="Object 24"/>
          <p:cNvGraphicFramePr>
            <a:graphicFrameLocks noChangeAspect="1"/>
          </p:cNvGraphicFramePr>
          <p:nvPr/>
        </p:nvGraphicFramePr>
        <p:xfrm>
          <a:off x="2743200" y="5791200"/>
          <a:ext cx="4038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7" imgW="3225800" imgH="228600" progId="Equation.3">
                  <p:embed/>
                </p:oleObj>
              </mc:Choice>
              <mc:Fallback>
                <p:oleObj name="Equation" r:id="rId7" imgW="3225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40386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Line 25"/>
          <p:cNvSpPr>
            <a:spLocks noChangeShapeType="1"/>
          </p:cNvSpPr>
          <p:nvPr/>
        </p:nvSpPr>
        <p:spPr bwMode="auto">
          <a:xfrm>
            <a:off x="4343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5F9CE-5ACD-48A8-9F39-3717C3AAA20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-1676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</a:rPr>
              <a:t>Clipping</a:t>
            </a: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508125" y="1447800"/>
          <a:ext cx="368776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778000" imgH="711200" progId="Equation.3">
                  <p:embed/>
                </p:oleObj>
              </mc:Choice>
              <mc:Fallback>
                <p:oleObj name="Equation" r:id="rId3" imgW="1778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447800"/>
                        <a:ext cx="3687763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6200775" y="2895600"/>
            <a:ext cx="214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 flipV="1">
            <a:off x="6200775" y="990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7800975" y="28606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8426450" y="2708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x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 flipV="1">
            <a:off x="6172200" y="2895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 flipV="1">
            <a:off x="6934200" y="20574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 flipV="1">
            <a:off x="71628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78486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72390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>
            <a:off x="61722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6003925" y="2860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1281" name="Text Box 15"/>
          <p:cNvSpPr txBox="1">
            <a:spLocks noChangeArrowheads="1"/>
          </p:cNvSpPr>
          <p:nvPr/>
        </p:nvSpPr>
        <p:spPr bwMode="auto">
          <a:xfrm>
            <a:off x="6765925" y="27844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1282" name="Text Box 16"/>
          <p:cNvSpPr txBox="1">
            <a:spLocks noChangeArrowheads="1"/>
          </p:cNvSpPr>
          <p:nvPr/>
        </p:nvSpPr>
        <p:spPr bwMode="auto">
          <a:xfrm>
            <a:off x="7146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pic>
        <p:nvPicPr>
          <p:cNvPr id="1128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33528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4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352800"/>
            <a:ext cx="25304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85" name="Object 19"/>
          <p:cNvGraphicFramePr>
            <a:graphicFrameLocks noChangeAspect="1"/>
          </p:cNvGraphicFramePr>
          <p:nvPr/>
        </p:nvGraphicFramePr>
        <p:xfrm>
          <a:off x="5486400" y="5943600"/>
          <a:ext cx="16383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307532" imgH="203112" progId="Equation.3">
                  <p:embed/>
                </p:oleObj>
              </mc:Choice>
              <mc:Fallback>
                <p:oleObj name="Equation" r:id="rId7" imgW="1307532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943600"/>
                        <a:ext cx="1638300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2693</TotalTime>
  <Words>947</Words>
  <Application>Microsoft Macintosh PowerPoint</Application>
  <PresentationFormat>On-screen Show (4:3)</PresentationFormat>
  <Paragraphs>222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Garamond</vt:lpstr>
      <vt:lpstr>Times New Roman</vt:lpstr>
      <vt:lpstr>Wingdings</vt:lpstr>
      <vt:lpstr>Edge</vt:lpstr>
      <vt:lpstr>Equation</vt:lpstr>
      <vt:lpstr>Image is NOT Perfect Sometimes</vt:lpstr>
      <vt:lpstr>Image Enhancement for Visually Impaired Patients</vt:lpstr>
      <vt:lpstr>PowerPoint Presentation</vt:lpstr>
      <vt:lpstr>Recall: </vt:lpstr>
      <vt:lpstr>PowerPoint Presentation</vt:lpstr>
      <vt:lpstr>Lazy Man Operation</vt:lpstr>
      <vt:lpstr>PowerPoint Presentation</vt:lpstr>
      <vt:lpstr>PowerPoint Presentation</vt:lpstr>
      <vt:lpstr>PowerPoint Presentation</vt:lpstr>
      <vt:lpstr>PowerPoint Presentation</vt:lpstr>
      <vt:lpstr>Summary of Point Operation</vt:lpstr>
      <vt:lpstr>PowerPoint Presentation</vt:lpstr>
      <vt:lpstr>Why Histogram?</vt:lpstr>
      <vt:lpstr>Another Example</vt:lpstr>
      <vt:lpstr>How to Adjust the Image?</vt:lpstr>
      <vt:lpstr>PowerPoint Presentation</vt:lpstr>
      <vt:lpstr>MATLAB Implementation</vt:lpstr>
      <vt:lpstr>PowerPoint Presentation</vt:lpstr>
      <vt:lpstr>PowerPoint Presentation</vt:lpstr>
      <vt:lpstr>Adaptive Histogram Equalization</vt:lpstr>
      <vt:lpstr>Histogram Specification/Matching</vt:lpstr>
      <vt:lpstr>Application (I): Digital Photography</vt:lpstr>
      <vt:lpstr>Application (II): Iris Recognition</vt:lpstr>
      <vt:lpstr>Application (III): Microarray Techniques</vt:lpstr>
      <vt:lpstr>PowerPoint Presentation</vt:lpstr>
      <vt:lpstr>Application (V): Entertainment</vt:lpstr>
      <vt:lpstr>PowerPoint Presentation</vt:lpstr>
      <vt:lpstr>PowerPoint Presentation</vt:lpstr>
      <vt:lpstr>MATLAB Implementation</vt:lpstr>
      <vt:lpstr>PowerPoint Presentation</vt:lpstr>
      <vt:lpstr>PowerPoint Presentation</vt:lpstr>
      <vt:lpstr>Frequency-Domain Techniques (II): Homomorphic filtering</vt:lpstr>
      <vt:lpstr>Image Example</vt:lpstr>
      <vt:lpstr>Summary of Nonlinear Image Enhancement </vt:lpstr>
    </vt:vector>
  </TitlesOfParts>
  <Company>Sharp Labs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Li</dc:creator>
  <cp:lastModifiedBy>Hung Nguyen</cp:lastModifiedBy>
  <cp:revision>373</cp:revision>
  <dcterms:created xsi:type="dcterms:W3CDTF">2001-12-12T04:03:18Z</dcterms:created>
  <dcterms:modified xsi:type="dcterms:W3CDTF">2020-10-25T06:32:24Z</dcterms:modified>
</cp:coreProperties>
</file>