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scoring table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iteration per column</a:t>
            </a:r>
          </a:p>
          <a:p>
            <a:pPr>
              <a:buNone/>
            </a:pPr>
            <a:r>
              <a:rPr lang="en"/>
              <a:t>starting j = 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purpose: calculate optimal k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chemeClr val="dk1"/>
                </a:solidFill>
              </a:rPr>
              <a:t>Maybe something about how the naive implementation is the nussinov algorithm which is n^3 and is built on 4 cases for folding rna. But by reordering and pre computing values, we can make it n^3/logn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chemeClr val="dk1"/>
                </a:solidFill>
              </a:rPr>
              <a:t>maybe say something about how this reordering is needed for the 4r algorithm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chemeClr val="dk1"/>
                </a:solidFill>
              </a:rPr>
              <a:t>-- how performance is saved (using r tables, and binary vectors) -- why it works: spliting the matric into block which can be reused to calculate optimal 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42451" x="685800"/>
            <a:ext cy="24009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Implementing an      O(n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/log(n)) RNA Folding Algorithm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0" x="-75"/>
            <a:ext cy="784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Sophia Chang, David Dang, David Hsiao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0488" x="0"/>
            <a:ext cy="4042522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71235" x="-78675"/>
            <a:ext cy="4001028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04308" x="0"/>
            <a:ext cy="413488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0100" x="0"/>
            <a:ext cy="35433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Using the Four-Russians Technique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j = 1 to n: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i = 0 to j: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Do Rule A and B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i = j-1 to 0:</a:t>
            </a:r>
          </a:p>
          <a:p>
            <a:pPr rtl="0" lvl="0" indent="45720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g = (j-1)/q to i/q: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i &gt;= g*q: </a:t>
            </a:r>
            <a:r>
              <a:rPr sz="1200" lang="en" i="1">
                <a:latin typeface="Comic Sans MS"/>
                <a:ea typeface="Comic Sans MS"/>
                <a:cs typeface="Comic Sans MS"/>
                <a:sym typeface="Comic Sans MS"/>
              </a:rPr>
              <a:t>// Is Row i a part of the R Group g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	Do Rule C and 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	Find optimal k for using the R Table and Binary Vector g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	Apply k to Rule D	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(i mod q) == 0: </a:t>
            </a:r>
            <a:r>
              <a:rPr sz="1200" lang="en" i="1">
                <a:latin typeface="Comic Sans MS"/>
                <a:ea typeface="Comic Sans MS"/>
                <a:cs typeface="Comic Sans MS"/>
                <a:sym typeface="Comic Sans MS"/>
              </a:rPr>
              <a:t>// Is Row i the last row in a R Group	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   			Find the Binary Vector g and save it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(j+2 mod q) == 0: </a:t>
            </a:r>
            <a:r>
              <a:rPr sz="1200" lang="en" i="1">
                <a:latin typeface="Comic Sans MS"/>
                <a:ea typeface="Comic Sans MS"/>
                <a:cs typeface="Comic Sans MS"/>
                <a:sym typeface="Comic Sans MS"/>
              </a:rPr>
              <a:t>// Is Column j the last column in a C Group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binary vectors possible of size q-1: </a:t>
            </a:r>
            <a:r>
              <a:rPr sz="1200" lang="en" i="1">
                <a:latin typeface="Comic Sans MS"/>
                <a:ea typeface="Comic Sans MS"/>
                <a:cs typeface="Comic Sans MS"/>
                <a:sym typeface="Comic Sans MS"/>
              </a:rPr>
              <a:t>// There are 2^(q-1) vectors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sz="12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 i = 0 to j-2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	Precompute the R Table for the current C Group by finding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mic Sans MS"/>
                <a:ea typeface="Comic Sans MS"/>
                <a:cs typeface="Comic Sans MS"/>
                <a:sym typeface="Comic Sans MS"/>
              </a:rPr>
              <a:t>				the optimal k given the binary vector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Four-Russians Algorithm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9 X 9 table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 = 3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column j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row 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RNA Folding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 Algorithm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4 Rules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Reordering: Alternative Algorithm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Four-Russians Speedup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Pre-computing &amp; reusing values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/log(n))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Performance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457200"/>
            <a:ext cy="3533775" cx="5715000"/>
          </a:xfrm>
          <a:prstGeom prst="rect">
            <a:avLst/>
          </a:prstGeom>
        </p:spPr>
      </p:pic>
      <p:pic>
        <p:nvPicPr>
          <p:cNvPr id="141" name="Shape 1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39812" x="6315062"/>
            <a:ext cy="1457325" cx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Performance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3725" x="457200"/>
            <a:ext cy="3533775" cx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82662" x="5600700"/>
            <a:ext cy="1514475" cx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 Algorithm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463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Initialization:</a:t>
            </a:r>
          </a:p>
          <a:p>
            <a:pPr rtl="0" lvl="0" indent="0" marL="45720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S[i,i] = 0; i = {0 to n-1}</a:t>
            </a:r>
          </a:p>
          <a:p>
            <a:pPr rtl="0" lvl="0" indent="0" marL="45720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S[i, i-1] = 0; i = {1 to n-1}</a:t>
            </a:r>
          </a:p>
          <a:p>
            <a:pPr rtl="0" lvl="0" indent="0" marL="0">
              <a:buNone/>
            </a:pP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Recursion:</a:t>
            </a:r>
          </a:p>
          <a:p>
            <a:pPr rtl="0" lvl="0" indent="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	S[i,j] = max {</a:t>
            </a:r>
          </a:p>
          <a:p>
            <a:pPr rtl="0" lvl="0" indent="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		S[i+1,j-1] + B(i,j) </a:t>
            </a: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Rule A</a:t>
            </a:r>
          </a:p>
          <a:p>
            <a:pPr rtl="0" lvl="0" indent="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		S[i+1,j] </a:t>
            </a: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Rule B</a:t>
            </a:r>
          </a:p>
          <a:p>
            <a:pPr rtl="0" lvl="0" indent="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		S[i,j-1] </a:t>
            </a: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Rule C</a:t>
            </a:r>
          </a:p>
          <a:p>
            <a:pPr rtl="0" lvl="0" indent="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		max (S[i,k] + S[k+1,j]) where i&lt;k&lt;j </a:t>
            </a: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Rule D</a:t>
            </a:r>
          </a:p>
          <a:p>
            <a:pPr rtl="0" lvl="0" indent="457200" marL="0">
              <a:buNone/>
            </a:pP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indent="0" marL="0">
              <a:buNone/>
            </a:pPr>
            <a:r>
              <a:rPr b="1" sz="1400" lang="en">
                <a:latin typeface="Comic Sans MS"/>
                <a:ea typeface="Comic Sans MS"/>
                <a:cs typeface="Comic Sans MS"/>
                <a:sym typeface="Comic Sans MS"/>
              </a:rPr>
              <a:t>Cost: </a:t>
            </a:r>
            <a:r>
              <a:rPr sz="1400" lang="en">
                <a:latin typeface="Comic Sans MS"/>
                <a:ea typeface="Comic Sans MS"/>
                <a:cs typeface="Comic Sans MS"/>
                <a:sym typeface="Comic Sans MS"/>
              </a:rPr>
              <a:t>O(n^3)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7487" x="4979797"/>
            <a:ext cy="3491025" cx="40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Nussinov: Rule A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5175" x="4184600"/>
            <a:ext cy="3228975" cx="3724275"/>
          </a:xfrm>
          <a:prstGeom prst="rect">
            <a:avLst/>
          </a:prstGeom>
        </p:spPr>
      </p:pic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31075" x="1067000"/>
            <a:ext cy="3591924" cx="2276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Nussinov: Rule B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33700" x="1253900"/>
            <a:ext cy="3519674" cx="2252175"/>
          </a:xfrm>
          <a:prstGeom prst="rect">
            <a:avLst/>
          </a:prstGeom>
        </p:spPr>
      </p:pic>
      <p:pic>
        <p:nvPicPr>
          <p:cNvPr id="51" name="Shape 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93350" x="5050025"/>
            <a:ext cy="3000375" cx="2343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Nussinov: Rule C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53825" x="1126025"/>
            <a:ext cy="3476599" cx="2475925"/>
          </a:xfrm>
          <a:prstGeom prst="rect">
            <a:avLst/>
          </a:prstGeom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66925" x="4302600"/>
            <a:ext cy="2381250" cx="3609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Nussinov: Rule 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3575" x="781825"/>
            <a:ext cy="3535025" cx="3545424"/>
          </a:xfrm>
          <a:prstGeom prst="rect">
            <a:avLst/>
          </a:prstGeom>
        </p:spPr>
      </p:pic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979025" x="4681250"/>
            <a:ext cy="4006599" cx="3845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Alternative Algorithm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Recursion:</a:t>
            </a:r>
          </a:p>
          <a:p>
            <a:pPr rtl="0" lvl="0" indent="457200" marL="0"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 j = 1 to n:</a:t>
            </a:r>
          </a:p>
          <a:p>
            <a:pPr rtl="0" lvl="0" indent="457200" marL="457200"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 i = 0 to j:</a:t>
            </a:r>
          </a:p>
          <a:p>
            <a:pPr rtl="0" lvl="0" indent="457200" marL="914400">
              <a:buNone/>
            </a:pP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S[i,j] = max(S[i+1,j-1] +B[i,j], S[i,j-1]) </a:t>
            </a: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Rule A and B</a:t>
            </a:r>
          </a:p>
          <a:p>
            <a:pPr rtl="0" lvl="0" indent="0" marL="914400"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 i =j-1 to 0:</a:t>
            </a:r>
          </a:p>
          <a:p>
            <a:pPr rtl="0" lvl="0" indent="457200" marL="914400">
              <a:buNone/>
            </a:pP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S[i,j] = max(S[i+1,j], S[i,j]) </a:t>
            </a: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Rule C</a:t>
            </a:r>
          </a:p>
          <a:p>
            <a:pPr rtl="0" lvl="0" indent="457200" marL="914400"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 k = j-1 to i:</a:t>
            </a:r>
          </a:p>
          <a:p>
            <a:pPr rtl="0" lvl="0" indent="457200" marL="1371600">
              <a:buNone/>
            </a:pP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S[i,j] = max(S[i,j], S[i,k-1] + S[k,j]) </a:t>
            </a: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Rule D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latin typeface="Comic Sans MS"/>
                <a:ea typeface="Comic Sans MS"/>
                <a:cs typeface="Comic Sans MS"/>
                <a:sym typeface="Comic Sans MS"/>
              </a:rPr>
              <a:t>Cost: </a:t>
            </a:r>
            <a:r>
              <a:rPr sz="1800" lang="en">
                <a:latin typeface="Comic Sans MS"/>
                <a:ea typeface="Comic Sans MS"/>
                <a:cs typeface="Comic Sans MS"/>
                <a:sym typeface="Comic Sans MS"/>
              </a:rPr>
              <a:t>O(n^3)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Speeding Up RNA Folding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Speeding up Rule D will lower the algorithm’s complexity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Splitting the matrix into columns and rows of size q (C group and R group) to form blocks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 table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Binary vectors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