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65" r:id="rId3"/>
    <p:sldId id="266" r:id="rId4"/>
    <p:sldId id="270" r:id="rId5"/>
    <p:sldId id="264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7/3/2022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600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7/3/2022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600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9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9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254052" y="1406526"/>
            <a:ext cx="4317948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4657726" y="1392239"/>
            <a:ext cx="4194572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46821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8" r:id="rId4"/>
    <p:sldLayoutId id="214748367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THỊ GIÁC MÁY TÍNH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PHÁT HIỆN CHUYỂN ĐỘNG DÙNG KỸ THUẬT TRỪ NỀN VÀ ỨNG DỤNG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C8C0D-5A8C-1838-4EE0-FE35711F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9CAEC5-5945-8B16-4CBF-8566B5E2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A0044-E287-B468-26B7-9621948235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Quá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mô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hóa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tham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mô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Gauss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hỗn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bao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gồm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trọng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trung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bình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µ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lệch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chuẩn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2400" b="1" dirty="0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B15337C-B858-F906-B0F9-964F0C88B1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91" y="2413518"/>
            <a:ext cx="7668218" cy="29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5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635C7-26E9-60A2-8E68-0A338A23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9C8ADC-3EAC-1995-FD3A-32CF8112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6F7CC6-F60A-41E4-3436-7CED56F5438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Vòng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lặp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đầu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tiên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mô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hình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hóa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thành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1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phân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phối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gaussian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với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µ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=1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và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độ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lệch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chuẩn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l-GR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σ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lớn</a:t>
                </a:r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6F7CC6-F60A-41E4-3436-7CED56F5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736E2373-DA19-1546-7C1C-EC5CA83B4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86" y="2442676"/>
            <a:ext cx="5967828" cy="25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2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635C7-26E9-60A2-8E68-0A338A23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9C8ADC-3EAC-1995-FD3A-32CF8112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6F7CC6-F60A-41E4-3436-7CED56F5438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Các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vòng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lặp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tiếp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theo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Kiểm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tra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các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phân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phối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Gausss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đã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có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có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thỏa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mãn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(match)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với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hay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không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Một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thuộc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về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mô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hình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nếu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6F7CC6-F60A-41E4-3436-7CED56F5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2EECD3F-7211-383E-0016-DA317CBAC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60" y="2545293"/>
            <a:ext cx="5290679" cy="20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7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635C7-26E9-60A2-8E68-0A338A23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9C8ADC-3EAC-1995-FD3A-32CF8112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6F7CC6-F60A-41E4-3436-7CED56F5438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Nếu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thỏa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mãn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ít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một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mô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hình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thì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cập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nhật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tất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cả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các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mô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hình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Gauss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mà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nó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thỏa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mãn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6F7CC6-F60A-41E4-3436-7CED56F5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609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D9ECA7A-ACD2-1EAC-39F2-27C51CEA9D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7" y="2425947"/>
            <a:ext cx="3851400" cy="2314004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4631300-22CE-4169-0C91-AE5B3C7F1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003" y="1977611"/>
            <a:ext cx="3238500" cy="434340"/>
          </a:xfrm>
          <a:prstGeom prst="rect">
            <a:avLst/>
          </a:prstGeom>
        </p:spPr>
      </p:pic>
      <p:pic>
        <p:nvPicPr>
          <p:cNvPr id="9" name="Picture 8" descr="A picture containing text, watch, clock, gauge&#10;&#10;Description automatically generated">
            <a:extLst>
              <a:ext uri="{FF2B5EF4-FFF2-40B4-BE49-F238E27FC236}">
                <a16:creationId xmlns:a16="http://schemas.microsoft.com/office/drawing/2014/main" id="{1685FFDB-E7F2-FAF7-C173-3E8F6FCA4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377" y="2622267"/>
            <a:ext cx="2712720" cy="43434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E02CAC13-7EBC-39D6-D9D1-6FDAAA091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377" y="3315887"/>
            <a:ext cx="1996440" cy="426720"/>
          </a:xfrm>
          <a:prstGeom prst="rect">
            <a:avLst/>
          </a:prstGeom>
        </p:spPr>
      </p:pic>
      <p:pic>
        <p:nvPicPr>
          <p:cNvPr id="11" name="Picture 10" descr="A picture containing clock, watch, gauge&#10;&#10;Description automatically generated">
            <a:extLst>
              <a:ext uri="{FF2B5EF4-FFF2-40B4-BE49-F238E27FC236}">
                <a16:creationId xmlns:a16="http://schemas.microsoft.com/office/drawing/2014/main" id="{E7066DF2-EF26-83FB-ED05-6086CCD0D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1003" y="4053502"/>
            <a:ext cx="4381500" cy="6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4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635C7-26E9-60A2-8E68-0A338A23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9C8ADC-3EAC-1995-FD3A-32CF8112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6F7CC6-F60A-41E4-3436-7CED56F5438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Nếu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không thỏa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mãn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bất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cứ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mô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hình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nào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Tạo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model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mới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với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µ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và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1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giá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trị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độ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lệch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chuẩn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l-GR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σ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lớn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nào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đó</a:t>
                </a:r>
                <a:endParaRPr lang="en-US" sz="2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Mangal" panose="02040503050203030202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Nếu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số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lượng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mô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hình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Gaussian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hiện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tại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đã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đạt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tối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đa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thì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xóa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mô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hình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có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trọng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số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nhỏ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nhất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đi</a:t>
                </a:r>
                <a:endParaRPr lang="en-US" sz="2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Mangal" panose="02040503050203030202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Thêm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model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mới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vào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tập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hợp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các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 model</a:t>
                </a:r>
              </a:p>
              <a:p>
                <a:pPr lvl="1"/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6F7CC6-F60A-41E4-3436-7CED56F5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22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635C7-26E9-60A2-8E68-0A338A23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9C8ADC-3EAC-1995-FD3A-32CF8112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subtraction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6F7CC6-F60A-41E4-3436-7CED56F5438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Các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phân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phối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Gauss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thuộc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về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background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sẽ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là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những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phân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phối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có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trọng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số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cao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và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độ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lệch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chuẩn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l-GR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σ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thấp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vì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nó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chứa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những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pixel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xuất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hiện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thường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xuyên</a:t>
                </a:r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Sắp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xếp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các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mô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hình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gauss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theo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chiều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giảm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dần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/</a:t>
                </a:r>
                <a:r>
                  <a:rPr lang="el-GR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σ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Chọn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các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mô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hình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Gauss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đầu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tiên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mà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tổng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trọng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số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của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nó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lớn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hơn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1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threshhold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định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trước</a:t>
                </a:r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sẽ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là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pixel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thuộc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về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background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nếu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nó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match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ít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nhất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1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mô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hình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Gauss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thuộc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về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background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sẽ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là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pixel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thuộc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về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foreground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nếu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nó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k match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bất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kì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1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mô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hình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gauss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nào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thuộc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về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background</a:t>
                </a:r>
              </a:p>
              <a:p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6F7CC6-F60A-41E4-3436-7CED56F5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71BBD5A1-980A-5A4D-F837-E61A5623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95" y="3176685"/>
            <a:ext cx="3124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AB327-3AC0-7D9E-862B-45C89399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6D79BD-0FCB-86E6-641F-1D29C14F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B83046-B92A-BF44-1B57-2A94E5426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19317"/>
              </p:ext>
            </p:extLst>
          </p:nvPr>
        </p:nvGraphicFramePr>
        <p:xfrm>
          <a:off x="476766" y="1670180"/>
          <a:ext cx="7948777" cy="373224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936614">
                  <a:extLst>
                    <a:ext uri="{9D8B030D-6E8A-4147-A177-3AD203B41FA5}">
                      <a16:colId xmlns:a16="http://schemas.microsoft.com/office/drawing/2014/main" val="1719993517"/>
                    </a:ext>
                  </a:extLst>
                </a:gridCol>
                <a:gridCol w="4012163">
                  <a:extLst>
                    <a:ext uri="{9D8B030D-6E8A-4147-A177-3AD203B41FA5}">
                      <a16:colId xmlns:a16="http://schemas.microsoft.com/office/drawing/2014/main" val="3308303357"/>
                    </a:ext>
                  </a:extLst>
                </a:gridCol>
              </a:tblGrid>
              <a:tr h="670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Tham</a:t>
                      </a: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số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lnR>
                      <a:noFill/>
                    </a:lnR>
                    <a:solidFill>
                      <a:srgbClr val="C415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Giá</a:t>
                      </a: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trị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15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46014"/>
                  </a:ext>
                </a:extLst>
              </a:tr>
              <a:tr h="7911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backgroundRatio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</a:t>
                      </a:r>
                    </a:p>
                  </a:txBody>
                  <a:tcPr marL="68580" marR="68580" marT="0" marB="0" anchor="ctr"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645503"/>
                  </a:ext>
                </a:extLst>
              </a:tr>
              <a:tr h="715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nMixtures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6076513"/>
                  </a:ext>
                </a:extLst>
              </a:tr>
              <a:tr h="7829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varThreshold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2863438"/>
                  </a:ext>
                </a:extLst>
              </a:tr>
              <a:tr h="7726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varInit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363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53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AB327-3AC0-7D9E-862B-45C89399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6D79BD-0FCB-86E6-641F-1D29C14F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0F145-1AD3-DBB2-5B15-F6A677A78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6" y="1866122"/>
            <a:ext cx="3657600" cy="2922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488B78-D006-3C05-947C-A850A42C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905" y="1861132"/>
            <a:ext cx="3657600" cy="29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1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4E653-E636-4EED-9A37-BC263FE8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87CE4387-42E6-4206-B05C-50A7AAE5A7DE}"/>
              </a:ext>
            </a:extLst>
          </p:cNvPr>
          <p:cNvSpPr txBox="1">
            <a:spLocks/>
          </p:cNvSpPr>
          <p:nvPr/>
        </p:nvSpPr>
        <p:spPr>
          <a:xfrm>
            <a:off x="467594" y="2959526"/>
            <a:ext cx="8208812" cy="9389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Nhận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diện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người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HOG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SVM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tuyến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43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34800A-EA40-457C-032E-2D2ED134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316FF3-93FB-09B5-8495-E16E3217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D23EE-756F-8A5E-1B9A-E4CBCE374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4738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người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5315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người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điều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khiển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máy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đạp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ô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tô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 descr="A picture containing outdoor&#10;&#10;Description automatically generated">
            <a:extLst>
              <a:ext uri="{FF2B5EF4-FFF2-40B4-BE49-F238E27FC236}">
                <a16:creationId xmlns:a16="http://schemas.microsoft.com/office/drawing/2014/main" id="{2A95AAAB-6F5C-B712-B2DD-B7149A80A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7" y="2494894"/>
            <a:ext cx="1625214" cy="3250427"/>
          </a:xfrm>
          <a:prstGeom prst="rect">
            <a:avLst/>
          </a:prstGeom>
        </p:spPr>
      </p:pic>
      <p:pic>
        <p:nvPicPr>
          <p:cNvPr id="8" name="Picture 7" descr="A person riding a motorcycle&#10;&#10;Description automatically generated with medium confidence">
            <a:extLst>
              <a:ext uri="{FF2B5EF4-FFF2-40B4-BE49-F238E27FC236}">
                <a16:creationId xmlns:a16="http://schemas.microsoft.com/office/drawing/2014/main" id="{581C22F2-388B-A2BB-5672-9EEF1D751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43" y="2494893"/>
            <a:ext cx="1625214" cy="3250428"/>
          </a:xfrm>
          <a:prstGeom prst="rect">
            <a:avLst/>
          </a:prstGeom>
        </p:spPr>
      </p:pic>
      <p:pic>
        <p:nvPicPr>
          <p:cNvPr id="10" name="Picture 9" descr="A picture containing blurry&#10;&#10;Description automatically generated">
            <a:extLst>
              <a:ext uri="{FF2B5EF4-FFF2-40B4-BE49-F238E27FC236}">
                <a16:creationId xmlns:a16="http://schemas.microsoft.com/office/drawing/2014/main" id="{8DF3D928-00C1-B7D7-7CFF-5F54A79C4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79" y="2499049"/>
            <a:ext cx="4230914" cy="1447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C8031B-953E-98E8-7528-B53D28EBA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79" y="4297524"/>
            <a:ext cx="423091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8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ABC540-9B14-744C-0A55-3E29990C6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87050"/>
              </p:ext>
            </p:extLst>
          </p:nvPr>
        </p:nvGraphicFramePr>
        <p:xfrm>
          <a:off x="579403" y="1054359"/>
          <a:ext cx="7948777" cy="487991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339690">
                  <a:extLst>
                    <a:ext uri="{9D8B030D-6E8A-4147-A177-3AD203B41FA5}">
                      <a16:colId xmlns:a16="http://schemas.microsoft.com/office/drawing/2014/main" val="1719993517"/>
                    </a:ext>
                  </a:extLst>
                </a:gridCol>
                <a:gridCol w="5609087">
                  <a:extLst>
                    <a:ext uri="{9D8B030D-6E8A-4147-A177-3AD203B41FA5}">
                      <a16:colId xmlns:a16="http://schemas.microsoft.com/office/drawing/2014/main" val="3308303357"/>
                    </a:ext>
                  </a:extLst>
                </a:gridCol>
              </a:tblGrid>
              <a:tr h="9911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Họ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và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tên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415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Tổng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hợp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công việc thực hiện</a:t>
                      </a:r>
                    </a:p>
                  </a:txBody>
                  <a:tcPr marL="68580" marR="68580" marT="0" marB="0" anchor="ctr">
                    <a:solidFill>
                      <a:srgbClr val="C415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46014"/>
                  </a:ext>
                </a:extLst>
              </a:tr>
              <a:tr h="13664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Đặng Duy Anh,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Phạm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Duy Anh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TÌm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hiểu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và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xây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dựng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các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hàm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phát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hiện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chuyển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động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và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lọc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nhiễu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8645503"/>
                  </a:ext>
                </a:extLst>
              </a:tr>
              <a:tr h="13645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Đặng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Thái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Sơn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Nguyễn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Hải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Tìm kiếm dữ liệu ảnh để huấn luyện và kiểm thử, tiền xử lí dữ liệu, trích chọn đặc trưng HOG, huấn luyện mô hình SVM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tuyến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tính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6076513"/>
                  </a:ext>
                </a:extLst>
              </a:tr>
              <a:tr h="11577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Nguyễn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Hữu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Kiệt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Đinh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Công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Minh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Xây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dựng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giao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diện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triển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khai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ứng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dụng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286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007ADC-ACAF-1751-9721-4815C1AB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B9754-5ED0-192C-FBC1-1A70FAD1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HOG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A98355-5186-BDB3-5C15-38B94B98931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Biến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đổi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ảnh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về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ảnh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xám</a:t>
                </a:r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Resize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ảnh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về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kích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thước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64 x 128</a:t>
                </a:r>
              </a:p>
              <a:p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Tính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HOG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của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ảnh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với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các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tham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số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 lvl="1"/>
                <a:r>
                  <a:rPr lang="en-US" b="0" i="0" dirty="0">
                    <a:solidFill>
                      <a:srgbClr val="333333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orientations: </a:t>
                </a:r>
                <a:r>
                  <a:rPr lang="en-US" b="0" i="0" dirty="0" err="1">
                    <a:solidFill>
                      <a:srgbClr val="333333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Số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 bins </a:t>
                </a:r>
                <a:r>
                  <a:rPr lang="en-US" dirty="0">
                    <a:solidFill>
                      <a:srgbClr val="333333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 9</a:t>
                </a:r>
              </a:p>
              <a:p>
                <a:pPr lvl="1"/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pixels_per_cell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=(8, 8)</a:t>
                </a:r>
              </a:p>
              <a:p>
                <a:pPr lvl="1"/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cells_per_block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=(3, 3)</a:t>
                </a:r>
              </a:p>
              <a:p>
                <a:pPr lvl="1"/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block_norm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=‘L2’</a:t>
                </a: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Vector HOG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thu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được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từ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mỗi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ảnh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có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số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chiều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là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64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−3+1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128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−3+1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∗3∗3∗9=6804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A98355-5186-BDB3-5C15-38B94B989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40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007ADC-ACAF-1751-9721-4815C1AB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B9754-5ED0-192C-FBC1-1A70FAD1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SVM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D4953B-2929-C605-FCE1-2C700ECF64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4598" y="3509481"/>
            <a:ext cx="6029638" cy="2670316"/>
          </a:xfr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2215115-3F0A-B95E-4A53-FD2ABB0DB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253" y="3693311"/>
            <a:ext cx="3089149" cy="26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99CC7A-106D-DC76-2622-89E0729039F3}"/>
              </a:ext>
            </a:extLst>
          </p:cNvPr>
          <p:cNvSpPr txBox="1"/>
          <p:nvPr/>
        </p:nvSpPr>
        <p:spPr>
          <a:xfrm>
            <a:off x="382555" y="1054359"/>
            <a:ext cx="8378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chia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tập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Tập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train – 80%: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luyện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Tập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test – 20%: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đánh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mô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5828E-657D-10CD-3F23-D061219F796D}"/>
              </a:ext>
            </a:extLst>
          </p:cNvPr>
          <p:cNvSpPr txBox="1"/>
          <p:nvPr/>
        </p:nvSpPr>
        <p:spPr>
          <a:xfrm>
            <a:off x="382555" y="2661941"/>
            <a:ext cx="738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Kết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quả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73166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4E653-E636-4EED-9A37-BC263FE8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87CE4387-42E6-4206-B05C-50A7AAE5A7DE}"/>
              </a:ext>
            </a:extLst>
          </p:cNvPr>
          <p:cNvSpPr txBox="1">
            <a:spLocks/>
          </p:cNvSpPr>
          <p:nvPr/>
        </p:nvSpPr>
        <p:spPr>
          <a:xfrm>
            <a:off x="467594" y="2959526"/>
            <a:ext cx="8208812" cy="9389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kĩ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lọc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nhiễu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87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D0887B-056C-4451-B645-78041641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559226-1055-DC49-1852-82A38114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A9AF8-D507-CDF7-3C9D-90D619DE8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Median Filter: </a:t>
            </a:r>
            <a:r>
              <a:rPr lang="vi-VN" sz="2400" dirty="0">
                <a:latin typeface="Cambria" panose="02040503050406030204" pitchFamily="18" charset="0"/>
                <a:ea typeface="Cambria" panose="02040503050406030204" pitchFamily="18" charset="0"/>
              </a:rPr>
              <a:t>thay thế giá trị của pixel trung tâm bằng trung vị của các giá trị cường độ trong vùng lân cận của pixel đó.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 descr="A picture containing outdoor object, dark, night sky&#10;&#10;Description automatically generated">
            <a:extLst>
              <a:ext uri="{FF2B5EF4-FFF2-40B4-BE49-F238E27FC236}">
                <a16:creationId xmlns:a16="http://schemas.microsoft.com/office/drawing/2014/main" id="{ED15CA5D-F040-F3A0-FE4B-110B26D3B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5" y="2160980"/>
            <a:ext cx="3657600" cy="2780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DF56DF-054A-7E5B-3F1F-4BB93EBF6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215" y="2160980"/>
            <a:ext cx="3657600" cy="27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31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D0887B-056C-4451-B645-78041641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559226-1055-DC49-1852-82A38114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Lọc</a:t>
            </a:r>
            <a:r>
              <a:rPr lang="en-US" dirty="0"/>
              <a:t> min, max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13286C4-7C0E-AF57-D37C-5B960C31D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613"/>
            <a:ext cx="8674100" cy="5132387"/>
          </a:xfrm>
        </p:spPr>
        <p:txBody>
          <a:bodyPr/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Min/max Filter: </a:t>
            </a:r>
            <a:r>
              <a:rPr lang="vi-VN" sz="2400" dirty="0">
                <a:latin typeface="Cambria" panose="02040503050406030204" pitchFamily="18" charset="0"/>
                <a:ea typeface="Cambria" panose="02040503050406030204" pitchFamily="18" charset="0"/>
              </a:rPr>
              <a:t>thay thế giá trị của pixel trung tâm bằng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min/max</a:t>
            </a:r>
            <a:r>
              <a:rPr lang="vi-VN" sz="2400" dirty="0">
                <a:latin typeface="Cambria" panose="02040503050406030204" pitchFamily="18" charset="0"/>
                <a:ea typeface="Cambria" panose="02040503050406030204" pitchFamily="18" charset="0"/>
              </a:rPr>
              <a:t> của các giá trị cường độ trong vùng lân cận của pixel đó.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 descr="A picture containing outdoor object, dark, night sky&#10;&#10;Description automatically generated">
            <a:extLst>
              <a:ext uri="{FF2B5EF4-FFF2-40B4-BE49-F238E27FC236}">
                <a16:creationId xmlns:a16="http://schemas.microsoft.com/office/drawing/2014/main" id="{2325E5BC-F6CB-D8B5-3140-A924725FD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5" y="2160980"/>
            <a:ext cx="3657600" cy="2780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6D3FE9-64DC-9694-BE88-6C0FB55F2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97" y="2179639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08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Mục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đích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2400" dirty="0">
                <a:latin typeface="Cambria" panose="02040503050406030204" pitchFamily="18" charset="0"/>
                <a:ea typeface="Cambria" panose="02040503050406030204" pitchFamily="18" charset="0"/>
              </a:rPr>
              <a:t>Xây dựng một ứng dụng phát hiện người chuyển động với đầu vào là một video nền tĩnh.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vi-VN" sz="2400" dirty="0">
                <a:latin typeface="Cambria" panose="02040503050406030204" pitchFamily="18" charset="0"/>
                <a:ea typeface="Cambria" panose="02040503050406030204" pitchFamily="18" charset="0"/>
              </a:rPr>
              <a:t>Khi người dùng upload một video lên ứng dụng, ứng dụng sẽ output ra một video với các ô vuông đóng khung và nhận diện các đối tượng chuyển động trong video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người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phương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tiện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giao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97DC5-7DCE-1546-4A05-05BE9E2F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83" y="3596951"/>
            <a:ext cx="3257833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53B8B-9EA6-6FFB-2415-67026C13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B43E7C-70EE-1C20-C114-448889B8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FDED4-0367-1C07-03C7-EB76F5A595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trừ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nền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Gaussian Mixture Models</a:t>
            </a:r>
          </a:p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kĩ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lọc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nhiễu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vi-VN" sz="2400" dirty="0">
                <a:latin typeface="Cambria" panose="02040503050406030204" pitchFamily="18" charset="0"/>
                <a:ea typeface="Cambria" panose="02040503050406030204" pitchFamily="18" charset="0"/>
              </a:rPr>
              <a:t>Phương pháp mô tả đặc trưng HOG (Histogram of Oriented Gradients)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Support Vector Machine (SVM)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tuyến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Triển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khai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4E653-E636-4EED-9A37-BC263FE8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87CE4387-42E6-4206-B05C-50A7AAE5A7DE}"/>
              </a:ext>
            </a:extLst>
          </p:cNvPr>
          <p:cNvSpPr txBox="1">
            <a:spLocks/>
          </p:cNvSpPr>
          <p:nvPr/>
        </p:nvSpPr>
        <p:spPr>
          <a:xfrm>
            <a:off x="467594" y="3091877"/>
            <a:ext cx="8208812" cy="9389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trừ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nền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Gaussian Mixture Models</a:t>
            </a:r>
          </a:p>
        </p:txBody>
      </p:sp>
    </p:spTree>
    <p:extLst>
      <p:ext uri="{BB962C8B-B14F-4D97-AF65-F5344CB8AC3E}">
        <p14:creationId xmlns:p14="http://schemas.microsoft.com/office/powerpoint/2010/main" val="228770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1EAB1-B84C-EF16-8633-461154A3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AF6BBD-5D0B-8D44-7B66-4C58F5C2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95908-013D-429E-3976-161A689BB4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sz="2400" dirty="0">
                <a:latin typeface="Cambria" panose="02040503050406030204" pitchFamily="18" charset="0"/>
                <a:ea typeface="Cambria" panose="02040503050406030204" pitchFamily="18" charset="0"/>
              </a:rPr>
              <a:t>Trừ nền (</a:t>
            </a:r>
            <a:r>
              <a:rPr lang="vi-VN" sz="2400" b="1" dirty="0">
                <a:latin typeface="Cambria" panose="02040503050406030204" pitchFamily="18" charset="0"/>
                <a:ea typeface="Cambria" panose="02040503050406030204" pitchFamily="18" charset="0"/>
              </a:rPr>
              <a:t>Background subtraction</a:t>
            </a:r>
            <a:r>
              <a:rPr lang="vi-VN" sz="2400" dirty="0">
                <a:latin typeface="Cambria" panose="02040503050406030204" pitchFamily="18" charset="0"/>
                <a:ea typeface="Cambria" panose="02040503050406030204" pitchFamily="18" charset="0"/>
              </a:rPr>
              <a:t>) là kĩ thuật để tạo ra mặt nạ tiền cảnh (hình ảnh nhị phân chứa các pixel thuộc đối tượng chuyển động trong cảnh) khỏi hậu cảnh bằng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400" dirty="0">
                <a:latin typeface="Cambria" panose="02040503050406030204" pitchFamily="18" charset="0"/>
                <a:ea typeface="Cambria" panose="02040503050406030204" pitchFamily="18" charset="0"/>
              </a:rPr>
              <a:t>video nền tĩnh.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93A18CA-2DAB-977A-A7FF-7014D7D00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74" y="2872097"/>
            <a:ext cx="5116251" cy="2707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517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381527-23D4-28E9-5D6E-A5AF03AD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FA3EED-6A10-97D2-DB19-2C641590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E9E1C4D-B783-E42B-0DFC-594EF476CB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26" y="1230652"/>
            <a:ext cx="6560348" cy="3255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D2A6F1-A08E-5E3F-E08B-D561CFC14E27}"/>
              </a:ext>
            </a:extLst>
          </p:cNvPr>
          <p:cNvSpPr txBox="1"/>
          <p:nvPr/>
        </p:nvSpPr>
        <p:spPr>
          <a:xfrm>
            <a:off x="704461" y="5087416"/>
            <a:ext cx="7735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Quá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hóa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phối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Gauss </a:t>
            </a:r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để mô hình hóa cường độ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pixel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thời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gian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6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381527-23D4-28E9-5D6E-A5AF03AD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FA3EED-6A10-97D2-DB19-2C641590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E9E1C4D-B783-E42B-0DFC-594EF476CB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26" y="1230652"/>
            <a:ext cx="6560348" cy="3255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D2A6F1-A08E-5E3F-E08B-D561CFC14E27}"/>
              </a:ext>
            </a:extLst>
          </p:cNvPr>
          <p:cNvSpPr txBox="1"/>
          <p:nvPr/>
        </p:nvSpPr>
        <p:spPr>
          <a:xfrm>
            <a:off x="704461" y="5087416"/>
            <a:ext cx="7735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Quá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nền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X</a:t>
            </a:r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ác định nền và mặt nạ chứa các đối tượng chuyển động từ ảnh đang được quan sát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2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BBE2D1-AA0A-3225-0030-AEC461F2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D9176B-F627-9ECA-F45E-D497F4F4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EB3C2-5FE3-9E3B-E255-0B77C8D6F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tập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phối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Gauss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mô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tả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phối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pixel x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EFBEB-1856-E508-3431-4F824B10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1" y="1788482"/>
            <a:ext cx="3756986" cy="929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B002F-8E1C-DCB3-2428-77B109D9D0C0}"/>
              </a:ext>
            </a:extLst>
          </p:cNvPr>
          <p:cNvSpPr txBox="1"/>
          <p:nvPr/>
        </p:nvSpPr>
        <p:spPr>
          <a:xfrm>
            <a:off x="541176" y="2901820"/>
            <a:ext cx="80523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az-Cyrl-AZ" sz="2400" dirty="0">
                <a:latin typeface="Cambria" panose="02040503050406030204" pitchFamily="18" charset="0"/>
                <a:ea typeface="Cambria" panose="02040503050406030204" pitchFamily="18" charset="0"/>
              </a:rPr>
              <a:t>Ѡ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trọng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mô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Gauss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tại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thời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Ƞ(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µ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i,t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Ʃ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i,t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mật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suất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mô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Gauss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B745C4-30FC-6554-9312-0B2BDACA6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31" y="4493883"/>
            <a:ext cx="4907902" cy="871218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84CB03C-A643-88C5-F792-A6467D029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76" y="3821516"/>
            <a:ext cx="2879731" cy="237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4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972</Words>
  <Application>Microsoft Office PowerPoint</Application>
  <PresentationFormat>On-screen Show (4:3)</PresentationFormat>
  <Paragraphs>120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</vt:lpstr>
      <vt:lpstr>Cambria Math</vt:lpstr>
      <vt:lpstr>Lato</vt:lpstr>
      <vt:lpstr>Wingdings</vt:lpstr>
      <vt:lpstr>Office Theme</vt:lpstr>
      <vt:lpstr>PowerPoint Presentation</vt:lpstr>
      <vt:lpstr>Danh sách các thành viên trong nhóm</vt:lpstr>
      <vt:lpstr>Đề tài bài tập lớn</vt:lpstr>
      <vt:lpstr>Nội dung tìm hiểu</vt:lpstr>
      <vt:lpstr>PowerPoint Presentation</vt:lpstr>
      <vt:lpstr>Kĩ thuật trừ nền</vt:lpstr>
      <vt:lpstr>Kỹ thuật trừ nền</vt:lpstr>
      <vt:lpstr>Kỹ thuật trừ nền</vt:lpstr>
      <vt:lpstr>Gaussian mixture model</vt:lpstr>
      <vt:lpstr>Modeling Process</vt:lpstr>
      <vt:lpstr>Modeling Process</vt:lpstr>
      <vt:lpstr>Modeling Process</vt:lpstr>
      <vt:lpstr>Modeling Process</vt:lpstr>
      <vt:lpstr>Modeling Process</vt:lpstr>
      <vt:lpstr>Background subtraction</vt:lpstr>
      <vt:lpstr>Lựa chọn tham số</vt:lpstr>
      <vt:lpstr>Kết quả</vt:lpstr>
      <vt:lpstr>PowerPoint Presentation</vt:lpstr>
      <vt:lpstr>Tập dữ liệu</vt:lpstr>
      <vt:lpstr>Tiền xử lý ảnh và mô tả đặc trưng HOG</vt:lpstr>
      <vt:lpstr>Bộ phân lớp SVM tuyến tính</vt:lpstr>
      <vt:lpstr>PowerPoint Presentation</vt:lpstr>
      <vt:lpstr>Lọc trung vị</vt:lpstr>
      <vt:lpstr>Lọc min, max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Duy Anh</cp:lastModifiedBy>
  <cp:revision>10</cp:revision>
  <dcterms:created xsi:type="dcterms:W3CDTF">2021-05-28T04:32:29Z</dcterms:created>
  <dcterms:modified xsi:type="dcterms:W3CDTF">2022-07-03T06:21:00Z</dcterms:modified>
</cp:coreProperties>
</file>