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2" r:id="rId7"/>
    <p:sldId id="264" r:id="rId8"/>
    <p:sldId id="266" r:id="rId9"/>
    <p:sldId id="263" r:id="rId10"/>
    <p:sldId id="265" r:id="rId11"/>
    <p:sldId id="267" r:id="rId12"/>
    <p:sldId id="269" r:id="rId13"/>
    <p:sldId id="270" r:id="rId14"/>
    <p:sldId id="271" r:id="rId15"/>
    <p:sldId id="268" r:id="rId16"/>
    <p:sldId id="273" r:id="rId17"/>
    <p:sldId id="275" r:id="rId18"/>
    <p:sldId id="274" r:id="rId19"/>
    <p:sldId id="276" r:id="rId20"/>
    <p:sldId id="277" r:id="rId21"/>
    <p:sldId id="278" r:id="rId22"/>
    <p:sldId id="272" r:id="rId2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84859" autoAdjust="0"/>
  </p:normalViewPr>
  <p:slideViewPr>
    <p:cSldViewPr snapToGrid="0" snapToObjects="1">
      <p:cViewPr varScale="1">
        <p:scale>
          <a:sx n="68" d="100"/>
          <a:sy n="68" d="100"/>
        </p:scale>
        <p:origin x="6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803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US" dirty="0"/>
          </a:p>
        </p:txBody>
      </p:sp>
    </p:spTree>
    <p:extLst>
      <p:ext uri="{BB962C8B-B14F-4D97-AF65-F5344CB8AC3E}">
        <p14:creationId xmlns:p14="http://schemas.microsoft.com/office/powerpoint/2010/main" val="948642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US" dirty="0"/>
          </a:p>
        </p:txBody>
      </p:sp>
    </p:spTree>
    <p:extLst>
      <p:ext uri="{BB962C8B-B14F-4D97-AF65-F5344CB8AC3E}">
        <p14:creationId xmlns:p14="http://schemas.microsoft.com/office/powerpoint/2010/main" val="1537167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US" dirty="0"/>
          </a:p>
        </p:txBody>
      </p:sp>
    </p:spTree>
    <p:extLst>
      <p:ext uri="{BB962C8B-B14F-4D97-AF65-F5344CB8AC3E}">
        <p14:creationId xmlns:p14="http://schemas.microsoft.com/office/powerpoint/2010/main" val="2580340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US" dirty="0"/>
          </a:p>
        </p:txBody>
      </p:sp>
    </p:spTree>
    <p:extLst>
      <p:ext uri="{BB962C8B-B14F-4D97-AF65-F5344CB8AC3E}">
        <p14:creationId xmlns:p14="http://schemas.microsoft.com/office/powerpoint/2010/main" val="3030491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US" dirty="0"/>
          </a:p>
        </p:txBody>
      </p:sp>
    </p:spTree>
    <p:extLst>
      <p:ext uri="{BB962C8B-B14F-4D97-AF65-F5344CB8AC3E}">
        <p14:creationId xmlns:p14="http://schemas.microsoft.com/office/powerpoint/2010/main" val="455841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US" dirty="0"/>
          </a:p>
        </p:txBody>
      </p:sp>
    </p:spTree>
    <p:extLst>
      <p:ext uri="{BB962C8B-B14F-4D97-AF65-F5344CB8AC3E}">
        <p14:creationId xmlns:p14="http://schemas.microsoft.com/office/powerpoint/2010/main" val="706682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259474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US" dirty="0"/>
          </a:p>
        </p:txBody>
      </p:sp>
    </p:spTree>
    <p:extLst>
      <p:ext uri="{BB962C8B-B14F-4D97-AF65-F5344CB8AC3E}">
        <p14:creationId xmlns:p14="http://schemas.microsoft.com/office/powerpoint/2010/main" val="3710099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964288" y="1253958"/>
            <a:ext cx="9044225" cy="694373"/>
          </a:xfrm>
          <a:prstGeom prst="rect">
            <a:avLst/>
          </a:prstGeom>
          <a:noFill/>
          <a:ln/>
        </p:spPr>
        <p:txBody>
          <a:bodyPr wrap="none" rtlCol="0" anchor="t"/>
          <a:lstStyle/>
          <a:p>
            <a:pPr marL="0" indent="0" algn="ctr">
              <a:lnSpc>
                <a:spcPts val="5468"/>
              </a:lnSpc>
              <a:buNone/>
            </a:pPr>
            <a:r>
              <a:rPr lang="en-US" sz="5600" b="1" dirty="0">
                <a:solidFill>
                  <a:srgbClr val="396AF1"/>
                </a:solidFill>
                <a:latin typeface="Barlow" pitchFamily="34" charset="0"/>
                <a:ea typeface="Barlow" pitchFamily="34" charset="-122"/>
                <a:cs typeface="Barlow" pitchFamily="34" charset="-120"/>
              </a:rPr>
              <a:t>BÁO CÁO BÀI TẬP LỚN</a:t>
            </a:r>
            <a:endParaRPr lang="en-US" sz="5600" dirty="0"/>
          </a:p>
        </p:txBody>
      </p:sp>
      <p:sp>
        <p:nvSpPr>
          <p:cNvPr id="6" name="Text 2"/>
          <p:cNvSpPr/>
          <p:nvPr/>
        </p:nvSpPr>
        <p:spPr>
          <a:xfrm>
            <a:off x="833199" y="3433167"/>
            <a:ext cx="2666286" cy="416481"/>
          </a:xfrm>
          <a:prstGeom prst="rect">
            <a:avLst/>
          </a:prstGeom>
          <a:noFill/>
          <a:ln/>
        </p:spPr>
        <p:txBody>
          <a:bodyPr wrap="none" rtlCol="0" anchor="t"/>
          <a:lstStyle/>
          <a:p>
            <a:pPr marL="0" indent="0">
              <a:lnSpc>
                <a:spcPts val="3281"/>
              </a:lnSpc>
              <a:buNone/>
            </a:pPr>
            <a:endParaRPr lang="en-US" sz="2624" dirty="0"/>
          </a:p>
        </p:txBody>
      </p:sp>
      <p:sp>
        <p:nvSpPr>
          <p:cNvPr id="7" name="Text 3"/>
          <p:cNvSpPr/>
          <p:nvPr/>
        </p:nvSpPr>
        <p:spPr>
          <a:xfrm>
            <a:off x="833199" y="4182904"/>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4"/>
          <p:cNvSpPr/>
          <p:nvPr/>
        </p:nvSpPr>
        <p:spPr>
          <a:xfrm>
            <a:off x="833199" y="4863346"/>
            <a:ext cx="9306401" cy="355402"/>
          </a:xfrm>
          <a:prstGeom prst="rect">
            <a:avLst/>
          </a:prstGeom>
          <a:noFill/>
          <a:ln/>
        </p:spPr>
        <p:txBody>
          <a:bodyPr wrap="none" rtlCol="0" anchor="t"/>
          <a:lstStyle/>
          <a:p>
            <a:pPr marL="0" indent="0">
              <a:lnSpc>
                <a:spcPts val="2799"/>
              </a:lnSpc>
              <a:buNone/>
            </a:pPr>
            <a:endParaRPr lang="en-US" sz="1750" dirty="0"/>
          </a:p>
        </p:txBody>
      </p:sp>
      <p:sp>
        <p:nvSpPr>
          <p:cNvPr id="9" name="Text 5"/>
          <p:cNvSpPr/>
          <p:nvPr/>
        </p:nvSpPr>
        <p:spPr>
          <a:xfrm>
            <a:off x="833199" y="5468660"/>
            <a:ext cx="9306401"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                 </a:t>
            </a:r>
            <a:endParaRPr lang="en-US" sz="1750" dirty="0"/>
          </a:p>
        </p:txBody>
      </p:sp>
      <p:sp>
        <p:nvSpPr>
          <p:cNvPr id="12" name="TextBox 11">
            <a:extLst>
              <a:ext uri="{FF2B5EF4-FFF2-40B4-BE49-F238E27FC236}">
                <a16:creationId xmlns:a16="http://schemas.microsoft.com/office/drawing/2014/main" id="{31152A77-3009-BEAC-0922-F52F84CACF84}"/>
              </a:ext>
            </a:extLst>
          </p:cNvPr>
          <p:cNvSpPr txBox="1"/>
          <p:nvPr/>
        </p:nvSpPr>
        <p:spPr>
          <a:xfrm>
            <a:off x="2614500" y="4256217"/>
            <a:ext cx="5827621" cy="1569660"/>
          </a:xfrm>
          <a:prstGeom prst="rect">
            <a:avLst/>
          </a:prstGeom>
          <a:noFill/>
        </p:spPr>
        <p:txBody>
          <a:bodyPr wrap="none" rtlCol="0">
            <a:spAutoFit/>
          </a:bodyPr>
          <a:lstStyle/>
          <a:p>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Nhóm</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6: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Trần</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Đăng</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Hiếu</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nhóm</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trưởng</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Nguyễn</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Khắc</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Trung</a:t>
            </a: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Nguyễn</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Thị</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Phương</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Phạm Đỗ Anh</a:t>
            </a:r>
          </a:p>
        </p:txBody>
      </p:sp>
      <p:sp>
        <p:nvSpPr>
          <p:cNvPr id="10" name="TextBox 9">
            <a:extLst>
              <a:ext uri="{FF2B5EF4-FFF2-40B4-BE49-F238E27FC236}">
                <a16:creationId xmlns:a16="http://schemas.microsoft.com/office/drawing/2014/main" id="{774BE6C5-CF98-8DF1-BD9D-FA0ECDBF6DF8}"/>
              </a:ext>
            </a:extLst>
          </p:cNvPr>
          <p:cNvSpPr txBox="1"/>
          <p:nvPr/>
        </p:nvSpPr>
        <p:spPr>
          <a:xfrm>
            <a:off x="2228992" y="2281587"/>
            <a:ext cx="6514814" cy="738664"/>
          </a:xfrm>
          <a:prstGeom prst="rect">
            <a:avLst/>
          </a:prstGeom>
          <a:noFill/>
        </p:spPr>
        <p:txBody>
          <a:bodyPr wrap="square" rtlCol="0">
            <a:spAutoFit/>
          </a:bodyPr>
          <a:lstStyle/>
          <a:p>
            <a:pPr algn="ctr"/>
            <a:r>
              <a:rPr lang="en-US" sz="42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Chủ</a:t>
            </a:r>
            <a:r>
              <a:rPr lang="en-US" sz="4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 </a:t>
            </a:r>
            <a:r>
              <a:rPr lang="en-US" sz="42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đề</a:t>
            </a:r>
            <a:r>
              <a:rPr lang="en-US" sz="4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 </a:t>
            </a:r>
            <a:r>
              <a:rPr lang="en-US" sz="42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báo</a:t>
            </a:r>
            <a:r>
              <a:rPr lang="en-US" sz="4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 </a:t>
            </a:r>
            <a:r>
              <a:rPr lang="en-US" sz="42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cáo</a:t>
            </a:r>
            <a:r>
              <a:rPr lang="en-US" sz="4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 Class</a:t>
            </a:r>
          </a:p>
        </p:txBody>
      </p:sp>
      <p:sp>
        <p:nvSpPr>
          <p:cNvPr id="13" name="TextBox 12">
            <a:extLst>
              <a:ext uri="{FF2B5EF4-FFF2-40B4-BE49-F238E27FC236}">
                <a16:creationId xmlns:a16="http://schemas.microsoft.com/office/drawing/2014/main" id="{3315B810-C8B7-4F50-DE77-A3F29B6774AB}"/>
              </a:ext>
            </a:extLst>
          </p:cNvPr>
          <p:cNvSpPr txBox="1"/>
          <p:nvPr/>
        </p:nvSpPr>
        <p:spPr>
          <a:xfrm>
            <a:off x="1873956" y="3054868"/>
            <a:ext cx="7224889" cy="738664"/>
          </a:xfrm>
          <a:prstGeom prst="rect">
            <a:avLst/>
          </a:prstGeom>
          <a:noFill/>
        </p:spPr>
        <p:txBody>
          <a:bodyPr wrap="square" rtlCol="0">
            <a:spAutoFit/>
          </a:bodyPr>
          <a:lstStyle/>
          <a:p>
            <a:pPr algn="ctr"/>
            <a:r>
              <a:rPr lang="en-US" sz="42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Tên</a:t>
            </a:r>
            <a:r>
              <a:rPr lang="en-US" sz="4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 </a:t>
            </a:r>
            <a:r>
              <a:rPr lang="en-US" sz="42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dự</a:t>
            </a:r>
            <a:r>
              <a:rPr lang="en-US" sz="4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 </a:t>
            </a:r>
            <a:r>
              <a:rPr lang="en-US" sz="42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án</a:t>
            </a:r>
            <a:r>
              <a:rPr lang="en-US" sz="4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 Game </a:t>
            </a:r>
            <a:r>
              <a:rPr lang="en-US" sz="42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rắn</a:t>
            </a:r>
            <a:r>
              <a:rPr lang="en-US" sz="4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 </a:t>
            </a:r>
            <a:r>
              <a:rPr lang="en-US" sz="42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săn</a:t>
            </a:r>
            <a:r>
              <a:rPr lang="en-US" sz="4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 </a:t>
            </a:r>
            <a:r>
              <a:rPr lang="en-US" sz="42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rPr>
              <a:t>mồi</a:t>
            </a:r>
            <a:endParaRPr lang="en-US" sz="4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anose="00000500000000000000" pitchFamily="2" charset="-9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2A4B42-F338-820E-CA24-C2BEFE597568}"/>
              </a:ext>
            </a:extLst>
          </p:cNvPr>
          <p:cNvPicPr>
            <a:picLocks noChangeAspect="1"/>
          </p:cNvPicPr>
          <p:nvPr/>
        </p:nvPicPr>
        <p:blipFill>
          <a:blip r:embed="rId2"/>
          <a:stretch>
            <a:fillRect/>
          </a:stretch>
        </p:blipFill>
        <p:spPr>
          <a:xfrm>
            <a:off x="795850" y="326082"/>
            <a:ext cx="5943600" cy="3693468"/>
          </a:xfrm>
          <a:prstGeom prst="rect">
            <a:avLst/>
          </a:prstGeom>
        </p:spPr>
      </p:pic>
      <p:sp>
        <p:nvSpPr>
          <p:cNvPr id="3" name="TextBox 2">
            <a:extLst>
              <a:ext uri="{FF2B5EF4-FFF2-40B4-BE49-F238E27FC236}">
                <a16:creationId xmlns:a16="http://schemas.microsoft.com/office/drawing/2014/main" id="{51AEF105-3E3A-7D23-1A36-085589A4A7CA}"/>
              </a:ext>
            </a:extLst>
          </p:cNvPr>
          <p:cNvSpPr txBox="1"/>
          <p:nvPr/>
        </p:nvSpPr>
        <p:spPr>
          <a:xfrm>
            <a:off x="1891225" y="4174779"/>
            <a:ext cx="39243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err="1">
                <a:latin typeface="Montserrat" panose="00000500000000000000" pitchFamily="2" charset="-93"/>
              </a:rPr>
              <a:t>Bắt</a:t>
            </a:r>
            <a:r>
              <a:rPr lang="en-US" sz="2400" dirty="0">
                <a:latin typeface="Montserrat" panose="00000500000000000000" pitchFamily="2" charset="-93"/>
              </a:rPr>
              <a:t> </a:t>
            </a:r>
            <a:r>
              <a:rPr lang="en-US" sz="2400" dirty="0" err="1">
                <a:latin typeface="Montserrat" panose="00000500000000000000" pitchFamily="2" charset="-93"/>
              </a:rPr>
              <a:t>đầu</a:t>
            </a:r>
            <a:r>
              <a:rPr lang="en-US" sz="2400" dirty="0">
                <a:latin typeface="Montserrat" panose="00000500000000000000" pitchFamily="2" charset="-93"/>
              </a:rPr>
              <a:t> </a:t>
            </a:r>
            <a:r>
              <a:rPr lang="en-US" sz="2400" dirty="0" err="1">
                <a:latin typeface="Montserrat" panose="00000500000000000000" pitchFamily="2" charset="-93"/>
              </a:rPr>
              <a:t>trò</a:t>
            </a:r>
            <a:r>
              <a:rPr lang="en-US" sz="2400" dirty="0">
                <a:latin typeface="Montserrat" panose="00000500000000000000" pitchFamily="2" charset="-93"/>
              </a:rPr>
              <a:t> </a:t>
            </a:r>
            <a:r>
              <a:rPr lang="en-US" sz="2400" dirty="0" err="1">
                <a:latin typeface="Montserrat" panose="00000500000000000000" pitchFamily="2" charset="-93"/>
              </a:rPr>
              <a:t>chơi</a:t>
            </a:r>
            <a:endParaRPr lang="en-US" sz="2400" dirty="0">
              <a:latin typeface="Montserrat" panose="00000500000000000000" pitchFamily="2" charset="-93"/>
            </a:endParaRPr>
          </a:p>
        </p:txBody>
      </p:sp>
      <p:pic>
        <p:nvPicPr>
          <p:cNvPr id="5" name="Picture 4">
            <a:extLst>
              <a:ext uri="{FF2B5EF4-FFF2-40B4-BE49-F238E27FC236}">
                <a16:creationId xmlns:a16="http://schemas.microsoft.com/office/drawing/2014/main" id="{19D5AA46-3DA0-1CA1-A9F4-1220B14BAE85}"/>
              </a:ext>
            </a:extLst>
          </p:cNvPr>
          <p:cNvPicPr>
            <a:picLocks noChangeAspect="1"/>
          </p:cNvPicPr>
          <p:nvPr/>
        </p:nvPicPr>
        <p:blipFill>
          <a:blip r:embed="rId3"/>
          <a:stretch>
            <a:fillRect/>
          </a:stretch>
        </p:blipFill>
        <p:spPr>
          <a:xfrm>
            <a:off x="7890952" y="326082"/>
            <a:ext cx="5799835" cy="3683942"/>
          </a:xfrm>
          <a:prstGeom prst="rect">
            <a:avLst/>
          </a:prstGeom>
        </p:spPr>
      </p:pic>
      <p:sp>
        <p:nvSpPr>
          <p:cNvPr id="8" name="TextBox 7">
            <a:extLst>
              <a:ext uri="{FF2B5EF4-FFF2-40B4-BE49-F238E27FC236}">
                <a16:creationId xmlns:a16="http://schemas.microsoft.com/office/drawing/2014/main" id="{EA00A53F-CE86-D087-2C5E-51B68C93E97F}"/>
              </a:ext>
            </a:extLst>
          </p:cNvPr>
          <p:cNvSpPr txBox="1"/>
          <p:nvPr/>
        </p:nvSpPr>
        <p:spPr>
          <a:xfrm>
            <a:off x="9009694" y="4169991"/>
            <a:ext cx="356235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a:latin typeface="Montserrat" panose="00000500000000000000" pitchFamily="2" charset="-93"/>
              </a:rPr>
              <a:t>Thua </a:t>
            </a:r>
            <a:r>
              <a:rPr lang="en-US" sz="2400" dirty="0" err="1">
                <a:latin typeface="Montserrat" panose="00000500000000000000" pitchFamily="2" charset="-93"/>
              </a:rPr>
              <a:t>cuộc</a:t>
            </a:r>
            <a:endParaRPr lang="en-US" sz="2400" dirty="0">
              <a:latin typeface="Montserrat" panose="00000500000000000000" pitchFamily="2" charset="-93"/>
            </a:endParaRPr>
          </a:p>
        </p:txBody>
      </p:sp>
      <p:pic>
        <p:nvPicPr>
          <p:cNvPr id="10" name="Picture 9">
            <a:extLst>
              <a:ext uri="{FF2B5EF4-FFF2-40B4-BE49-F238E27FC236}">
                <a16:creationId xmlns:a16="http://schemas.microsoft.com/office/drawing/2014/main" id="{02D7B1D2-95FB-503A-E53B-7BB78AE7D963}"/>
              </a:ext>
            </a:extLst>
          </p:cNvPr>
          <p:cNvPicPr>
            <a:picLocks noChangeAspect="1"/>
          </p:cNvPicPr>
          <p:nvPr/>
        </p:nvPicPr>
        <p:blipFill>
          <a:blip r:embed="rId4"/>
          <a:stretch>
            <a:fillRect/>
          </a:stretch>
        </p:blipFill>
        <p:spPr>
          <a:xfrm>
            <a:off x="5320605" y="4993468"/>
            <a:ext cx="3989189" cy="1597880"/>
          </a:xfrm>
          <a:prstGeom prst="rect">
            <a:avLst/>
          </a:prstGeom>
        </p:spPr>
      </p:pic>
      <p:sp>
        <p:nvSpPr>
          <p:cNvPr id="11" name="TextBox 10">
            <a:extLst>
              <a:ext uri="{FF2B5EF4-FFF2-40B4-BE49-F238E27FC236}">
                <a16:creationId xmlns:a16="http://schemas.microsoft.com/office/drawing/2014/main" id="{D9DBA488-C450-5482-372A-1ACECE2EF70B}"/>
              </a:ext>
            </a:extLst>
          </p:cNvPr>
          <p:cNvSpPr txBox="1"/>
          <p:nvPr/>
        </p:nvSpPr>
        <p:spPr>
          <a:xfrm>
            <a:off x="4568651" y="6948372"/>
            <a:ext cx="549309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err="1">
                <a:latin typeface="Montserrat" panose="00000500000000000000" pitchFamily="2" charset="-93"/>
              </a:rPr>
              <a:t>Đưa</a:t>
            </a:r>
            <a:r>
              <a:rPr lang="en-US" sz="2400" dirty="0">
                <a:latin typeface="Montserrat" panose="00000500000000000000" pitchFamily="2" charset="-93"/>
              </a:rPr>
              <a:t> </a:t>
            </a:r>
            <a:r>
              <a:rPr lang="en-US" sz="2400" dirty="0" err="1">
                <a:latin typeface="Montserrat" panose="00000500000000000000" pitchFamily="2" charset="-93"/>
              </a:rPr>
              <a:t>ra</a:t>
            </a:r>
            <a:r>
              <a:rPr lang="en-US" sz="2400" dirty="0">
                <a:latin typeface="Montserrat" panose="00000500000000000000" pitchFamily="2" charset="-93"/>
              </a:rPr>
              <a:t> </a:t>
            </a:r>
            <a:r>
              <a:rPr lang="en-US" sz="2400" dirty="0" err="1">
                <a:latin typeface="Montserrat" panose="00000500000000000000" pitchFamily="2" charset="-93"/>
              </a:rPr>
              <a:t>lựa</a:t>
            </a:r>
            <a:r>
              <a:rPr lang="en-US" sz="2400" dirty="0">
                <a:latin typeface="Montserrat" panose="00000500000000000000" pitchFamily="2" charset="-93"/>
              </a:rPr>
              <a:t> </a:t>
            </a:r>
            <a:r>
              <a:rPr lang="en-US" sz="2400" dirty="0" err="1">
                <a:latin typeface="Montserrat" panose="00000500000000000000" pitchFamily="2" charset="-93"/>
              </a:rPr>
              <a:t>chọn</a:t>
            </a:r>
            <a:r>
              <a:rPr lang="en-US" sz="2400" dirty="0">
                <a:latin typeface="Montserrat" panose="00000500000000000000" pitchFamily="2" charset="-93"/>
              </a:rPr>
              <a:t> </a:t>
            </a:r>
            <a:r>
              <a:rPr lang="en-US" sz="2400" dirty="0" err="1">
                <a:latin typeface="Montserrat" panose="00000500000000000000" pitchFamily="2" charset="-93"/>
              </a:rPr>
              <a:t>để</a:t>
            </a:r>
            <a:r>
              <a:rPr lang="en-US" sz="2400" dirty="0">
                <a:latin typeface="Montserrat" panose="00000500000000000000" pitchFamily="2" charset="-93"/>
              </a:rPr>
              <a:t> </a:t>
            </a:r>
            <a:r>
              <a:rPr lang="en-US" sz="2400" dirty="0" err="1">
                <a:latin typeface="Montserrat" panose="00000500000000000000" pitchFamily="2" charset="-93"/>
              </a:rPr>
              <a:t>chơi</a:t>
            </a:r>
            <a:r>
              <a:rPr lang="en-US" sz="2400" dirty="0">
                <a:latin typeface="Montserrat" panose="00000500000000000000" pitchFamily="2" charset="-93"/>
              </a:rPr>
              <a:t> </a:t>
            </a:r>
            <a:r>
              <a:rPr lang="en-US" sz="2400" dirty="0" err="1">
                <a:latin typeface="Montserrat" panose="00000500000000000000" pitchFamily="2" charset="-93"/>
              </a:rPr>
              <a:t>tiếp</a:t>
            </a:r>
            <a:r>
              <a:rPr lang="en-US" sz="2400" dirty="0">
                <a:latin typeface="Montserrat" panose="00000500000000000000" pitchFamily="2" charset="-93"/>
              </a:rPr>
              <a:t> </a:t>
            </a:r>
            <a:r>
              <a:rPr lang="en-US" sz="2400" dirty="0" err="1">
                <a:latin typeface="Montserrat" panose="00000500000000000000" pitchFamily="2" charset="-93"/>
              </a:rPr>
              <a:t>hoặc</a:t>
            </a:r>
            <a:r>
              <a:rPr lang="en-US" sz="2400" dirty="0">
                <a:latin typeface="Montserrat" panose="00000500000000000000" pitchFamily="2" charset="-93"/>
              </a:rPr>
              <a:t> </a:t>
            </a:r>
            <a:r>
              <a:rPr lang="en-US" sz="2400" dirty="0" err="1">
                <a:latin typeface="Montserrat" panose="00000500000000000000" pitchFamily="2" charset="-93"/>
              </a:rPr>
              <a:t>thoét</a:t>
            </a:r>
            <a:r>
              <a:rPr lang="en-US" sz="2400" dirty="0">
                <a:latin typeface="Montserrat" panose="00000500000000000000" pitchFamily="2" charset="-93"/>
              </a:rPr>
              <a:t> </a:t>
            </a:r>
            <a:r>
              <a:rPr lang="en-US" sz="2400" dirty="0" err="1">
                <a:latin typeface="Montserrat" panose="00000500000000000000" pitchFamily="2" charset="-93"/>
              </a:rPr>
              <a:t>khỏi</a:t>
            </a:r>
            <a:r>
              <a:rPr lang="en-US" sz="2400" dirty="0">
                <a:latin typeface="Montserrat" panose="00000500000000000000" pitchFamily="2" charset="-93"/>
              </a:rPr>
              <a:t> </a:t>
            </a:r>
            <a:r>
              <a:rPr lang="en-US" sz="2400" dirty="0" err="1">
                <a:latin typeface="Montserrat" panose="00000500000000000000" pitchFamily="2" charset="-93"/>
              </a:rPr>
              <a:t>trò</a:t>
            </a:r>
            <a:r>
              <a:rPr lang="en-US" sz="2400" dirty="0">
                <a:latin typeface="Montserrat" panose="00000500000000000000" pitchFamily="2" charset="-93"/>
              </a:rPr>
              <a:t> </a:t>
            </a:r>
            <a:r>
              <a:rPr lang="en-US" sz="2400" dirty="0" err="1">
                <a:latin typeface="Montserrat" panose="00000500000000000000" pitchFamily="2" charset="-93"/>
              </a:rPr>
              <a:t>chơi</a:t>
            </a:r>
            <a:endParaRPr lang="en-US" sz="2400" dirty="0">
              <a:latin typeface="Montserrat" panose="00000500000000000000" pitchFamily="2" charset="-93"/>
            </a:endParaRPr>
          </a:p>
        </p:txBody>
      </p:sp>
    </p:spTree>
    <p:extLst>
      <p:ext uri="{BB962C8B-B14F-4D97-AF65-F5344CB8AC3E}">
        <p14:creationId xmlns:p14="http://schemas.microsoft.com/office/powerpoint/2010/main" val="3951529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F9AB3F-0314-127B-FF00-93A22B39A655}"/>
              </a:ext>
            </a:extLst>
          </p:cNvPr>
          <p:cNvSpPr txBox="1"/>
          <p:nvPr/>
        </p:nvSpPr>
        <p:spPr>
          <a:xfrm>
            <a:off x="3166533" y="2246672"/>
            <a:ext cx="8297333" cy="1323439"/>
          </a:xfrm>
          <a:prstGeom prst="rect">
            <a:avLst/>
          </a:prstGeom>
          <a:noFill/>
        </p:spPr>
        <p:txBody>
          <a:bodyPr wrap="square" rtlCol="0">
            <a:spAutoFit/>
          </a:bodyPr>
          <a:lstStyle/>
          <a:p>
            <a:pPr algn="ctr"/>
            <a:r>
              <a:rPr lang="en-US" sz="8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ontserrat" panose="00000500000000000000" pitchFamily="2" charset="-93"/>
              </a:rPr>
              <a:t>Mã</a:t>
            </a:r>
            <a:r>
              <a:rPr lang="en-US" sz="8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ontserrat" panose="00000500000000000000" pitchFamily="2" charset="-93"/>
              </a:rPr>
              <a:t> </a:t>
            </a:r>
            <a:r>
              <a:rPr lang="en-US" sz="8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ontserrat" panose="00000500000000000000" pitchFamily="2" charset="-93"/>
              </a:rPr>
              <a:t>nguồn</a:t>
            </a:r>
            <a:endParaRPr lang="en-US" sz="8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ontserrat" panose="00000500000000000000" pitchFamily="2" charset="-93"/>
            </a:endParaRPr>
          </a:p>
        </p:txBody>
      </p:sp>
    </p:spTree>
    <p:extLst>
      <p:ext uri="{BB962C8B-B14F-4D97-AF65-F5344CB8AC3E}">
        <p14:creationId xmlns:p14="http://schemas.microsoft.com/office/powerpoint/2010/main" val="29535976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EFF841-7081-61AD-5A62-69628327315D}"/>
              </a:ext>
            </a:extLst>
          </p:cNvPr>
          <p:cNvSpPr txBox="1"/>
          <p:nvPr/>
        </p:nvSpPr>
        <p:spPr>
          <a:xfrm>
            <a:off x="406399" y="92800"/>
            <a:ext cx="7574845" cy="8100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Game.h</a:t>
            </a:r>
            <a:endParaRPr lang="en-US" b="0" dirty="0">
              <a:solidFill>
                <a:srgbClr val="ADBAC7"/>
              </a:solidFill>
              <a:effectLst/>
              <a:latin typeface="Consolas" panose="020B0609020204030204" pitchFamily="49" charset="0"/>
            </a:endParaRPr>
          </a:p>
          <a:p>
            <a:r>
              <a:rPr lang="en-US" b="0" dirty="0">
                <a:solidFill>
                  <a:srgbClr val="F47067"/>
                </a:solidFill>
                <a:effectLst/>
                <a:latin typeface="Consolas" panose="020B0609020204030204" pitchFamily="49" charset="0"/>
              </a:rPr>
              <a:t>#ifndef</a:t>
            </a:r>
            <a:r>
              <a:rPr lang="en-US" b="0" dirty="0">
                <a:solidFill>
                  <a:srgbClr val="ADBAC7"/>
                </a:solidFill>
                <a:effectLst/>
                <a:latin typeface="Consolas" panose="020B0609020204030204" pitchFamily="49" charset="0"/>
              </a:rPr>
              <a:t> </a:t>
            </a:r>
            <a:r>
              <a:rPr lang="en-US" b="0" dirty="0">
                <a:solidFill>
                  <a:srgbClr val="DCBDFB"/>
                </a:solidFill>
                <a:effectLst/>
                <a:latin typeface="Consolas" panose="020B0609020204030204" pitchFamily="49" charset="0"/>
              </a:rPr>
              <a:t>GAME_H</a:t>
            </a:r>
            <a:endParaRPr lang="en-US" b="0" dirty="0">
              <a:solidFill>
                <a:srgbClr val="ADBAC7"/>
              </a:solidFill>
              <a:effectLst/>
              <a:latin typeface="Consolas" panose="020B0609020204030204" pitchFamily="49" charset="0"/>
            </a:endParaRPr>
          </a:p>
          <a:p>
            <a:r>
              <a:rPr lang="en-US" b="0" dirty="0">
                <a:solidFill>
                  <a:srgbClr val="F47067"/>
                </a:solidFill>
                <a:effectLst/>
                <a:latin typeface="Consolas" panose="020B0609020204030204" pitchFamily="49" charset="0"/>
              </a:rPr>
              <a:t>#define</a:t>
            </a:r>
            <a:r>
              <a:rPr lang="en-US" b="0" dirty="0">
                <a:solidFill>
                  <a:srgbClr val="ADBAC7"/>
                </a:solidFill>
                <a:effectLst/>
                <a:latin typeface="Consolas" panose="020B0609020204030204" pitchFamily="49" charset="0"/>
              </a:rPr>
              <a:t> </a:t>
            </a:r>
            <a:r>
              <a:rPr lang="en-US" b="0" dirty="0">
                <a:solidFill>
                  <a:srgbClr val="DCBDFB"/>
                </a:solidFill>
                <a:effectLst/>
                <a:latin typeface="Consolas" panose="020B0609020204030204" pitchFamily="49" charset="0"/>
              </a:rPr>
              <a:t>GAME_H</a:t>
            </a:r>
            <a:endParaRPr lang="en-US" b="0" dirty="0">
              <a:solidFill>
                <a:srgbClr val="ADBAC7"/>
              </a:solidFill>
              <a:effectLst/>
              <a:latin typeface="Consolas" panose="020B0609020204030204" pitchFamily="49" charset="0"/>
            </a:endParaRPr>
          </a:p>
          <a:p>
            <a:br>
              <a:rPr lang="en-US" b="0" dirty="0">
                <a:solidFill>
                  <a:srgbClr val="ADBAC7"/>
                </a:solidFill>
                <a:effectLst/>
                <a:latin typeface="Consolas" panose="020B0609020204030204" pitchFamily="49" charset="0"/>
              </a:rPr>
            </a:br>
            <a:r>
              <a:rPr lang="en-US" b="0" dirty="0">
                <a:solidFill>
                  <a:srgbClr val="F47067"/>
                </a:solidFill>
                <a:effectLst/>
                <a:latin typeface="Consolas" panose="020B0609020204030204" pitchFamily="49" charset="0"/>
              </a:rPr>
              <a:t>#include</a:t>
            </a:r>
            <a:r>
              <a:rPr lang="en-US" b="0" dirty="0">
                <a:solidFill>
                  <a:srgbClr val="ADBAC7"/>
                </a:solidFill>
                <a:effectLst/>
                <a:latin typeface="Consolas" panose="020B0609020204030204" pitchFamily="49" charset="0"/>
              </a:rPr>
              <a:t> </a:t>
            </a:r>
            <a:r>
              <a:rPr lang="en-US" b="0" dirty="0">
                <a:solidFill>
                  <a:srgbClr val="96D0FF"/>
                </a:solidFill>
                <a:effectLst/>
                <a:latin typeface="Consolas" panose="020B0609020204030204" pitchFamily="49" charset="0"/>
              </a:rPr>
              <a:t>&lt;iostream&gt;</a:t>
            </a:r>
            <a:endParaRPr lang="en-US" b="0" dirty="0">
              <a:solidFill>
                <a:srgbClr val="ADBAC7"/>
              </a:solidFill>
              <a:effectLst/>
              <a:latin typeface="Consolas" panose="020B0609020204030204" pitchFamily="49" charset="0"/>
            </a:endParaRPr>
          </a:p>
          <a:p>
            <a:r>
              <a:rPr lang="en-US" b="0" dirty="0">
                <a:solidFill>
                  <a:srgbClr val="F47067"/>
                </a:solidFill>
                <a:effectLst/>
                <a:latin typeface="Consolas" panose="020B0609020204030204" pitchFamily="49" charset="0"/>
              </a:rPr>
              <a:t>#include</a:t>
            </a:r>
            <a:r>
              <a:rPr lang="en-US" b="0" dirty="0">
                <a:solidFill>
                  <a:srgbClr val="ADBAC7"/>
                </a:solidFill>
                <a:effectLst/>
                <a:latin typeface="Consolas" panose="020B0609020204030204" pitchFamily="49" charset="0"/>
              </a:rPr>
              <a:t> </a:t>
            </a:r>
            <a:r>
              <a:rPr lang="en-US" b="0" dirty="0">
                <a:solidFill>
                  <a:srgbClr val="96D0FF"/>
                </a:solidFill>
                <a:effectLst/>
                <a:latin typeface="Consolas" panose="020B0609020204030204" pitchFamily="49" charset="0"/>
              </a:rPr>
              <a:t>&lt;</a:t>
            </a:r>
            <a:r>
              <a:rPr lang="en-US" b="0" dirty="0" err="1">
                <a:solidFill>
                  <a:srgbClr val="96D0FF"/>
                </a:solidFill>
                <a:effectLst/>
                <a:latin typeface="Consolas" panose="020B0609020204030204" pitchFamily="49" charset="0"/>
              </a:rPr>
              <a:t>stdio.h</a:t>
            </a:r>
            <a:r>
              <a:rPr lang="en-US" b="0" dirty="0">
                <a:solidFill>
                  <a:srgbClr val="96D0FF"/>
                </a:solidFill>
                <a:effectLst/>
                <a:latin typeface="Consolas" panose="020B0609020204030204" pitchFamily="49" charset="0"/>
              </a:rPr>
              <a:t>&gt;</a:t>
            </a:r>
            <a:endParaRPr lang="en-US" b="0" dirty="0">
              <a:solidFill>
                <a:srgbClr val="ADBAC7"/>
              </a:solidFill>
              <a:effectLst/>
              <a:latin typeface="Consolas" panose="020B0609020204030204" pitchFamily="49" charset="0"/>
            </a:endParaRPr>
          </a:p>
          <a:p>
            <a:r>
              <a:rPr lang="en-US" b="0" dirty="0">
                <a:solidFill>
                  <a:srgbClr val="F47067"/>
                </a:solidFill>
                <a:effectLst/>
                <a:latin typeface="Consolas" panose="020B0609020204030204" pitchFamily="49" charset="0"/>
              </a:rPr>
              <a:t>#include</a:t>
            </a:r>
            <a:r>
              <a:rPr lang="en-US" b="0" dirty="0">
                <a:solidFill>
                  <a:srgbClr val="ADBAC7"/>
                </a:solidFill>
                <a:effectLst/>
                <a:latin typeface="Consolas" panose="020B0609020204030204" pitchFamily="49" charset="0"/>
              </a:rPr>
              <a:t> </a:t>
            </a:r>
            <a:r>
              <a:rPr lang="en-US" b="0" dirty="0">
                <a:solidFill>
                  <a:srgbClr val="96D0FF"/>
                </a:solidFill>
                <a:effectLst/>
                <a:latin typeface="Consolas" panose="020B0609020204030204" pitchFamily="49" charset="0"/>
              </a:rPr>
              <a:t>&lt;</a:t>
            </a:r>
            <a:r>
              <a:rPr lang="en-US" b="0" dirty="0" err="1">
                <a:solidFill>
                  <a:srgbClr val="96D0FF"/>
                </a:solidFill>
                <a:effectLst/>
                <a:latin typeface="Consolas" panose="020B0609020204030204" pitchFamily="49" charset="0"/>
              </a:rPr>
              <a:t>conio.h</a:t>
            </a:r>
            <a:r>
              <a:rPr lang="en-US" b="0" dirty="0">
                <a:solidFill>
                  <a:srgbClr val="96D0FF"/>
                </a:solidFill>
                <a:effectLst/>
                <a:latin typeface="Consolas" panose="020B0609020204030204" pitchFamily="49" charset="0"/>
              </a:rPr>
              <a:t>&gt;</a:t>
            </a:r>
            <a:endParaRPr lang="en-US" b="0" dirty="0">
              <a:solidFill>
                <a:srgbClr val="ADBAC7"/>
              </a:solidFill>
              <a:effectLst/>
              <a:latin typeface="Consolas" panose="020B0609020204030204" pitchFamily="49" charset="0"/>
            </a:endParaRPr>
          </a:p>
          <a:p>
            <a:r>
              <a:rPr lang="en-US" b="0" dirty="0">
                <a:solidFill>
                  <a:srgbClr val="F47067"/>
                </a:solidFill>
                <a:effectLst/>
                <a:latin typeface="Consolas" panose="020B0609020204030204" pitchFamily="49" charset="0"/>
              </a:rPr>
              <a:t>#include</a:t>
            </a:r>
            <a:r>
              <a:rPr lang="en-US" b="0" dirty="0">
                <a:solidFill>
                  <a:srgbClr val="ADBAC7"/>
                </a:solidFill>
                <a:effectLst/>
                <a:latin typeface="Consolas" panose="020B0609020204030204" pitchFamily="49" charset="0"/>
              </a:rPr>
              <a:t> </a:t>
            </a:r>
            <a:r>
              <a:rPr lang="en-US" b="0" dirty="0">
                <a:solidFill>
                  <a:srgbClr val="96D0FF"/>
                </a:solidFill>
                <a:effectLst/>
                <a:latin typeface="Consolas" panose="020B0609020204030204" pitchFamily="49" charset="0"/>
              </a:rPr>
              <a:t>&lt;</a:t>
            </a:r>
            <a:r>
              <a:rPr lang="en-US" b="0" dirty="0" err="1">
                <a:solidFill>
                  <a:srgbClr val="96D0FF"/>
                </a:solidFill>
                <a:effectLst/>
                <a:latin typeface="Consolas" panose="020B0609020204030204" pitchFamily="49" charset="0"/>
              </a:rPr>
              <a:t>iomanip</a:t>
            </a:r>
            <a:r>
              <a:rPr lang="en-US" b="0" dirty="0">
                <a:solidFill>
                  <a:srgbClr val="96D0FF"/>
                </a:solidFill>
                <a:effectLst/>
                <a:latin typeface="Consolas" panose="020B0609020204030204" pitchFamily="49" charset="0"/>
              </a:rPr>
              <a:t>&gt;</a:t>
            </a:r>
            <a:endParaRPr lang="en-US" b="0" dirty="0">
              <a:solidFill>
                <a:srgbClr val="ADBAC7"/>
              </a:solidFill>
              <a:effectLst/>
              <a:latin typeface="Consolas" panose="020B0609020204030204" pitchFamily="49" charset="0"/>
            </a:endParaRPr>
          </a:p>
          <a:p>
            <a:r>
              <a:rPr lang="en-US" b="0" dirty="0">
                <a:solidFill>
                  <a:srgbClr val="F47067"/>
                </a:solidFill>
                <a:effectLst/>
                <a:latin typeface="Consolas" panose="020B0609020204030204" pitchFamily="49" charset="0"/>
              </a:rPr>
              <a:t>#include</a:t>
            </a:r>
            <a:r>
              <a:rPr lang="en-US" b="0" dirty="0">
                <a:solidFill>
                  <a:srgbClr val="ADBAC7"/>
                </a:solidFill>
                <a:effectLst/>
                <a:latin typeface="Consolas" panose="020B0609020204030204" pitchFamily="49" charset="0"/>
              </a:rPr>
              <a:t> </a:t>
            </a:r>
            <a:r>
              <a:rPr lang="en-US" b="0" dirty="0">
                <a:solidFill>
                  <a:srgbClr val="96D0FF"/>
                </a:solidFill>
                <a:effectLst/>
                <a:latin typeface="Consolas" panose="020B0609020204030204" pitchFamily="49" charset="0"/>
              </a:rPr>
              <a:t>&lt;</a:t>
            </a:r>
            <a:r>
              <a:rPr lang="en-US" b="0" dirty="0" err="1">
                <a:solidFill>
                  <a:srgbClr val="96D0FF"/>
                </a:solidFill>
                <a:effectLst/>
                <a:latin typeface="Consolas" panose="020B0609020204030204" pitchFamily="49" charset="0"/>
              </a:rPr>
              <a:t>ctime</a:t>
            </a:r>
            <a:r>
              <a:rPr lang="en-US" b="0" dirty="0">
                <a:solidFill>
                  <a:srgbClr val="96D0FF"/>
                </a:solidFill>
                <a:effectLst/>
                <a:latin typeface="Consolas" panose="020B0609020204030204" pitchFamily="49" charset="0"/>
              </a:rPr>
              <a:t>&gt;</a:t>
            </a:r>
            <a:endParaRPr lang="en-US" b="0" dirty="0">
              <a:solidFill>
                <a:srgbClr val="ADBAC7"/>
              </a:solidFill>
              <a:effectLst/>
              <a:latin typeface="Consolas" panose="020B0609020204030204" pitchFamily="49" charset="0"/>
            </a:endParaRPr>
          </a:p>
          <a:p>
            <a:r>
              <a:rPr lang="en-US" b="0" dirty="0">
                <a:solidFill>
                  <a:srgbClr val="F47067"/>
                </a:solidFill>
                <a:effectLst/>
                <a:latin typeface="Consolas" panose="020B0609020204030204" pitchFamily="49" charset="0"/>
              </a:rPr>
              <a:t>#include</a:t>
            </a:r>
            <a:r>
              <a:rPr lang="en-US" b="0" dirty="0">
                <a:solidFill>
                  <a:srgbClr val="ADBAC7"/>
                </a:solidFill>
                <a:effectLst/>
                <a:latin typeface="Consolas" panose="020B0609020204030204" pitchFamily="49" charset="0"/>
              </a:rPr>
              <a:t> </a:t>
            </a:r>
            <a:r>
              <a:rPr lang="en-US" b="0" dirty="0">
                <a:solidFill>
                  <a:srgbClr val="96D0FF"/>
                </a:solidFill>
                <a:effectLst/>
                <a:latin typeface="Consolas" panose="020B0609020204030204" pitchFamily="49" charset="0"/>
              </a:rPr>
              <a:t>&lt;</a:t>
            </a:r>
            <a:r>
              <a:rPr lang="en-US" b="0" dirty="0" err="1">
                <a:solidFill>
                  <a:srgbClr val="96D0FF"/>
                </a:solidFill>
                <a:effectLst/>
                <a:latin typeface="Consolas" panose="020B0609020204030204" pitchFamily="49" charset="0"/>
              </a:rPr>
              <a:t>windows.h</a:t>
            </a:r>
            <a:r>
              <a:rPr lang="en-US" b="0" dirty="0">
                <a:solidFill>
                  <a:srgbClr val="96D0FF"/>
                </a:solidFill>
                <a:effectLst/>
                <a:latin typeface="Consolas" panose="020B0609020204030204" pitchFamily="49" charset="0"/>
              </a:rPr>
              <a:t>&gt;</a:t>
            </a:r>
            <a:endParaRPr lang="en-US" b="0" dirty="0">
              <a:solidFill>
                <a:srgbClr val="ADBAC7"/>
              </a:solidFill>
              <a:effectLst/>
              <a:latin typeface="Consolas" panose="020B0609020204030204" pitchFamily="49" charset="0"/>
            </a:endParaRPr>
          </a:p>
          <a:p>
            <a:br>
              <a:rPr lang="en-US" b="0" dirty="0">
                <a:solidFill>
                  <a:srgbClr val="ADBAC7"/>
                </a:solidFill>
                <a:effectLst/>
                <a:latin typeface="Consolas" panose="020B0609020204030204" pitchFamily="49" charset="0"/>
              </a:rPr>
            </a:br>
            <a:r>
              <a:rPr lang="en-US" b="0" dirty="0">
                <a:solidFill>
                  <a:srgbClr val="F47067"/>
                </a:solidFill>
                <a:effectLst/>
                <a:latin typeface="Consolas" panose="020B0609020204030204" pitchFamily="49" charset="0"/>
              </a:rPr>
              <a:t>using</a:t>
            </a:r>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namespace</a:t>
            </a:r>
            <a:r>
              <a:rPr lang="en-US" b="0" dirty="0">
                <a:solidFill>
                  <a:srgbClr val="ADBAC7"/>
                </a:solidFill>
                <a:effectLst/>
                <a:latin typeface="Consolas" panose="020B0609020204030204" pitchFamily="49" charset="0"/>
              </a:rPr>
              <a:t> </a:t>
            </a:r>
            <a:r>
              <a:rPr lang="en-US" b="0" dirty="0">
                <a:solidFill>
                  <a:srgbClr val="F69D50"/>
                </a:solidFill>
                <a:effectLst/>
                <a:latin typeface="Consolas" panose="020B0609020204030204" pitchFamily="49" charset="0"/>
              </a:rPr>
              <a:t>std</a:t>
            </a:r>
            <a:r>
              <a:rPr lang="en-US" b="0" dirty="0">
                <a:solidFill>
                  <a:srgbClr val="ADBAC7"/>
                </a:solidFill>
                <a:effectLst/>
                <a:latin typeface="Consolas" panose="020B0609020204030204" pitchFamily="49" charset="0"/>
              </a:rPr>
              <a:t>;</a:t>
            </a:r>
          </a:p>
          <a:p>
            <a:br>
              <a:rPr lang="en-US" b="0" dirty="0">
                <a:solidFill>
                  <a:srgbClr val="ADBAC7"/>
                </a:solidFill>
                <a:effectLst/>
                <a:latin typeface="Consolas" panose="020B0609020204030204" pitchFamily="49" charset="0"/>
              </a:rPr>
            </a:br>
            <a:r>
              <a:rPr lang="en-US" b="0" dirty="0">
                <a:solidFill>
                  <a:srgbClr val="F47067"/>
                </a:solidFill>
                <a:effectLst/>
                <a:latin typeface="Consolas" panose="020B0609020204030204" pitchFamily="49" charset="0"/>
              </a:rPr>
              <a:t>class</a:t>
            </a:r>
            <a:r>
              <a:rPr lang="en-US" b="0" dirty="0">
                <a:solidFill>
                  <a:srgbClr val="ADBAC7"/>
                </a:solidFill>
                <a:effectLst/>
                <a:latin typeface="Consolas" panose="020B0609020204030204" pitchFamily="49" charset="0"/>
              </a:rPr>
              <a:t> </a:t>
            </a:r>
            <a:r>
              <a:rPr lang="en-US" b="0" dirty="0">
                <a:solidFill>
                  <a:srgbClr val="F69D50"/>
                </a:solidFill>
                <a:effectLst/>
                <a:latin typeface="Consolas" panose="020B0609020204030204" pitchFamily="49" charset="0"/>
              </a:rPr>
              <a:t>Game</a:t>
            </a:r>
            <a:r>
              <a:rPr lang="en-US" b="0" dirty="0">
                <a:solidFill>
                  <a:srgbClr val="ADBAC7"/>
                </a:solidFill>
                <a:effectLst/>
                <a:latin typeface="Consolas" panose="020B0609020204030204" pitchFamily="49" charset="0"/>
              </a:rPr>
              <a:t> {</a:t>
            </a:r>
          </a:p>
          <a:p>
            <a:r>
              <a:rPr lang="en-US" b="0" dirty="0">
                <a:solidFill>
                  <a:srgbClr val="F47067"/>
                </a:solidFill>
                <a:effectLst/>
                <a:latin typeface="Consolas" panose="020B0609020204030204" pitchFamily="49" charset="0"/>
              </a:rPr>
              <a:t>protected:</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err="1">
                <a:solidFill>
                  <a:srgbClr val="ADBAC7"/>
                </a:solidFill>
                <a:effectLst/>
                <a:latin typeface="Consolas" panose="020B0609020204030204" pitchFamily="49" charset="0"/>
              </a:rPr>
              <a:t>dokho</a:t>
            </a:r>
            <a:r>
              <a:rPr lang="en-US" b="0" dirty="0">
                <a:solidFill>
                  <a:srgbClr val="ADBAC7"/>
                </a:solidFill>
                <a:effectLst/>
                <a:latin typeface="Consolas" panose="020B0609020204030204" pitchFamily="49" charset="0"/>
              </a:rPr>
              <a:t>;      </a:t>
            </a: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err="1">
                <a:solidFill>
                  <a:srgbClr val="ADBAC7"/>
                </a:solidFill>
                <a:effectLst/>
                <a:latin typeface="Consolas" panose="020B0609020204030204" pitchFamily="49" charset="0"/>
              </a:rPr>
              <a:t>sl</a:t>
            </a:r>
            <a:r>
              <a:rPr lang="en-US" b="0" dirty="0">
                <a:solidFill>
                  <a:srgbClr val="ADBAC7"/>
                </a:solidFill>
                <a:effectLst/>
                <a:latin typeface="Consolas" panose="020B0609020204030204" pitchFamily="49" charset="0"/>
              </a:rPr>
              <a:t>;</a:t>
            </a:r>
            <a:r>
              <a:rPr lang="en-US" b="0" dirty="0">
                <a:solidFill>
                  <a:srgbClr val="768390"/>
                </a:solidFill>
                <a:effectLst/>
                <a:latin typeface="Consolas" panose="020B0609020204030204" pitchFamily="49" charset="0"/>
              </a:rPr>
              <a:t> //Bien do </a:t>
            </a:r>
            <a:r>
              <a:rPr lang="en-US" b="0" dirty="0" err="1">
                <a:solidFill>
                  <a:srgbClr val="768390"/>
                </a:solidFill>
                <a:effectLst/>
                <a:latin typeface="Consolas" panose="020B0609020204030204" pitchFamily="49" charset="0"/>
              </a:rPr>
              <a:t>dai</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cua</a:t>
            </a:r>
            <a:r>
              <a:rPr lang="en-US" b="0" dirty="0">
                <a:solidFill>
                  <a:srgbClr val="768390"/>
                </a:solidFill>
                <a:effectLst/>
                <a:latin typeface="Consolas" panose="020B0609020204030204" pitchFamily="49" charset="0"/>
              </a:rPr>
              <a:t> ran</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err="1">
                <a:solidFill>
                  <a:srgbClr val="ADBAC7"/>
                </a:solidFill>
                <a:effectLst/>
                <a:latin typeface="Consolas" panose="020B0609020204030204" pitchFamily="49" charset="0"/>
              </a:rPr>
              <a:t>ToaDoX</a:t>
            </a:r>
            <a:r>
              <a:rPr lang="en-US" b="0" dirty="0">
                <a:solidFill>
                  <a:srgbClr val="ADBAC7"/>
                </a:solidFill>
                <a:effectLst/>
                <a:latin typeface="Consolas" panose="020B0609020204030204" pitchFamily="49" charset="0"/>
              </a:rPr>
              <a:t>[</a:t>
            </a:r>
            <a:r>
              <a:rPr lang="en-US" b="0" dirty="0">
                <a:solidFill>
                  <a:srgbClr val="6CB6FF"/>
                </a:solidFill>
                <a:effectLst/>
                <a:latin typeface="Consolas" panose="020B0609020204030204" pitchFamily="49" charset="0"/>
              </a:rPr>
              <a:t>100</a:t>
            </a:r>
            <a:r>
              <a:rPr lang="en-US" b="0" dirty="0">
                <a:solidFill>
                  <a:srgbClr val="ADBAC7"/>
                </a:solidFill>
                <a:effectLst/>
                <a:latin typeface="Consolas" panose="020B0609020204030204" pitchFamily="49" charset="0"/>
              </a:rPr>
              <a:t>];       </a:t>
            </a: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err="1">
                <a:solidFill>
                  <a:srgbClr val="ADBAC7"/>
                </a:solidFill>
                <a:effectLst/>
                <a:latin typeface="Consolas" panose="020B0609020204030204" pitchFamily="49" charset="0"/>
              </a:rPr>
              <a:t>ToaDoY</a:t>
            </a:r>
            <a:r>
              <a:rPr lang="en-US" b="0" dirty="0">
                <a:solidFill>
                  <a:srgbClr val="ADBAC7"/>
                </a:solidFill>
                <a:effectLst/>
                <a:latin typeface="Consolas" panose="020B0609020204030204" pitchFamily="49" charset="0"/>
              </a:rPr>
              <a:t>[</a:t>
            </a:r>
            <a:r>
              <a:rPr lang="en-US" b="0" dirty="0">
                <a:solidFill>
                  <a:srgbClr val="6CB6FF"/>
                </a:solidFill>
                <a:effectLst/>
                <a:latin typeface="Consolas" panose="020B0609020204030204" pitchFamily="49" charset="0"/>
              </a:rPr>
              <a:t>100</a:t>
            </a:r>
            <a:r>
              <a:rPr lang="en-US" b="0" dirty="0">
                <a:solidFill>
                  <a:srgbClr val="ADBAC7"/>
                </a:solidFill>
                <a:effectLst/>
                <a:latin typeface="Consolas" panose="020B0609020204030204" pitchFamily="49" charset="0"/>
              </a:rPr>
              <a:t>];       </a:t>
            </a: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err="1">
                <a:solidFill>
                  <a:srgbClr val="ADBAC7"/>
                </a:solidFill>
                <a:effectLst/>
                <a:latin typeface="Consolas" panose="020B0609020204030204" pitchFamily="49" charset="0"/>
              </a:rPr>
              <a:t>ChuongNgaiX</a:t>
            </a:r>
            <a:r>
              <a:rPr lang="en-US" b="0" dirty="0">
                <a:solidFill>
                  <a:srgbClr val="ADBAC7"/>
                </a:solidFill>
                <a:effectLst/>
                <a:latin typeface="Consolas" panose="020B0609020204030204" pitchFamily="49" charset="0"/>
              </a:rPr>
              <a:t>[</a:t>
            </a:r>
            <a:r>
              <a:rPr lang="en-US" b="0" dirty="0">
                <a:solidFill>
                  <a:srgbClr val="6CB6FF"/>
                </a:solidFill>
                <a:effectLst/>
                <a:latin typeface="Consolas" panose="020B0609020204030204" pitchFamily="49" charset="0"/>
              </a:rPr>
              <a:t>100</a:t>
            </a:r>
            <a:r>
              <a:rPr lang="en-US" b="0" dirty="0">
                <a:solidFill>
                  <a:srgbClr val="ADBAC7"/>
                </a:solidFill>
                <a:effectLst/>
                <a:latin typeface="Consolas" panose="020B0609020204030204" pitchFamily="49" charset="0"/>
              </a:rPr>
              <a:t>]; </a:t>
            </a: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err="1">
                <a:solidFill>
                  <a:srgbClr val="ADBAC7"/>
                </a:solidFill>
                <a:effectLst/>
                <a:latin typeface="Consolas" panose="020B0609020204030204" pitchFamily="49" charset="0"/>
              </a:rPr>
              <a:t>ChuongNgaiY</a:t>
            </a:r>
            <a:r>
              <a:rPr lang="en-US" b="0" dirty="0">
                <a:solidFill>
                  <a:srgbClr val="ADBAC7"/>
                </a:solidFill>
                <a:effectLst/>
                <a:latin typeface="Consolas" panose="020B0609020204030204" pitchFamily="49" charset="0"/>
              </a:rPr>
              <a:t>[</a:t>
            </a:r>
            <a:r>
              <a:rPr lang="en-US" b="0" dirty="0">
                <a:solidFill>
                  <a:srgbClr val="6CB6FF"/>
                </a:solidFill>
                <a:effectLst/>
                <a:latin typeface="Consolas" panose="020B0609020204030204" pitchFamily="49" charset="0"/>
              </a:rPr>
              <a:t>100</a:t>
            </a:r>
            <a:r>
              <a:rPr lang="en-US" b="0" dirty="0">
                <a:solidFill>
                  <a:srgbClr val="ADBAC7"/>
                </a:solidFill>
                <a:effectLst/>
                <a:latin typeface="Consolas" panose="020B0609020204030204" pitchFamily="49" charset="0"/>
              </a:rPr>
              <a:t>];  </a:t>
            </a: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x;                </a:t>
            </a: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y;                 </a:t>
            </a: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check;</a:t>
            </a:r>
            <a:r>
              <a:rPr lang="en-US" b="0" dirty="0">
                <a:solidFill>
                  <a:srgbClr val="768390"/>
                </a:solidFill>
                <a:effectLst/>
                <a:latin typeface="Consolas" panose="020B0609020204030204" pitchFamily="49" charset="0"/>
              </a:rPr>
              <a:t> //Bien </a:t>
            </a:r>
            <a:r>
              <a:rPr lang="en-US" b="0" dirty="0" err="1">
                <a:solidFill>
                  <a:srgbClr val="768390"/>
                </a:solidFill>
                <a:effectLst/>
                <a:latin typeface="Consolas" panose="020B0609020204030204" pitchFamily="49" charset="0"/>
              </a:rPr>
              <a:t>kiem</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tra</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huong</a:t>
            </a:r>
            <a:r>
              <a:rPr lang="en-US" b="0" dirty="0">
                <a:solidFill>
                  <a:srgbClr val="768390"/>
                </a:solidFill>
                <a:effectLst/>
                <a:latin typeface="Consolas" panose="020B0609020204030204" pitchFamily="49" charset="0"/>
              </a:rPr>
              <a:t> di </a:t>
            </a:r>
            <a:r>
              <a:rPr lang="en-US" b="0" dirty="0" err="1">
                <a:solidFill>
                  <a:srgbClr val="768390"/>
                </a:solidFill>
                <a:effectLst/>
                <a:latin typeface="Consolas" panose="020B0609020204030204" pitchFamily="49" charset="0"/>
              </a:rPr>
              <a:t>chuyen</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cua</a:t>
            </a:r>
            <a:r>
              <a:rPr lang="en-US" b="0" dirty="0">
                <a:solidFill>
                  <a:srgbClr val="768390"/>
                </a:solidFill>
                <a:effectLst/>
                <a:latin typeface="Consolas" panose="020B0609020204030204" pitchFamily="49" charset="0"/>
              </a:rPr>
              <a:t> ran</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err="1">
                <a:solidFill>
                  <a:srgbClr val="ADBAC7"/>
                </a:solidFill>
                <a:effectLst/>
                <a:latin typeface="Consolas" panose="020B0609020204030204" pitchFamily="49" charset="0"/>
              </a:rPr>
              <a:t>xqua</a:t>
            </a:r>
            <a:r>
              <a:rPr lang="en-US" b="0" dirty="0">
                <a:solidFill>
                  <a:srgbClr val="ADBAC7"/>
                </a:solidFill>
                <a:effectLst/>
                <a:latin typeface="Consolas" panose="020B0609020204030204" pitchFamily="49" charset="0"/>
              </a:rPr>
              <a:t>;             </a:t>
            </a: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err="1">
                <a:solidFill>
                  <a:srgbClr val="ADBAC7"/>
                </a:solidFill>
                <a:effectLst/>
                <a:latin typeface="Consolas" panose="020B0609020204030204" pitchFamily="49" charset="0"/>
              </a:rPr>
              <a:t>yqua</a:t>
            </a:r>
            <a:r>
              <a:rPr lang="en-US" b="0" dirty="0">
                <a:solidFill>
                  <a:srgbClr val="ADBAC7"/>
                </a:solidFill>
                <a:effectLst/>
                <a:latin typeface="Consolas" panose="020B0609020204030204" pitchFamily="49" charset="0"/>
              </a:rPr>
              <a:t>;              </a:t>
            </a:r>
          </a:p>
          <a:p>
            <a:r>
              <a:rPr lang="en-US" b="0" dirty="0">
                <a:solidFill>
                  <a:srgbClr val="ADBAC7"/>
                </a:solidFill>
                <a:effectLst/>
                <a:latin typeface="Consolas" panose="020B0609020204030204" pitchFamily="49" charset="0"/>
              </a:rPr>
              <a:t>    </a:t>
            </a:r>
            <a:r>
              <a:rPr lang="en-US" b="0" dirty="0">
                <a:solidFill>
                  <a:srgbClr val="F69D50"/>
                </a:solidFill>
                <a:effectLst/>
                <a:latin typeface="Consolas" panose="020B0609020204030204" pitchFamily="49" charset="0"/>
              </a:rPr>
              <a:t>std</a:t>
            </a:r>
            <a:r>
              <a:rPr lang="en-US" b="0" dirty="0">
                <a:solidFill>
                  <a:srgbClr val="ADBAC7"/>
                </a:solidFill>
                <a:effectLst/>
                <a:latin typeface="Consolas" panose="020B0609020204030204" pitchFamily="49" charset="0"/>
              </a:rPr>
              <a:t>::</a:t>
            </a:r>
            <a:r>
              <a:rPr lang="en-US" b="0" dirty="0">
                <a:solidFill>
                  <a:srgbClr val="F69D50"/>
                </a:solidFill>
                <a:effectLst/>
                <a:latin typeface="Consolas" panose="020B0609020204030204" pitchFamily="49" charset="0"/>
              </a:rPr>
              <a:t>string</a:t>
            </a:r>
            <a:r>
              <a:rPr lang="en-US" b="0" dirty="0">
                <a:solidFill>
                  <a:srgbClr val="ADBAC7"/>
                </a:solidFill>
                <a:effectLst/>
                <a:latin typeface="Consolas" panose="020B0609020204030204" pitchFamily="49" charset="0"/>
              </a:rPr>
              <a:t> replay;</a:t>
            </a:r>
            <a:r>
              <a:rPr lang="en-US" b="0" dirty="0">
                <a:solidFill>
                  <a:srgbClr val="768390"/>
                </a:solidFill>
                <a:effectLst/>
                <a:latin typeface="Consolas" panose="020B0609020204030204" pitchFamily="49" charset="0"/>
              </a:rPr>
              <a:t> //Bien </a:t>
            </a:r>
            <a:r>
              <a:rPr lang="en-US" b="0" dirty="0" err="1">
                <a:solidFill>
                  <a:srgbClr val="768390"/>
                </a:solidFill>
                <a:effectLst/>
                <a:latin typeface="Consolas" panose="020B0609020204030204" pitchFamily="49" charset="0"/>
              </a:rPr>
              <a:t>lua</a:t>
            </a:r>
            <a:r>
              <a:rPr lang="en-US" b="0" dirty="0">
                <a:solidFill>
                  <a:srgbClr val="768390"/>
                </a:solidFill>
                <a:effectLst/>
                <a:latin typeface="Consolas" panose="020B0609020204030204" pitchFamily="49" charset="0"/>
              </a:rPr>
              <a:t> chon choi </a:t>
            </a:r>
            <a:r>
              <a:rPr lang="en-US" b="0" dirty="0" err="1">
                <a:solidFill>
                  <a:srgbClr val="768390"/>
                </a:solidFill>
                <a:effectLst/>
                <a:latin typeface="Consolas" panose="020B0609020204030204" pitchFamily="49" charset="0"/>
              </a:rPr>
              <a:t>lai</a:t>
            </a:r>
            <a:endParaRPr lang="en-US" b="0" dirty="0">
              <a:solidFill>
                <a:srgbClr val="ADBAC7"/>
              </a:solidFill>
              <a:effectLst/>
              <a:latin typeface="Consolas" panose="020B0609020204030204" pitchFamily="49" charset="0"/>
            </a:endParaRPr>
          </a:p>
          <a:p>
            <a:br>
              <a:rPr lang="en-US" b="0" dirty="0">
                <a:solidFill>
                  <a:srgbClr val="ADBAC7"/>
                </a:solidFill>
                <a:effectLst/>
                <a:latin typeface="Consolas" panose="020B0609020204030204" pitchFamily="49" charset="0"/>
              </a:rPr>
            </a:br>
            <a:endParaRPr lang="en-US" b="0" dirty="0">
              <a:solidFill>
                <a:srgbClr val="ADBAC7"/>
              </a:solidFill>
              <a:effectLst/>
              <a:latin typeface="Consolas" panose="020B0609020204030204" pitchFamily="49" charset="0"/>
            </a:endParaRPr>
          </a:p>
          <a:p>
            <a:endParaRPr lang="en-US" dirty="0"/>
          </a:p>
        </p:txBody>
      </p:sp>
      <p:pic>
        <p:nvPicPr>
          <p:cNvPr id="4" name="Image 1" descr="preencoded.png">
            <a:extLst>
              <a:ext uri="{FF2B5EF4-FFF2-40B4-BE49-F238E27FC236}">
                <a16:creationId xmlns:a16="http://schemas.microsoft.com/office/drawing/2014/main" id="{840B9365-8C04-D827-9B2D-8B7244336C7A}"/>
              </a:ext>
            </a:extLst>
          </p:cNvPr>
          <p:cNvPicPr>
            <a:picLocks noChangeAspect="1"/>
          </p:cNvPicPr>
          <p:nvPr/>
        </p:nvPicPr>
        <p:blipFill>
          <a:blip r:embed="rId2"/>
          <a:stretch>
            <a:fillRect/>
          </a:stretch>
        </p:blipFill>
        <p:spPr>
          <a:xfrm>
            <a:off x="10972800" y="0"/>
            <a:ext cx="3657600" cy="8229600"/>
          </a:xfrm>
          <a:prstGeom prst="rect">
            <a:avLst/>
          </a:prstGeom>
        </p:spPr>
      </p:pic>
    </p:spTree>
    <p:extLst>
      <p:ext uri="{BB962C8B-B14F-4D97-AF65-F5344CB8AC3E}">
        <p14:creationId xmlns:p14="http://schemas.microsoft.com/office/powerpoint/2010/main" val="4993300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a:extLst>
              <a:ext uri="{FF2B5EF4-FFF2-40B4-BE49-F238E27FC236}">
                <a16:creationId xmlns:a16="http://schemas.microsoft.com/office/drawing/2014/main" id="{840B9365-8C04-D827-9B2D-8B7244336C7A}"/>
              </a:ext>
            </a:extLst>
          </p:cNvPr>
          <p:cNvPicPr>
            <a:picLocks noChangeAspect="1"/>
          </p:cNvPicPr>
          <p:nvPr/>
        </p:nvPicPr>
        <p:blipFill>
          <a:blip r:embed="rId2"/>
          <a:stretch>
            <a:fillRect/>
          </a:stretch>
        </p:blipFill>
        <p:spPr>
          <a:xfrm>
            <a:off x="10972800" y="0"/>
            <a:ext cx="3657600" cy="8229600"/>
          </a:xfrm>
          <a:prstGeom prst="rect">
            <a:avLst/>
          </a:prstGeom>
        </p:spPr>
      </p:pic>
      <p:sp>
        <p:nvSpPr>
          <p:cNvPr id="6" name="TextBox 5">
            <a:extLst>
              <a:ext uri="{FF2B5EF4-FFF2-40B4-BE49-F238E27FC236}">
                <a16:creationId xmlns:a16="http://schemas.microsoft.com/office/drawing/2014/main" id="{190134AB-3376-E731-0084-061E0281E78C}"/>
              </a:ext>
            </a:extLst>
          </p:cNvPr>
          <p:cNvSpPr txBox="1"/>
          <p:nvPr/>
        </p:nvSpPr>
        <p:spPr>
          <a:xfrm>
            <a:off x="237067" y="39175"/>
            <a:ext cx="7315200" cy="757130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0" dirty="0">
                <a:solidFill>
                  <a:srgbClr val="F47067"/>
                </a:solidFill>
                <a:effectLst/>
                <a:latin typeface="Consolas" panose="020B0609020204030204" pitchFamily="49" charset="0"/>
              </a:rPr>
              <a:t>public:</a:t>
            </a:r>
            <a:endParaRPr lang="en-US" b="0" dirty="0">
              <a:solidFill>
                <a:srgbClr val="ADBAC7"/>
              </a:solidFill>
              <a:effectLst/>
              <a:latin typeface="Consolas" panose="020B0609020204030204" pitchFamily="49" charset="0"/>
            </a:endParaRPr>
          </a:p>
          <a:p>
            <a:r>
              <a:rPr lang="en-US" b="0" dirty="0">
                <a:solidFill>
                  <a:srgbClr val="768390"/>
                </a:solidFill>
                <a:effectLst/>
                <a:latin typeface="Consolas" panose="020B0609020204030204" pitchFamily="49" charset="0"/>
              </a:rPr>
              <a:t>    // Constructor </a:t>
            </a:r>
            <a:r>
              <a:rPr lang="en-US" b="0" dirty="0" err="1">
                <a:solidFill>
                  <a:srgbClr val="768390"/>
                </a:solidFill>
                <a:effectLst/>
                <a:latin typeface="Consolas" panose="020B0609020204030204" pitchFamily="49" charset="0"/>
              </a:rPr>
              <a:t>cua</a:t>
            </a:r>
            <a:r>
              <a:rPr lang="en-US" b="0" dirty="0">
                <a:solidFill>
                  <a:srgbClr val="768390"/>
                </a:solidFill>
                <a:effectLst/>
                <a:latin typeface="Consolas" panose="020B0609020204030204" pitchFamily="49" charset="0"/>
              </a:rPr>
              <a:t> class Game</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DCBDFB"/>
                </a:solidFill>
                <a:effectLst/>
                <a:latin typeface="Consolas" panose="020B0609020204030204" pitchFamily="49" charset="0"/>
              </a:rPr>
              <a:t>Game</a:t>
            </a:r>
            <a:r>
              <a:rPr lang="en-US" b="0" dirty="0">
                <a:solidFill>
                  <a:srgbClr val="ADBAC7"/>
                </a:solidFill>
                <a:effectLst/>
                <a:latin typeface="Consolas" panose="020B0609020204030204" pitchFamily="49" charset="0"/>
              </a:rPr>
              <a:t>();           </a:t>
            </a:r>
          </a:p>
          <a:p>
            <a:r>
              <a:rPr lang="en-US" b="0" dirty="0">
                <a:solidFill>
                  <a:srgbClr val="768390"/>
                </a:solidFill>
                <a:effectLst/>
                <a:latin typeface="Consolas" panose="020B0609020204030204" pitchFamily="49" charset="0"/>
              </a:rPr>
              <a:t>    //Phuong </a:t>
            </a:r>
            <a:r>
              <a:rPr lang="en-US" b="0" dirty="0" err="1">
                <a:solidFill>
                  <a:srgbClr val="768390"/>
                </a:solidFill>
                <a:effectLst/>
                <a:latin typeface="Consolas" panose="020B0609020204030204" pitchFamily="49" charset="0"/>
              </a:rPr>
              <a:t>thuc</a:t>
            </a:r>
            <a:r>
              <a:rPr lang="en-US" b="0" dirty="0">
                <a:solidFill>
                  <a:srgbClr val="768390"/>
                </a:solidFill>
                <a:effectLst/>
                <a:latin typeface="Consolas" panose="020B0609020204030204" pitchFamily="49" charset="0"/>
              </a:rPr>
              <a:t> bat </a:t>
            </a:r>
            <a:r>
              <a:rPr lang="en-US" b="0" dirty="0" err="1">
                <a:solidFill>
                  <a:srgbClr val="768390"/>
                </a:solidFill>
                <a:effectLst/>
                <a:latin typeface="Consolas" panose="020B0609020204030204" pitchFamily="49" charset="0"/>
              </a:rPr>
              <a:t>dau</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tro</a:t>
            </a:r>
            <a:r>
              <a:rPr lang="en-US" b="0" dirty="0">
                <a:solidFill>
                  <a:srgbClr val="768390"/>
                </a:solidFill>
                <a:effectLst/>
                <a:latin typeface="Consolas" panose="020B0609020204030204" pitchFamily="49" charset="0"/>
              </a:rPr>
              <a:t> choi     </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virtual</a:t>
            </a:r>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void</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batdau</a:t>
            </a:r>
            <a:r>
              <a:rPr lang="en-US" b="0" dirty="0">
                <a:solidFill>
                  <a:srgbClr val="ADBAC7"/>
                </a:solidFill>
                <a:effectLst/>
                <a:latin typeface="Consolas" panose="020B0609020204030204" pitchFamily="49" charset="0"/>
              </a:rPr>
              <a:t>(); </a:t>
            </a:r>
          </a:p>
          <a:p>
            <a:r>
              <a:rPr lang="en-US" b="0" dirty="0">
                <a:solidFill>
                  <a:srgbClr val="768390"/>
                </a:solidFill>
                <a:effectLst/>
                <a:latin typeface="Consolas" panose="020B0609020204030204" pitchFamily="49" charset="0"/>
              </a:rPr>
              <a:t>    //Di </a:t>
            </a:r>
            <a:r>
              <a:rPr lang="en-US" b="0" dirty="0" err="1">
                <a:solidFill>
                  <a:srgbClr val="768390"/>
                </a:solidFill>
                <a:effectLst/>
                <a:latin typeface="Consolas" panose="020B0609020204030204" pitchFamily="49" charset="0"/>
              </a:rPr>
              <a:t>chuyen</a:t>
            </a:r>
            <a:r>
              <a:rPr lang="en-US" b="0" dirty="0">
                <a:solidFill>
                  <a:srgbClr val="768390"/>
                </a:solidFill>
                <a:effectLst/>
                <a:latin typeface="Consolas" panose="020B0609020204030204" pitchFamily="49" charset="0"/>
              </a:rPr>
              <a:t> con </a:t>
            </a:r>
            <a:r>
              <a:rPr lang="en-US" b="0" dirty="0" err="1">
                <a:solidFill>
                  <a:srgbClr val="768390"/>
                </a:solidFill>
                <a:effectLst/>
                <a:latin typeface="Consolas" panose="020B0609020204030204" pitchFamily="49" charset="0"/>
              </a:rPr>
              <a:t>tro</a:t>
            </a:r>
            <a:r>
              <a:rPr lang="en-US" b="0" dirty="0">
                <a:solidFill>
                  <a:srgbClr val="768390"/>
                </a:solidFill>
                <a:effectLst/>
                <a:latin typeface="Consolas" panose="020B0609020204030204" pitchFamily="49" charset="0"/>
              </a:rPr>
              <a:t> den toa do (</a:t>
            </a:r>
            <a:r>
              <a:rPr lang="en-US" b="0" dirty="0" err="1">
                <a:solidFill>
                  <a:srgbClr val="768390"/>
                </a:solidFill>
                <a:effectLst/>
                <a:latin typeface="Consolas" panose="020B0609020204030204" pitchFamily="49" charset="0"/>
              </a:rPr>
              <a:t>x,y</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tren</a:t>
            </a:r>
            <a:r>
              <a:rPr lang="en-US" b="0" dirty="0">
                <a:solidFill>
                  <a:srgbClr val="768390"/>
                </a:solidFill>
                <a:effectLst/>
                <a:latin typeface="Consolas" panose="020B0609020204030204" pitchFamily="49" charset="0"/>
              </a:rPr>
              <a:t> ma </a:t>
            </a:r>
            <a:r>
              <a:rPr lang="en-US" b="0" dirty="0" err="1">
                <a:solidFill>
                  <a:srgbClr val="768390"/>
                </a:solidFill>
                <a:effectLst/>
                <a:latin typeface="Consolas" panose="020B0609020204030204" pitchFamily="49" charset="0"/>
              </a:rPr>
              <a:t>hinh</a:t>
            </a:r>
            <a:r>
              <a:rPr lang="en-US" b="0" dirty="0">
                <a:solidFill>
                  <a:srgbClr val="768390"/>
                </a:solidFill>
                <a:effectLst/>
                <a:latin typeface="Consolas" panose="020B0609020204030204" pitchFamily="49" charset="0"/>
              </a:rPr>
              <a:t> console</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void</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gotoXY</a:t>
            </a:r>
            <a:r>
              <a:rPr lang="en-US" b="0" dirty="0">
                <a:solidFill>
                  <a:srgbClr val="ADBAC7"/>
                </a:solidFill>
                <a:effectLst/>
                <a:latin typeface="Consolas" panose="020B0609020204030204" pitchFamily="49" charset="0"/>
              </a:rPr>
              <a:t>(</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a:solidFill>
                  <a:srgbClr val="F69D50"/>
                </a:solidFill>
                <a:effectLst/>
                <a:latin typeface="Consolas" panose="020B0609020204030204" pitchFamily="49" charset="0"/>
              </a:rPr>
              <a:t>x</a:t>
            </a:r>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a:solidFill>
                  <a:srgbClr val="F69D50"/>
                </a:solidFill>
                <a:effectLst/>
                <a:latin typeface="Consolas" panose="020B0609020204030204" pitchFamily="49" charset="0"/>
              </a:rPr>
              <a:t>y</a:t>
            </a:r>
            <a:r>
              <a:rPr lang="en-US" b="0" dirty="0">
                <a:solidFill>
                  <a:srgbClr val="ADBAC7"/>
                </a:solidFill>
                <a:effectLst/>
                <a:latin typeface="Consolas" panose="020B0609020204030204" pitchFamily="49" charset="0"/>
              </a:rPr>
              <a:t>); </a:t>
            </a:r>
          </a:p>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phuong</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thuc</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thiet</a:t>
            </a:r>
            <a:r>
              <a:rPr lang="en-US" b="0" dirty="0">
                <a:solidFill>
                  <a:srgbClr val="768390"/>
                </a:solidFill>
                <a:effectLst/>
                <a:latin typeface="Consolas" panose="020B0609020204030204" pitchFamily="49" charset="0"/>
              </a:rPr>
              <a:t> lap </a:t>
            </a:r>
            <a:r>
              <a:rPr lang="en-US" b="0" dirty="0" err="1">
                <a:solidFill>
                  <a:srgbClr val="768390"/>
                </a:solidFill>
                <a:effectLst/>
                <a:latin typeface="Consolas" panose="020B0609020204030204" pitchFamily="49" charset="0"/>
              </a:rPr>
              <a:t>mau</a:t>
            </a:r>
            <a:r>
              <a:rPr lang="en-US" b="0" dirty="0">
                <a:solidFill>
                  <a:srgbClr val="768390"/>
                </a:solidFill>
                <a:effectLst/>
                <a:latin typeface="Consolas" panose="020B0609020204030204" pitchFamily="49" charset="0"/>
              </a:rPr>
              <a:t> sac </a:t>
            </a:r>
            <a:r>
              <a:rPr lang="en-US" b="0" dirty="0" err="1">
                <a:solidFill>
                  <a:srgbClr val="768390"/>
                </a:solidFill>
                <a:effectLst/>
                <a:latin typeface="Consolas" panose="020B0609020204030204" pitchFamily="49" charset="0"/>
              </a:rPr>
              <a:t>cho</a:t>
            </a:r>
            <a:r>
              <a:rPr lang="en-US" b="0" dirty="0">
                <a:solidFill>
                  <a:srgbClr val="768390"/>
                </a:solidFill>
                <a:effectLst/>
                <a:latin typeface="Consolas" panose="020B0609020204030204" pitchFamily="49" charset="0"/>
              </a:rPr>
              <a:t> van ban </a:t>
            </a:r>
            <a:r>
              <a:rPr lang="en-US" b="0" dirty="0" err="1">
                <a:solidFill>
                  <a:srgbClr val="768390"/>
                </a:solidFill>
                <a:effectLst/>
                <a:latin typeface="Consolas" panose="020B0609020204030204" pitchFamily="49" charset="0"/>
              </a:rPr>
              <a:t>tren</a:t>
            </a:r>
            <a:r>
              <a:rPr lang="en-US" b="0" dirty="0">
                <a:solidFill>
                  <a:srgbClr val="768390"/>
                </a:solidFill>
                <a:effectLst/>
                <a:latin typeface="Consolas" panose="020B0609020204030204" pitchFamily="49" charset="0"/>
              </a:rPr>
              <a:t> man </a:t>
            </a:r>
            <a:r>
              <a:rPr lang="en-US" b="0" dirty="0" err="1">
                <a:solidFill>
                  <a:srgbClr val="768390"/>
                </a:solidFill>
                <a:effectLst/>
                <a:latin typeface="Consolas" panose="020B0609020204030204" pitchFamily="49" charset="0"/>
              </a:rPr>
              <a:t>hinh</a:t>
            </a:r>
            <a:r>
              <a:rPr lang="en-US" b="0" dirty="0">
                <a:solidFill>
                  <a:srgbClr val="768390"/>
                </a:solidFill>
                <a:effectLst/>
                <a:latin typeface="Consolas" panose="020B0609020204030204" pitchFamily="49" charset="0"/>
              </a:rPr>
              <a:t> console</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void</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SetColor</a:t>
            </a:r>
            <a:r>
              <a:rPr lang="en-US" b="0" dirty="0">
                <a:solidFill>
                  <a:srgbClr val="ADBAC7"/>
                </a:solidFill>
                <a:effectLst/>
                <a:latin typeface="Consolas" panose="020B0609020204030204" pitchFamily="49" charset="0"/>
              </a:rPr>
              <a:t>(</a:t>
            </a:r>
            <a:r>
              <a:rPr lang="en-US" b="0" dirty="0">
                <a:solidFill>
                  <a:srgbClr val="F69D50"/>
                </a:solidFill>
                <a:effectLst/>
                <a:latin typeface="Consolas" panose="020B0609020204030204" pitchFamily="49" charset="0"/>
              </a:rPr>
              <a:t>WORD</a:t>
            </a:r>
            <a:r>
              <a:rPr lang="en-US" b="0" dirty="0">
                <a:solidFill>
                  <a:srgbClr val="ADBAC7"/>
                </a:solidFill>
                <a:effectLst/>
                <a:latin typeface="Consolas" panose="020B0609020204030204" pitchFamily="49" charset="0"/>
              </a:rPr>
              <a:t> </a:t>
            </a:r>
            <a:r>
              <a:rPr lang="en-US" b="0" dirty="0">
                <a:solidFill>
                  <a:srgbClr val="F69D50"/>
                </a:solidFill>
                <a:effectLst/>
                <a:latin typeface="Consolas" panose="020B0609020204030204" pitchFamily="49" charset="0"/>
              </a:rPr>
              <a:t>color</a:t>
            </a:r>
            <a:r>
              <a:rPr lang="en-US" b="0" dirty="0">
                <a:solidFill>
                  <a:srgbClr val="ADBAC7"/>
                </a:solidFill>
                <a:effectLst/>
                <a:latin typeface="Consolas" panose="020B0609020204030204" pitchFamily="49" charset="0"/>
              </a:rPr>
              <a:t>);</a:t>
            </a:r>
          </a:p>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phuong</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thuc</a:t>
            </a:r>
            <a:r>
              <a:rPr lang="en-US" b="0" dirty="0">
                <a:solidFill>
                  <a:srgbClr val="768390"/>
                </a:solidFill>
                <a:effectLst/>
                <a:latin typeface="Consolas" panose="020B0609020204030204" pitchFamily="49" charset="0"/>
              </a:rPr>
              <a:t> an con </a:t>
            </a:r>
            <a:r>
              <a:rPr lang="en-US" b="0" dirty="0" err="1">
                <a:solidFill>
                  <a:srgbClr val="768390"/>
                </a:solidFill>
                <a:effectLst/>
                <a:latin typeface="Consolas" panose="020B0609020204030204" pitchFamily="49" charset="0"/>
              </a:rPr>
              <a:t>tro</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tren</a:t>
            </a:r>
            <a:r>
              <a:rPr lang="en-US" b="0" dirty="0">
                <a:solidFill>
                  <a:srgbClr val="768390"/>
                </a:solidFill>
                <a:effectLst/>
                <a:latin typeface="Consolas" panose="020B0609020204030204" pitchFamily="49" charset="0"/>
              </a:rPr>
              <a:t> man </a:t>
            </a:r>
            <a:r>
              <a:rPr lang="en-US" b="0" dirty="0" err="1">
                <a:solidFill>
                  <a:srgbClr val="768390"/>
                </a:solidFill>
                <a:effectLst/>
                <a:latin typeface="Consolas" panose="020B0609020204030204" pitchFamily="49" charset="0"/>
              </a:rPr>
              <a:t>hinh</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void</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xoacontro</a:t>
            </a:r>
            <a:r>
              <a:rPr lang="en-US" b="0" dirty="0">
                <a:solidFill>
                  <a:srgbClr val="ADBAC7"/>
                </a:solidFill>
                <a:effectLst/>
                <a:latin typeface="Consolas" panose="020B0609020204030204" pitchFamily="49" charset="0"/>
              </a:rPr>
              <a:t>();          </a:t>
            </a:r>
          </a:p>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ve</a:t>
            </a:r>
            <a:r>
              <a:rPr lang="en-US" b="0" dirty="0">
                <a:solidFill>
                  <a:srgbClr val="768390"/>
                </a:solidFill>
                <a:effectLst/>
                <a:latin typeface="Consolas" panose="020B0609020204030204" pitchFamily="49" charset="0"/>
              </a:rPr>
              <a:t> ran </a:t>
            </a:r>
            <a:r>
              <a:rPr lang="en-US" b="0" dirty="0" err="1">
                <a:solidFill>
                  <a:srgbClr val="768390"/>
                </a:solidFill>
                <a:effectLst/>
                <a:latin typeface="Consolas" panose="020B0609020204030204" pitchFamily="49" charset="0"/>
              </a:rPr>
              <a:t>len</a:t>
            </a:r>
            <a:r>
              <a:rPr lang="en-US" b="0" dirty="0">
                <a:solidFill>
                  <a:srgbClr val="768390"/>
                </a:solidFill>
                <a:effectLst/>
                <a:latin typeface="Consolas" panose="020B0609020204030204" pitchFamily="49" charset="0"/>
              </a:rPr>
              <a:t> man </a:t>
            </a:r>
            <a:r>
              <a:rPr lang="en-US" b="0" dirty="0" err="1">
                <a:solidFill>
                  <a:srgbClr val="768390"/>
                </a:solidFill>
                <a:effectLst/>
                <a:latin typeface="Consolas" panose="020B0609020204030204" pitchFamily="49" charset="0"/>
              </a:rPr>
              <a:t>hinh</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void</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vesnake</a:t>
            </a:r>
            <a:r>
              <a:rPr lang="en-US" b="0" dirty="0">
                <a:solidFill>
                  <a:srgbClr val="ADBAC7"/>
                </a:solidFill>
                <a:effectLst/>
                <a:latin typeface="Consolas" panose="020B0609020204030204" pitchFamily="49" charset="0"/>
              </a:rPr>
              <a:t>();      </a:t>
            </a:r>
          </a:p>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xoa</a:t>
            </a:r>
            <a:r>
              <a:rPr lang="en-US" b="0" dirty="0">
                <a:solidFill>
                  <a:srgbClr val="768390"/>
                </a:solidFill>
                <a:effectLst/>
                <a:latin typeface="Consolas" panose="020B0609020204030204" pitchFamily="49" charset="0"/>
              </a:rPr>
              <a:t> du lieu cu </a:t>
            </a:r>
            <a:r>
              <a:rPr lang="en-US" b="0" dirty="0" err="1">
                <a:solidFill>
                  <a:srgbClr val="768390"/>
                </a:solidFill>
                <a:effectLst/>
                <a:latin typeface="Consolas" panose="020B0609020204030204" pitchFamily="49" charset="0"/>
              </a:rPr>
              <a:t>cua</a:t>
            </a:r>
            <a:r>
              <a:rPr lang="en-US" b="0" dirty="0">
                <a:solidFill>
                  <a:srgbClr val="768390"/>
                </a:solidFill>
                <a:effectLst/>
                <a:latin typeface="Consolas" panose="020B0609020204030204" pitchFamily="49" charset="0"/>
              </a:rPr>
              <a:t> ran </a:t>
            </a:r>
            <a:r>
              <a:rPr lang="en-US" b="0" dirty="0" err="1">
                <a:solidFill>
                  <a:srgbClr val="768390"/>
                </a:solidFill>
                <a:effectLst/>
                <a:latin typeface="Consolas" panose="020B0609020204030204" pitchFamily="49" charset="0"/>
              </a:rPr>
              <a:t>tren</a:t>
            </a:r>
            <a:r>
              <a:rPr lang="en-US" b="0" dirty="0">
                <a:solidFill>
                  <a:srgbClr val="768390"/>
                </a:solidFill>
                <a:effectLst/>
                <a:latin typeface="Consolas" panose="020B0609020204030204" pitchFamily="49" charset="0"/>
              </a:rPr>
              <a:t> man </a:t>
            </a:r>
            <a:r>
              <a:rPr lang="en-US" b="0" dirty="0" err="1">
                <a:solidFill>
                  <a:srgbClr val="768390"/>
                </a:solidFill>
                <a:effectLst/>
                <a:latin typeface="Consolas" panose="020B0609020204030204" pitchFamily="49" charset="0"/>
              </a:rPr>
              <a:t>hinh</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void</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xoadulieucu</a:t>
            </a:r>
            <a:r>
              <a:rPr lang="en-US" b="0" dirty="0">
                <a:solidFill>
                  <a:srgbClr val="ADBAC7"/>
                </a:solidFill>
                <a:effectLst/>
                <a:latin typeface="Consolas" panose="020B0609020204030204" pitchFamily="49" charset="0"/>
              </a:rPr>
              <a:t>();   </a:t>
            </a:r>
          </a:p>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kiem</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tra</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xem</a:t>
            </a:r>
            <a:r>
              <a:rPr lang="en-US" b="0" dirty="0">
                <a:solidFill>
                  <a:srgbClr val="768390"/>
                </a:solidFill>
                <a:effectLst/>
                <a:latin typeface="Consolas" panose="020B0609020204030204" pitchFamily="49" charset="0"/>
              </a:rPr>
              <a:t> ran co an qua </a:t>
            </a:r>
            <a:r>
              <a:rPr lang="en-US" b="0" dirty="0" err="1">
                <a:solidFill>
                  <a:srgbClr val="768390"/>
                </a:solidFill>
                <a:effectLst/>
                <a:latin typeface="Consolas" panose="020B0609020204030204" pitchFamily="49" charset="0"/>
              </a:rPr>
              <a:t>khong</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bool</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checkrananqua</a:t>
            </a:r>
            <a:r>
              <a:rPr lang="en-US" b="0" dirty="0">
                <a:solidFill>
                  <a:srgbClr val="ADBAC7"/>
                </a:solidFill>
                <a:effectLst/>
                <a:latin typeface="Consolas" panose="020B0609020204030204" pitchFamily="49" charset="0"/>
              </a:rPr>
              <a:t>(</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err="1">
                <a:solidFill>
                  <a:srgbClr val="F69D50"/>
                </a:solidFill>
                <a:effectLst/>
                <a:latin typeface="Consolas" panose="020B0609020204030204" pitchFamily="49" charset="0"/>
              </a:rPr>
              <a:t>xqua</a:t>
            </a:r>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err="1">
                <a:solidFill>
                  <a:srgbClr val="F69D50"/>
                </a:solidFill>
                <a:effectLst/>
                <a:latin typeface="Consolas" panose="020B0609020204030204" pitchFamily="49" charset="0"/>
              </a:rPr>
              <a:t>yqua</a:t>
            </a:r>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a:solidFill>
                  <a:srgbClr val="F69D50"/>
                </a:solidFill>
                <a:effectLst/>
                <a:latin typeface="Consolas" panose="020B0609020204030204" pitchFamily="49" charset="0"/>
              </a:rPr>
              <a:t>x0</a:t>
            </a:r>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a:solidFill>
                  <a:srgbClr val="F69D50"/>
                </a:solidFill>
                <a:effectLst/>
                <a:latin typeface="Consolas" panose="020B0609020204030204" pitchFamily="49" charset="0"/>
              </a:rPr>
              <a:t>y0</a:t>
            </a:r>
            <a:r>
              <a:rPr lang="en-US" b="0" dirty="0">
                <a:solidFill>
                  <a:srgbClr val="ADBAC7"/>
                </a:solidFill>
                <a:effectLst/>
                <a:latin typeface="Consolas" panose="020B0609020204030204" pitchFamily="49" charset="0"/>
              </a:rPr>
              <a:t>);</a:t>
            </a:r>
          </a:p>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kiem</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tra</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xem</a:t>
            </a:r>
            <a:r>
              <a:rPr lang="en-US" b="0" dirty="0">
                <a:solidFill>
                  <a:srgbClr val="768390"/>
                </a:solidFill>
                <a:effectLst/>
                <a:latin typeface="Consolas" panose="020B0609020204030204" pitchFamily="49" charset="0"/>
              </a:rPr>
              <a:t> qua co </a:t>
            </a:r>
            <a:r>
              <a:rPr lang="en-US" b="0" dirty="0" err="1">
                <a:solidFill>
                  <a:srgbClr val="768390"/>
                </a:solidFill>
                <a:effectLst/>
                <a:latin typeface="Consolas" panose="020B0609020204030204" pitchFamily="49" charset="0"/>
              </a:rPr>
              <a:t>trung</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voi</a:t>
            </a:r>
            <a:r>
              <a:rPr lang="en-US" b="0" dirty="0">
                <a:solidFill>
                  <a:srgbClr val="768390"/>
                </a:solidFill>
                <a:effectLst/>
                <a:latin typeface="Consolas" panose="020B0609020204030204" pitchFamily="49" charset="0"/>
              </a:rPr>
              <a:t> ran </a:t>
            </a:r>
            <a:r>
              <a:rPr lang="en-US" b="0" dirty="0" err="1">
                <a:solidFill>
                  <a:srgbClr val="768390"/>
                </a:solidFill>
                <a:effectLst/>
                <a:latin typeface="Consolas" panose="020B0609020204030204" pitchFamily="49" charset="0"/>
              </a:rPr>
              <a:t>khi</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tao</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ra</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khong</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bool</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checktrung</a:t>
            </a:r>
            <a:r>
              <a:rPr lang="en-US" b="0" dirty="0">
                <a:solidFill>
                  <a:srgbClr val="ADBAC7"/>
                </a:solidFill>
                <a:effectLst/>
                <a:latin typeface="Consolas" panose="020B0609020204030204" pitchFamily="49" charset="0"/>
              </a:rPr>
              <a:t>(</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err="1">
                <a:solidFill>
                  <a:srgbClr val="F69D50"/>
                </a:solidFill>
                <a:effectLst/>
                <a:latin typeface="Consolas" panose="020B0609020204030204" pitchFamily="49" charset="0"/>
              </a:rPr>
              <a:t>xqua</a:t>
            </a:r>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err="1">
                <a:solidFill>
                  <a:srgbClr val="F69D50"/>
                </a:solidFill>
                <a:effectLst/>
                <a:latin typeface="Consolas" panose="020B0609020204030204" pitchFamily="49" charset="0"/>
              </a:rPr>
              <a:t>yqua</a:t>
            </a:r>
            <a:r>
              <a:rPr lang="en-US" b="0" dirty="0">
                <a:solidFill>
                  <a:srgbClr val="ADBAC7"/>
                </a:solidFill>
                <a:effectLst/>
                <a:latin typeface="Consolas" panose="020B0609020204030204" pitchFamily="49" charset="0"/>
              </a:rPr>
              <a:t>);                </a:t>
            </a:r>
          </a:p>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tao</a:t>
            </a:r>
            <a:r>
              <a:rPr lang="en-US" b="0" dirty="0">
                <a:solidFill>
                  <a:srgbClr val="768390"/>
                </a:solidFill>
                <a:effectLst/>
                <a:latin typeface="Consolas" panose="020B0609020204030204" pitchFamily="49" charset="0"/>
              </a:rPr>
              <a:t> mot qua </a:t>
            </a:r>
            <a:r>
              <a:rPr lang="en-US" b="0" dirty="0" err="1">
                <a:solidFill>
                  <a:srgbClr val="768390"/>
                </a:solidFill>
                <a:effectLst/>
                <a:latin typeface="Consolas" panose="020B0609020204030204" pitchFamily="49" charset="0"/>
              </a:rPr>
              <a:t>moi</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sau</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khi</a:t>
            </a:r>
            <a:r>
              <a:rPr lang="en-US" b="0" dirty="0">
                <a:solidFill>
                  <a:srgbClr val="768390"/>
                </a:solidFill>
                <a:effectLst/>
                <a:latin typeface="Consolas" panose="020B0609020204030204" pitchFamily="49" charset="0"/>
              </a:rPr>
              <a:t> ran an qua </a:t>
            </a:r>
            <a:r>
              <a:rPr lang="en-US" b="0" dirty="0" err="1">
                <a:solidFill>
                  <a:srgbClr val="768390"/>
                </a:solidFill>
                <a:effectLst/>
                <a:latin typeface="Consolas" panose="020B0609020204030204" pitchFamily="49" charset="0"/>
              </a:rPr>
              <a:t>hoac</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khi</a:t>
            </a:r>
            <a:r>
              <a:rPr lang="en-US" b="0" dirty="0">
                <a:solidFill>
                  <a:srgbClr val="768390"/>
                </a:solidFill>
                <a:effectLst/>
                <a:latin typeface="Consolas" panose="020B0609020204030204" pitchFamily="49" charset="0"/>
              </a:rPr>
              <a:t> bat </a:t>
            </a:r>
            <a:r>
              <a:rPr lang="en-US" b="0" dirty="0" err="1">
                <a:solidFill>
                  <a:srgbClr val="768390"/>
                </a:solidFill>
                <a:effectLst/>
                <a:latin typeface="Consolas" panose="020B0609020204030204" pitchFamily="49" charset="0"/>
              </a:rPr>
              <a:t>dau</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tro</a:t>
            </a:r>
            <a:r>
              <a:rPr lang="en-US" b="0" dirty="0">
                <a:solidFill>
                  <a:srgbClr val="768390"/>
                </a:solidFill>
                <a:effectLst/>
                <a:latin typeface="Consolas" panose="020B0609020204030204" pitchFamily="49" charset="0"/>
              </a:rPr>
              <a:t> choi</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void</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taoqua</a:t>
            </a:r>
            <a:r>
              <a:rPr lang="en-US" b="0" dirty="0">
                <a:solidFill>
                  <a:srgbClr val="ADBAC7"/>
                </a:solidFill>
                <a:effectLst/>
                <a:latin typeface="Consolas" panose="020B0609020204030204" pitchFamily="49" charset="0"/>
              </a:rPr>
              <a:t>();             </a:t>
            </a:r>
          </a:p>
          <a:p>
            <a:r>
              <a:rPr lang="en-US" b="0" dirty="0">
                <a:solidFill>
                  <a:srgbClr val="768390"/>
                </a:solidFill>
                <a:effectLst/>
                <a:latin typeface="Consolas" panose="020B0609020204030204" pitchFamily="49" charset="0"/>
              </a:rPr>
              <a:t>    //them mot </a:t>
            </a:r>
            <a:r>
              <a:rPr lang="en-US" b="0" dirty="0" err="1">
                <a:solidFill>
                  <a:srgbClr val="768390"/>
                </a:solidFill>
                <a:effectLst/>
                <a:latin typeface="Consolas" panose="020B0609020204030204" pitchFamily="49" charset="0"/>
              </a:rPr>
              <a:t>gia</a:t>
            </a:r>
            <a:r>
              <a:rPr lang="en-US" b="0" dirty="0">
                <a:solidFill>
                  <a:srgbClr val="768390"/>
                </a:solidFill>
                <a:effectLst/>
                <a:latin typeface="Consolas" panose="020B0609020204030204" pitchFamily="49" charset="0"/>
              </a:rPr>
              <a:t> tri </a:t>
            </a:r>
            <a:r>
              <a:rPr lang="en-US" b="0" dirty="0" err="1">
                <a:solidFill>
                  <a:srgbClr val="768390"/>
                </a:solidFill>
                <a:effectLst/>
                <a:latin typeface="Consolas" panose="020B0609020204030204" pitchFamily="49" charset="0"/>
              </a:rPr>
              <a:t>moi</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vao</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mang</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void</a:t>
            </a:r>
            <a:r>
              <a:rPr lang="en-US" b="0" dirty="0">
                <a:solidFill>
                  <a:srgbClr val="ADBAC7"/>
                </a:solidFill>
                <a:effectLst/>
                <a:latin typeface="Consolas" panose="020B0609020204030204" pitchFamily="49" charset="0"/>
              </a:rPr>
              <a:t> </a:t>
            </a:r>
            <a:r>
              <a:rPr lang="en-US" b="0" dirty="0">
                <a:solidFill>
                  <a:srgbClr val="DCBDFB"/>
                </a:solidFill>
                <a:effectLst/>
                <a:latin typeface="Consolas" panose="020B0609020204030204" pitchFamily="49" charset="0"/>
              </a:rPr>
              <a:t>them</a:t>
            </a:r>
            <a:r>
              <a:rPr lang="en-US" b="0" dirty="0">
                <a:solidFill>
                  <a:srgbClr val="ADBAC7"/>
                </a:solidFill>
                <a:effectLst/>
                <a:latin typeface="Consolas" panose="020B0609020204030204" pitchFamily="49" charset="0"/>
              </a:rPr>
              <a:t>(</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a:solidFill>
                  <a:srgbClr val="F69D50"/>
                </a:solidFill>
                <a:effectLst/>
                <a:latin typeface="Consolas" panose="020B0609020204030204" pitchFamily="49" charset="0"/>
              </a:rPr>
              <a:t>a</a:t>
            </a:r>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err="1">
                <a:solidFill>
                  <a:srgbClr val="F69D50"/>
                </a:solidFill>
                <a:effectLst/>
                <a:latin typeface="Consolas" panose="020B0609020204030204" pitchFamily="49" charset="0"/>
              </a:rPr>
              <a:t>gt</a:t>
            </a:r>
            <a:r>
              <a:rPr lang="en-US" b="0" dirty="0">
                <a:solidFill>
                  <a:srgbClr val="ADBAC7"/>
                </a:solidFill>
                <a:effectLst/>
                <a:latin typeface="Consolas" panose="020B0609020204030204" pitchFamily="49" charset="0"/>
              </a:rPr>
              <a:t>); </a:t>
            </a:r>
          </a:p>
        </p:txBody>
      </p:sp>
    </p:spTree>
    <p:extLst>
      <p:ext uri="{BB962C8B-B14F-4D97-AF65-F5344CB8AC3E}">
        <p14:creationId xmlns:p14="http://schemas.microsoft.com/office/powerpoint/2010/main" val="35224135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a:extLst>
              <a:ext uri="{FF2B5EF4-FFF2-40B4-BE49-F238E27FC236}">
                <a16:creationId xmlns:a16="http://schemas.microsoft.com/office/drawing/2014/main" id="{840B9365-8C04-D827-9B2D-8B7244336C7A}"/>
              </a:ext>
            </a:extLst>
          </p:cNvPr>
          <p:cNvPicPr>
            <a:picLocks noChangeAspect="1"/>
          </p:cNvPicPr>
          <p:nvPr/>
        </p:nvPicPr>
        <p:blipFill>
          <a:blip r:embed="rId2"/>
          <a:stretch>
            <a:fillRect/>
          </a:stretch>
        </p:blipFill>
        <p:spPr>
          <a:xfrm>
            <a:off x="10972800" y="0"/>
            <a:ext cx="3657600" cy="8229600"/>
          </a:xfrm>
          <a:prstGeom prst="rect">
            <a:avLst/>
          </a:prstGeom>
        </p:spPr>
      </p:pic>
      <p:sp>
        <p:nvSpPr>
          <p:cNvPr id="2" name="TextBox 1">
            <a:extLst>
              <a:ext uri="{FF2B5EF4-FFF2-40B4-BE49-F238E27FC236}">
                <a16:creationId xmlns:a16="http://schemas.microsoft.com/office/drawing/2014/main" id="{64925C51-123D-5B98-DBD6-E963856C26CB}"/>
              </a:ext>
            </a:extLst>
          </p:cNvPr>
          <p:cNvSpPr txBox="1"/>
          <p:nvPr/>
        </p:nvSpPr>
        <p:spPr>
          <a:xfrm>
            <a:off x="383822" y="530579"/>
            <a:ext cx="9448800" cy="75713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xoa</a:t>
            </a:r>
            <a:r>
              <a:rPr lang="en-US" b="0" dirty="0">
                <a:solidFill>
                  <a:srgbClr val="768390"/>
                </a:solidFill>
                <a:effectLst/>
                <a:latin typeface="Consolas" panose="020B0609020204030204" pitchFamily="49" charset="0"/>
              </a:rPr>
              <a:t> mot </a:t>
            </a:r>
            <a:r>
              <a:rPr lang="en-US" b="0" dirty="0" err="1">
                <a:solidFill>
                  <a:srgbClr val="768390"/>
                </a:solidFill>
                <a:effectLst/>
                <a:latin typeface="Consolas" panose="020B0609020204030204" pitchFamily="49" charset="0"/>
              </a:rPr>
              <a:t>gia</a:t>
            </a:r>
            <a:r>
              <a:rPr lang="en-US" b="0" dirty="0">
                <a:solidFill>
                  <a:srgbClr val="768390"/>
                </a:solidFill>
                <a:effectLst/>
                <a:latin typeface="Consolas" panose="020B0609020204030204" pitchFamily="49" charset="0"/>
              </a:rPr>
              <a:t> tri </a:t>
            </a:r>
            <a:r>
              <a:rPr lang="en-US" b="0" dirty="0" err="1">
                <a:solidFill>
                  <a:srgbClr val="768390"/>
                </a:solidFill>
                <a:effectLst/>
                <a:latin typeface="Consolas" panose="020B0609020204030204" pitchFamily="49" charset="0"/>
              </a:rPr>
              <a:t>tu</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mang</a:t>
            </a:r>
            <a:r>
              <a:rPr lang="en-US" b="0" dirty="0">
                <a:solidFill>
                  <a:srgbClr val="768390"/>
                </a:solidFill>
                <a:effectLst/>
                <a:latin typeface="Consolas" panose="020B0609020204030204" pitchFamily="49" charset="0"/>
              </a:rPr>
              <a:t> tai vi tri </a:t>
            </a:r>
            <a:r>
              <a:rPr lang="en-US" b="0" dirty="0" err="1">
                <a:solidFill>
                  <a:srgbClr val="768390"/>
                </a:solidFill>
                <a:effectLst/>
                <a:latin typeface="Consolas" panose="020B0609020204030204" pitchFamily="49" charset="0"/>
              </a:rPr>
              <a:t>vt</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void</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xoa</a:t>
            </a:r>
            <a:r>
              <a:rPr lang="en-US" b="0" dirty="0">
                <a:solidFill>
                  <a:srgbClr val="ADBAC7"/>
                </a:solidFill>
                <a:effectLst/>
                <a:latin typeface="Consolas" panose="020B0609020204030204" pitchFamily="49" charset="0"/>
              </a:rPr>
              <a:t>(</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a:solidFill>
                  <a:srgbClr val="F69D50"/>
                </a:solidFill>
                <a:effectLst/>
                <a:latin typeface="Consolas" panose="020B0609020204030204" pitchFamily="49" charset="0"/>
              </a:rPr>
              <a:t>a</a:t>
            </a:r>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err="1">
                <a:solidFill>
                  <a:srgbClr val="F69D50"/>
                </a:solidFill>
                <a:effectLst/>
                <a:latin typeface="Consolas" panose="020B0609020204030204" pitchFamily="49" charset="0"/>
              </a:rPr>
              <a:t>vt</a:t>
            </a:r>
            <a:r>
              <a:rPr lang="en-US" b="0" dirty="0">
                <a:solidFill>
                  <a:srgbClr val="ADBAC7"/>
                </a:solidFill>
                <a:effectLst/>
                <a:latin typeface="Consolas" panose="020B0609020204030204" pitchFamily="49" charset="0"/>
              </a:rPr>
              <a:t>); </a:t>
            </a:r>
          </a:p>
          <a:p>
            <a:r>
              <a:rPr lang="en-US" b="0" dirty="0">
                <a:solidFill>
                  <a:srgbClr val="768390"/>
                </a:solidFill>
                <a:effectLst/>
                <a:latin typeface="Consolas" panose="020B0609020204030204" pitchFamily="49" charset="0"/>
              </a:rPr>
              <a:t>    //xu </a:t>
            </a:r>
            <a:r>
              <a:rPr lang="en-US" b="0" dirty="0" err="1">
                <a:solidFill>
                  <a:srgbClr val="768390"/>
                </a:solidFill>
                <a:effectLst/>
                <a:latin typeface="Consolas" panose="020B0609020204030204" pitchFamily="49" charset="0"/>
              </a:rPr>
              <a:t>ly</a:t>
            </a:r>
            <a:r>
              <a:rPr lang="en-US" b="0" dirty="0">
                <a:solidFill>
                  <a:srgbClr val="768390"/>
                </a:solidFill>
                <a:effectLst/>
                <a:latin typeface="Consolas" panose="020B0609020204030204" pitchFamily="49" charset="0"/>
              </a:rPr>
              <a:t> logic </a:t>
            </a:r>
            <a:r>
              <a:rPr lang="en-US" b="0" dirty="0" err="1">
                <a:solidFill>
                  <a:srgbClr val="768390"/>
                </a:solidFill>
                <a:effectLst/>
                <a:latin typeface="Consolas" panose="020B0609020204030204" pitchFamily="49" charset="0"/>
              </a:rPr>
              <a:t>cua</a:t>
            </a:r>
            <a:r>
              <a:rPr lang="en-US" b="0" dirty="0">
                <a:solidFill>
                  <a:srgbClr val="768390"/>
                </a:solidFill>
                <a:effectLst/>
                <a:latin typeface="Consolas" panose="020B0609020204030204" pitchFamily="49" charset="0"/>
              </a:rPr>
              <a:t> ran </a:t>
            </a:r>
            <a:r>
              <a:rPr lang="en-US" b="0" dirty="0" err="1">
                <a:solidFill>
                  <a:srgbClr val="768390"/>
                </a:solidFill>
                <a:effectLst/>
                <a:latin typeface="Consolas" panose="020B0609020204030204" pitchFamily="49" charset="0"/>
              </a:rPr>
              <a:t>trong</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moi</a:t>
            </a:r>
            <a:r>
              <a:rPr lang="en-US" b="0" dirty="0">
                <a:solidFill>
                  <a:srgbClr val="768390"/>
                </a:solidFill>
                <a:effectLst/>
                <a:latin typeface="Consolas" panose="020B0609020204030204" pitchFamily="49" charset="0"/>
              </a:rPr>
              <a:t> frame</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void</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xulyran</a:t>
            </a:r>
            <a:r>
              <a:rPr lang="en-US" b="0" dirty="0">
                <a:solidFill>
                  <a:srgbClr val="ADBAC7"/>
                </a:solidFill>
                <a:effectLst/>
                <a:latin typeface="Consolas" panose="020B0609020204030204" pitchFamily="49" charset="0"/>
              </a:rPr>
              <a:t>();             </a:t>
            </a:r>
          </a:p>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khoi</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tao</a:t>
            </a:r>
            <a:r>
              <a:rPr lang="en-US" b="0" dirty="0">
                <a:solidFill>
                  <a:srgbClr val="768390"/>
                </a:solidFill>
                <a:effectLst/>
                <a:latin typeface="Consolas" panose="020B0609020204030204" pitchFamily="49" charset="0"/>
              </a:rPr>
              <a:t> toa do ban </a:t>
            </a:r>
            <a:r>
              <a:rPr lang="en-US" b="0" dirty="0" err="1">
                <a:solidFill>
                  <a:srgbClr val="768390"/>
                </a:solidFill>
                <a:effectLst/>
                <a:latin typeface="Consolas" panose="020B0609020204030204" pitchFamily="49" charset="0"/>
              </a:rPr>
              <a:t>dau</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cua</a:t>
            </a:r>
            <a:r>
              <a:rPr lang="en-US" b="0" dirty="0">
                <a:solidFill>
                  <a:srgbClr val="768390"/>
                </a:solidFill>
                <a:effectLst/>
                <a:latin typeface="Consolas" panose="020B0609020204030204" pitchFamily="49" charset="0"/>
              </a:rPr>
              <a:t> ran</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void</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Khoitaoso_nach</a:t>
            </a:r>
            <a:r>
              <a:rPr lang="en-US" b="0" dirty="0">
                <a:solidFill>
                  <a:srgbClr val="ADBAC7"/>
                </a:solidFill>
                <a:effectLst/>
                <a:latin typeface="Consolas" panose="020B0609020204030204" pitchFamily="49" charset="0"/>
              </a:rPr>
              <a:t>();  </a:t>
            </a:r>
          </a:p>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ve</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khung</a:t>
            </a:r>
            <a:r>
              <a:rPr lang="en-US" b="0" dirty="0">
                <a:solidFill>
                  <a:srgbClr val="768390"/>
                </a:solidFill>
                <a:effectLst/>
                <a:latin typeface="Consolas" panose="020B0609020204030204" pitchFamily="49" charset="0"/>
              </a:rPr>
              <a:t> choi</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void</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Khung</a:t>
            </a:r>
            <a:r>
              <a:rPr lang="en-US" b="0" dirty="0">
                <a:solidFill>
                  <a:srgbClr val="ADBAC7"/>
                </a:solidFill>
                <a:effectLst/>
                <a:latin typeface="Consolas" panose="020B0609020204030204" pitchFamily="49" charset="0"/>
              </a:rPr>
              <a:t>();          </a:t>
            </a:r>
          </a:p>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tao</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chuong</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ngai</a:t>
            </a:r>
            <a:r>
              <a:rPr lang="en-US" b="0" dirty="0">
                <a:solidFill>
                  <a:srgbClr val="768390"/>
                </a:solidFill>
                <a:effectLst/>
                <a:latin typeface="Consolas" panose="020B0609020204030204" pitchFamily="49" charset="0"/>
              </a:rPr>
              <a:t> vat</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void</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Chuongngai</a:t>
            </a:r>
            <a:r>
              <a:rPr lang="en-US" b="0" dirty="0">
                <a:solidFill>
                  <a:srgbClr val="ADBAC7"/>
                </a:solidFill>
                <a:effectLst/>
                <a:latin typeface="Consolas" panose="020B0609020204030204" pitchFamily="49" charset="0"/>
              </a:rPr>
              <a:t>();</a:t>
            </a:r>
          </a:p>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kiem</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tra</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xem</a:t>
            </a:r>
            <a:r>
              <a:rPr lang="en-US" b="0" dirty="0">
                <a:solidFill>
                  <a:srgbClr val="768390"/>
                </a:solidFill>
                <a:effectLst/>
                <a:latin typeface="Consolas" panose="020B0609020204030204" pitchFamily="49" charset="0"/>
              </a:rPr>
              <a:t> ran co </a:t>
            </a:r>
            <a:r>
              <a:rPr lang="en-US" b="0" dirty="0" err="1">
                <a:solidFill>
                  <a:srgbClr val="768390"/>
                </a:solidFill>
                <a:effectLst/>
                <a:latin typeface="Consolas" panose="020B0609020204030204" pitchFamily="49" charset="0"/>
              </a:rPr>
              <a:t>va</a:t>
            </a:r>
            <a:r>
              <a:rPr lang="en-US" b="0" dirty="0">
                <a:solidFill>
                  <a:srgbClr val="768390"/>
                </a:solidFill>
                <a:effectLst/>
                <a:latin typeface="Consolas" panose="020B0609020204030204" pitchFamily="49" charset="0"/>
              </a:rPr>
              <a:t> cham </a:t>
            </a:r>
            <a:r>
              <a:rPr lang="en-US" b="0" dirty="0" err="1">
                <a:solidFill>
                  <a:srgbClr val="768390"/>
                </a:solidFill>
                <a:effectLst/>
                <a:latin typeface="Consolas" panose="020B0609020204030204" pitchFamily="49" charset="0"/>
              </a:rPr>
              <a:t>voi</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tuong</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khong</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bool</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checkchamtuong</a:t>
            </a:r>
            <a:r>
              <a:rPr lang="en-US" b="0" dirty="0">
                <a:solidFill>
                  <a:srgbClr val="ADBAC7"/>
                </a:solidFill>
                <a:effectLst/>
                <a:latin typeface="Consolas" panose="020B0609020204030204" pitchFamily="49" charset="0"/>
              </a:rPr>
              <a:t>(</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a:solidFill>
                  <a:srgbClr val="F69D50"/>
                </a:solidFill>
                <a:effectLst/>
                <a:latin typeface="Consolas" panose="020B0609020204030204" pitchFamily="49" charset="0"/>
              </a:rPr>
              <a:t>x0</a:t>
            </a:r>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int</a:t>
            </a:r>
            <a:r>
              <a:rPr lang="en-US" b="0" dirty="0">
                <a:solidFill>
                  <a:srgbClr val="ADBAC7"/>
                </a:solidFill>
                <a:effectLst/>
                <a:latin typeface="Consolas" panose="020B0609020204030204" pitchFamily="49" charset="0"/>
              </a:rPr>
              <a:t> </a:t>
            </a:r>
            <a:r>
              <a:rPr lang="en-US" b="0" dirty="0">
                <a:solidFill>
                  <a:srgbClr val="F69D50"/>
                </a:solidFill>
                <a:effectLst/>
                <a:latin typeface="Consolas" panose="020B0609020204030204" pitchFamily="49" charset="0"/>
              </a:rPr>
              <a:t>y0</a:t>
            </a:r>
            <a:r>
              <a:rPr lang="en-US" b="0" dirty="0">
                <a:solidFill>
                  <a:srgbClr val="ADBAC7"/>
                </a:solidFill>
                <a:effectLst/>
                <a:latin typeface="Consolas" panose="020B0609020204030204" pitchFamily="49" charset="0"/>
              </a:rPr>
              <a:t>);  </a:t>
            </a:r>
          </a:p>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kiem</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tra</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xem</a:t>
            </a:r>
            <a:r>
              <a:rPr lang="en-US" b="0" dirty="0">
                <a:solidFill>
                  <a:srgbClr val="768390"/>
                </a:solidFill>
                <a:effectLst/>
                <a:latin typeface="Consolas" panose="020B0609020204030204" pitchFamily="49" charset="0"/>
              </a:rPr>
              <a:t> ran co </a:t>
            </a:r>
            <a:r>
              <a:rPr lang="en-US" b="0" dirty="0" err="1">
                <a:solidFill>
                  <a:srgbClr val="768390"/>
                </a:solidFill>
                <a:effectLst/>
                <a:latin typeface="Consolas" panose="020B0609020204030204" pitchFamily="49" charset="0"/>
              </a:rPr>
              <a:t>va</a:t>
            </a:r>
            <a:r>
              <a:rPr lang="en-US" b="0" dirty="0">
                <a:solidFill>
                  <a:srgbClr val="768390"/>
                </a:solidFill>
                <a:effectLst/>
                <a:latin typeface="Consolas" panose="020B0609020204030204" pitchFamily="49" charset="0"/>
              </a:rPr>
              <a:t> cham </a:t>
            </a:r>
            <a:r>
              <a:rPr lang="en-US" b="0" dirty="0" err="1">
                <a:solidFill>
                  <a:srgbClr val="768390"/>
                </a:solidFill>
                <a:effectLst/>
                <a:latin typeface="Consolas" panose="020B0609020204030204" pitchFamily="49" charset="0"/>
              </a:rPr>
              <a:t>voi</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chinh</a:t>
            </a:r>
            <a:r>
              <a:rPr lang="en-US" b="0" dirty="0">
                <a:solidFill>
                  <a:srgbClr val="768390"/>
                </a:solidFill>
                <a:effectLst/>
                <a:latin typeface="Consolas" panose="020B0609020204030204" pitchFamily="49" charset="0"/>
              </a:rPr>
              <a:t> no </a:t>
            </a:r>
            <a:r>
              <a:rPr lang="en-US" dirty="0" err="1">
                <a:solidFill>
                  <a:srgbClr val="768390"/>
                </a:solidFill>
                <a:latin typeface="Consolas" panose="020B0609020204030204" pitchFamily="49" charset="0"/>
              </a:rPr>
              <a:t>va</a:t>
            </a:r>
            <a:r>
              <a:rPr lang="en-US" dirty="0">
                <a:solidFill>
                  <a:srgbClr val="768390"/>
                </a:solidFill>
                <a:latin typeface="Consolas" panose="020B0609020204030204" pitchFamily="49" charset="0"/>
              </a:rPr>
              <a:t> </a:t>
            </a:r>
            <a:r>
              <a:rPr lang="en-US" dirty="0" err="1">
                <a:solidFill>
                  <a:srgbClr val="768390"/>
                </a:solidFill>
                <a:latin typeface="Consolas" panose="020B0609020204030204" pitchFamily="49" charset="0"/>
              </a:rPr>
              <a:t>chuong</a:t>
            </a:r>
            <a:r>
              <a:rPr lang="en-US" dirty="0">
                <a:solidFill>
                  <a:srgbClr val="768390"/>
                </a:solidFill>
                <a:latin typeface="Consolas" panose="020B0609020204030204" pitchFamily="49" charset="0"/>
              </a:rPr>
              <a:t> </a:t>
            </a:r>
            <a:r>
              <a:rPr lang="en-US" dirty="0" err="1">
                <a:solidFill>
                  <a:srgbClr val="768390"/>
                </a:solidFill>
                <a:latin typeface="Consolas" panose="020B0609020204030204" pitchFamily="49" charset="0"/>
              </a:rPr>
              <a:t>ngai</a:t>
            </a:r>
            <a:r>
              <a:rPr lang="en-US" dirty="0">
                <a:solidFill>
                  <a:srgbClr val="768390"/>
                </a:solidFill>
                <a:latin typeface="Consolas" panose="020B0609020204030204" pitchFamily="49" charset="0"/>
              </a:rPr>
              <a:t> vat </a:t>
            </a:r>
            <a:r>
              <a:rPr lang="en-US" dirty="0" err="1">
                <a:solidFill>
                  <a:srgbClr val="768390"/>
                </a:solidFill>
                <a:latin typeface="Consolas" panose="020B0609020204030204" pitchFamily="49" charset="0"/>
              </a:rPr>
              <a:t>khong</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bool</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checkrancan</a:t>
            </a:r>
            <a:r>
              <a:rPr lang="en-US" b="0" dirty="0">
                <a:solidFill>
                  <a:srgbClr val="ADBAC7"/>
                </a:solidFill>
                <a:effectLst/>
                <a:latin typeface="Consolas" panose="020B0609020204030204" pitchFamily="49" charset="0"/>
              </a:rPr>
              <a:t>();             </a:t>
            </a:r>
          </a:p>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kiem</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tra</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xem</a:t>
            </a:r>
            <a:r>
              <a:rPr lang="en-US" b="0" dirty="0">
                <a:solidFill>
                  <a:srgbClr val="768390"/>
                </a:solidFill>
                <a:effectLst/>
                <a:latin typeface="Consolas" panose="020B0609020204030204" pitchFamily="49" charset="0"/>
              </a:rPr>
              <a:t> ran da </a:t>
            </a:r>
            <a:r>
              <a:rPr lang="en-US" b="0" dirty="0" err="1">
                <a:solidFill>
                  <a:srgbClr val="768390"/>
                </a:solidFill>
                <a:effectLst/>
                <a:latin typeface="Consolas" panose="020B0609020204030204" pitchFamily="49" charset="0"/>
              </a:rPr>
              <a:t>thua</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cuoc</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chua</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bool</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checkdie</a:t>
            </a:r>
            <a:r>
              <a:rPr lang="en-US" b="0" dirty="0">
                <a:solidFill>
                  <a:srgbClr val="ADBAC7"/>
                </a:solidFill>
                <a:effectLst/>
                <a:latin typeface="Consolas" panose="020B0609020204030204" pitchFamily="49" charset="0"/>
              </a:rPr>
              <a:t>();              </a:t>
            </a:r>
          </a:p>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hien</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thi</a:t>
            </a:r>
            <a:r>
              <a:rPr lang="en-US" b="0" dirty="0">
                <a:solidFill>
                  <a:srgbClr val="768390"/>
                </a:solidFill>
                <a:effectLst/>
                <a:latin typeface="Consolas" panose="020B0609020204030204" pitchFamily="49" charset="0"/>
              </a:rPr>
              <a:t> thong bao </a:t>
            </a:r>
            <a:r>
              <a:rPr lang="en-US" b="0" dirty="0" err="1">
                <a:solidFill>
                  <a:srgbClr val="768390"/>
                </a:solidFill>
                <a:effectLst/>
                <a:latin typeface="Consolas" panose="020B0609020204030204" pitchFamily="49" charset="0"/>
              </a:rPr>
              <a:t>ket</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thuc</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tro</a:t>
            </a:r>
            <a:r>
              <a:rPr lang="en-US" b="0" dirty="0">
                <a:solidFill>
                  <a:srgbClr val="768390"/>
                </a:solidFill>
                <a:effectLst/>
                <a:latin typeface="Consolas" panose="020B0609020204030204" pitchFamily="49" charset="0"/>
              </a:rPr>
              <a:t> choi</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void</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ketthuc</a:t>
            </a:r>
            <a:r>
              <a:rPr lang="en-US" b="0" dirty="0">
                <a:solidFill>
                  <a:srgbClr val="ADBAC7"/>
                </a:solidFill>
                <a:effectLst/>
                <a:latin typeface="Consolas" panose="020B0609020204030204" pitchFamily="49" charset="0"/>
              </a:rPr>
              <a:t>(); </a:t>
            </a:r>
            <a:br>
              <a:rPr lang="en-US" b="0" dirty="0">
                <a:solidFill>
                  <a:srgbClr val="ADBAC7"/>
                </a:solidFill>
                <a:effectLst/>
                <a:latin typeface="Consolas" panose="020B0609020204030204" pitchFamily="49" charset="0"/>
              </a:rPr>
            </a:br>
            <a:r>
              <a:rPr lang="en-US" b="0" dirty="0">
                <a:solidFill>
                  <a:srgbClr val="768390"/>
                </a:solidFill>
                <a:effectLst/>
                <a:latin typeface="Consolas" panose="020B0609020204030204" pitchFamily="49" charset="0"/>
              </a:rPr>
              <a:t>    //Phuong </a:t>
            </a:r>
            <a:r>
              <a:rPr lang="en-US" b="0" dirty="0" err="1">
                <a:solidFill>
                  <a:srgbClr val="768390"/>
                </a:solidFill>
                <a:effectLst/>
                <a:latin typeface="Consolas" panose="020B0609020204030204" pitchFamily="49" charset="0"/>
              </a:rPr>
              <a:t>thuc</a:t>
            </a:r>
            <a:r>
              <a:rPr lang="en-US" b="0" dirty="0">
                <a:solidFill>
                  <a:srgbClr val="768390"/>
                </a:solidFill>
                <a:effectLst/>
                <a:latin typeface="Consolas" panose="020B0609020204030204" pitchFamily="49" charset="0"/>
              </a:rPr>
              <a:t> reset de </a:t>
            </a:r>
            <a:r>
              <a:rPr lang="en-US" b="0" dirty="0" err="1">
                <a:solidFill>
                  <a:srgbClr val="768390"/>
                </a:solidFill>
                <a:effectLst/>
                <a:latin typeface="Consolas" panose="020B0609020204030204" pitchFamily="49" charset="0"/>
              </a:rPr>
              <a:t>khoi</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tao</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lai</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trang</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thai</a:t>
            </a:r>
            <a:r>
              <a:rPr lang="en-US" b="0" dirty="0">
                <a:solidFill>
                  <a:srgbClr val="768390"/>
                </a:solidFill>
                <a:effectLst/>
                <a:latin typeface="Consolas" panose="020B0609020204030204" pitchFamily="49" charset="0"/>
              </a:rPr>
              <a:t> ban </a:t>
            </a:r>
            <a:r>
              <a:rPr lang="en-US" b="0" dirty="0" err="1">
                <a:solidFill>
                  <a:srgbClr val="768390"/>
                </a:solidFill>
                <a:effectLst/>
                <a:latin typeface="Consolas" panose="020B0609020204030204" pitchFamily="49" charset="0"/>
              </a:rPr>
              <a:t>dau</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cua</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tro</a:t>
            </a:r>
            <a:r>
              <a:rPr lang="en-US" b="0" dirty="0">
                <a:solidFill>
                  <a:srgbClr val="768390"/>
                </a:solidFill>
                <a:effectLst/>
                <a:latin typeface="Consolas" panose="020B0609020204030204" pitchFamily="49" charset="0"/>
              </a:rPr>
              <a:t> choi   </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void</a:t>
            </a:r>
            <a:r>
              <a:rPr lang="en-US" b="0" dirty="0">
                <a:solidFill>
                  <a:srgbClr val="ADBAC7"/>
                </a:solidFill>
                <a:effectLst/>
                <a:latin typeface="Consolas" panose="020B0609020204030204" pitchFamily="49" charset="0"/>
              </a:rPr>
              <a:t> </a:t>
            </a:r>
            <a:r>
              <a:rPr lang="en-US" b="0" dirty="0">
                <a:solidFill>
                  <a:srgbClr val="DCBDFB"/>
                </a:solidFill>
                <a:effectLst/>
                <a:latin typeface="Consolas" panose="020B0609020204030204" pitchFamily="49" charset="0"/>
              </a:rPr>
              <a:t>reset</a:t>
            </a:r>
            <a:r>
              <a:rPr lang="en-US" b="0" dirty="0">
                <a:solidFill>
                  <a:srgbClr val="ADBAC7"/>
                </a:solidFill>
                <a:effectLst/>
                <a:latin typeface="Consolas" panose="020B0609020204030204" pitchFamily="49" charset="0"/>
              </a:rPr>
              <a:t>();                  </a:t>
            </a:r>
          </a:p>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phuong</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thuc</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chinh</a:t>
            </a:r>
            <a:r>
              <a:rPr lang="en-US" b="0" dirty="0">
                <a:solidFill>
                  <a:srgbClr val="768390"/>
                </a:solidFill>
                <a:effectLst/>
                <a:latin typeface="Consolas" panose="020B0609020204030204" pitchFamily="49" charset="0"/>
              </a:rPr>
              <a:t> de bat </a:t>
            </a:r>
            <a:r>
              <a:rPr lang="en-US" b="0" dirty="0" err="1">
                <a:solidFill>
                  <a:srgbClr val="768390"/>
                </a:solidFill>
                <a:effectLst/>
                <a:latin typeface="Consolas" panose="020B0609020204030204" pitchFamily="49" charset="0"/>
              </a:rPr>
              <a:t>dau</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tro</a:t>
            </a:r>
            <a:r>
              <a:rPr lang="en-US" b="0" dirty="0">
                <a:solidFill>
                  <a:srgbClr val="768390"/>
                </a:solidFill>
                <a:effectLst/>
                <a:latin typeface="Consolas" panose="020B0609020204030204" pitchFamily="49" charset="0"/>
              </a:rPr>
              <a:t> choi</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void</a:t>
            </a:r>
            <a:r>
              <a:rPr lang="en-US" b="0" dirty="0">
                <a:solidFill>
                  <a:srgbClr val="ADBAC7"/>
                </a:solidFill>
                <a:effectLst/>
                <a:latin typeface="Consolas" panose="020B0609020204030204" pitchFamily="49" charset="0"/>
              </a:rPr>
              <a:t> </a:t>
            </a:r>
            <a:r>
              <a:rPr lang="en-US" b="0" dirty="0">
                <a:solidFill>
                  <a:srgbClr val="DCBDFB"/>
                </a:solidFill>
                <a:effectLst/>
                <a:latin typeface="Consolas" panose="020B0609020204030204" pitchFamily="49" charset="0"/>
              </a:rPr>
              <a:t>start</a:t>
            </a:r>
            <a:r>
              <a:rPr lang="en-US" b="0" dirty="0">
                <a:solidFill>
                  <a:srgbClr val="ADBAC7"/>
                </a:solidFill>
                <a:effectLst/>
                <a:latin typeface="Consolas" panose="020B0609020204030204" pitchFamily="49" charset="0"/>
              </a:rPr>
              <a:t>();                       </a:t>
            </a:r>
          </a:p>
          <a:p>
            <a:r>
              <a:rPr lang="en-US" b="0" dirty="0">
                <a:solidFill>
                  <a:srgbClr val="ADBAC7"/>
                </a:solidFill>
                <a:effectLst/>
                <a:latin typeface="Consolas" panose="020B0609020204030204" pitchFamily="49" charset="0"/>
              </a:rPr>
              <a:t>};</a:t>
            </a:r>
          </a:p>
          <a:p>
            <a:br>
              <a:rPr lang="en-US" b="0" dirty="0">
                <a:solidFill>
                  <a:srgbClr val="ADBAC7"/>
                </a:solidFill>
                <a:effectLst/>
                <a:latin typeface="Consolas" panose="020B0609020204030204" pitchFamily="49" charset="0"/>
              </a:rPr>
            </a:br>
            <a:r>
              <a:rPr lang="en-US" b="0" dirty="0">
                <a:solidFill>
                  <a:srgbClr val="F47067"/>
                </a:solidFill>
                <a:effectLst/>
                <a:latin typeface="Consolas" panose="020B0609020204030204" pitchFamily="49" charset="0"/>
              </a:rPr>
              <a:t>#endif</a:t>
            </a:r>
            <a:r>
              <a:rPr lang="en-US" b="0" dirty="0">
                <a:solidFill>
                  <a:srgbClr val="768390"/>
                </a:solidFill>
                <a:effectLst/>
                <a:latin typeface="Consolas" panose="020B0609020204030204" pitchFamily="49" charset="0"/>
              </a:rPr>
              <a:t> // GAME_H</a:t>
            </a:r>
            <a:endParaRPr lang="en-US" b="0" dirty="0">
              <a:solidFill>
                <a:srgbClr val="ADBAC7"/>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195378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B7F195-1883-D4D2-B991-8A1AD337EFFC}"/>
              </a:ext>
            </a:extLst>
          </p:cNvPr>
          <p:cNvSpPr txBox="1"/>
          <p:nvPr/>
        </p:nvSpPr>
        <p:spPr>
          <a:xfrm>
            <a:off x="1693333" y="1182510"/>
            <a:ext cx="6999112" cy="586457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SnakeGame.h</a:t>
            </a:r>
            <a:endParaRPr lang="en-US" b="0" dirty="0">
              <a:solidFill>
                <a:srgbClr val="ADBAC7"/>
              </a:solidFill>
              <a:effectLst/>
              <a:latin typeface="Consolas" panose="020B0609020204030204" pitchFamily="49" charset="0"/>
            </a:endParaRPr>
          </a:p>
          <a:p>
            <a:r>
              <a:rPr lang="en-US" b="0" dirty="0">
                <a:solidFill>
                  <a:srgbClr val="F47067"/>
                </a:solidFill>
                <a:effectLst/>
                <a:latin typeface="Consolas" panose="020B0609020204030204" pitchFamily="49" charset="0"/>
              </a:rPr>
              <a:t>#ifndef</a:t>
            </a:r>
            <a:r>
              <a:rPr lang="en-US" b="0" dirty="0">
                <a:solidFill>
                  <a:srgbClr val="ADBAC7"/>
                </a:solidFill>
                <a:effectLst/>
                <a:latin typeface="Consolas" panose="020B0609020204030204" pitchFamily="49" charset="0"/>
              </a:rPr>
              <a:t> </a:t>
            </a:r>
            <a:r>
              <a:rPr lang="en-US" b="0" dirty="0">
                <a:solidFill>
                  <a:srgbClr val="DCBDFB"/>
                </a:solidFill>
                <a:effectLst/>
                <a:latin typeface="Consolas" panose="020B0609020204030204" pitchFamily="49" charset="0"/>
              </a:rPr>
              <a:t>SNAKEGAME_H</a:t>
            </a:r>
            <a:endParaRPr lang="en-US" b="0" dirty="0">
              <a:solidFill>
                <a:srgbClr val="ADBAC7"/>
              </a:solidFill>
              <a:effectLst/>
              <a:latin typeface="Consolas" panose="020B0609020204030204" pitchFamily="49" charset="0"/>
            </a:endParaRPr>
          </a:p>
          <a:p>
            <a:r>
              <a:rPr lang="en-US" b="0" dirty="0">
                <a:solidFill>
                  <a:srgbClr val="F47067"/>
                </a:solidFill>
                <a:effectLst/>
                <a:latin typeface="Consolas" panose="020B0609020204030204" pitchFamily="49" charset="0"/>
              </a:rPr>
              <a:t>#define</a:t>
            </a:r>
            <a:r>
              <a:rPr lang="en-US" b="0" dirty="0">
                <a:solidFill>
                  <a:srgbClr val="ADBAC7"/>
                </a:solidFill>
                <a:effectLst/>
                <a:latin typeface="Consolas" panose="020B0609020204030204" pitchFamily="49" charset="0"/>
              </a:rPr>
              <a:t> </a:t>
            </a:r>
            <a:r>
              <a:rPr lang="en-US" b="0" dirty="0">
                <a:solidFill>
                  <a:srgbClr val="DCBDFB"/>
                </a:solidFill>
                <a:effectLst/>
                <a:latin typeface="Consolas" panose="020B0609020204030204" pitchFamily="49" charset="0"/>
              </a:rPr>
              <a:t>SNAKEGAME_H</a:t>
            </a:r>
            <a:endParaRPr lang="en-US" b="0" dirty="0">
              <a:solidFill>
                <a:srgbClr val="ADBAC7"/>
              </a:solidFill>
              <a:effectLst/>
              <a:latin typeface="Consolas" panose="020B0609020204030204" pitchFamily="49" charset="0"/>
            </a:endParaRPr>
          </a:p>
          <a:p>
            <a:r>
              <a:rPr lang="en-US" b="0" dirty="0">
                <a:solidFill>
                  <a:srgbClr val="F47067"/>
                </a:solidFill>
                <a:effectLst/>
                <a:latin typeface="Consolas" panose="020B0609020204030204" pitchFamily="49" charset="0"/>
              </a:rPr>
              <a:t>#include</a:t>
            </a:r>
            <a:r>
              <a:rPr lang="en-US" b="0" dirty="0">
                <a:solidFill>
                  <a:srgbClr val="ADBAC7"/>
                </a:solidFill>
                <a:effectLst/>
                <a:latin typeface="Consolas" panose="020B0609020204030204" pitchFamily="49" charset="0"/>
              </a:rPr>
              <a:t> </a:t>
            </a:r>
            <a:r>
              <a:rPr lang="en-US" b="0" dirty="0">
                <a:solidFill>
                  <a:srgbClr val="96D0FF"/>
                </a:solidFill>
                <a:effectLst/>
                <a:latin typeface="Consolas" panose="020B0609020204030204" pitchFamily="49" charset="0"/>
              </a:rPr>
              <a:t>"</a:t>
            </a:r>
            <a:r>
              <a:rPr lang="en-US" b="0" dirty="0" err="1">
                <a:solidFill>
                  <a:srgbClr val="96D0FF"/>
                </a:solidFill>
                <a:effectLst/>
                <a:latin typeface="Consolas" panose="020B0609020204030204" pitchFamily="49" charset="0"/>
              </a:rPr>
              <a:t>Game.h</a:t>
            </a:r>
            <a:r>
              <a:rPr lang="en-US" b="0" dirty="0">
                <a:solidFill>
                  <a:srgbClr val="96D0FF"/>
                </a:solidFill>
                <a:effectLst/>
                <a:latin typeface="Consolas" panose="020B0609020204030204" pitchFamily="49" charset="0"/>
              </a:rPr>
              <a:t>"</a:t>
            </a:r>
            <a:endParaRPr lang="en-US" b="0" dirty="0">
              <a:solidFill>
                <a:srgbClr val="ADBAC7"/>
              </a:solidFill>
              <a:effectLst/>
              <a:latin typeface="Consolas" panose="020B0609020204030204" pitchFamily="49" charset="0"/>
            </a:endParaRPr>
          </a:p>
          <a:p>
            <a:br>
              <a:rPr lang="en-US" b="0" dirty="0">
                <a:solidFill>
                  <a:srgbClr val="ADBAC7"/>
                </a:solidFill>
                <a:effectLst/>
                <a:latin typeface="Consolas" panose="020B0609020204030204" pitchFamily="49" charset="0"/>
              </a:rPr>
            </a:br>
            <a:r>
              <a:rPr lang="en-US" b="0" dirty="0">
                <a:solidFill>
                  <a:srgbClr val="768390"/>
                </a:solidFill>
                <a:effectLst/>
                <a:latin typeface="Consolas" panose="020B0609020204030204" pitchFamily="49" charset="0"/>
              </a:rPr>
              <a:t>//class Snake </a:t>
            </a:r>
            <a:r>
              <a:rPr lang="en-US" b="0" dirty="0" err="1">
                <a:solidFill>
                  <a:srgbClr val="768390"/>
                </a:solidFill>
                <a:effectLst/>
                <a:latin typeface="Consolas" panose="020B0609020204030204" pitchFamily="49" charset="0"/>
              </a:rPr>
              <a:t>ke</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thua</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tu</a:t>
            </a:r>
            <a:r>
              <a:rPr lang="en-US" b="0" dirty="0">
                <a:solidFill>
                  <a:srgbClr val="768390"/>
                </a:solidFill>
                <a:effectLst/>
                <a:latin typeface="Consolas" panose="020B0609020204030204" pitchFamily="49" charset="0"/>
              </a:rPr>
              <a:t> class Game</a:t>
            </a:r>
            <a:endParaRPr lang="en-US" b="0" dirty="0">
              <a:solidFill>
                <a:srgbClr val="ADBAC7"/>
              </a:solidFill>
              <a:effectLst/>
              <a:latin typeface="Consolas" panose="020B0609020204030204" pitchFamily="49" charset="0"/>
            </a:endParaRPr>
          </a:p>
          <a:p>
            <a:r>
              <a:rPr lang="en-US" b="0" dirty="0">
                <a:solidFill>
                  <a:srgbClr val="F47067"/>
                </a:solidFill>
                <a:effectLst/>
                <a:latin typeface="Consolas" panose="020B0609020204030204" pitchFamily="49" charset="0"/>
              </a:rPr>
              <a:t>class</a:t>
            </a:r>
            <a:r>
              <a:rPr lang="en-US" b="0" dirty="0">
                <a:solidFill>
                  <a:srgbClr val="ADBAC7"/>
                </a:solidFill>
                <a:effectLst/>
                <a:latin typeface="Consolas" panose="020B0609020204030204" pitchFamily="49" charset="0"/>
              </a:rPr>
              <a:t> </a:t>
            </a:r>
            <a:r>
              <a:rPr lang="en-US" b="0" dirty="0" err="1">
                <a:solidFill>
                  <a:srgbClr val="F69D50"/>
                </a:solidFill>
                <a:effectLst/>
                <a:latin typeface="Consolas" panose="020B0609020204030204" pitchFamily="49" charset="0"/>
              </a:rPr>
              <a:t>SnakeGame</a:t>
            </a:r>
            <a:r>
              <a:rPr lang="en-US" b="0" dirty="0">
                <a:solidFill>
                  <a:srgbClr val="ADBAC7"/>
                </a:solidFill>
                <a:effectLst/>
                <a:latin typeface="Consolas" panose="020B0609020204030204" pitchFamily="49" charset="0"/>
              </a:rPr>
              <a:t> : </a:t>
            </a:r>
            <a:r>
              <a:rPr lang="en-US" b="0" dirty="0">
                <a:solidFill>
                  <a:srgbClr val="F47067"/>
                </a:solidFill>
                <a:effectLst/>
                <a:latin typeface="Consolas" panose="020B0609020204030204" pitchFamily="49" charset="0"/>
              </a:rPr>
              <a:t>public</a:t>
            </a:r>
            <a:r>
              <a:rPr lang="en-US" b="0" dirty="0">
                <a:solidFill>
                  <a:srgbClr val="ADBAC7"/>
                </a:solidFill>
                <a:effectLst/>
                <a:latin typeface="Consolas" panose="020B0609020204030204" pitchFamily="49" charset="0"/>
              </a:rPr>
              <a:t> </a:t>
            </a:r>
            <a:r>
              <a:rPr lang="en-US" b="0" dirty="0">
                <a:solidFill>
                  <a:srgbClr val="F69D50"/>
                </a:solidFill>
                <a:effectLst/>
                <a:latin typeface="Consolas" panose="020B0609020204030204" pitchFamily="49" charset="0"/>
              </a:rPr>
              <a:t>Game</a:t>
            </a:r>
            <a:r>
              <a:rPr lang="en-US" b="0" dirty="0">
                <a:solidFill>
                  <a:srgbClr val="ADBAC7"/>
                </a:solidFill>
                <a:effectLst/>
                <a:latin typeface="Consolas" panose="020B0609020204030204" pitchFamily="49" charset="0"/>
              </a:rPr>
              <a:t> {</a:t>
            </a:r>
          </a:p>
          <a:p>
            <a:r>
              <a:rPr lang="en-US" b="0" dirty="0">
                <a:solidFill>
                  <a:srgbClr val="F47067"/>
                </a:solidFill>
                <a:effectLst/>
                <a:latin typeface="Consolas" panose="020B0609020204030204" pitchFamily="49" charset="0"/>
              </a:rPr>
              <a:t>public:</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SnakeGame</a:t>
            </a:r>
            <a:r>
              <a:rPr lang="en-US" b="0" dirty="0">
                <a:solidFill>
                  <a:srgbClr val="ADBAC7"/>
                </a:solidFill>
                <a:effectLst/>
                <a:latin typeface="Consolas" panose="020B0609020204030204" pitchFamily="49" charset="0"/>
              </a:rPr>
              <a:t>();</a:t>
            </a:r>
            <a:r>
              <a:rPr lang="en-US" b="0" dirty="0">
                <a:solidFill>
                  <a:srgbClr val="768390"/>
                </a:solidFill>
                <a:effectLst/>
                <a:latin typeface="Consolas" panose="020B0609020204030204" pitchFamily="49" charset="0"/>
              </a:rPr>
              <a:t> // constructor</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p>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phuong</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thuc</a:t>
            </a:r>
            <a:r>
              <a:rPr lang="en-US" b="0" dirty="0">
                <a:solidFill>
                  <a:srgbClr val="768390"/>
                </a:solidFill>
                <a:effectLst/>
                <a:latin typeface="Consolas" panose="020B0609020204030204" pitchFamily="49" charset="0"/>
              </a:rPr>
              <a:t> bat </a:t>
            </a:r>
            <a:r>
              <a:rPr lang="en-US" b="0" dirty="0" err="1">
                <a:solidFill>
                  <a:srgbClr val="768390"/>
                </a:solidFill>
                <a:effectLst/>
                <a:latin typeface="Consolas" panose="020B0609020204030204" pitchFamily="49" charset="0"/>
              </a:rPr>
              <a:t>dau</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tro</a:t>
            </a:r>
            <a:r>
              <a:rPr lang="en-US" b="0" dirty="0">
                <a:solidFill>
                  <a:srgbClr val="768390"/>
                </a:solidFill>
                <a:effectLst/>
                <a:latin typeface="Consolas" panose="020B0609020204030204" pitchFamily="49" charset="0"/>
              </a:rPr>
              <a:t> choi</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void</a:t>
            </a:r>
            <a:r>
              <a:rPr lang="en-US" b="0" dirty="0">
                <a:solidFill>
                  <a:srgbClr val="ADBAC7"/>
                </a:solidFill>
                <a:effectLst/>
                <a:latin typeface="Consolas" panose="020B0609020204030204" pitchFamily="49" charset="0"/>
              </a:rPr>
              <a:t> </a:t>
            </a:r>
            <a:r>
              <a:rPr lang="en-US" b="0" dirty="0" err="1">
                <a:solidFill>
                  <a:srgbClr val="DCBDFB"/>
                </a:solidFill>
                <a:effectLst/>
                <a:latin typeface="Consolas" panose="020B0609020204030204" pitchFamily="49" charset="0"/>
              </a:rPr>
              <a:t>batdau</a:t>
            </a:r>
            <a:r>
              <a:rPr lang="en-US" b="0" dirty="0">
                <a:solidFill>
                  <a:srgbClr val="ADBAC7"/>
                </a:solidFill>
                <a:effectLst/>
                <a:latin typeface="Consolas" panose="020B0609020204030204" pitchFamily="49" charset="0"/>
              </a:rPr>
              <a:t>();</a:t>
            </a:r>
          </a:p>
          <a:p>
            <a:r>
              <a:rPr lang="en-US" b="0" dirty="0">
                <a:solidFill>
                  <a:srgbClr val="ADBAC7"/>
                </a:solidFill>
                <a:effectLst/>
                <a:latin typeface="Consolas" panose="020B0609020204030204" pitchFamily="49" charset="0"/>
              </a:rPr>
              <a:t>    </a:t>
            </a:r>
          </a:p>
          <a:p>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phuong</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thuc</a:t>
            </a:r>
            <a:r>
              <a:rPr lang="en-US" b="0" dirty="0">
                <a:solidFill>
                  <a:srgbClr val="768390"/>
                </a:solidFill>
                <a:effectLst/>
                <a:latin typeface="Consolas" panose="020B0609020204030204" pitchFamily="49" charset="0"/>
              </a:rPr>
              <a:t> bat </a:t>
            </a:r>
            <a:r>
              <a:rPr lang="en-US" b="0" dirty="0" err="1">
                <a:solidFill>
                  <a:srgbClr val="768390"/>
                </a:solidFill>
                <a:effectLst/>
                <a:latin typeface="Consolas" panose="020B0609020204030204" pitchFamily="49" charset="0"/>
              </a:rPr>
              <a:t>dau</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vong</a:t>
            </a:r>
            <a:r>
              <a:rPr lang="en-US" b="0" dirty="0">
                <a:solidFill>
                  <a:srgbClr val="768390"/>
                </a:solidFill>
                <a:effectLst/>
                <a:latin typeface="Consolas" panose="020B0609020204030204" pitchFamily="49" charset="0"/>
              </a:rPr>
              <a:t> lap </a:t>
            </a:r>
            <a:r>
              <a:rPr lang="en-US" b="0" dirty="0" err="1">
                <a:solidFill>
                  <a:srgbClr val="768390"/>
                </a:solidFill>
                <a:effectLst/>
                <a:latin typeface="Consolas" panose="020B0609020204030204" pitchFamily="49" charset="0"/>
              </a:rPr>
              <a:t>chinh</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cua</a:t>
            </a:r>
            <a:r>
              <a:rPr lang="en-US" b="0" dirty="0">
                <a:solidFill>
                  <a:srgbClr val="768390"/>
                </a:solidFill>
                <a:effectLst/>
                <a:latin typeface="Consolas" panose="020B0609020204030204" pitchFamily="49" charset="0"/>
              </a:rPr>
              <a:t> </a:t>
            </a:r>
            <a:r>
              <a:rPr lang="en-US" b="0" dirty="0" err="1">
                <a:solidFill>
                  <a:srgbClr val="768390"/>
                </a:solidFill>
                <a:effectLst/>
                <a:latin typeface="Consolas" panose="020B0609020204030204" pitchFamily="49" charset="0"/>
              </a:rPr>
              <a:t>tro</a:t>
            </a:r>
            <a:r>
              <a:rPr lang="en-US" b="0" dirty="0">
                <a:solidFill>
                  <a:srgbClr val="768390"/>
                </a:solidFill>
                <a:effectLst/>
                <a:latin typeface="Consolas" panose="020B0609020204030204" pitchFamily="49" charset="0"/>
              </a:rPr>
              <a:t> choi</a:t>
            </a:r>
            <a:endParaRPr lang="en-US" b="0" dirty="0">
              <a:solidFill>
                <a:srgbClr val="ADBAC7"/>
              </a:solidFill>
              <a:effectLst/>
              <a:latin typeface="Consolas" panose="020B0609020204030204" pitchFamily="49" charset="0"/>
            </a:endParaRPr>
          </a:p>
          <a:p>
            <a:r>
              <a:rPr lang="en-US" b="0" dirty="0">
                <a:solidFill>
                  <a:srgbClr val="ADBAC7"/>
                </a:solidFill>
                <a:effectLst/>
                <a:latin typeface="Consolas" panose="020B0609020204030204" pitchFamily="49" charset="0"/>
              </a:rPr>
              <a:t>    </a:t>
            </a:r>
            <a:r>
              <a:rPr lang="en-US" b="0" dirty="0">
                <a:solidFill>
                  <a:srgbClr val="F47067"/>
                </a:solidFill>
                <a:effectLst/>
                <a:latin typeface="Consolas" panose="020B0609020204030204" pitchFamily="49" charset="0"/>
              </a:rPr>
              <a:t>void</a:t>
            </a:r>
            <a:r>
              <a:rPr lang="en-US" b="0" dirty="0">
                <a:solidFill>
                  <a:srgbClr val="ADBAC7"/>
                </a:solidFill>
                <a:effectLst/>
                <a:latin typeface="Consolas" panose="020B0609020204030204" pitchFamily="49" charset="0"/>
              </a:rPr>
              <a:t> </a:t>
            </a:r>
            <a:r>
              <a:rPr lang="en-US" b="0" dirty="0">
                <a:solidFill>
                  <a:srgbClr val="DCBDFB"/>
                </a:solidFill>
                <a:effectLst/>
                <a:latin typeface="Consolas" panose="020B0609020204030204" pitchFamily="49" charset="0"/>
              </a:rPr>
              <a:t>start</a:t>
            </a:r>
            <a:r>
              <a:rPr lang="en-US" b="0" dirty="0">
                <a:solidFill>
                  <a:srgbClr val="ADBAC7"/>
                </a:solidFill>
                <a:effectLst/>
                <a:latin typeface="Consolas" panose="020B0609020204030204" pitchFamily="49" charset="0"/>
              </a:rPr>
              <a:t>();</a:t>
            </a:r>
          </a:p>
          <a:p>
            <a:r>
              <a:rPr lang="en-US" b="0" dirty="0">
                <a:solidFill>
                  <a:srgbClr val="ADBAC7"/>
                </a:solidFill>
                <a:effectLst/>
                <a:latin typeface="Consolas" panose="020B0609020204030204" pitchFamily="49" charset="0"/>
              </a:rPr>
              <a:t>};</a:t>
            </a:r>
          </a:p>
          <a:p>
            <a:br>
              <a:rPr lang="en-US" b="0" dirty="0">
                <a:solidFill>
                  <a:srgbClr val="ADBAC7"/>
                </a:solidFill>
                <a:effectLst/>
                <a:latin typeface="Consolas" panose="020B0609020204030204" pitchFamily="49" charset="0"/>
              </a:rPr>
            </a:br>
            <a:r>
              <a:rPr lang="en-US" b="0" dirty="0">
                <a:solidFill>
                  <a:srgbClr val="F47067"/>
                </a:solidFill>
                <a:effectLst/>
                <a:latin typeface="Consolas" panose="020B0609020204030204" pitchFamily="49" charset="0"/>
              </a:rPr>
              <a:t>#endif</a:t>
            </a:r>
            <a:r>
              <a:rPr lang="en-US" b="0" dirty="0">
                <a:solidFill>
                  <a:srgbClr val="768390"/>
                </a:solidFill>
                <a:effectLst/>
                <a:latin typeface="Consolas" panose="020B0609020204030204" pitchFamily="49" charset="0"/>
              </a:rPr>
              <a:t> // SNAKEGAME_H</a:t>
            </a:r>
            <a:endParaRPr lang="en-US" b="0" dirty="0">
              <a:solidFill>
                <a:srgbClr val="ADBAC7"/>
              </a:solidFill>
              <a:effectLst/>
              <a:latin typeface="Consolas" panose="020B0609020204030204" pitchFamily="49" charset="0"/>
            </a:endParaRPr>
          </a:p>
          <a:p>
            <a:br>
              <a:rPr lang="en-US" b="0" dirty="0">
                <a:solidFill>
                  <a:srgbClr val="ADBAC7"/>
                </a:solidFill>
                <a:effectLst/>
                <a:latin typeface="Consolas" panose="020B0609020204030204" pitchFamily="49" charset="0"/>
              </a:rPr>
            </a:br>
            <a:endParaRPr lang="en-US" b="0" dirty="0">
              <a:solidFill>
                <a:srgbClr val="ADBAC7"/>
              </a:solidFill>
              <a:effectLst/>
              <a:latin typeface="Consolas" panose="020B0609020204030204" pitchFamily="49" charset="0"/>
            </a:endParaRPr>
          </a:p>
          <a:p>
            <a:endParaRPr lang="en-US" dirty="0"/>
          </a:p>
        </p:txBody>
      </p:sp>
      <p:pic>
        <p:nvPicPr>
          <p:cNvPr id="4" name="Image 1" descr="preencoded.png">
            <a:extLst>
              <a:ext uri="{FF2B5EF4-FFF2-40B4-BE49-F238E27FC236}">
                <a16:creationId xmlns:a16="http://schemas.microsoft.com/office/drawing/2014/main" id="{A1A52CC7-F1BD-F306-FB34-25C309D85DB1}"/>
              </a:ext>
            </a:extLst>
          </p:cNvPr>
          <p:cNvPicPr>
            <a:picLocks noChangeAspect="1"/>
          </p:cNvPicPr>
          <p:nvPr/>
        </p:nvPicPr>
        <p:blipFill>
          <a:blip r:embed="rId3"/>
          <a:stretch>
            <a:fillRect/>
          </a:stretch>
        </p:blipFill>
        <p:spPr>
          <a:xfrm>
            <a:off x="10972800" y="0"/>
            <a:ext cx="3657600" cy="8229600"/>
          </a:xfrm>
          <a:prstGeom prst="rect">
            <a:avLst/>
          </a:prstGeom>
        </p:spPr>
      </p:pic>
    </p:spTree>
    <p:extLst>
      <p:ext uri="{BB962C8B-B14F-4D97-AF65-F5344CB8AC3E}">
        <p14:creationId xmlns:p14="http://schemas.microsoft.com/office/powerpoint/2010/main" val="28668804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a:extLst>
              <a:ext uri="{FF2B5EF4-FFF2-40B4-BE49-F238E27FC236}">
                <a16:creationId xmlns:a16="http://schemas.microsoft.com/office/drawing/2014/main" id="{A1A52CC7-F1BD-F306-FB34-25C309D85DB1}"/>
              </a:ext>
            </a:extLst>
          </p:cNvPr>
          <p:cNvPicPr>
            <a:picLocks noChangeAspect="1"/>
          </p:cNvPicPr>
          <p:nvPr/>
        </p:nvPicPr>
        <p:blipFill>
          <a:blip r:embed="rId3"/>
          <a:stretch>
            <a:fillRect/>
          </a:stretch>
        </p:blipFill>
        <p:spPr>
          <a:xfrm>
            <a:off x="10972800" y="0"/>
            <a:ext cx="3657600" cy="8229600"/>
          </a:xfrm>
          <a:prstGeom prst="rect">
            <a:avLst/>
          </a:prstGeom>
        </p:spPr>
      </p:pic>
      <p:sp>
        <p:nvSpPr>
          <p:cNvPr id="3" name="TextBox 2">
            <a:extLst>
              <a:ext uri="{FF2B5EF4-FFF2-40B4-BE49-F238E27FC236}">
                <a16:creationId xmlns:a16="http://schemas.microsoft.com/office/drawing/2014/main" id="{B3E53955-5FD8-637C-34CC-28EE10CC159B}"/>
              </a:ext>
            </a:extLst>
          </p:cNvPr>
          <p:cNvSpPr txBox="1"/>
          <p:nvPr/>
        </p:nvSpPr>
        <p:spPr>
          <a:xfrm>
            <a:off x="417689" y="1454919"/>
            <a:ext cx="6897511" cy="1938992"/>
          </a:xfrm>
          <a:prstGeom prst="rect">
            <a:avLst/>
          </a:prstGeom>
          <a:noFill/>
        </p:spPr>
        <p:txBody>
          <a:bodyPr wrap="square" rtlCol="0">
            <a:spAutoFit/>
          </a:bodyPr>
          <a:lstStyle/>
          <a:p>
            <a:r>
              <a:rPr lang="vi-VN" sz="2400" dirty="0">
                <a:latin typeface="Montserrat" panose="00000500000000000000" pitchFamily="2" charset="-93"/>
              </a:rPr>
              <a:t>Hướng đối tượng thể hiện qua việc sử dụng lớp: Game, SnakeGame và đối tượng</a:t>
            </a:r>
            <a:r>
              <a:rPr lang="en-US" sz="2400" dirty="0">
                <a:latin typeface="Montserrat" panose="00000500000000000000" pitchFamily="2" charset="-93"/>
              </a:rPr>
              <a:t>.</a:t>
            </a:r>
            <a:r>
              <a:rPr lang="vi-VN" sz="2400" dirty="0">
                <a:latin typeface="Montserrat" panose="00000500000000000000" pitchFamily="2" charset="-93"/>
              </a:rPr>
              <a:t> Trong hàm main, có một đối tượng của lớp Game được tạo và gọi các phương thức để khởi động và điều khiển trò chơi.</a:t>
            </a:r>
            <a:endParaRPr lang="en-US" sz="2400" dirty="0">
              <a:latin typeface="Montserrat" panose="00000500000000000000" pitchFamily="2" charset="-93"/>
            </a:endParaRPr>
          </a:p>
        </p:txBody>
      </p:sp>
      <p:pic>
        <p:nvPicPr>
          <p:cNvPr id="5" name="Picture 4">
            <a:extLst>
              <a:ext uri="{FF2B5EF4-FFF2-40B4-BE49-F238E27FC236}">
                <a16:creationId xmlns:a16="http://schemas.microsoft.com/office/drawing/2014/main" id="{6609FAB6-EA23-15C5-D84C-141C2168A399}"/>
              </a:ext>
            </a:extLst>
          </p:cNvPr>
          <p:cNvPicPr>
            <a:picLocks noChangeAspect="1"/>
          </p:cNvPicPr>
          <p:nvPr/>
        </p:nvPicPr>
        <p:blipFill>
          <a:blip r:embed="rId4"/>
          <a:stretch>
            <a:fillRect/>
          </a:stretch>
        </p:blipFill>
        <p:spPr>
          <a:xfrm>
            <a:off x="3273777" y="3913642"/>
            <a:ext cx="3749746" cy="2035038"/>
          </a:xfrm>
          <a:prstGeom prst="rect">
            <a:avLst/>
          </a:prstGeom>
        </p:spPr>
      </p:pic>
    </p:spTree>
    <p:extLst>
      <p:ext uri="{BB962C8B-B14F-4D97-AF65-F5344CB8AC3E}">
        <p14:creationId xmlns:p14="http://schemas.microsoft.com/office/powerpoint/2010/main" val="32365754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a:extLst>
              <a:ext uri="{FF2B5EF4-FFF2-40B4-BE49-F238E27FC236}">
                <a16:creationId xmlns:a16="http://schemas.microsoft.com/office/drawing/2014/main" id="{A1A52CC7-F1BD-F306-FB34-25C309D85DB1}"/>
              </a:ext>
            </a:extLst>
          </p:cNvPr>
          <p:cNvPicPr>
            <a:picLocks noChangeAspect="1"/>
          </p:cNvPicPr>
          <p:nvPr/>
        </p:nvPicPr>
        <p:blipFill>
          <a:blip r:embed="rId3"/>
          <a:stretch>
            <a:fillRect/>
          </a:stretch>
        </p:blipFill>
        <p:spPr>
          <a:xfrm>
            <a:off x="10972800" y="0"/>
            <a:ext cx="3657600" cy="8229600"/>
          </a:xfrm>
          <a:prstGeom prst="rect">
            <a:avLst/>
          </a:prstGeom>
        </p:spPr>
      </p:pic>
      <p:sp>
        <p:nvSpPr>
          <p:cNvPr id="2" name="TextBox 1">
            <a:extLst>
              <a:ext uri="{FF2B5EF4-FFF2-40B4-BE49-F238E27FC236}">
                <a16:creationId xmlns:a16="http://schemas.microsoft.com/office/drawing/2014/main" id="{2116C128-B5CB-F8C5-841D-651132B148FE}"/>
              </a:ext>
            </a:extLst>
          </p:cNvPr>
          <p:cNvSpPr txBox="1"/>
          <p:nvPr/>
        </p:nvSpPr>
        <p:spPr>
          <a:xfrm>
            <a:off x="2314223" y="214487"/>
            <a:ext cx="6581422" cy="646331"/>
          </a:xfrm>
          <a:prstGeom prst="rect">
            <a:avLst/>
          </a:prstGeom>
          <a:noFill/>
        </p:spPr>
        <p:txBody>
          <a:bodyPr wrap="square" rtlCol="0">
            <a:spAutoFit/>
          </a:bodyPr>
          <a:lstStyle/>
          <a:p>
            <a:pPr algn="ctr"/>
            <a:r>
              <a:rPr lang="vi-V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4 tính chất</a:t>
            </a:r>
            <a:r>
              <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 </a:t>
            </a:r>
            <a:r>
              <a:rPr lang="en-US" sz="3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của</a:t>
            </a:r>
            <a:r>
              <a:rPr lang="vi-V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 hướng đối tượng</a:t>
            </a:r>
            <a:r>
              <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 </a:t>
            </a:r>
          </a:p>
        </p:txBody>
      </p:sp>
      <p:sp>
        <p:nvSpPr>
          <p:cNvPr id="6" name="TextBox 5">
            <a:extLst>
              <a:ext uri="{FF2B5EF4-FFF2-40B4-BE49-F238E27FC236}">
                <a16:creationId xmlns:a16="http://schemas.microsoft.com/office/drawing/2014/main" id="{EA99A9CD-55AA-F18D-9F4B-37C83F27FF0F}"/>
              </a:ext>
            </a:extLst>
          </p:cNvPr>
          <p:cNvSpPr txBox="1"/>
          <p:nvPr/>
        </p:nvSpPr>
        <p:spPr>
          <a:xfrm>
            <a:off x="327378" y="1264356"/>
            <a:ext cx="2607733" cy="461665"/>
          </a:xfrm>
          <a:prstGeom prst="rect">
            <a:avLst/>
          </a:prstGeom>
          <a:noFill/>
        </p:spPr>
        <p:txBody>
          <a:bodyPr wrap="square" rtlCol="0">
            <a:spAutoFit/>
          </a:bodyPr>
          <a:lstStyle/>
          <a:p>
            <a:r>
              <a:rPr lang="en-US" sz="2400" b="1" dirty="0" err="1">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Tính</a:t>
            </a:r>
            <a:r>
              <a:rPr lang="en-US" sz="2400" b="1" dirty="0">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 </a:t>
            </a:r>
            <a:r>
              <a:rPr lang="en-US" sz="2400" b="1" dirty="0" err="1">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đóng</a:t>
            </a:r>
            <a:r>
              <a:rPr lang="en-US" sz="2400" b="1" dirty="0">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 </a:t>
            </a:r>
            <a:r>
              <a:rPr lang="en-US" sz="2400" b="1" dirty="0" err="1">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gó</a:t>
            </a:r>
            <a:r>
              <a:rPr lang="en-US" sz="2400" b="1" dirty="0" err="1">
                <a:solidFill>
                  <a:srgbClr val="0070C0"/>
                </a:solidFill>
                <a:latin typeface="Barlow" panose="00000500000000000000" pitchFamily="2" charset="-93"/>
                <a:ea typeface="Calibri" panose="020F0502020204030204" pitchFamily="34" charset="0"/>
                <a:cs typeface="Times New Roman" panose="02020603050405020304" pitchFamily="18" charset="0"/>
              </a:rPr>
              <a:t>i</a:t>
            </a:r>
            <a:r>
              <a:rPr lang="en-US" sz="2400" b="1" dirty="0">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 </a:t>
            </a:r>
          </a:p>
        </p:txBody>
      </p:sp>
      <p:sp>
        <p:nvSpPr>
          <p:cNvPr id="7" name="TextBox 6">
            <a:extLst>
              <a:ext uri="{FF2B5EF4-FFF2-40B4-BE49-F238E27FC236}">
                <a16:creationId xmlns:a16="http://schemas.microsoft.com/office/drawing/2014/main" id="{C40A805B-4873-CA75-4FDB-C02BC49C607C}"/>
              </a:ext>
            </a:extLst>
          </p:cNvPr>
          <p:cNvSpPr txBox="1"/>
          <p:nvPr/>
        </p:nvSpPr>
        <p:spPr>
          <a:xfrm>
            <a:off x="327378" y="1786336"/>
            <a:ext cx="6321778" cy="1938992"/>
          </a:xfrm>
          <a:prstGeom prst="rect">
            <a:avLst/>
          </a:prstGeom>
          <a:noFill/>
        </p:spPr>
        <p:txBody>
          <a:bodyPr wrap="square" rtlCol="0">
            <a:spAutoFit/>
          </a:bodyPr>
          <a:lstStyle/>
          <a:p>
            <a:pPr algn="just"/>
            <a:r>
              <a:rPr lang="vi-VN" sz="2400" dirty="0">
                <a:effectLst/>
                <a:latin typeface="Montserrat" panose="00000500000000000000" pitchFamily="2" charset="-93"/>
                <a:ea typeface="Calibri" panose="020F0502020204030204" pitchFamily="34" charset="0"/>
                <a:cs typeface="Times New Roman" panose="02020603050405020304" pitchFamily="18" charset="0"/>
              </a:rPr>
              <a:t>Các thuộc tính và phương thức trong lớp Game, SnakeGame được bao bọc, không cho phép truy cập từ bên ngoài trừ các phương thức ở phần public.</a:t>
            </a:r>
            <a:endParaRPr lang="en-US" sz="2400" dirty="0">
              <a:effectLst/>
              <a:latin typeface="Montserrat" panose="00000500000000000000" pitchFamily="2" charset="-93"/>
              <a:ea typeface="Calibri" panose="020F0502020204030204" pitchFamily="34" charset="0"/>
              <a:cs typeface="Times New Roman" panose="02020603050405020304" pitchFamily="18" charset="0"/>
            </a:endParaRPr>
          </a:p>
          <a:p>
            <a:pPr algn="just"/>
            <a:endParaRPr lang="en-US" sz="2400" dirty="0">
              <a:latin typeface="Montserrat" panose="00000500000000000000" pitchFamily="2" charset="-93"/>
            </a:endParaRPr>
          </a:p>
        </p:txBody>
      </p:sp>
      <p:pic>
        <p:nvPicPr>
          <p:cNvPr id="8" name="Picture 7">
            <a:extLst>
              <a:ext uri="{FF2B5EF4-FFF2-40B4-BE49-F238E27FC236}">
                <a16:creationId xmlns:a16="http://schemas.microsoft.com/office/drawing/2014/main" id="{A5B445A1-CB8C-58ED-9C68-47BABA8705D1}"/>
              </a:ext>
            </a:extLst>
          </p:cNvPr>
          <p:cNvPicPr>
            <a:picLocks noChangeAspect="1"/>
          </p:cNvPicPr>
          <p:nvPr/>
        </p:nvPicPr>
        <p:blipFill>
          <a:blip r:embed="rId4"/>
          <a:stretch>
            <a:fillRect/>
          </a:stretch>
        </p:blipFill>
        <p:spPr>
          <a:xfrm>
            <a:off x="599798" y="3621035"/>
            <a:ext cx="6555740" cy="3468387"/>
          </a:xfrm>
          <a:prstGeom prst="rect">
            <a:avLst/>
          </a:prstGeom>
        </p:spPr>
      </p:pic>
      <p:pic>
        <p:nvPicPr>
          <p:cNvPr id="3" name="Picture 2" descr="A screenshot of a computer code&#10;&#10;Description automatically generated">
            <a:extLst>
              <a:ext uri="{FF2B5EF4-FFF2-40B4-BE49-F238E27FC236}">
                <a16:creationId xmlns:a16="http://schemas.microsoft.com/office/drawing/2014/main" id="{5E02A3D2-7E18-68E0-82FA-2B255BC0BEF5}"/>
              </a:ext>
            </a:extLst>
          </p:cNvPr>
          <p:cNvPicPr>
            <a:picLocks noChangeAspect="1"/>
          </p:cNvPicPr>
          <p:nvPr/>
        </p:nvPicPr>
        <p:blipFill>
          <a:blip r:embed="rId5"/>
          <a:stretch>
            <a:fillRect/>
          </a:stretch>
        </p:blipFill>
        <p:spPr>
          <a:xfrm>
            <a:off x="7315200" y="3621035"/>
            <a:ext cx="3413148" cy="2748844"/>
          </a:xfrm>
          <a:prstGeom prst="rect">
            <a:avLst/>
          </a:prstGeom>
        </p:spPr>
      </p:pic>
    </p:spTree>
    <p:extLst>
      <p:ext uri="{BB962C8B-B14F-4D97-AF65-F5344CB8AC3E}">
        <p14:creationId xmlns:p14="http://schemas.microsoft.com/office/powerpoint/2010/main" val="30876308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a:extLst>
              <a:ext uri="{FF2B5EF4-FFF2-40B4-BE49-F238E27FC236}">
                <a16:creationId xmlns:a16="http://schemas.microsoft.com/office/drawing/2014/main" id="{A1A52CC7-F1BD-F306-FB34-25C309D85DB1}"/>
              </a:ext>
            </a:extLst>
          </p:cNvPr>
          <p:cNvPicPr>
            <a:picLocks noChangeAspect="1"/>
          </p:cNvPicPr>
          <p:nvPr/>
        </p:nvPicPr>
        <p:blipFill>
          <a:blip r:embed="rId3"/>
          <a:stretch>
            <a:fillRect/>
          </a:stretch>
        </p:blipFill>
        <p:spPr>
          <a:xfrm>
            <a:off x="10972800" y="0"/>
            <a:ext cx="3657600" cy="8229600"/>
          </a:xfrm>
          <a:prstGeom prst="rect">
            <a:avLst/>
          </a:prstGeom>
        </p:spPr>
      </p:pic>
      <p:sp>
        <p:nvSpPr>
          <p:cNvPr id="2" name="TextBox 1">
            <a:extLst>
              <a:ext uri="{FF2B5EF4-FFF2-40B4-BE49-F238E27FC236}">
                <a16:creationId xmlns:a16="http://schemas.microsoft.com/office/drawing/2014/main" id="{2116C128-B5CB-F8C5-841D-651132B148FE}"/>
              </a:ext>
            </a:extLst>
          </p:cNvPr>
          <p:cNvSpPr txBox="1"/>
          <p:nvPr/>
        </p:nvSpPr>
        <p:spPr>
          <a:xfrm>
            <a:off x="2314223" y="214487"/>
            <a:ext cx="6581422" cy="646331"/>
          </a:xfrm>
          <a:prstGeom prst="rect">
            <a:avLst/>
          </a:prstGeom>
          <a:noFill/>
        </p:spPr>
        <p:txBody>
          <a:bodyPr wrap="square" rtlCol="0">
            <a:spAutoFit/>
          </a:bodyPr>
          <a:lstStyle/>
          <a:p>
            <a:pPr algn="ctr"/>
            <a:r>
              <a:rPr lang="vi-V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4 tính chất</a:t>
            </a:r>
            <a:r>
              <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 </a:t>
            </a:r>
            <a:r>
              <a:rPr lang="en-US" sz="3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của</a:t>
            </a:r>
            <a:r>
              <a:rPr lang="vi-V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 hướng đối tượng</a:t>
            </a:r>
            <a:r>
              <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 </a:t>
            </a:r>
          </a:p>
        </p:txBody>
      </p:sp>
      <p:sp>
        <p:nvSpPr>
          <p:cNvPr id="6" name="TextBox 5">
            <a:extLst>
              <a:ext uri="{FF2B5EF4-FFF2-40B4-BE49-F238E27FC236}">
                <a16:creationId xmlns:a16="http://schemas.microsoft.com/office/drawing/2014/main" id="{EA99A9CD-55AA-F18D-9F4B-37C83F27FF0F}"/>
              </a:ext>
            </a:extLst>
          </p:cNvPr>
          <p:cNvSpPr txBox="1"/>
          <p:nvPr/>
        </p:nvSpPr>
        <p:spPr>
          <a:xfrm>
            <a:off x="327378" y="1264356"/>
            <a:ext cx="2607733" cy="461665"/>
          </a:xfrm>
          <a:prstGeom prst="rect">
            <a:avLst/>
          </a:prstGeom>
          <a:noFill/>
        </p:spPr>
        <p:txBody>
          <a:bodyPr wrap="square" rtlCol="0">
            <a:spAutoFit/>
          </a:bodyPr>
          <a:lstStyle/>
          <a:p>
            <a:r>
              <a:rPr lang="en-US" sz="2400" b="1" dirty="0" err="1">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Tính</a:t>
            </a:r>
            <a:r>
              <a:rPr lang="en-US" sz="2400" b="1" dirty="0">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 </a:t>
            </a:r>
            <a:r>
              <a:rPr lang="en-US" sz="2400" b="1" dirty="0" err="1">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trừu</a:t>
            </a:r>
            <a:r>
              <a:rPr lang="en-US" sz="2400" b="1" dirty="0">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 </a:t>
            </a:r>
            <a:r>
              <a:rPr lang="en-US" sz="2400" b="1" dirty="0" err="1">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tượng</a:t>
            </a:r>
            <a:r>
              <a:rPr lang="en-US" sz="2400" b="1" dirty="0">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 </a:t>
            </a:r>
          </a:p>
        </p:txBody>
      </p:sp>
      <p:sp>
        <p:nvSpPr>
          <p:cNvPr id="7" name="TextBox 6">
            <a:extLst>
              <a:ext uri="{FF2B5EF4-FFF2-40B4-BE49-F238E27FC236}">
                <a16:creationId xmlns:a16="http://schemas.microsoft.com/office/drawing/2014/main" id="{C40A805B-4873-CA75-4FDB-C02BC49C607C}"/>
              </a:ext>
            </a:extLst>
          </p:cNvPr>
          <p:cNvSpPr txBox="1"/>
          <p:nvPr/>
        </p:nvSpPr>
        <p:spPr>
          <a:xfrm>
            <a:off x="327378" y="1919111"/>
            <a:ext cx="6321778" cy="1569660"/>
          </a:xfrm>
          <a:prstGeom prst="rect">
            <a:avLst/>
          </a:prstGeom>
          <a:noFill/>
        </p:spPr>
        <p:txBody>
          <a:bodyPr wrap="square" rtlCol="0">
            <a:spAutoFit/>
          </a:bodyPr>
          <a:lstStyle/>
          <a:p>
            <a:pPr algn="just"/>
            <a:r>
              <a:rPr lang="vi-VN" sz="2400" dirty="0">
                <a:effectLst/>
                <a:latin typeface="Montserrat" panose="00000500000000000000" pitchFamily="2" charset="-93"/>
                <a:ea typeface="Calibri" panose="020F0502020204030204" pitchFamily="34" charset="0"/>
                <a:cs typeface="Times New Roman" panose="02020603050405020304" pitchFamily="18" charset="0"/>
              </a:rPr>
              <a:t>Lớp Game, SnakeGame đại diện cho các khái niệm trừu tượng trong trò chơi (Chính là các biến trong protected và các hàm trong public)</a:t>
            </a:r>
            <a:endParaRPr lang="en-US" sz="2400" dirty="0">
              <a:latin typeface="Montserrat" panose="00000500000000000000" pitchFamily="2" charset="-93"/>
            </a:endParaRPr>
          </a:p>
        </p:txBody>
      </p:sp>
      <p:pic>
        <p:nvPicPr>
          <p:cNvPr id="9" name="Picture 8">
            <a:extLst>
              <a:ext uri="{FF2B5EF4-FFF2-40B4-BE49-F238E27FC236}">
                <a16:creationId xmlns:a16="http://schemas.microsoft.com/office/drawing/2014/main" id="{246A4EB3-66B4-0EF5-3340-136933367926}"/>
              </a:ext>
            </a:extLst>
          </p:cNvPr>
          <p:cNvPicPr>
            <a:picLocks noChangeAspect="1"/>
          </p:cNvPicPr>
          <p:nvPr/>
        </p:nvPicPr>
        <p:blipFill>
          <a:blip r:embed="rId4"/>
          <a:stretch>
            <a:fillRect/>
          </a:stretch>
        </p:blipFill>
        <p:spPr>
          <a:xfrm>
            <a:off x="1331242" y="3567793"/>
            <a:ext cx="6470227" cy="4060176"/>
          </a:xfrm>
          <a:prstGeom prst="rect">
            <a:avLst/>
          </a:prstGeom>
        </p:spPr>
      </p:pic>
    </p:spTree>
    <p:extLst>
      <p:ext uri="{BB962C8B-B14F-4D97-AF65-F5344CB8AC3E}">
        <p14:creationId xmlns:p14="http://schemas.microsoft.com/office/powerpoint/2010/main" val="34782173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a:extLst>
              <a:ext uri="{FF2B5EF4-FFF2-40B4-BE49-F238E27FC236}">
                <a16:creationId xmlns:a16="http://schemas.microsoft.com/office/drawing/2014/main" id="{A1A52CC7-F1BD-F306-FB34-25C309D85DB1}"/>
              </a:ext>
            </a:extLst>
          </p:cNvPr>
          <p:cNvPicPr>
            <a:picLocks noChangeAspect="1"/>
          </p:cNvPicPr>
          <p:nvPr/>
        </p:nvPicPr>
        <p:blipFill>
          <a:blip r:embed="rId3"/>
          <a:stretch>
            <a:fillRect/>
          </a:stretch>
        </p:blipFill>
        <p:spPr>
          <a:xfrm>
            <a:off x="10972800" y="0"/>
            <a:ext cx="3657600" cy="8229600"/>
          </a:xfrm>
          <a:prstGeom prst="rect">
            <a:avLst/>
          </a:prstGeom>
        </p:spPr>
      </p:pic>
      <p:sp>
        <p:nvSpPr>
          <p:cNvPr id="2" name="TextBox 1">
            <a:extLst>
              <a:ext uri="{FF2B5EF4-FFF2-40B4-BE49-F238E27FC236}">
                <a16:creationId xmlns:a16="http://schemas.microsoft.com/office/drawing/2014/main" id="{2116C128-B5CB-F8C5-841D-651132B148FE}"/>
              </a:ext>
            </a:extLst>
          </p:cNvPr>
          <p:cNvSpPr txBox="1"/>
          <p:nvPr/>
        </p:nvSpPr>
        <p:spPr>
          <a:xfrm>
            <a:off x="2314223" y="214487"/>
            <a:ext cx="6581422" cy="646331"/>
          </a:xfrm>
          <a:prstGeom prst="rect">
            <a:avLst/>
          </a:prstGeom>
          <a:noFill/>
        </p:spPr>
        <p:txBody>
          <a:bodyPr wrap="square" rtlCol="0">
            <a:spAutoFit/>
          </a:bodyPr>
          <a:lstStyle/>
          <a:p>
            <a:pPr algn="ctr"/>
            <a:r>
              <a:rPr lang="vi-V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4 tính chất</a:t>
            </a:r>
            <a:r>
              <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 </a:t>
            </a:r>
            <a:r>
              <a:rPr lang="en-US" sz="3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của</a:t>
            </a:r>
            <a:r>
              <a:rPr lang="vi-V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 hướng đối tượng</a:t>
            </a:r>
            <a:r>
              <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 </a:t>
            </a:r>
          </a:p>
        </p:txBody>
      </p:sp>
      <p:sp>
        <p:nvSpPr>
          <p:cNvPr id="6" name="TextBox 5">
            <a:extLst>
              <a:ext uri="{FF2B5EF4-FFF2-40B4-BE49-F238E27FC236}">
                <a16:creationId xmlns:a16="http://schemas.microsoft.com/office/drawing/2014/main" id="{EA99A9CD-55AA-F18D-9F4B-37C83F27FF0F}"/>
              </a:ext>
            </a:extLst>
          </p:cNvPr>
          <p:cNvSpPr txBox="1"/>
          <p:nvPr/>
        </p:nvSpPr>
        <p:spPr>
          <a:xfrm>
            <a:off x="327378" y="1264356"/>
            <a:ext cx="2607733" cy="461665"/>
          </a:xfrm>
          <a:prstGeom prst="rect">
            <a:avLst/>
          </a:prstGeom>
          <a:noFill/>
        </p:spPr>
        <p:txBody>
          <a:bodyPr wrap="square" rtlCol="0">
            <a:spAutoFit/>
          </a:bodyPr>
          <a:lstStyle/>
          <a:p>
            <a:r>
              <a:rPr lang="en-US" sz="2400" b="1" dirty="0" err="1">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Tính</a:t>
            </a:r>
            <a:r>
              <a:rPr lang="en-US" sz="2400" b="1" dirty="0">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 </a:t>
            </a:r>
            <a:r>
              <a:rPr lang="en-US" sz="2400" b="1" dirty="0" err="1">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kế</a:t>
            </a:r>
            <a:r>
              <a:rPr lang="en-US" sz="2400" b="1" dirty="0">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 </a:t>
            </a:r>
            <a:r>
              <a:rPr lang="en-US" sz="2400" b="1" dirty="0" err="1">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thừa</a:t>
            </a:r>
            <a:r>
              <a:rPr lang="en-US" sz="2400" b="1" dirty="0">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 </a:t>
            </a:r>
          </a:p>
        </p:txBody>
      </p:sp>
      <p:sp>
        <p:nvSpPr>
          <p:cNvPr id="7" name="TextBox 6">
            <a:extLst>
              <a:ext uri="{FF2B5EF4-FFF2-40B4-BE49-F238E27FC236}">
                <a16:creationId xmlns:a16="http://schemas.microsoft.com/office/drawing/2014/main" id="{C40A805B-4873-CA75-4FDB-C02BC49C607C}"/>
              </a:ext>
            </a:extLst>
          </p:cNvPr>
          <p:cNvSpPr txBox="1"/>
          <p:nvPr/>
        </p:nvSpPr>
        <p:spPr>
          <a:xfrm>
            <a:off x="327378" y="1806222"/>
            <a:ext cx="6321778" cy="1200329"/>
          </a:xfrm>
          <a:prstGeom prst="rect">
            <a:avLst/>
          </a:prstGeom>
          <a:noFill/>
        </p:spPr>
        <p:txBody>
          <a:bodyPr wrap="square" rtlCol="0">
            <a:spAutoFit/>
          </a:bodyPr>
          <a:lstStyle/>
          <a:p>
            <a:pPr algn="just"/>
            <a:r>
              <a:rPr lang="vi-VN" sz="2400" dirty="0">
                <a:effectLst/>
                <a:latin typeface="Montserrat" panose="00000500000000000000" pitchFamily="2" charset="-93"/>
                <a:ea typeface="Calibri" panose="020F0502020204030204" pitchFamily="34" charset="0"/>
                <a:cs typeface="Times New Roman" panose="02020603050405020304" pitchFamily="18" charset="0"/>
              </a:rPr>
              <a:t>Lớp SnakeGame kế thừa hàm ở phần public từ lớp Game (SnakeGame: public Game)</a:t>
            </a:r>
            <a:endParaRPr lang="en-US" sz="2400" dirty="0">
              <a:latin typeface="Montserrat" panose="00000500000000000000" pitchFamily="2" charset="-93"/>
            </a:endParaRPr>
          </a:p>
        </p:txBody>
      </p:sp>
      <p:pic>
        <p:nvPicPr>
          <p:cNvPr id="3" name="Picture 2" descr="A group of black text&#10;&#10;Description automatically generated">
            <a:extLst>
              <a:ext uri="{FF2B5EF4-FFF2-40B4-BE49-F238E27FC236}">
                <a16:creationId xmlns:a16="http://schemas.microsoft.com/office/drawing/2014/main" id="{0AC6C44C-AF7D-8BE3-0CE9-38097BED739A}"/>
              </a:ext>
            </a:extLst>
          </p:cNvPr>
          <p:cNvPicPr>
            <a:picLocks noChangeAspect="1"/>
          </p:cNvPicPr>
          <p:nvPr/>
        </p:nvPicPr>
        <p:blipFill>
          <a:blip r:embed="rId4"/>
          <a:stretch>
            <a:fillRect/>
          </a:stretch>
        </p:blipFill>
        <p:spPr>
          <a:xfrm>
            <a:off x="2914226" y="3951955"/>
            <a:ext cx="5144347" cy="1207667"/>
          </a:xfrm>
          <a:prstGeom prst="rect">
            <a:avLst/>
          </a:prstGeom>
        </p:spPr>
      </p:pic>
    </p:spTree>
    <p:extLst>
      <p:ext uri="{BB962C8B-B14F-4D97-AF65-F5344CB8AC3E}">
        <p14:creationId xmlns:p14="http://schemas.microsoft.com/office/powerpoint/2010/main" val="2838531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80622" y="0"/>
            <a:ext cx="14630400" cy="82321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14630400" cy="2717006"/>
          </a:xfrm>
          <a:prstGeom prst="rect">
            <a:avLst/>
          </a:prstGeom>
        </p:spPr>
      </p:pic>
      <p:sp>
        <p:nvSpPr>
          <p:cNvPr id="5" name="Text 1"/>
          <p:cNvSpPr/>
          <p:nvPr/>
        </p:nvSpPr>
        <p:spPr>
          <a:xfrm>
            <a:off x="1276350" y="3314700"/>
            <a:ext cx="11472981" cy="1358503"/>
          </a:xfrm>
          <a:prstGeom prst="rect">
            <a:avLst/>
          </a:prstGeom>
          <a:noFill/>
          <a:ln/>
        </p:spPr>
        <p:txBody>
          <a:bodyPr wrap="square" rtlCol="0" anchor="t"/>
          <a:lstStyle/>
          <a:p>
            <a:pPr marL="0" indent="0" algn="ctr">
              <a:lnSpc>
                <a:spcPts val="5349"/>
              </a:lnSpc>
              <a:buNone/>
            </a:pPr>
            <a:r>
              <a:rPr lang="en-US" sz="4600" b="1" dirty="0" err="1">
                <a:solidFill>
                  <a:srgbClr val="396AF1"/>
                </a:solidFill>
                <a:latin typeface="Barlow" pitchFamily="34" charset="0"/>
                <a:ea typeface="Barlow" pitchFamily="34" charset="-122"/>
                <a:cs typeface="Barlow" pitchFamily="34" charset="-120"/>
              </a:rPr>
              <a:t>Lớp</a:t>
            </a:r>
            <a:r>
              <a:rPr lang="en-US" sz="4600" b="1" dirty="0">
                <a:solidFill>
                  <a:srgbClr val="396AF1"/>
                </a:solidFill>
                <a:latin typeface="Barlow" pitchFamily="34" charset="0"/>
                <a:ea typeface="Barlow" pitchFamily="34" charset="-122"/>
                <a:cs typeface="Barlow" pitchFamily="34" charset="-120"/>
              </a:rPr>
              <a:t> trong lập trình hướng đối tượng</a:t>
            </a:r>
            <a:endParaRPr lang="en-US" sz="4600" dirty="0"/>
          </a:p>
        </p:txBody>
      </p:sp>
      <p:sp>
        <p:nvSpPr>
          <p:cNvPr id="6" name="Shape 2"/>
          <p:cNvSpPr/>
          <p:nvPr/>
        </p:nvSpPr>
        <p:spPr>
          <a:xfrm>
            <a:off x="1880949" y="4999196"/>
            <a:ext cx="3477935" cy="2635210"/>
          </a:xfrm>
          <a:prstGeom prst="roundRect">
            <a:avLst>
              <a:gd name="adj" fmla="val 4949"/>
            </a:avLst>
          </a:prstGeom>
          <a:solidFill>
            <a:srgbClr val="EEEFF5"/>
          </a:solidFill>
          <a:ln/>
        </p:spPr>
      </p:sp>
      <p:sp>
        <p:nvSpPr>
          <p:cNvPr id="7" name="Text 3"/>
          <p:cNvSpPr/>
          <p:nvPr/>
        </p:nvSpPr>
        <p:spPr>
          <a:xfrm>
            <a:off x="1501043" y="4994913"/>
            <a:ext cx="3043357" cy="461131"/>
          </a:xfrm>
          <a:prstGeom prst="rect">
            <a:avLst/>
          </a:prstGeom>
          <a:ln/>
        </p:spPr>
        <p:style>
          <a:lnRef idx="2">
            <a:schemeClr val="accent1"/>
          </a:lnRef>
          <a:fillRef idx="1">
            <a:schemeClr val="lt1"/>
          </a:fillRef>
          <a:effectRef idx="0">
            <a:schemeClr val="accent1"/>
          </a:effectRef>
          <a:fontRef idx="minor">
            <a:schemeClr val="dk1"/>
          </a:fontRef>
        </p:style>
        <p:txBody>
          <a:bodyPr wrap="none" rtlCol="0" anchor="t"/>
          <a:lstStyle/>
          <a:p>
            <a:pPr marL="0" indent="0" algn="ctr">
              <a:lnSpc>
                <a:spcPts val="2674"/>
              </a:lnSpc>
              <a:buNone/>
            </a:pPr>
            <a:r>
              <a:rPr lang="en-US" sz="2400" b="1" dirty="0">
                <a:solidFill>
                  <a:srgbClr val="396AF1"/>
                </a:solidFill>
                <a:latin typeface="Barlow" pitchFamily="34" charset="0"/>
                <a:ea typeface="Barlow" pitchFamily="34" charset="-122"/>
                <a:cs typeface="Barlow" pitchFamily="34" charset="-120"/>
              </a:rPr>
              <a:t>Khái niệm về lớp</a:t>
            </a:r>
            <a:endParaRPr lang="en-US" sz="2400" dirty="0"/>
          </a:p>
        </p:txBody>
      </p:sp>
      <p:sp>
        <p:nvSpPr>
          <p:cNvPr id="8" name="Text 4"/>
          <p:cNvSpPr/>
          <p:nvPr/>
        </p:nvSpPr>
        <p:spPr>
          <a:xfrm>
            <a:off x="891823" y="5961519"/>
            <a:ext cx="4261798" cy="1441608"/>
          </a:xfrm>
          <a:prstGeom prst="rect">
            <a:avLst/>
          </a:prstGeom>
          <a:ln/>
        </p:spPr>
        <p:style>
          <a:lnRef idx="2">
            <a:schemeClr val="dk1"/>
          </a:lnRef>
          <a:fillRef idx="1">
            <a:schemeClr val="lt1"/>
          </a:fillRef>
          <a:effectRef idx="0">
            <a:schemeClr val="dk1"/>
          </a:effectRef>
          <a:fontRef idx="minor">
            <a:schemeClr val="dk1"/>
          </a:fontRef>
        </p:style>
        <p:txBody>
          <a:bodyPr wrap="square" rtlCol="0" anchor="t"/>
          <a:lstStyle/>
          <a:p>
            <a:pPr marL="0" indent="0" algn="just">
              <a:lnSpc>
                <a:spcPts val="2739"/>
              </a:lnSpc>
              <a:buNone/>
            </a:pPr>
            <a:r>
              <a:rPr lang="en-US" sz="2400" dirty="0">
                <a:solidFill>
                  <a:srgbClr val="272525"/>
                </a:solidFill>
                <a:latin typeface="Montserrat" pitchFamily="34" charset="0"/>
                <a:ea typeface="Montserrat" pitchFamily="34" charset="-122"/>
                <a:cs typeface="Montserrat" pitchFamily="34" charset="-120"/>
              </a:rPr>
              <a:t>Lớp là một bản thiết kế, định nghĩa các thuộc tính và phương thức chung của một nhóm đối tượng.</a:t>
            </a:r>
            <a:endParaRPr lang="en-US" sz="2400" dirty="0"/>
          </a:p>
        </p:txBody>
      </p:sp>
      <p:sp>
        <p:nvSpPr>
          <p:cNvPr id="9" name="Shape 5"/>
          <p:cNvSpPr/>
          <p:nvPr/>
        </p:nvSpPr>
        <p:spPr>
          <a:xfrm>
            <a:off x="5576173" y="4999196"/>
            <a:ext cx="3477935" cy="2635210"/>
          </a:xfrm>
          <a:prstGeom prst="roundRect">
            <a:avLst>
              <a:gd name="adj" fmla="val 4949"/>
            </a:avLst>
          </a:prstGeom>
          <a:solidFill>
            <a:srgbClr val="EEEFF5"/>
          </a:solidFill>
          <a:ln/>
        </p:spPr>
      </p:sp>
      <p:sp>
        <p:nvSpPr>
          <p:cNvPr id="10" name="Text 6"/>
          <p:cNvSpPr/>
          <p:nvPr/>
        </p:nvSpPr>
        <p:spPr>
          <a:xfrm>
            <a:off x="5724005" y="4994913"/>
            <a:ext cx="3182269" cy="45053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lstStyle/>
          <a:p>
            <a:pPr marL="0" indent="0" algn="ctr">
              <a:lnSpc>
                <a:spcPts val="2674"/>
              </a:lnSpc>
              <a:buNone/>
            </a:pPr>
            <a:r>
              <a:rPr lang="en-US" sz="2400" b="1" dirty="0">
                <a:solidFill>
                  <a:srgbClr val="396AF1"/>
                </a:solidFill>
                <a:latin typeface="Barlow" pitchFamily="34" charset="0"/>
                <a:ea typeface="Barlow" pitchFamily="34" charset="-122"/>
                <a:cs typeface="Barlow" pitchFamily="34" charset="-120"/>
              </a:rPr>
              <a:t>Tính chất và </a:t>
            </a:r>
            <a:r>
              <a:rPr lang="en-US" sz="2400" b="1" dirty="0" err="1">
                <a:solidFill>
                  <a:srgbClr val="396AF1"/>
                </a:solidFill>
                <a:latin typeface="Barlow" pitchFamily="34" charset="0"/>
                <a:ea typeface="Barlow" pitchFamily="34" charset="-122"/>
                <a:cs typeface="Barlow" pitchFamily="34" charset="-120"/>
              </a:rPr>
              <a:t>đặc</a:t>
            </a:r>
            <a:r>
              <a:rPr lang="en-US" sz="2400" b="1" dirty="0">
                <a:solidFill>
                  <a:srgbClr val="396AF1"/>
                </a:solidFill>
                <a:latin typeface="Barlow" pitchFamily="34" charset="0"/>
                <a:ea typeface="Barlow" pitchFamily="34" charset="-122"/>
                <a:cs typeface="Barlow" pitchFamily="34" charset="-120"/>
              </a:rPr>
              <a:t> </a:t>
            </a:r>
            <a:r>
              <a:rPr lang="en-US" sz="2400" b="1" dirty="0" err="1">
                <a:solidFill>
                  <a:srgbClr val="396AF1"/>
                </a:solidFill>
                <a:latin typeface="Barlow" pitchFamily="34" charset="0"/>
                <a:ea typeface="Barlow" pitchFamily="34" charset="-122"/>
                <a:cs typeface="Barlow" pitchFamily="34" charset="-120"/>
              </a:rPr>
              <a:t>điểm</a:t>
            </a:r>
            <a:endParaRPr lang="en-US" sz="2400" dirty="0"/>
          </a:p>
        </p:txBody>
      </p:sp>
      <p:sp>
        <p:nvSpPr>
          <p:cNvPr id="11" name="Text 7"/>
          <p:cNvSpPr/>
          <p:nvPr/>
        </p:nvSpPr>
        <p:spPr>
          <a:xfrm>
            <a:off x="5533527" y="5961518"/>
            <a:ext cx="3701203" cy="1441609"/>
          </a:xfrm>
          <a:prstGeom prst="rect">
            <a:avLst/>
          </a:prstGeom>
          <a:ln/>
        </p:spPr>
        <p:style>
          <a:lnRef idx="2">
            <a:schemeClr val="dk1"/>
          </a:lnRef>
          <a:fillRef idx="1">
            <a:schemeClr val="lt1"/>
          </a:fillRef>
          <a:effectRef idx="0">
            <a:schemeClr val="dk1"/>
          </a:effectRef>
          <a:fontRef idx="minor">
            <a:schemeClr val="dk1"/>
          </a:fontRef>
        </p:style>
        <p:txBody>
          <a:bodyPr wrap="square" rtlCol="0" anchor="t"/>
          <a:lstStyle/>
          <a:p>
            <a:pPr marL="0" indent="0" algn="just">
              <a:lnSpc>
                <a:spcPts val="2739"/>
              </a:lnSpc>
              <a:buNone/>
            </a:pPr>
            <a:r>
              <a:rPr lang="en-US" sz="2410" dirty="0">
                <a:solidFill>
                  <a:srgbClr val="272525"/>
                </a:solidFill>
                <a:latin typeface="Montserrat" pitchFamily="34" charset="0"/>
                <a:ea typeface="Montserrat" pitchFamily="34" charset="-122"/>
                <a:cs typeface="Montserrat" pitchFamily="34" charset="-120"/>
              </a:rPr>
              <a:t>Lớp có thể có các thuộc tính, phương thức, và có thể kế thừa từ các lớp khác.</a:t>
            </a:r>
            <a:endParaRPr lang="en-US" sz="2410" dirty="0"/>
          </a:p>
        </p:txBody>
      </p:sp>
      <p:sp>
        <p:nvSpPr>
          <p:cNvPr id="12" name="Shape 8"/>
          <p:cNvSpPr/>
          <p:nvPr/>
        </p:nvSpPr>
        <p:spPr>
          <a:xfrm>
            <a:off x="9271397" y="4999196"/>
            <a:ext cx="3477935" cy="2635210"/>
          </a:xfrm>
          <a:prstGeom prst="roundRect">
            <a:avLst>
              <a:gd name="adj" fmla="val 4949"/>
            </a:avLst>
          </a:prstGeom>
          <a:solidFill>
            <a:srgbClr val="EEEFF5"/>
          </a:solidFill>
          <a:ln/>
        </p:spPr>
      </p:sp>
      <p:sp>
        <p:nvSpPr>
          <p:cNvPr id="13" name="Text 9"/>
          <p:cNvSpPr/>
          <p:nvPr/>
        </p:nvSpPr>
        <p:spPr>
          <a:xfrm>
            <a:off x="10001642" y="4994913"/>
            <a:ext cx="3043357" cy="45053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lstStyle/>
          <a:p>
            <a:pPr marL="0" indent="0" algn="ctr">
              <a:lnSpc>
                <a:spcPts val="2674"/>
              </a:lnSpc>
              <a:buNone/>
            </a:pPr>
            <a:r>
              <a:rPr lang="en-US" sz="2400" b="1" dirty="0" err="1">
                <a:solidFill>
                  <a:srgbClr val="396AF1"/>
                </a:solidFill>
                <a:latin typeface="Barlow" pitchFamily="34" charset="0"/>
                <a:ea typeface="Barlow" pitchFamily="34" charset="-122"/>
                <a:cs typeface="Barlow" pitchFamily="34" charset="-120"/>
              </a:rPr>
              <a:t>Cú</a:t>
            </a:r>
            <a:r>
              <a:rPr lang="en-US" sz="2400" b="1" dirty="0">
                <a:solidFill>
                  <a:srgbClr val="396AF1"/>
                </a:solidFill>
                <a:latin typeface="Barlow" pitchFamily="34" charset="0"/>
                <a:ea typeface="Barlow" pitchFamily="34" charset="-122"/>
                <a:cs typeface="Barlow" pitchFamily="34" charset="-120"/>
              </a:rPr>
              <a:t> </a:t>
            </a:r>
            <a:r>
              <a:rPr lang="en-US" sz="2400" b="1" dirty="0" err="1">
                <a:solidFill>
                  <a:srgbClr val="396AF1"/>
                </a:solidFill>
                <a:latin typeface="Barlow" pitchFamily="34" charset="0"/>
                <a:ea typeface="Barlow" pitchFamily="34" charset="-122"/>
                <a:cs typeface="Barlow" pitchFamily="34" charset="-120"/>
              </a:rPr>
              <a:t>pháp</a:t>
            </a:r>
            <a:endParaRPr lang="en-US" sz="2400" dirty="0"/>
          </a:p>
        </p:txBody>
      </p:sp>
      <p:sp>
        <p:nvSpPr>
          <p:cNvPr id="14" name="Text 10"/>
          <p:cNvSpPr/>
          <p:nvPr/>
        </p:nvSpPr>
        <p:spPr>
          <a:xfrm>
            <a:off x="9488686" y="5964851"/>
            <a:ext cx="4069270" cy="1438275"/>
          </a:xfrm>
          <a:prstGeom prst="rect">
            <a:avLst/>
          </a:prstGeom>
          <a:ln/>
        </p:spPr>
        <p:style>
          <a:lnRef idx="2">
            <a:schemeClr val="dk1"/>
          </a:lnRef>
          <a:fillRef idx="1">
            <a:schemeClr val="lt1"/>
          </a:fillRef>
          <a:effectRef idx="0">
            <a:schemeClr val="dk1"/>
          </a:effectRef>
          <a:fontRef idx="minor">
            <a:schemeClr val="dk1"/>
          </a:fontRef>
        </p:style>
        <p:txBody>
          <a:bodyPr wrap="square" rtlCol="0" anchor="t"/>
          <a:lstStyle/>
          <a:p>
            <a:pPr marL="0" indent="0" algn="just">
              <a:lnSpc>
                <a:spcPts val="2739"/>
              </a:lnSpc>
              <a:buNone/>
            </a:pPr>
            <a:r>
              <a:rPr lang="en-US" sz="2400" dirty="0">
                <a:solidFill>
                  <a:srgbClr val="272525"/>
                </a:solidFill>
                <a:latin typeface="Montserrat" pitchFamily="34" charset="0"/>
                <a:ea typeface="Montserrat" pitchFamily="34" charset="-122"/>
                <a:cs typeface="Montserrat" pitchFamily="34" charset="-120"/>
              </a:rPr>
              <a:t>Ngôn ngữ lập trình cung cấp cú pháp riêng để khai báo và sử dụng lớp một cách dễ dàng.</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a:extLst>
              <a:ext uri="{FF2B5EF4-FFF2-40B4-BE49-F238E27FC236}">
                <a16:creationId xmlns:a16="http://schemas.microsoft.com/office/drawing/2014/main" id="{A1A52CC7-F1BD-F306-FB34-25C309D85DB1}"/>
              </a:ext>
            </a:extLst>
          </p:cNvPr>
          <p:cNvPicPr>
            <a:picLocks noChangeAspect="1"/>
          </p:cNvPicPr>
          <p:nvPr/>
        </p:nvPicPr>
        <p:blipFill>
          <a:blip r:embed="rId3"/>
          <a:stretch>
            <a:fillRect/>
          </a:stretch>
        </p:blipFill>
        <p:spPr>
          <a:xfrm>
            <a:off x="10972800" y="0"/>
            <a:ext cx="3657600" cy="8229600"/>
          </a:xfrm>
          <a:prstGeom prst="rect">
            <a:avLst/>
          </a:prstGeom>
        </p:spPr>
      </p:pic>
      <p:sp>
        <p:nvSpPr>
          <p:cNvPr id="2" name="TextBox 1">
            <a:extLst>
              <a:ext uri="{FF2B5EF4-FFF2-40B4-BE49-F238E27FC236}">
                <a16:creationId xmlns:a16="http://schemas.microsoft.com/office/drawing/2014/main" id="{2116C128-B5CB-F8C5-841D-651132B148FE}"/>
              </a:ext>
            </a:extLst>
          </p:cNvPr>
          <p:cNvSpPr txBox="1"/>
          <p:nvPr/>
        </p:nvSpPr>
        <p:spPr>
          <a:xfrm>
            <a:off x="2314223" y="214487"/>
            <a:ext cx="6581422" cy="646331"/>
          </a:xfrm>
          <a:prstGeom prst="rect">
            <a:avLst/>
          </a:prstGeom>
          <a:noFill/>
        </p:spPr>
        <p:txBody>
          <a:bodyPr wrap="square" rtlCol="0">
            <a:spAutoFit/>
          </a:bodyPr>
          <a:lstStyle/>
          <a:p>
            <a:pPr algn="ctr"/>
            <a:r>
              <a:rPr lang="vi-V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4 tính chất</a:t>
            </a:r>
            <a:r>
              <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 </a:t>
            </a:r>
            <a:r>
              <a:rPr lang="en-US" sz="3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của</a:t>
            </a:r>
            <a:r>
              <a:rPr lang="vi-V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 hướng đối tượng</a:t>
            </a:r>
            <a:r>
              <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rlow" panose="00000500000000000000" pitchFamily="2" charset="-93"/>
              </a:rPr>
              <a:t> </a:t>
            </a:r>
          </a:p>
        </p:txBody>
      </p:sp>
      <p:sp>
        <p:nvSpPr>
          <p:cNvPr id="6" name="TextBox 5">
            <a:extLst>
              <a:ext uri="{FF2B5EF4-FFF2-40B4-BE49-F238E27FC236}">
                <a16:creationId xmlns:a16="http://schemas.microsoft.com/office/drawing/2014/main" id="{EA99A9CD-55AA-F18D-9F4B-37C83F27FF0F}"/>
              </a:ext>
            </a:extLst>
          </p:cNvPr>
          <p:cNvSpPr txBox="1"/>
          <p:nvPr/>
        </p:nvSpPr>
        <p:spPr>
          <a:xfrm>
            <a:off x="327378" y="894685"/>
            <a:ext cx="2607733" cy="461665"/>
          </a:xfrm>
          <a:prstGeom prst="rect">
            <a:avLst/>
          </a:prstGeom>
          <a:noFill/>
        </p:spPr>
        <p:txBody>
          <a:bodyPr wrap="square" rtlCol="0">
            <a:spAutoFit/>
          </a:bodyPr>
          <a:lstStyle/>
          <a:p>
            <a:r>
              <a:rPr lang="en-US" sz="2400" b="1" dirty="0" err="1">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Tính</a:t>
            </a:r>
            <a:r>
              <a:rPr lang="en-US" sz="2400" b="1" dirty="0">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 </a:t>
            </a:r>
            <a:r>
              <a:rPr lang="en-US" sz="2400" b="1" dirty="0" err="1">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đa</a:t>
            </a:r>
            <a:r>
              <a:rPr lang="en-US" sz="2400" b="1" dirty="0">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 </a:t>
            </a:r>
            <a:r>
              <a:rPr lang="en-US" sz="2400" b="1" dirty="0" err="1">
                <a:solidFill>
                  <a:srgbClr val="0070C0"/>
                </a:solidFill>
                <a:effectLst/>
                <a:latin typeface="Barlow" panose="00000500000000000000" pitchFamily="2" charset="-93"/>
                <a:ea typeface="Calibri" panose="020F0502020204030204" pitchFamily="34" charset="0"/>
                <a:cs typeface="Times New Roman" panose="02020603050405020304" pitchFamily="18" charset="0"/>
              </a:rPr>
              <a:t>hình</a:t>
            </a:r>
            <a:endParaRPr lang="en-US" sz="2400" b="1" dirty="0">
              <a:solidFill>
                <a:srgbClr val="0070C0"/>
              </a:solidFill>
              <a:effectLst/>
              <a:latin typeface="Barlow" panose="00000500000000000000" pitchFamily="2" charset="-93"/>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0A805B-4873-CA75-4FDB-C02BC49C607C}"/>
              </a:ext>
            </a:extLst>
          </p:cNvPr>
          <p:cNvSpPr txBox="1"/>
          <p:nvPr/>
        </p:nvSpPr>
        <p:spPr>
          <a:xfrm>
            <a:off x="366889" y="1437144"/>
            <a:ext cx="10476089" cy="2677656"/>
          </a:xfrm>
          <a:prstGeom prst="rect">
            <a:avLst/>
          </a:prstGeom>
          <a:noFill/>
        </p:spPr>
        <p:txBody>
          <a:bodyPr wrap="square" rtlCol="0">
            <a:spAutoFit/>
          </a:bodyPr>
          <a:lstStyle/>
          <a:p>
            <a:pPr algn="just"/>
            <a:r>
              <a:rPr lang="vi-VN" sz="2400" dirty="0">
                <a:effectLst/>
                <a:latin typeface="Montserrat" panose="00000500000000000000" pitchFamily="2" charset="-93"/>
                <a:ea typeface="Calibri" panose="020F0502020204030204" pitchFamily="34" charset="0"/>
                <a:cs typeface="Times New Roman" panose="02020603050405020304" pitchFamily="18" charset="0"/>
              </a:rPr>
              <a:t>Thể hiện qua việc sử dụng hàm batdau() và start() đều là hàm bắt đầu game nhưng start() là khởi động còn batdau() là chỉ là đưa ra giao diện game ban đầu.</a:t>
            </a:r>
          </a:p>
          <a:p>
            <a:pPr algn="just"/>
            <a:r>
              <a:rPr lang="vi-VN" sz="2400" dirty="0">
                <a:effectLst/>
                <a:latin typeface="Montserrat" panose="00000500000000000000" pitchFamily="2" charset="-93"/>
                <a:ea typeface="Calibri" panose="020F0502020204030204" pitchFamily="34" charset="0"/>
                <a:cs typeface="Times New Roman" panose="02020603050405020304" pitchFamily="18" charset="0"/>
              </a:rPr>
              <a:t>Hàm batdau() được định nghĩa trong lớp Game nhưng nó lại được sử dụng 1 cách gần giống nhau trong lớp con SnakeGame mà không cần định nghĩa lại.</a:t>
            </a:r>
          </a:p>
          <a:p>
            <a:pPr algn="just"/>
            <a:r>
              <a:rPr lang="vi-VN" sz="2400" dirty="0">
                <a:effectLst/>
                <a:latin typeface="Montserrat" panose="00000500000000000000" pitchFamily="2" charset="-93"/>
                <a:ea typeface="Calibri" panose="020F0502020204030204" pitchFamily="34" charset="0"/>
                <a:cs typeface="Times New Roman" panose="02020603050405020304" pitchFamily="18" charset="0"/>
              </a:rPr>
              <a:t>(Giống kế thừa nên mới gọi là kế thừa đa hình)</a:t>
            </a:r>
          </a:p>
        </p:txBody>
      </p:sp>
      <p:pic>
        <p:nvPicPr>
          <p:cNvPr id="5" name="Picture 4">
            <a:extLst>
              <a:ext uri="{FF2B5EF4-FFF2-40B4-BE49-F238E27FC236}">
                <a16:creationId xmlns:a16="http://schemas.microsoft.com/office/drawing/2014/main" id="{5DFF6A36-770C-F967-74B0-16590A5C73BC}"/>
              </a:ext>
            </a:extLst>
          </p:cNvPr>
          <p:cNvPicPr>
            <a:picLocks noChangeAspect="1"/>
          </p:cNvPicPr>
          <p:nvPr/>
        </p:nvPicPr>
        <p:blipFill>
          <a:blip r:embed="rId4"/>
          <a:stretch>
            <a:fillRect/>
          </a:stretch>
        </p:blipFill>
        <p:spPr>
          <a:xfrm>
            <a:off x="3189639" y="4195594"/>
            <a:ext cx="4830588" cy="3569774"/>
          </a:xfrm>
          <a:prstGeom prst="rect">
            <a:avLst/>
          </a:prstGeom>
        </p:spPr>
      </p:pic>
    </p:spTree>
    <p:extLst>
      <p:ext uri="{BB962C8B-B14F-4D97-AF65-F5344CB8AC3E}">
        <p14:creationId xmlns:p14="http://schemas.microsoft.com/office/powerpoint/2010/main" val="19474146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0C0873-BFBC-2794-8877-949E0578DB94}"/>
              </a:ext>
            </a:extLst>
          </p:cNvPr>
          <p:cNvSpPr txBox="1"/>
          <p:nvPr/>
        </p:nvSpPr>
        <p:spPr>
          <a:xfrm>
            <a:off x="2619022" y="3550355"/>
            <a:ext cx="8715022" cy="830997"/>
          </a:xfrm>
          <a:prstGeom prst="rect">
            <a:avLst/>
          </a:prstGeom>
          <a:noFill/>
        </p:spPr>
        <p:txBody>
          <a:bodyPr wrap="square" rtlCol="0">
            <a:spAutoFit/>
          </a:bodyPr>
          <a:lstStyle/>
          <a:p>
            <a:pPr algn="ctr"/>
            <a:r>
              <a:rPr lang="en-US" sz="2400" dirty="0">
                <a:latin typeface="Montserrat" panose="00000500000000000000" pitchFamily="2" charset="-93"/>
              </a:rPr>
              <a:t>Link </a:t>
            </a:r>
            <a:r>
              <a:rPr lang="en-US" sz="2400" dirty="0" err="1">
                <a:latin typeface="Montserrat" panose="00000500000000000000" pitchFamily="2" charset="-93"/>
              </a:rPr>
              <a:t>Github</a:t>
            </a:r>
            <a:r>
              <a:rPr lang="en-US" sz="2400" dirty="0">
                <a:latin typeface="Montserrat" panose="00000500000000000000" pitchFamily="2" charset="-93"/>
              </a:rPr>
              <a:t>: https://github.com/DangHieu19022004/OOP-Team</a:t>
            </a:r>
          </a:p>
        </p:txBody>
      </p:sp>
    </p:spTree>
    <p:extLst>
      <p:ext uri="{BB962C8B-B14F-4D97-AF65-F5344CB8AC3E}">
        <p14:creationId xmlns:p14="http://schemas.microsoft.com/office/powerpoint/2010/main" val="767821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2C3935-EACD-D4CD-7670-13E340DD3159}"/>
              </a:ext>
            </a:extLst>
          </p:cNvPr>
          <p:cNvPicPr>
            <a:picLocks noChangeAspect="1"/>
          </p:cNvPicPr>
          <p:nvPr/>
        </p:nvPicPr>
        <p:blipFill>
          <a:blip r:embed="rId3"/>
          <a:stretch>
            <a:fillRect/>
          </a:stretch>
        </p:blipFill>
        <p:spPr>
          <a:xfrm>
            <a:off x="0" y="-1"/>
            <a:ext cx="14630400" cy="8229601"/>
          </a:xfrm>
          <a:prstGeom prst="rect">
            <a:avLst/>
          </a:prstGeom>
        </p:spPr>
      </p:pic>
    </p:spTree>
    <p:extLst>
      <p:ext uri="{BB962C8B-B14F-4D97-AF65-F5344CB8AC3E}">
        <p14:creationId xmlns:p14="http://schemas.microsoft.com/office/powerpoint/2010/main" val="2462223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272064"/>
            <a:ext cx="502158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Cú pháp khai báo lớp</a:t>
            </a:r>
            <a:endParaRPr lang="en-US" sz="4374" dirty="0"/>
          </a:p>
        </p:txBody>
      </p:sp>
      <p:pic>
        <p:nvPicPr>
          <p:cNvPr id="5" name="Image 1" descr="preencoded.png"/>
          <p:cNvPicPr>
            <a:picLocks noChangeAspect="1"/>
          </p:cNvPicPr>
          <p:nvPr/>
        </p:nvPicPr>
        <p:blipFill>
          <a:blip r:embed="rId4"/>
          <a:stretch>
            <a:fillRect/>
          </a:stretch>
        </p:blipFill>
        <p:spPr>
          <a:xfrm>
            <a:off x="1760220" y="2410778"/>
            <a:ext cx="5554980" cy="3433167"/>
          </a:xfrm>
          <a:prstGeom prst="rect">
            <a:avLst/>
          </a:prstGeom>
        </p:spPr>
      </p:pic>
      <p:sp>
        <p:nvSpPr>
          <p:cNvPr id="6" name="Text 2"/>
          <p:cNvSpPr/>
          <p:nvPr/>
        </p:nvSpPr>
        <p:spPr>
          <a:xfrm>
            <a:off x="1760219" y="6121598"/>
            <a:ext cx="2902091" cy="347186"/>
          </a:xfrm>
          <a:prstGeom prst="rect">
            <a:avLst/>
          </a:prstGeom>
          <a:noFill/>
          <a:ln/>
        </p:spPr>
        <p:txBody>
          <a:bodyPr wrap="none" rtlCol="0" anchor="t"/>
          <a:lstStyle/>
          <a:p>
            <a:pPr marL="0" indent="0" algn="l">
              <a:lnSpc>
                <a:spcPts val="2734"/>
              </a:lnSpc>
              <a:buNone/>
            </a:pPr>
            <a:r>
              <a:rPr lang="en-US" sz="2400" b="1" dirty="0">
                <a:solidFill>
                  <a:srgbClr val="396AF1"/>
                </a:solidFill>
                <a:latin typeface="Barlow" pitchFamily="34" charset="0"/>
                <a:ea typeface="Barlow" pitchFamily="34" charset="-122"/>
                <a:cs typeface="Barlow" pitchFamily="34" charset="-120"/>
              </a:rPr>
              <a:t>class TenLop</a:t>
            </a:r>
            <a:endParaRPr lang="en-US" sz="2400" dirty="0"/>
          </a:p>
        </p:txBody>
      </p:sp>
      <p:sp>
        <p:nvSpPr>
          <p:cNvPr id="7" name="Text 3"/>
          <p:cNvSpPr/>
          <p:nvPr/>
        </p:nvSpPr>
        <p:spPr>
          <a:xfrm>
            <a:off x="1760220" y="6602016"/>
            <a:ext cx="11109960" cy="355402"/>
          </a:xfrm>
          <a:prstGeom prst="rect">
            <a:avLst/>
          </a:prstGeom>
          <a:noFill/>
          <a:ln/>
        </p:spPr>
        <p:txBody>
          <a:bodyPr wrap="none" rtlCol="0" anchor="t"/>
          <a:lstStyle/>
          <a:p>
            <a:pPr marL="0" indent="0" algn="l">
              <a:lnSpc>
                <a:spcPts val="2799"/>
              </a:lnSpc>
              <a:buNone/>
            </a:pPr>
            <a:r>
              <a:rPr lang="en-US" sz="2400" dirty="0">
                <a:solidFill>
                  <a:srgbClr val="272525"/>
                </a:solidFill>
                <a:latin typeface="Montserrat" pitchFamily="34" charset="0"/>
                <a:ea typeface="Montserrat" pitchFamily="34" charset="-122"/>
                <a:cs typeface="Montserrat" pitchFamily="34" charset="-120"/>
              </a:rPr>
              <a:t>Lớp được khai báo bằng cách sử dụng từ khóa "class" và tên lớp phù hợp.</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365171"/>
            <a:ext cx="9306401"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Cú pháp khai báo thuộc tính và phương thức trong lớp</a:t>
            </a:r>
            <a:endParaRPr lang="en-US" sz="4374" dirty="0"/>
          </a:p>
        </p:txBody>
      </p:sp>
      <p:sp>
        <p:nvSpPr>
          <p:cNvPr id="6" name="Shape 2"/>
          <p:cNvSpPr/>
          <p:nvPr/>
        </p:nvSpPr>
        <p:spPr>
          <a:xfrm>
            <a:off x="4774168" y="3087172"/>
            <a:ext cx="99893" cy="3777139"/>
          </a:xfrm>
          <a:prstGeom prst="roundRect">
            <a:avLst>
              <a:gd name="adj" fmla="val 133462"/>
            </a:avLst>
          </a:prstGeom>
          <a:solidFill>
            <a:srgbClr val="EEEFF5"/>
          </a:solidFill>
          <a:ln/>
        </p:spPr>
      </p:sp>
      <p:sp>
        <p:nvSpPr>
          <p:cNvPr id="7" name="Shape 3"/>
          <p:cNvSpPr/>
          <p:nvPr/>
        </p:nvSpPr>
        <p:spPr>
          <a:xfrm>
            <a:off x="5074027" y="3460730"/>
            <a:ext cx="777597" cy="99893"/>
          </a:xfrm>
          <a:prstGeom prst="roundRect">
            <a:avLst>
              <a:gd name="adj" fmla="val 133462"/>
            </a:avLst>
          </a:prstGeom>
          <a:solidFill>
            <a:srgbClr val="EEEFF5"/>
          </a:solidFill>
          <a:ln/>
        </p:spPr>
      </p:sp>
      <p:sp>
        <p:nvSpPr>
          <p:cNvPr id="8" name="Shape 4"/>
          <p:cNvSpPr/>
          <p:nvPr/>
        </p:nvSpPr>
        <p:spPr>
          <a:xfrm>
            <a:off x="4574084" y="3260765"/>
            <a:ext cx="499943" cy="499943"/>
          </a:xfrm>
          <a:prstGeom prst="roundRect">
            <a:avLst>
              <a:gd name="adj" fmla="val 26667"/>
            </a:avLst>
          </a:prstGeom>
          <a:solidFill>
            <a:srgbClr val="EEEFF5"/>
          </a:solidFill>
          <a:ln/>
        </p:spPr>
      </p:sp>
      <p:sp>
        <p:nvSpPr>
          <p:cNvPr id="9" name="Text 5"/>
          <p:cNvSpPr/>
          <p:nvPr/>
        </p:nvSpPr>
        <p:spPr>
          <a:xfrm>
            <a:off x="4766846" y="3302437"/>
            <a:ext cx="11430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10" name="Text 6"/>
          <p:cNvSpPr/>
          <p:nvPr/>
        </p:nvSpPr>
        <p:spPr>
          <a:xfrm>
            <a:off x="5274111" y="3337083"/>
            <a:ext cx="2537460" cy="347186"/>
          </a:xfrm>
          <a:prstGeom prst="rect">
            <a:avLst/>
          </a:prstGeom>
          <a:noFill/>
          <a:ln/>
        </p:spPr>
        <p:txBody>
          <a:bodyPr wrap="none" rtlCol="0" anchor="t"/>
          <a:lstStyle/>
          <a:p>
            <a:pPr marL="0" indent="0" algn="l">
              <a:lnSpc>
                <a:spcPts val="2734"/>
              </a:lnSpc>
              <a:buNone/>
            </a:pPr>
            <a:r>
              <a:rPr lang="en-US" sz="2400" b="1" dirty="0" err="1">
                <a:solidFill>
                  <a:srgbClr val="396AF1"/>
                </a:solidFill>
                <a:latin typeface="Barlow" pitchFamily="34" charset="0"/>
              </a:rPr>
              <a:t>kieuDuLieu</a:t>
            </a:r>
            <a:r>
              <a:rPr lang="en-US" sz="2400" b="1" dirty="0">
                <a:solidFill>
                  <a:srgbClr val="396AF1"/>
                </a:solidFill>
                <a:latin typeface="Barlow" pitchFamily="34" charset="0"/>
              </a:rPr>
              <a:t>   </a:t>
            </a:r>
            <a:r>
              <a:rPr lang="en-US" sz="2400" b="1" dirty="0" err="1">
                <a:solidFill>
                  <a:srgbClr val="396AF1"/>
                </a:solidFill>
                <a:latin typeface="Barlow" pitchFamily="34" charset="0"/>
              </a:rPr>
              <a:t>tenThuocTinh</a:t>
            </a:r>
            <a:r>
              <a:rPr lang="en-US" sz="2400" b="1" dirty="0">
                <a:solidFill>
                  <a:srgbClr val="396AF1"/>
                </a:solidFill>
                <a:latin typeface="Barlow" pitchFamily="34" charset="0"/>
              </a:rPr>
              <a:t>;</a:t>
            </a:r>
            <a:endParaRPr lang="en-US" sz="2400" dirty="0"/>
          </a:p>
        </p:txBody>
      </p:sp>
      <p:sp>
        <p:nvSpPr>
          <p:cNvPr id="11" name="Text 7"/>
          <p:cNvSpPr/>
          <p:nvPr/>
        </p:nvSpPr>
        <p:spPr>
          <a:xfrm>
            <a:off x="5268455" y="3789759"/>
            <a:ext cx="7751088" cy="710803"/>
          </a:xfrm>
          <a:prstGeom prst="rect">
            <a:avLst/>
          </a:prstGeom>
          <a:noFill/>
          <a:ln/>
        </p:spPr>
        <p:txBody>
          <a:bodyPr wrap="square" rtlCol="0" anchor="t"/>
          <a:lstStyle/>
          <a:p>
            <a:pPr marL="0" indent="0" algn="l">
              <a:lnSpc>
                <a:spcPts val="2799"/>
              </a:lnSpc>
              <a:buNone/>
            </a:pPr>
            <a:r>
              <a:rPr lang="en-US" sz="2400" dirty="0">
                <a:solidFill>
                  <a:srgbClr val="272525"/>
                </a:solidFill>
                <a:latin typeface="Montserrat" pitchFamily="34" charset="0"/>
                <a:ea typeface="Montserrat" pitchFamily="34" charset="-122"/>
                <a:cs typeface="Montserrat" pitchFamily="34" charset="-120"/>
              </a:rPr>
              <a:t>Thuộc tính được khai báo bên trong lớp và có thể truy cập từ các phương thức trong lớp.</a:t>
            </a:r>
            <a:endParaRPr lang="en-US" sz="2400" dirty="0"/>
          </a:p>
        </p:txBody>
      </p:sp>
      <p:sp>
        <p:nvSpPr>
          <p:cNvPr id="12" name="Shape 8"/>
          <p:cNvSpPr/>
          <p:nvPr/>
        </p:nvSpPr>
        <p:spPr>
          <a:xfrm>
            <a:off x="5074027" y="5460385"/>
            <a:ext cx="777597" cy="99893"/>
          </a:xfrm>
          <a:prstGeom prst="roundRect">
            <a:avLst>
              <a:gd name="adj" fmla="val 133462"/>
            </a:avLst>
          </a:prstGeom>
          <a:solidFill>
            <a:srgbClr val="EEEFF5"/>
          </a:solidFill>
          <a:ln/>
        </p:spPr>
      </p:sp>
      <p:sp>
        <p:nvSpPr>
          <p:cNvPr id="13" name="Shape 9"/>
          <p:cNvSpPr/>
          <p:nvPr/>
        </p:nvSpPr>
        <p:spPr>
          <a:xfrm>
            <a:off x="4574084" y="5260419"/>
            <a:ext cx="499943" cy="499943"/>
          </a:xfrm>
          <a:prstGeom prst="roundRect">
            <a:avLst>
              <a:gd name="adj" fmla="val 26667"/>
            </a:avLst>
          </a:prstGeom>
          <a:solidFill>
            <a:srgbClr val="EEEFF5"/>
          </a:solidFill>
          <a:ln/>
        </p:spPr>
      </p:sp>
      <p:sp>
        <p:nvSpPr>
          <p:cNvPr id="14" name="Text 10"/>
          <p:cNvSpPr/>
          <p:nvPr/>
        </p:nvSpPr>
        <p:spPr>
          <a:xfrm>
            <a:off x="4732556" y="5302091"/>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5" name="Text 11"/>
          <p:cNvSpPr/>
          <p:nvPr/>
        </p:nvSpPr>
        <p:spPr>
          <a:xfrm>
            <a:off x="5274111" y="5362812"/>
            <a:ext cx="3444240" cy="347186"/>
          </a:xfrm>
          <a:prstGeom prst="rect">
            <a:avLst/>
          </a:prstGeom>
          <a:noFill/>
          <a:ln/>
        </p:spPr>
        <p:txBody>
          <a:bodyPr wrap="none" rtlCol="0" anchor="t"/>
          <a:lstStyle/>
          <a:p>
            <a:pPr marL="0" indent="0" algn="l">
              <a:lnSpc>
                <a:spcPts val="2734"/>
              </a:lnSpc>
              <a:buNone/>
            </a:pPr>
            <a:r>
              <a:rPr lang="en-US" sz="2400" b="1" dirty="0" err="1">
                <a:solidFill>
                  <a:srgbClr val="396AF1"/>
                </a:solidFill>
                <a:latin typeface="Barlow" pitchFamily="34" charset="0"/>
                <a:ea typeface="Barlow" pitchFamily="34" charset="-122"/>
                <a:cs typeface="Barlow" pitchFamily="34" charset="-120"/>
              </a:rPr>
              <a:t>kieuDuLieu</a:t>
            </a:r>
            <a:r>
              <a:rPr lang="en-US" sz="2400" b="1" dirty="0">
                <a:solidFill>
                  <a:srgbClr val="396AF1"/>
                </a:solidFill>
                <a:latin typeface="Barlow" pitchFamily="34" charset="0"/>
                <a:ea typeface="Barlow" pitchFamily="34" charset="-122"/>
                <a:cs typeface="Barlow" pitchFamily="34" charset="-120"/>
              </a:rPr>
              <a:t>   </a:t>
            </a:r>
            <a:r>
              <a:rPr lang="en-US" sz="2400" b="1" dirty="0" err="1">
                <a:solidFill>
                  <a:srgbClr val="396AF1"/>
                </a:solidFill>
                <a:latin typeface="Barlow" pitchFamily="34" charset="0"/>
                <a:ea typeface="Barlow" pitchFamily="34" charset="-122"/>
                <a:cs typeface="Barlow" pitchFamily="34" charset="-120"/>
              </a:rPr>
              <a:t>tenPhuongThuc</a:t>
            </a:r>
            <a:r>
              <a:rPr lang="en-US" sz="2400" b="1" dirty="0">
                <a:solidFill>
                  <a:srgbClr val="396AF1"/>
                </a:solidFill>
                <a:latin typeface="Barlow" pitchFamily="34" charset="0"/>
                <a:ea typeface="Barlow" pitchFamily="34" charset="-122"/>
                <a:cs typeface="Barlow" pitchFamily="34" charset="-120"/>
              </a:rPr>
              <a:t>(</a:t>
            </a:r>
            <a:r>
              <a:rPr lang="en-US" sz="2400" b="1" dirty="0" err="1">
                <a:solidFill>
                  <a:srgbClr val="396AF1"/>
                </a:solidFill>
                <a:latin typeface="Barlow" pitchFamily="34" charset="0"/>
                <a:ea typeface="Barlow" pitchFamily="34" charset="-122"/>
                <a:cs typeface="Barlow" pitchFamily="34" charset="-120"/>
              </a:rPr>
              <a:t>tenKieuDuLieu</a:t>
            </a:r>
            <a:r>
              <a:rPr lang="en-US" sz="2400" b="1" dirty="0">
                <a:solidFill>
                  <a:srgbClr val="396AF1"/>
                </a:solidFill>
                <a:latin typeface="Barlow" pitchFamily="34" charset="0"/>
                <a:ea typeface="Barlow" pitchFamily="34" charset="-122"/>
                <a:cs typeface="Barlow" pitchFamily="34" charset="-120"/>
              </a:rPr>
              <a:t>   </a:t>
            </a:r>
            <a:r>
              <a:rPr lang="en-US" sz="2400" b="1" dirty="0" err="1">
                <a:solidFill>
                  <a:srgbClr val="396AF1"/>
                </a:solidFill>
                <a:latin typeface="Barlow" pitchFamily="34" charset="0"/>
                <a:ea typeface="Barlow" pitchFamily="34" charset="-122"/>
                <a:cs typeface="Barlow" pitchFamily="34" charset="-120"/>
              </a:rPr>
              <a:t>thamSo</a:t>
            </a:r>
            <a:r>
              <a:rPr lang="en-US" sz="2400" b="1" dirty="0">
                <a:solidFill>
                  <a:srgbClr val="396AF1"/>
                </a:solidFill>
                <a:latin typeface="Barlow" pitchFamily="34" charset="0"/>
                <a:ea typeface="Barlow" pitchFamily="34" charset="-122"/>
                <a:cs typeface="Barlow" pitchFamily="34" charset="-120"/>
              </a:rPr>
              <a:t>)</a:t>
            </a:r>
            <a:endParaRPr lang="en-US" sz="2400" dirty="0"/>
          </a:p>
        </p:txBody>
      </p:sp>
      <p:sp>
        <p:nvSpPr>
          <p:cNvPr id="16" name="Text 12"/>
          <p:cNvSpPr/>
          <p:nvPr/>
        </p:nvSpPr>
        <p:spPr>
          <a:xfrm>
            <a:off x="5268455" y="5789414"/>
            <a:ext cx="7751088" cy="710803"/>
          </a:xfrm>
          <a:prstGeom prst="rect">
            <a:avLst/>
          </a:prstGeom>
          <a:noFill/>
          <a:ln/>
        </p:spPr>
        <p:txBody>
          <a:bodyPr wrap="square" rtlCol="0" anchor="t"/>
          <a:lstStyle/>
          <a:p>
            <a:pPr marL="0" indent="0" algn="l">
              <a:lnSpc>
                <a:spcPts val="2799"/>
              </a:lnSpc>
              <a:buNone/>
            </a:pPr>
            <a:r>
              <a:rPr lang="en-US" sz="2400" dirty="0">
                <a:solidFill>
                  <a:srgbClr val="272525"/>
                </a:solidFill>
                <a:latin typeface="Montserrat" pitchFamily="34" charset="0"/>
                <a:ea typeface="Montserrat" pitchFamily="34" charset="-122"/>
                <a:cs typeface="Montserrat" pitchFamily="34" charset="-120"/>
              </a:rPr>
              <a:t>Phương thức là một đoạn mã được thực thi để thực hiện các thao tác trên đối tượng.</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435016"/>
            <a:ext cx="683514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Cú pháp tạo đối tượng từ lớp</a:t>
            </a:r>
            <a:endParaRPr lang="en-US" sz="4374" dirty="0"/>
          </a:p>
        </p:txBody>
      </p:sp>
      <p:sp>
        <p:nvSpPr>
          <p:cNvPr id="7" name="Text 3"/>
          <p:cNvSpPr/>
          <p:nvPr/>
        </p:nvSpPr>
        <p:spPr>
          <a:xfrm>
            <a:off x="4712969" y="2465769"/>
            <a:ext cx="5153519" cy="347186"/>
          </a:xfrm>
          <a:prstGeom prst="rect">
            <a:avLst/>
          </a:prstGeom>
          <a:noFill/>
          <a:ln/>
        </p:spPr>
        <p:txBody>
          <a:bodyPr wrap="none" rtlCol="0" anchor="t"/>
          <a:lstStyle/>
          <a:p>
            <a:pPr marL="0" indent="0">
              <a:lnSpc>
                <a:spcPts val="2734"/>
              </a:lnSpc>
              <a:buNone/>
            </a:pPr>
            <a:r>
              <a:rPr lang="en-US" sz="2400" b="1" dirty="0">
                <a:solidFill>
                  <a:srgbClr val="396AF1"/>
                </a:solidFill>
                <a:latin typeface="Barlow" pitchFamily="34" charset="0"/>
                <a:ea typeface="Barlow" pitchFamily="34" charset="-122"/>
                <a:cs typeface="Barlow" pitchFamily="34" charset="-120"/>
              </a:rPr>
              <a:t>Tạo đối tượng sử dụng từ khóa "new"</a:t>
            </a:r>
            <a:endParaRPr lang="en-US" sz="2400" dirty="0"/>
          </a:p>
        </p:txBody>
      </p:sp>
      <p:sp>
        <p:nvSpPr>
          <p:cNvPr id="8" name="Text 4"/>
          <p:cNvSpPr/>
          <p:nvPr/>
        </p:nvSpPr>
        <p:spPr>
          <a:xfrm>
            <a:off x="4712969" y="3022669"/>
            <a:ext cx="8862060" cy="1356801"/>
          </a:xfrm>
          <a:prstGeom prst="rect">
            <a:avLst/>
          </a:prstGeom>
          <a:noFill/>
          <a:ln/>
        </p:spPr>
        <p:txBody>
          <a:bodyPr wrap="square" rtlCol="0" anchor="t"/>
          <a:lstStyle/>
          <a:p>
            <a:pPr marL="0" indent="0">
              <a:lnSpc>
                <a:spcPts val="2799"/>
              </a:lnSpc>
              <a:buNone/>
            </a:pPr>
            <a:r>
              <a:rPr lang="en-US" sz="2400" dirty="0">
                <a:solidFill>
                  <a:srgbClr val="272525"/>
                </a:solidFill>
                <a:latin typeface="Montserrat" pitchFamily="34" charset="0"/>
                <a:ea typeface="Montserrat" pitchFamily="34" charset="-122"/>
                <a:cs typeface="Montserrat" pitchFamily="34" charset="-120"/>
              </a:rPr>
              <a:t>Để tạo ra một đối tượng từ lớp, chúng ta sử dụng từ khóa "new" đồng thời sử dụng tên lớp và các tham số khởi tạo tương ứng.</a:t>
            </a:r>
            <a:endParaRPr lang="en-US" sz="2400" dirty="0"/>
          </a:p>
        </p:txBody>
      </p:sp>
      <p:sp>
        <p:nvSpPr>
          <p:cNvPr id="9" name="TextBox 8">
            <a:extLst>
              <a:ext uri="{FF2B5EF4-FFF2-40B4-BE49-F238E27FC236}">
                <a16:creationId xmlns:a16="http://schemas.microsoft.com/office/drawing/2014/main" id="{FA4C9094-D1F0-A3A0-5783-47AD16AF78FF}"/>
              </a:ext>
            </a:extLst>
          </p:cNvPr>
          <p:cNvSpPr txBox="1"/>
          <p:nvPr/>
        </p:nvSpPr>
        <p:spPr>
          <a:xfrm>
            <a:off x="4712970" y="4589184"/>
            <a:ext cx="7535474" cy="438582"/>
          </a:xfrm>
          <a:prstGeom prst="rect">
            <a:avLst/>
          </a:prstGeom>
          <a:noFill/>
        </p:spPr>
        <p:txBody>
          <a:bodyPr wrap="square" rtlCol="0">
            <a:spAutoFit/>
          </a:bodyPr>
          <a:lstStyle/>
          <a:p>
            <a:pPr marL="0" indent="0">
              <a:lnSpc>
                <a:spcPts val="2734"/>
              </a:lnSpc>
              <a:buNone/>
            </a:pPr>
            <a:r>
              <a:rPr lang="en-US" sz="2400" b="1" dirty="0" err="1">
                <a:solidFill>
                  <a:srgbClr val="396AF1"/>
                </a:solidFill>
                <a:latin typeface="Barlow" pitchFamily="34" charset="0"/>
              </a:rPr>
              <a:t>Đối</a:t>
            </a:r>
            <a:r>
              <a:rPr lang="en-US" sz="2400" b="1" dirty="0">
                <a:solidFill>
                  <a:srgbClr val="396AF1"/>
                </a:solidFill>
                <a:latin typeface="Barlow" pitchFamily="34" charset="0"/>
              </a:rPr>
              <a:t> </a:t>
            </a:r>
            <a:r>
              <a:rPr lang="en-US" sz="2400" b="1" dirty="0" err="1">
                <a:solidFill>
                  <a:srgbClr val="396AF1"/>
                </a:solidFill>
                <a:latin typeface="Barlow" pitchFamily="34" charset="0"/>
              </a:rPr>
              <a:t>với</a:t>
            </a:r>
            <a:r>
              <a:rPr lang="en-US" sz="2400" b="1" dirty="0">
                <a:solidFill>
                  <a:srgbClr val="396AF1"/>
                </a:solidFill>
                <a:latin typeface="Barlow" pitchFamily="34" charset="0"/>
              </a:rPr>
              <a:t> </a:t>
            </a:r>
            <a:r>
              <a:rPr lang="en-US" sz="2400" b="1" dirty="0" err="1">
                <a:solidFill>
                  <a:srgbClr val="396AF1"/>
                </a:solidFill>
                <a:latin typeface="Barlow" pitchFamily="34" charset="0"/>
              </a:rPr>
              <a:t>ngôn</a:t>
            </a:r>
            <a:r>
              <a:rPr lang="en-US" sz="2400" b="1" dirty="0">
                <a:solidFill>
                  <a:srgbClr val="396AF1"/>
                </a:solidFill>
                <a:latin typeface="Barlow" pitchFamily="34" charset="0"/>
              </a:rPr>
              <a:t> </a:t>
            </a:r>
            <a:r>
              <a:rPr lang="en-US" sz="2400" b="1" dirty="0" err="1">
                <a:solidFill>
                  <a:srgbClr val="396AF1"/>
                </a:solidFill>
                <a:latin typeface="Barlow" pitchFamily="34" charset="0"/>
              </a:rPr>
              <a:t>ngữ</a:t>
            </a:r>
            <a:r>
              <a:rPr lang="en-US" sz="2400" b="1" dirty="0">
                <a:solidFill>
                  <a:srgbClr val="396AF1"/>
                </a:solidFill>
                <a:latin typeface="Barlow" pitchFamily="34" charset="0"/>
              </a:rPr>
              <a:t> C++</a:t>
            </a:r>
            <a:endParaRPr lang="en-US" sz="2400" dirty="0"/>
          </a:p>
        </p:txBody>
      </p:sp>
      <p:sp>
        <p:nvSpPr>
          <p:cNvPr id="11" name="TextBox 10">
            <a:extLst>
              <a:ext uri="{FF2B5EF4-FFF2-40B4-BE49-F238E27FC236}">
                <a16:creationId xmlns:a16="http://schemas.microsoft.com/office/drawing/2014/main" id="{670AE028-2AD4-5F2D-ACA4-D7832256688D}"/>
              </a:ext>
            </a:extLst>
          </p:cNvPr>
          <p:cNvSpPr txBox="1"/>
          <p:nvPr/>
        </p:nvSpPr>
        <p:spPr>
          <a:xfrm>
            <a:off x="4712970" y="5152058"/>
            <a:ext cx="7123289" cy="461665"/>
          </a:xfrm>
          <a:prstGeom prst="rect">
            <a:avLst/>
          </a:prstGeom>
          <a:noFill/>
        </p:spPr>
        <p:txBody>
          <a:bodyPr wrap="square" rtlCol="0">
            <a:spAutoFit/>
          </a:bodyPr>
          <a:lstStyle/>
          <a:p>
            <a:r>
              <a:rPr lang="en-US" sz="2400" dirty="0" err="1">
                <a:latin typeface="Montserrat" panose="00000500000000000000" pitchFamily="2" charset="-93"/>
              </a:rPr>
              <a:t>t</a:t>
            </a:r>
            <a:r>
              <a:rPr lang="en-US" sz="2400" b="0" i="0" dirty="0" err="1">
                <a:effectLst/>
                <a:latin typeface="Montserrat" panose="00000500000000000000" pitchFamily="2" charset="-93"/>
              </a:rPr>
              <a:t>enLop</a:t>
            </a:r>
            <a:r>
              <a:rPr lang="en-US" sz="2400" b="0" i="0" dirty="0">
                <a:effectLst/>
                <a:latin typeface="Montserrat" panose="00000500000000000000" pitchFamily="2" charset="-93"/>
              </a:rPr>
              <a:t>   </a:t>
            </a:r>
            <a:r>
              <a:rPr lang="en-US" sz="2400" b="0" i="0" dirty="0" err="1">
                <a:effectLst/>
                <a:latin typeface="Montserrat" panose="00000500000000000000" pitchFamily="2" charset="-93"/>
              </a:rPr>
              <a:t>tenDoiTuong</a:t>
            </a:r>
            <a:r>
              <a:rPr lang="en-US" sz="2400" b="0" i="0" dirty="0">
                <a:effectLst/>
                <a:latin typeface="Montserrat" panose="00000500000000000000" pitchFamily="2" charset="-93"/>
              </a:rPr>
              <a:t>(</a:t>
            </a:r>
            <a:r>
              <a:rPr lang="en-US" sz="2400" b="0" i="0" dirty="0" err="1">
                <a:effectLst/>
                <a:latin typeface="Montserrat" panose="00000500000000000000" pitchFamily="2" charset="-93"/>
              </a:rPr>
              <a:t>danh</a:t>
            </a:r>
            <a:r>
              <a:rPr lang="en-US" sz="2400" b="0" i="0" dirty="0">
                <a:effectLst/>
                <a:latin typeface="Montserrat" panose="00000500000000000000" pitchFamily="2" charset="-93"/>
              </a:rPr>
              <a:t> </a:t>
            </a:r>
            <a:r>
              <a:rPr lang="en-US" sz="2400" b="0" i="0" dirty="0" err="1">
                <a:effectLst/>
                <a:latin typeface="Montserrat" panose="00000500000000000000" pitchFamily="2" charset="-93"/>
              </a:rPr>
              <a:t>sach</a:t>
            </a:r>
            <a:r>
              <a:rPr lang="en-US" sz="2400" b="0" i="0" dirty="0">
                <a:effectLst/>
                <a:latin typeface="Montserrat" panose="00000500000000000000" pitchFamily="2" charset="-93"/>
              </a:rPr>
              <a:t> </a:t>
            </a:r>
            <a:r>
              <a:rPr lang="en-US" sz="2400" b="0" i="0" dirty="0" err="1">
                <a:effectLst/>
                <a:latin typeface="Montserrat" panose="00000500000000000000" pitchFamily="2" charset="-93"/>
              </a:rPr>
              <a:t>tham</a:t>
            </a:r>
            <a:r>
              <a:rPr lang="en-US" sz="2400" b="0" i="0" dirty="0">
                <a:effectLst/>
                <a:latin typeface="Montserrat" panose="00000500000000000000" pitchFamily="2" charset="-93"/>
              </a:rPr>
              <a:t> so</a:t>
            </a:r>
            <a:r>
              <a:rPr lang="en-US" sz="2400" dirty="0">
                <a:latin typeface="Montserrat" panose="00000500000000000000" pitchFamily="2" charset="-93"/>
              </a:rPr>
              <a:t>)</a:t>
            </a:r>
            <a:r>
              <a:rPr lang="en-US" sz="2400" b="0" i="0" dirty="0">
                <a:effectLst/>
                <a:latin typeface="Montserrat" panose="00000500000000000000" pitchFamily="2" charset="-93"/>
              </a:rPr>
              <a:t>;</a:t>
            </a:r>
            <a:r>
              <a:rPr lang="en-US" sz="2400" b="0" i="0" dirty="0">
                <a:solidFill>
                  <a:srgbClr val="FFFFFF"/>
                </a:solidFill>
                <a:effectLst/>
                <a:latin typeface="Söhne Mono"/>
              </a:rPr>
              <a:t>;</a:t>
            </a:r>
            <a:endParaRPr lang="en-US" sz="2400" dirty="0">
              <a:latin typeface="Montserrat" panose="00000500000000000000" pitchFamily="2" charset="-93"/>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3067883"/>
            <a:ext cx="4443889"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Kết luận</a:t>
            </a:r>
            <a:endParaRPr lang="en-US" sz="4374" dirty="0"/>
          </a:p>
        </p:txBody>
      </p:sp>
      <p:sp>
        <p:nvSpPr>
          <p:cNvPr id="6" name="Text 2"/>
          <p:cNvSpPr/>
          <p:nvPr/>
        </p:nvSpPr>
        <p:spPr>
          <a:xfrm>
            <a:off x="6319599" y="4095512"/>
            <a:ext cx="7477601" cy="1605377"/>
          </a:xfrm>
          <a:prstGeom prst="rect">
            <a:avLst/>
          </a:prstGeom>
          <a:noFill/>
          <a:ln/>
        </p:spPr>
        <p:txBody>
          <a:bodyPr wrap="square" rtlCol="0" anchor="t"/>
          <a:lstStyle/>
          <a:p>
            <a:pPr marL="0" indent="0" algn="just">
              <a:lnSpc>
                <a:spcPts val="2799"/>
              </a:lnSpc>
              <a:buNone/>
            </a:pPr>
            <a:r>
              <a:rPr lang="en-US" sz="2400" dirty="0">
                <a:solidFill>
                  <a:srgbClr val="272525"/>
                </a:solidFill>
                <a:latin typeface="Montserrat" pitchFamily="34" charset="0"/>
                <a:ea typeface="Montserrat" pitchFamily="34" charset="-122"/>
                <a:cs typeface="Montserrat" pitchFamily="34" charset="-120"/>
              </a:rPr>
              <a:t>Lớp là khái niệm quan trọng trong lập trình hướng đối tượng. Nắm vững cú pháp và kiến thức về lớp </a:t>
            </a:r>
            <a:r>
              <a:rPr lang="en-US" sz="2400" dirty="0" err="1">
                <a:solidFill>
                  <a:srgbClr val="272525"/>
                </a:solidFill>
                <a:latin typeface="Montserrat" pitchFamily="34" charset="0"/>
                <a:ea typeface="Montserrat" pitchFamily="34" charset="-122"/>
                <a:cs typeface="Montserrat" pitchFamily="34" charset="-120"/>
              </a:rPr>
              <a:t>sẽ</a:t>
            </a:r>
            <a:r>
              <a:rPr lang="en-US" sz="2400" dirty="0">
                <a:solidFill>
                  <a:srgbClr val="272525"/>
                </a:solidFill>
                <a:latin typeface="Montserrat" pitchFamily="34" charset="0"/>
                <a:ea typeface="Montserrat" pitchFamily="34" charset="-122"/>
                <a:cs typeface="Montserrat" pitchFamily="34" charset="-120"/>
              </a:rPr>
              <a:t> </a:t>
            </a:r>
            <a:r>
              <a:rPr lang="en-US" sz="2400" dirty="0" err="1">
                <a:solidFill>
                  <a:srgbClr val="272525"/>
                </a:solidFill>
                <a:latin typeface="Montserrat" pitchFamily="34" charset="0"/>
                <a:ea typeface="Montserrat" pitchFamily="34" charset="-122"/>
                <a:cs typeface="Montserrat" pitchFamily="34" charset="-120"/>
              </a:rPr>
              <a:t>hỗ</a:t>
            </a:r>
            <a:r>
              <a:rPr lang="en-US" sz="2400" dirty="0">
                <a:solidFill>
                  <a:srgbClr val="272525"/>
                </a:solidFill>
                <a:latin typeface="Montserrat" pitchFamily="34" charset="0"/>
                <a:ea typeface="Montserrat" pitchFamily="34" charset="-122"/>
                <a:cs typeface="Montserrat" pitchFamily="34" charset="-120"/>
              </a:rPr>
              <a:t> </a:t>
            </a:r>
            <a:r>
              <a:rPr lang="en-US" sz="2400" dirty="0" err="1">
                <a:solidFill>
                  <a:srgbClr val="272525"/>
                </a:solidFill>
                <a:latin typeface="Montserrat" pitchFamily="34" charset="0"/>
                <a:ea typeface="Montserrat" pitchFamily="34" charset="-122"/>
                <a:cs typeface="Montserrat" pitchFamily="34" charset="-120"/>
              </a:rPr>
              <a:t>trợ</a:t>
            </a:r>
            <a:r>
              <a:rPr lang="en-US" sz="2400" dirty="0">
                <a:solidFill>
                  <a:srgbClr val="272525"/>
                </a:solidFill>
                <a:latin typeface="Montserrat" pitchFamily="34" charset="0"/>
                <a:ea typeface="Montserrat" pitchFamily="34" charset="-122"/>
                <a:cs typeface="Montserrat" pitchFamily="34" charset="-120"/>
              </a:rPr>
              <a:t> </a:t>
            </a:r>
            <a:r>
              <a:rPr lang="en-US" sz="2400" dirty="0" err="1">
                <a:solidFill>
                  <a:srgbClr val="272525"/>
                </a:solidFill>
                <a:latin typeface="Montserrat" pitchFamily="34" charset="0"/>
                <a:ea typeface="Montserrat" pitchFamily="34" charset="-122"/>
                <a:cs typeface="Montserrat" pitchFamily="34" charset="-120"/>
              </a:rPr>
              <a:t>xây</a:t>
            </a:r>
            <a:r>
              <a:rPr lang="en-US" sz="2400" dirty="0">
                <a:solidFill>
                  <a:srgbClr val="272525"/>
                </a:solidFill>
                <a:latin typeface="Montserrat" pitchFamily="34" charset="0"/>
                <a:ea typeface="Montserrat" pitchFamily="34" charset="-122"/>
                <a:cs typeface="Montserrat" pitchFamily="34" charset="-120"/>
              </a:rPr>
              <a:t> dựng các ứng dụng phức tạp và dễ bảo trì.</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964285" y="491892"/>
            <a:ext cx="9044225" cy="853351"/>
          </a:xfrm>
          <a:prstGeom prst="rect">
            <a:avLst/>
          </a:prstGeom>
          <a:ln/>
        </p:spPr>
        <p:style>
          <a:lnRef idx="2">
            <a:schemeClr val="dk1"/>
          </a:lnRef>
          <a:fillRef idx="1">
            <a:schemeClr val="lt1"/>
          </a:fillRef>
          <a:effectRef idx="0">
            <a:schemeClr val="dk1"/>
          </a:effectRef>
          <a:fontRef idx="minor">
            <a:schemeClr val="dk1"/>
          </a:fontRef>
        </p:style>
        <p:txBody>
          <a:bodyPr wrap="none" rtlCol="0" anchor="t"/>
          <a:lstStyle/>
          <a:p>
            <a:pPr marL="0" indent="0" algn="ctr">
              <a:lnSpc>
                <a:spcPts val="5468"/>
              </a:lnSpc>
              <a:buNone/>
            </a:pPr>
            <a:r>
              <a:rPr lang="en-US" sz="4800" b="1" dirty="0" err="1">
                <a:solidFill>
                  <a:srgbClr val="396AF1"/>
                </a:solidFill>
                <a:latin typeface="Barlow" pitchFamily="34" charset="0"/>
              </a:rPr>
              <a:t>Sản</a:t>
            </a:r>
            <a:r>
              <a:rPr lang="en-US" sz="4800" b="1" dirty="0">
                <a:solidFill>
                  <a:srgbClr val="396AF1"/>
                </a:solidFill>
                <a:latin typeface="Barlow" pitchFamily="34" charset="0"/>
              </a:rPr>
              <a:t> </a:t>
            </a:r>
            <a:r>
              <a:rPr lang="en-US" sz="4800" b="1" dirty="0" err="1">
                <a:solidFill>
                  <a:srgbClr val="396AF1"/>
                </a:solidFill>
                <a:latin typeface="Barlow" pitchFamily="34" charset="0"/>
              </a:rPr>
              <a:t>phẩm</a:t>
            </a:r>
            <a:r>
              <a:rPr lang="en-US" sz="4800" b="1" dirty="0">
                <a:solidFill>
                  <a:srgbClr val="396AF1"/>
                </a:solidFill>
                <a:latin typeface="Barlow" pitchFamily="34" charset="0"/>
              </a:rPr>
              <a:t> </a:t>
            </a:r>
            <a:r>
              <a:rPr lang="en-US" sz="4800" b="1" dirty="0" err="1">
                <a:solidFill>
                  <a:srgbClr val="396AF1"/>
                </a:solidFill>
                <a:latin typeface="Barlow" pitchFamily="34" charset="0"/>
              </a:rPr>
              <a:t>ứng</a:t>
            </a:r>
            <a:r>
              <a:rPr lang="en-US" sz="4800" b="1" dirty="0">
                <a:solidFill>
                  <a:srgbClr val="396AF1"/>
                </a:solidFill>
                <a:latin typeface="Barlow" pitchFamily="34" charset="0"/>
              </a:rPr>
              <a:t> </a:t>
            </a:r>
            <a:r>
              <a:rPr lang="en-US" sz="4800" b="1" dirty="0" err="1">
                <a:solidFill>
                  <a:srgbClr val="396AF1"/>
                </a:solidFill>
                <a:latin typeface="Barlow" pitchFamily="34" charset="0"/>
              </a:rPr>
              <a:t>dụng</a:t>
            </a:r>
            <a:r>
              <a:rPr lang="en-US" sz="4800" b="1" dirty="0">
                <a:solidFill>
                  <a:srgbClr val="396AF1"/>
                </a:solidFill>
                <a:latin typeface="Barlow" pitchFamily="34" charset="0"/>
              </a:rPr>
              <a:t> Class </a:t>
            </a:r>
          </a:p>
          <a:p>
            <a:pPr marL="0" indent="0" algn="ctr">
              <a:lnSpc>
                <a:spcPts val="5468"/>
              </a:lnSpc>
              <a:buNone/>
            </a:pPr>
            <a:endParaRPr lang="en-US" sz="4800" b="1" dirty="0"/>
          </a:p>
        </p:txBody>
      </p:sp>
      <p:sp>
        <p:nvSpPr>
          <p:cNvPr id="6" name="Text 2"/>
          <p:cNvSpPr/>
          <p:nvPr/>
        </p:nvSpPr>
        <p:spPr>
          <a:xfrm>
            <a:off x="833199" y="3433167"/>
            <a:ext cx="2666286" cy="416481"/>
          </a:xfrm>
          <a:prstGeom prst="rect">
            <a:avLst/>
          </a:prstGeom>
          <a:noFill/>
          <a:ln/>
        </p:spPr>
        <p:txBody>
          <a:bodyPr wrap="none" rtlCol="0" anchor="t"/>
          <a:lstStyle/>
          <a:p>
            <a:pPr marL="0" indent="0">
              <a:lnSpc>
                <a:spcPts val="3281"/>
              </a:lnSpc>
              <a:buNone/>
            </a:pPr>
            <a:endParaRPr lang="en-US" sz="2624" dirty="0"/>
          </a:p>
        </p:txBody>
      </p:sp>
      <p:sp>
        <p:nvSpPr>
          <p:cNvPr id="7" name="Text 3"/>
          <p:cNvSpPr/>
          <p:nvPr/>
        </p:nvSpPr>
        <p:spPr>
          <a:xfrm>
            <a:off x="833199" y="4182904"/>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4"/>
          <p:cNvSpPr/>
          <p:nvPr/>
        </p:nvSpPr>
        <p:spPr>
          <a:xfrm>
            <a:off x="833199" y="4863346"/>
            <a:ext cx="9306401" cy="355402"/>
          </a:xfrm>
          <a:prstGeom prst="rect">
            <a:avLst/>
          </a:prstGeom>
          <a:noFill/>
          <a:ln/>
        </p:spPr>
        <p:txBody>
          <a:bodyPr wrap="none" rtlCol="0" anchor="t"/>
          <a:lstStyle/>
          <a:p>
            <a:pPr marL="0" indent="0">
              <a:lnSpc>
                <a:spcPts val="2799"/>
              </a:lnSpc>
              <a:buNone/>
            </a:pPr>
            <a:endParaRPr lang="en-US" sz="1750" dirty="0"/>
          </a:p>
        </p:txBody>
      </p:sp>
      <p:sp>
        <p:nvSpPr>
          <p:cNvPr id="9" name="Text 5"/>
          <p:cNvSpPr/>
          <p:nvPr/>
        </p:nvSpPr>
        <p:spPr>
          <a:xfrm>
            <a:off x="833199" y="5468660"/>
            <a:ext cx="9306401"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                 </a:t>
            </a:r>
            <a:endParaRPr lang="en-US" sz="1750" dirty="0"/>
          </a:p>
        </p:txBody>
      </p:sp>
      <p:pic>
        <p:nvPicPr>
          <p:cNvPr id="11" name="Picture 10">
            <a:extLst>
              <a:ext uri="{FF2B5EF4-FFF2-40B4-BE49-F238E27FC236}">
                <a16:creationId xmlns:a16="http://schemas.microsoft.com/office/drawing/2014/main" id="{48623696-7FDF-520C-4E0E-442960051C27}"/>
              </a:ext>
            </a:extLst>
          </p:cNvPr>
          <p:cNvPicPr>
            <a:picLocks noChangeAspect="1"/>
          </p:cNvPicPr>
          <p:nvPr/>
        </p:nvPicPr>
        <p:blipFill>
          <a:blip r:embed="rId5"/>
          <a:stretch>
            <a:fillRect/>
          </a:stretch>
        </p:blipFill>
        <p:spPr>
          <a:xfrm>
            <a:off x="1662364" y="2690486"/>
            <a:ext cx="7910245" cy="5056524"/>
          </a:xfrm>
          <a:prstGeom prst="rect">
            <a:avLst/>
          </a:prstGeom>
        </p:spPr>
      </p:pic>
      <p:sp>
        <p:nvSpPr>
          <p:cNvPr id="13" name="TextBox 12">
            <a:extLst>
              <a:ext uri="{FF2B5EF4-FFF2-40B4-BE49-F238E27FC236}">
                <a16:creationId xmlns:a16="http://schemas.microsoft.com/office/drawing/2014/main" id="{77378557-A3E1-EB38-6D4B-6EC20D9A0C42}"/>
              </a:ext>
            </a:extLst>
          </p:cNvPr>
          <p:cNvSpPr txBox="1"/>
          <p:nvPr/>
        </p:nvSpPr>
        <p:spPr>
          <a:xfrm>
            <a:off x="2395536" y="1617137"/>
            <a:ext cx="6181725" cy="738664"/>
          </a:xfrm>
          <a:prstGeom prst="rect">
            <a:avLst/>
          </a:prstGeom>
          <a:noFill/>
        </p:spPr>
        <p:txBody>
          <a:bodyPr wrap="square" rtlCol="0">
            <a:spAutoFit/>
          </a:bodyPr>
          <a:lstStyle/>
          <a:p>
            <a:pPr algn="ctr"/>
            <a:r>
              <a:rPr lang="en-US" sz="4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panose="00000500000000000000" pitchFamily="2" charset="-93"/>
              </a:rPr>
              <a:t>Game </a:t>
            </a:r>
            <a:r>
              <a:rPr lang="en-US" sz="42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panose="00000500000000000000" pitchFamily="2" charset="-93"/>
              </a:rPr>
              <a:t>rắn</a:t>
            </a:r>
            <a:r>
              <a:rPr lang="en-US" sz="4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panose="00000500000000000000" pitchFamily="2" charset="-93"/>
              </a:rPr>
              <a:t> </a:t>
            </a:r>
            <a:r>
              <a:rPr lang="en-US" sz="42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panose="00000500000000000000" pitchFamily="2" charset="-93"/>
              </a:rPr>
              <a:t>săn</a:t>
            </a:r>
            <a:r>
              <a:rPr lang="en-US" sz="4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panose="00000500000000000000" pitchFamily="2" charset="-93"/>
              </a:rPr>
              <a:t> </a:t>
            </a:r>
            <a:r>
              <a:rPr lang="en-US" sz="42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panose="00000500000000000000" pitchFamily="2" charset="-93"/>
              </a:rPr>
              <a:t>mồi</a:t>
            </a:r>
            <a:endParaRPr lang="en-US" sz="4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panose="00000500000000000000" pitchFamily="2" charset="-93"/>
            </a:endParaRPr>
          </a:p>
        </p:txBody>
      </p:sp>
    </p:spTree>
    <p:extLst>
      <p:ext uri="{BB962C8B-B14F-4D97-AF65-F5344CB8AC3E}">
        <p14:creationId xmlns:p14="http://schemas.microsoft.com/office/powerpoint/2010/main" val="28346134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3397531" y="3533422"/>
            <a:ext cx="7835337" cy="1162756"/>
          </a:xfrm>
          <a:prstGeom prst="rect">
            <a:avLst/>
          </a:prstGeom>
          <a:noFill/>
          <a:ln/>
        </p:spPr>
        <p:txBody>
          <a:bodyPr wrap="none" rtlCol="0" anchor="t"/>
          <a:lstStyle/>
          <a:p>
            <a:pPr marL="0" indent="0" algn="ctr">
              <a:lnSpc>
                <a:spcPts val="5468"/>
              </a:lnSpc>
              <a:buNone/>
            </a:pPr>
            <a:r>
              <a:rPr lang="en-US" sz="8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rlow" pitchFamily="34" charset="0"/>
                <a:ea typeface="Barlow" pitchFamily="34" charset="-122"/>
                <a:cs typeface="Barlow" pitchFamily="34" charset="-120"/>
              </a:rPr>
              <a:t>Gameplay</a:t>
            </a:r>
            <a:endParaRPr lang="en-US" sz="8000" dirty="0"/>
          </a:p>
        </p:txBody>
      </p:sp>
      <p:sp>
        <p:nvSpPr>
          <p:cNvPr id="7" name="Text 3"/>
          <p:cNvSpPr/>
          <p:nvPr/>
        </p:nvSpPr>
        <p:spPr>
          <a:xfrm>
            <a:off x="1760220" y="5250418"/>
            <a:ext cx="3481149" cy="1777008"/>
          </a:xfrm>
          <a:prstGeom prst="rect">
            <a:avLst/>
          </a:prstGeom>
          <a:noFill/>
          <a:ln/>
        </p:spPr>
        <p:txBody>
          <a:bodyPr wrap="square" rtlCol="0" anchor="t"/>
          <a:lstStyle/>
          <a:p>
            <a:pPr marL="0" indent="0" algn="l">
              <a:lnSpc>
                <a:spcPts val="2799"/>
              </a:lnSpc>
              <a:buNone/>
            </a:pP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3AD24C-F9FE-CA3D-0650-FF6A8055A3EB}"/>
              </a:ext>
            </a:extLst>
          </p:cNvPr>
          <p:cNvSpPr txBox="1"/>
          <p:nvPr/>
        </p:nvSpPr>
        <p:spPr>
          <a:xfrm>
            <a:off x="1937441" y="651847"/>
            <a:ext cx="5378245"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a:ln w="0"/>
                <a:effectLst>
                  <a:outerShdw blurRad="38100" dist="19050" dir="2700000" algn="tl" rotWithShape="0">
                    <a:schemeClr val="dk1">
                      <a:alpha val="40000"/>
                    </a:schemeClr>
                  </a:outerShdw>
                </a:effectLst>
                <a:latin typeface="Montserrat" panose="00000500000000000000" pitchFamily="2" charset="-93"/>
                <a:cs typeface="Times New Roman" panose="02020603050405020304" pitchFamily="18" charset="0"/>
              </a:rPr>
              <a:t>Giao </a:t>
            </a:r>
            <a:r>
              <a:rPr lang="en-US" sz="2400" dirty="0" err="1">
                <a:ln w="0"/>
                <a:effectLst>
                  <a:outerShdw blurRad="38100" dist="19050" dir="2700000" algn="tl" rotWithShape="0">
                    <a:schemeClr val="dk1">
                      <a:alpha val="40000"/>
                    </a:schemeClr>
                  </a:outerShdw>
                </a:effectLst>
                <a:latin typeface="Montserrat" panose="00000500000000000000" pitchFamily="2" charset="-93"/>
                <a:cs typeface="Times New Roman" panose="02020603050405020304" pitchFamily="18" charset="0"/>
              </a:rPr>
              <a:t>diện</a:t>
            </a:r>
            <a:r>
              <a:rPr lang="en-US" sz="2400" dirty="0">
                <a:ln w="0"/>
                <a:effectLst>
                  <a:outerShdw blurRad="38100" dist="19050" dir="2700000" algn="tl" rotWithShape="0">
                    <a:schemeClr val="dk1">
                      <a:alpha val="40000"/>
                    </a:schemeClr>
                  </a:outerShdw>
                </a:effectLst>
                <a:latin typeface="Montserrat" panose="00000500000000000000" pitchFamily="2" charset="-93"/>
                <a:cs typeface="Times New Roman" panose="02020603050405020304" pitchFamily="18" charset="0"/>
              </a:rPr>
              <a:t> </a:t>
            </a:r>
            <a:r>
              <a:rPr lang="en-US" sz="2400" dirty="0" err="1">
                <a:ln w="0"/>
                <a:effectLst>
                  <a:outerShdw blurRad="38100" dist="19050" dir="2700000" algn="tl" rotWithShape="0">
                    <a:schemeClr val="dk1">
                      <a:alpha val="40000"/>
                    </a:schemeClr>
                  </a:outerShdw>
                </a:effectLst>
                <a:latin typeface="Montserrat" panose="00000500000000000000" pitchFamily="2" charset="-93"/>
                <a:cs typeface="Times New Roman" panose="02020603050405020304" pitchFamily="18" charset="0"/>
              </a:rPr>
              <a:t>bắt</a:t>
            </a:r>
            <a:r>
              <a:rPr lang="en-US" sz="2400" dirty="0">
                <a:ln w="0"/>
                <a:effectLst>
                  <a:outerShdw blurRad="38100" dist="19050" dir="2700000" algn="tl" rotWithShape="0">
                    <a:schemeClr val="dk1">
                      <a:alpha val="40000"/>
                    </a:schemeClr>
                  </a:outerShdw>
                </a:effectLst>
                <a:latin typeface="Montserrat" panose="00000500000000000000" pitchFamily="2" charset="-93"/>
                <a:cs typeface="Times New Roman" panose="02020603050405020304" pitchFamily="18" charset="0"/>
              </a:rPr>
              <a:t> </a:t>
            </a:r>
            <a:r>
              <a:rPr lang="en-US" sz="2400" dirty="0" err="1">
                <a:ln w="0"/>
                <a:effectLst>
                  <a:outerShdw blurRad="38100" dist="19050" dir="2700000" algn="tl" rotWithShape="0">
                    <a:schemeClr val="dk1">
                      <a:alpha val="40000"/>
                    </a:schemeClr>
                  </a:outerShdw>
                </a:effectLst>
                <a:latin typeface="Montserrat" panose="00000500000000000000" pitchFamily="2" charset="-93"/>
                <a:cs typeface="Times New Roman" panose="02020603050405020304" pitchFamily="18" charset="0"/>
              </a:rPr>
              <a:t>đầu</a:t>
            </a:r>
            <a:r>
              <a:rPr lang="en-US" sz="2400" dirty="0">
                <a:ln w="0"/>
                <a:effectLst>
                  <a:outerShdw blurRad="38100" dist="19050" dir="2700000" algn="tl" rotWithShape="0">
                    <a:schemeClr val="dk1">
                      <a:alpha val="40000"/>
                    </a:schemeClr>
                  </a:outerShdw>
                </a:effectLst>
                <a:latin typeface="Montserrat" panose="00000500000000000000" pitchFamily="2" charset="-93"/>
                <a:cs typeface="Times New Roman" panose="02020603050405020304" pitchFamily="18" charset="0"/>
              </a:rPr>
              <a:t> </a:t>
            </a:r>
            <a:r>
              <a:rPr lang="en-US" sz="2400" dirty="0" err="1">
                <a:ln w="0"/>
                <a:effectLst>
                  <a:outerShdw blurRad="38100" dist="19050" dir="2700000" algn="tl" rotWithShape="0">
                    <a:schemeClr val="dk1">
                      <a:alpha val="40000"/>
                    </a:schemeClr>
                  </a:outerShdw>
                </a:effectLst>
                <a:latin typeface="Montserrat" panose="00000500000000000000" pitchFamily="2" charset="-93"/>
                <a:cs typeface="Times New Roman" panose="02020603050405020304" pitchFamily="18" charset="0"/>
              </a:rPr>
              <a:t>trò</a:t>
            </a:r>
            <a:r>
              <a:rPr lang="en-US" sz="2400" dirty="0">
                <a:ln w="0"/>
                <a:effectLst>
                  <a:outerShdw blurRad="38100" dist="19050" dir="2700000" algn="tl" rotWithShape="0">
                    <a:schemeClr val="dk1">
                      <a:alpha val="40000"/>
                    </a:schemeClr>
                  </a:outerShdw>
                </a:effectLst>
                <a:latin typeface="Montserrat" panose="00000500000000000000" pitchFamily="2" charset="-93"/>
                <a:cs typeface="Times New Roman" panose="02020603050405020304" pitchFamily="18" charset="0"/>
              </a:rPr>
              <a:t> </a:t>
            </a:r>
            <a:r>
              <a:rPr lang="en-US" sz="2400" dirty="0" err="1">
                <a:ln w="0"/>
                <a:effectLst>
                  <a:outerShdw blurRad="38100" dist="19050" dir="2700000" algn="tl" rotWithShape="0">
                    <a:schemeClr val="dk1">
                      <a:alpha val="40000"/>
                    </a:schemeClr>
                  </a:outerShdw>
                </a:effectLst>
                <a:latin typeface="Montserrat" panose="00000500000000000000" pitchFamily="2" charset="-93"/>
                <a:cs typeface="Times New Roman" panose="02020603050405020304" pitchFamily="18" charset="0"/>
              </a:rPr>
              <a:t>chơi</a:t>
            </a:r>
            <a:endParaRPr lang="en-US" sz="2400" dirty="0">
              <a:ln w="0"/>
              <a:effectLst>
                <a:outerShdw blurRad="38100" dist="19050" dir="2700000" algn="tl" rotWithShape="0">
                  <a:schemeClr val="dk1">
                    <a:alpha val="40000"/>
                  </a:schemeClr>
                </a:outerShdw>
              </a:effectLst>
              <a:latin typeface="Montserrat" panose="00000500000000000000" pitchFamily="2" charset="-93"/>
              <a:cs typeface="Times New Roman" panose="02020603050405020304" pitchFamily="18" charset="0"/>
            </a:endParaRPr>
          </a:p>
        </p:txBody>
      </p:sp>
      <p:pic>
        <p:nvPicPr>
          <p:cNvPr id="7" name="Picture 6">
            <a:extLst>
              <a:ext uri="{FF2B5EF4-FFF2-40B4-BE49-F238E27FC236}">
                <a16:creationId xmlns:a16="http://schemas.microsoft.com/office/drawing/2014/main" id="{6AF36700-5B9E-AAAD-3E91-CB530C7FF106}"/>
              </a:ext>
            </a:extLst>
          </p:cNvPr>
          <p:cNvPicPr>
            <a:picLocks noChangeAspect="1"/>
          </p:cNvPicPr>
          <p:nvPr/>
        </p:nvPicPr>
        <p:blipFill>
          <a:blip r:embed="rId2"/>
          <a:stretch>
            <a:fillRect/>
          </a:stretch>
        </p:blipFill>
        <p:spPr>
          <a:xfrm>
            <a:off x="9759513" y="1299549"/>
            <a:ext cx="2718963" cy="2256161"/>
          </a:xfrm>
          <a:prstGeom prst="rect">
            <a:avLst/>
          </a:prstGeom>
        </p:spPr>
      </p:pic>
      <p:sp>
        <p:nvSpPr>
          <p:cNvPr id="8" name="TextBox 7">
            <a:extLst>
              <a:ext uri="{FF2B5EF4-FFF2-40B4-BE49-F238E27FC236}">
                <a16:creationId xmlns:a16="http://schemas.microsoft.com/office/drawing/2014/main" id="{34162FF9-08D5-88F6-BDC4-1E8DC294DFC0}"/>
              </a:ext>
            </a:extLst>
          </p:cNvPr>
          <p:cNvSpPr txBox="1"/>
          <p:nvPr/>
        </p:nvSpPr>
        <p:spPr>
          <a:xfrm>
            <a:off x="8911805" y="651846"/>
            <a:ext cx="4414377"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err="1">
                <a:latin typeface="Montserrat" panose="00000500000000000000" pitchFamily="2" charset="-93"/>
              </a:rPr>
              <a:t>Chọn</a:t>
            </a:r>
            <a:r>
              <a:rPr lang="en-US" sz="2400" dirty="0">
                <a:latin typeface="Montserrat" panose="00000500000000000000" pitchFamily="2" charset="-93"/>
              </a:rPr>
              <a:t> </a:t>
            </a:r>
            <a:r>
              <a:rPr lang="en-US" sz="2400" dirty="0" err="1">
                <a:latin typeface="Montserrat" panose="00000500000000000000" pitchFamily="2" charset="-93"/>
              </a:rPr>
              <a:t>độ</a:t>
            </a:r>
            <a:r>
              <a:rPr lang="en-US" sz="2400" dirty="0">
                <a:latin typeface="Montserrat" panose="00000500000000000000" pitchFamily="2" charset="-93"/>
              </a:rPr>
              <a:t> </a:t>
            </a:r>
            <a:r>
              <a:rPr lang="en-US" sz="2400" dirty="0" err="1">
                <a:latin typeface="Montserrat" panose="00000500000000000000" pitchFamily="2" charset="-93"/>
              </a:rPr>
              <a:t>khó</a:t>
            </a:r>
            <a:r>
              <a:rPr lang="en-US" sz="2400" dirty="0">
                <a:latin typeface="Montserrat" panose="00000500000000000000" pitchFamily="2" charset="-93"/>
              </a:rPr>
              <a:t> </a:t>
            </a:r>
            <a:r>
              <a:rPr lang="en-US" sz="2400" dirty="0" err="1">
                <a:latin typeface="Montserrat" panose="00000500000000000000" pitchFamily="2" charset="-93"/>
              </a:rPr>
              <a:t>cho</a:t>
            </a:r>
            <a:r>
              <a:rPr lang="en-US" sz="2400" dirty="0">
                <a:latin typeface="Montserrat" panose="00000500000000000000" pitchFamily="2" charset="-93"/>
              </a:rPr>
              <a:t> </a:t>
            </a:r>
            <a:r>
              <a:rPr lang="en-US" sz="2400" dirty="0" err="1">
                <a:latin typeface="Montserrat" panose="00000500000000000000" pitchFamily="2" charset="-93"/>
              </a:rPr>
              <a:t>trò</a:t>
            </a:r>
            <a:r>
              <a:rPr lang="en-US" sz="2400" dirty="0">
                <a:latin typeface="Montserrat" panose="00000500000000000000" pitchFamily="2" charset="-93"/>
              </a:rPr>
              <a:t> </a:t>
            </a:r>
            <a:r>
              <a:rPr lang="en-US" sz="2400" dirty="0" err="1">
                <a:latin typeface="Montserrat" panose="00000500000000000000" pitchFamily="2" charset="-93"/>
              </a:rPr>
              <a:t>chơi</a:t>
            </a:r>
            <a:endParaRPr lang="en-US" sz="2400" dirty="0">
              <a:latin typeface="Montserrat" panose="00000500000000000000" pitchFamily="2" charset="-93"/>
            </a:endParaRPr>
          </a:p>
        </p:txBody>
      </p:sp>
      <p:pic>
        <p:nvPicPr>
          <p:cNvPr id="10" name="Picture 9">
            <a:extLst>
              <a:ext uri="{FF2B5EF4-FFF2-40B4-BE49-F238E27FC236}">
                <a16:creationId xmlns:a16="http://schemas.microsoft.com/office/drawing/2014/main" id="{EBF8572B-0645-7128-F234-402822726DF5}"/>
              </a:ext>
            </a:extLst>
          </p:cNvPr>
          <p:cNvPicPr>
            <a:picLocks noChangeAspect="1"/>
          </p:cNvPicPr>
          <p:nvPr/>
        </p:nvPicPr>
        <p:blipFill>
          <a:blip r:embed="rId3"/>
          <a:stretch>
            <a:fillRect/>
          </a:stretch>
        </p:blipFill>
        <p:spPr>
          <a:xfrm>
            <a:off x="3139302" y="5509004"/>
            <a:ext cx="8351791" cy="2256161"/>
          </a:xfrm>
          <a:prstGeom prst="rect">
            <a:avLst/>
          </a:prstGeom>
        </p:spPr>
      </p:pic>
      <p:sp>
        <p:nvSpPr>
          <p:cNvPr id="11" name="TextBox 10">
            <a:extLst>
              <a:ext uri="{FF2B5EF4-FFF2-40B4-BE49-F238E27FC236}">
                <a16:creationId xmlns:a16="http://schemas.microsoft.com/office/drawing/2014/main" id="{DFCC7898-A904-D0E8-0000-3BC6BECFB397}"/>
              </a:ext>
            </a:extLst>
          </p:cNvPr>
          <p:cNvSpPr txBox="1"/>
          <p:nvPr/>
        </p:nvSpPr>
        <p:spPr>
          <a:xfrm>
            <a:off x="4726537" y="4416046"/>
            <a:ext cx="5177323"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err="1">
                <a:latin typeface="Montserrat" panose="00000500000000000000" pitchFamily="2" charset="-93"/>
              </a:rPr>
              <a:t>Xác</a:t>
            </a:r>
            <a:r>
              <a:rPr lang="en-US" sz="2400" dirty="0">
                <a:latin typeface="Montserrat" panose="00000500000000000000" pitchFamily="2" charset="-93"/>
              </a:rPr>
              <a:t> </a:t>
            </a:r>
            <a:r>
              <a:rPr lang="en-US" sz="2400" dirty="0" err="1">
                <a:latin typeface="Montserrat" panose="00000500000000000000" pitchFamily="2" charset="-93"/>
              </a:rPr>
              <a:t>nhận</a:t>
            </a:r>
            <a:r>
              <a:rPr lang="en-US" sz="2400" dirty="0">
                <a:latin typeface="Montserrat" panose="00000500000000000000" pitchFamily="2" charset="-93"/>
              </a:rPr>
              <a:t> </a:t>
            </a:r>
            <a:r>
              <a:rPr lang="en-US" sz="2400" dirty="0" err="1">
                <a:latin typeface="Montserrat" panose="00000500000000000000" pitchFamily="2" charset="-93"/>
              </a:rPr>
              <a:t>độ</a:t>
            </a:r>
            <a:r>
              <a:rPr lang="en-US" sz="2400" dirty="0">
                <a:latin typeface="Montserrat" panose="00000500000000000000" pitchFamily="2" charset="-93"/>
              </a:rPr>
              <a:t> </a:t>
            </a:r>
            <a:r>
              <a:rPr lang="en-US" sz="2400" dirty="0" err="1">
                <a:latin typeface="Montserrat" panose="00000500000000000000" pitchFamily="2" charset="-93"/>
              </a:rPr>
              <a:t>khó</a:t>
            </a:r>
            <a:r>
              <a:rPr lang="en-US" sz="2400" dirty="0">
                <a:latin typeface="Montserrat" panose="00000500000000000000" pitchFamily="2" charset="-93"/>
              </a:rPr>
              <a:t> </a:t>
            </a:r>
            <a:r>
              <a:rPr lang="en-US" sz="2400" dirty="0" err="1">
                <a:latin typeface="Montserrat" panose="00000500000000000000" pitchFamily="2" charset="-93"/>
              </a:rPr>
              <a:t>và</a:t>
            </a:r>
            <a:r>
              <a:rPr lang="en-US" sz="2400" dirty="0">
                <a:latin typeface="Montserrat" panose="00000500000000000000" pitchFamily="2" charset="-93"/>
              </a:rPr>
              <a:t> </a:t>
            </a:r>
            <a:r>
              <a:rPr lang="en-US" sz="2400" dirty="0" err="1">
                <a:latin typeface="Montserrat" panose="00000500000000000000" pitchFamily="2" charset="-93"/>
              </a:rPr>
              <a:t>đếm</a:t>
            </a:r>
            <a:r>
              <a:rPr lang="en-US" sz="2400" dirty="0">
                <a:latin typeface="Montserrat" panose="00000500000000000000" pitchFamily="2" charset="-93"/>
              </a:rPr>
              <a:t> </a:t>
            </a:r>
            <a:r>
              <a:rPr lang="en-US" sz="2400" dirty="0" err="1">
                <a:latin typeface="Montserrat" panose="00000500000000000000" pitchFamily="2" charset="-93"/>
              </a:rPr>
              <a:t>ngược</a:t>
            </a:r>
            <a:r>
              <a:rPr lang="en-US" sz="2400" dirty="0">
                <a:latin typeface="Montserrat" panose="00000500000000000000" pitchFamily="2" charset="-93"/>
              </a:rPr>
              <a:t> </a:t>
            </a:r>
            <a:r>
              <a:rPr lang="en-US" sz="2400" dirty="0" err="1">
                <a:latin typeface="Montserrat" panose="00000500000000000000" pitchFamily="2" charset="-93"/>
              </a:rPr>
              <a:t>thời</a:t>
            </a:r>
            <a:r>
              <a:rPr lang="en-US" sz="2400" dirty="0">
                <a:latin typeface="Montserrat" panose="00000500000000000000" pitchFamily="2" charset="-93"/>
              </a:rPr>
              <a:t> </a:t>
            </a:r>
            <a:r>
              <a:rPr lang="en-US" sz="2400" dirty="0" err="1">
                <a:latin typeface="Montserrat" panose="00000500000000000000" pitchFamily="2" charset="-93"/>
              </a:rPr>
              <a:t>gian</a:t>
            </a:r>
            <a:r>
              <a:rPr lang="en-US" sz="2400" dirty="0">
                <a:latin typeface="Montserrat" panose="00000500000000000000" pitchFamily="2" charset="-93"/>
              </a:rPr>
              <a:t> </a:t>
            </a:r>
            <a:r>
              <a:rPr lang="en-US" sz="2400" dirty="0" err="1">
                <a:latin typeface="Montserrat" panose="00000500000000000000" pitchFamily="2" charset="-93"/>
              </a:rPr>
              <a:t>bắt</a:t>
            </a:r>
            <a:r>
              <a:rPr lang="en-US" sz="2400" dirty="0">
                <a:latin typeface="Montserrat" panose="00000500000000000000" pitchFamily="2" charset="-93"/>
              </a:rPr>
              <a:t> </a:t>
            </a:r>
            <a:r>
              <a:rPr lang="en-US" sz="2400" dirty="0" err="1">
                <a:latin typeface="Montserrat" panose="00000500000000000000" pitchFamily="2" charset="-93"/>
              </a:rPr>
              <a:t>đầu</a:t>
            </a:r>
            <a:endParaRPr lang="en-US" sz="2400" dirty="0">
              <a:latin typeface="Montserrat" panose="00000500000000000000" pitchFamily="2" charset="-93"/>
            </a:endParaRPr>
          </a:p>
        </p:txBody>
      </p:sp>
      <p:pic>
        <p:nvPicPr>
          <p:cNvPr id="6" name="Picture 5">
            <a:extLst>
              <a:ext uri="{FF2B5EF4-FFF2-40B4-BE49-F238E27FC236}">
                <a16:creationId xmlns:a16="http://schemas.microsoft.com/office/drawing/2014/main" id="{A5F537E5-1894-6515-5247-0DCA0612B625}"/>
              </a:ext>
            </a:extLst>
          </p:cNvPr>
          <p:cNvPicPr>
            <a:picLocks noChangeAspect="1"/>
          </p:cNvPicPr>
          <p:nvPr/>
        </p:nvPicPr>
        <p:blipFill>
          <a:blip r:embed="rId4"/>
          <a:stretch>
            <a:fillRect/>
          </a:stretch>
        </p:blipFill>
        <p:spPr>
          <a:xfrm>
            <a:off x="287712" y="1299549"/>
            <a:ext cx="7625799" cy="2261408"/>
          </a:xfrm>
          <a:prstGeom prst="rect">
            <a:avLst/>
          </a:prstGeom>
        </p:spPr>
      </p:pic>
    </p:spTree>
    <p:extLst>
      <p:ext uri="{BB962C8B-B14F-4D97-AF65-F5344CB8AC3E}">
        <p14:creationId xmlns:p14="http://schemas.microsoft.com/office/powerpoint/2010/main" val="18906133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1248</Words>
  <Application>Microsoft Office PowerPoint</Application>
  <PresentationFormat>Custom</PresentationFormat>
  <Paragraphs>155</Paragraphs>
  <Slides>22</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Barlow</vt:lpstr>
      <vt:lpstr>Calibri</vt:lpstr>
      <vt:lpstr>Consolas</vt:lpstr>
      <vt:lpstr>Montserrat</vt:lpstr>
      <vt:lpstr>Söhne Mono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
  <cp:lastModifiedBy>Đỗ Anh Phạm</cp:lastModifiedBy>
  <cp:revision>26</cp:revision>
  <dcterms:created xsi:type="dcterms:W3CDTF">2023-12-12T07:31:46Z</dcterms:created>
  <dcterms:modified xsi:type="dcterms:W3CDTF">2023-12-17T16:31:48Z</dcterms:modified>
</cp:coreProperties>
</file>