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01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11"/>
    <p:restoredTop sz="96024"/>
  </p:normalViewPr>
  <p:slideViewPr>
    <p:cSldViewPr snapToGrid="0" snapToObjects="1">
      <p:cViewPr varScale="1">
        <p:scale>
          <a:sx n="109" d="100"/>
          <a:sy n="109" d="100"/>
        </p:scale>
        <p:origin x="1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263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B24A65B-3634-3544-9D14-9AB47FF022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48E56-1EA9-3C43-8402-AC4F9FB2EF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A3E92F3-1FEB-724C-8D0A-488907567DAC}" type="datetimeFigureOut">
              <a:rPr lang="en-VN"/>
              <a:pPr>
                <a:defRPr/>
              </a:pPr>
              <a:t>3/13/23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C6D53-9B48-694E-A183-4AD0925D75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5AA4A-D0A3-5244-AD37-1F6F06E907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E8DE411-A281-B243-B728-5A20E9DB8DFD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4522A8-7768-D942-921F-3401836AE1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D1A12A-0F7C-1941-97B8-CF9EA7174E2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72B1BAD-7A4D-9541-989A-50A364D27F00}" type="datetimeFigureOut">
              <a:rPr lang="en-VN"/>
              <a:pPr>
                <a:defRPr/>
              </a:pPr>
              <a:t>3/13/23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5C9754A-5B81-AB49-BDC0-89580AC182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B331779-D504-F24D-AEFD-5148C9C5B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ACBE3-E126-E64B-8016-B757C6C8E8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CB598-E583-C149-B40E-C644F72AE6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928ADE0-AFCE-D842-8E16-4364578D7E14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D9EA-E138-D5A0-943A-72436DCE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B8D8B-9633-D345-73E9-3F63D1B3F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5259F-2BE6-5E82-03FD-12510F5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8AB49-BAB1-BD34-32DE-06F038364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37F71-45DF-EEFD-2DDE-AC95FD9C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BB37-63F7-EA43-A9C6-427E392C35C9}" type="slidenum">
              <a:t>‹#›</a:t>
            </a:fld>
            <a:endParaRPr lang="en-US"/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8610AF73-BA17-4008-F0D3-993A965B921C}"/>
              </a:ext>
            </a:extLst>
          </p:cNvPr>
          <p:cNvSpPr/>
          <p:nvPr userDrawn="1"/>
        </p:nvSpPr>
        <p:spPr>
          <a:xfrm>
            <a:off x="0" y="1128713"/>
            <a:ext cx="12191999" cy="3343275"/>
          </a:xfrm>
          <a:prstGeom prst="snip1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6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2D2F-3D43-FB2D-CE8E-3F15E5B3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D0EB3-3439-85CF-E77F-831980C2A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E666A-7684-C79C-16F0-F04075EE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DEC75-3759-9B78-881B-285F7055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224_Giới thiệu học phần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63110-6F94-AFB1-5E66-0A01FAAF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FCE0B1-6A2B-5B48-B689-1890A22A67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5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5EBB3-4F5C-1912-37C8-480171810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43B54-25EF-4CAD-F87C-63BAEF632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4ABE3-141E-5B5D-4C81-E6F629A9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53F70-D89C-D0E0-CAA5-3864A896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224_Giới thiệu học phần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41F09-CB66-7D45-A3FE-24B34D54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32B6F-432B-404D-BBC2-CBC600044D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24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901D582A-3E88-2D40-8773-D8C7F3E05AD7}"/>
              </a:ext>
            </a:extLst>
          </p:cNvPr>
          <p:cNvSpPr/>
          <p:nvPr userDrawn="1"/>
        </p:nvSpPr>
        <p:spPr>
          <a:xfrm>
            <a:off x="0" y="1128713"/>
            <a:ext cx="12191999" cy="3343275"/>
          </a:xfrm>
          <a:prstGeom prst="snip1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35087" y="4879181"/>
            <a:ext cx="9753600" cy="170021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863599" y="1971675"/>
            <a:ext cx="10464800" cy="139223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 sz="4000"/>
            </a:lvl1pPr>
          </a:lstStyle>
          <a:p>
            <a:pPr lv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00741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961D107-DE6E-6144-8807-53974E4EB366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609600" y="307975"/>
            <a:ext cx="10464800" cy="56356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07645"/>
            <a:ext cx="11363325" cy="51371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7639" y="308703"/>
            <a:ext cx="10464800" cy="5635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lvl="0"/>
            <a:endParaRPr lang="en-US" alt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DFBC408-FB43-9749-9AD5-2A4DB6683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CSE 224_Giới thiệu học phần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12CCAC7-FF8A-F84E-8ABB-A89E758B61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DE0D1C-8DC2-FA40-8F4D-A908134DD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01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343025"/>
            <a:ext cx="5384800" cy="513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3025"/>
            <a:ext cx="5384800" cy="513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7639" y="308703"/>
            <a:ext cx="10464800" cy="5635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lvl="0"/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2F342-2467-C549-A101-69DB07220A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224_Giới thiệu học phần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6542F-B175-9543-81D0-64B1AD0935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54C6ED-F074-EF45-AF04-F5119082AB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05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7639" y="308703"/>
            <a:ext cx="10464800" cy="5635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lvl="0"/>
            <a:endParaRPr lang="en-US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1A93A69-172A-DD42-ABCA-023DA269EE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224_Giới thiệu học phần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9C349E-4A48-7A4C-885C-762CF5BDBF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253013-FB73-7C45-9D2A-B6773E7CAB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45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308703"/>
            <a:ext cx="10464800" cy="5635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09E3CBA8-858C-AF48-818D-D233CE64FA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224_Giới thiệu học phần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11B780CD-AC71-5041-991A-DC0842910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D9B44C-D85D-E048-8AF3-D934A9E47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3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A1F2-309A-48C1-EE6E-D2BD60DE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CD7D8-531B-80AC-71EE-2E8ADE2EF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5BB52-8371-36A8-A0FE-CCBDB5CF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8D5CD-37F7-6A23-95D1-063945DE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224_Giới thiệu học phần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021EB-9393-9163-A441-0B107DF4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E0D1C-8DC2-FA40-8F4D-A908134DD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69D475-80B6-E0E0-8245-09617C9F5828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609600" y="307975"/>
            <a:ext cx="10464800" cy="56356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040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E2EB-A9A8-683C-BC7A-DA6A27DB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4AB2A-2A5E-1C00-CB15-DF5FAA310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DEDA0-AECD-41BC-0768-32EDFEF8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35B1F-C303-80D9-CAEB-7A82D46EB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224_Giới thiệu học phần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4DF1C-5082-06F0-CA35-8E9880EB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6B868A-633A-9F4F-8D8B-BC64334D49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6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3A77-06A3-BCCA-9980-A2D23E323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662D7-CF78-71E9-C1EB-4EFE1EC5D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C73D9-361D-AA1C-1E68-A77E09643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7C2F7-1CBA-5314-8D56-3D7C1F26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D65AD-E2C6-DFD2-5480-01871427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224_Giới thiệu học phần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4F1E1-1BBD-6B48-43D4-49F2A2A2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54C6ED-F074-EF45-AF04-F5119082AB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5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E33C9-1F56-0B06-0A25-3688692C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A3FF8-8AC2-40AC-3B45-1ACBDBD73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37D1D-2060-F0A4-4E85-21639A5C5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0473A-EB85-F913-523B-CCCC3A7C2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96990-83B5-553D-B33C-FEFF75DA0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87450-6274-22D9-D912-1A22C428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A2BCE-1E7E-D1C7-6F3C-A5A7D836C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224_Giới thiệu học phần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B31FD-C825-0A0F-E1FB-AF20488C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253013-FB73-7C45-9D2A-B6773E7CAB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40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75F58-BBD7-8433-0D4F-11162569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E56E3-10DE-5882-CA1C-BF175C82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8623E-887D-DA2F-18E7-93E10861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224_Giới thiệu học phần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DC61A-7439-A6B6-63FF-46335B34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0454A3-2945-E74A-8B90-4CD1A84648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E8304F-02E7-FCF5-1B6B-3EF8AFCE7F12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609600" y="307975"/>
            <a:ext cx="10464800" cy="56356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en-US" altLang="en-US"/>
              <a:t>Click to edit Master title style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234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D37E7-51C8-CD8F-0528-538D8DA1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3D6D31-D615-376D-3C57-96C9ECF1A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224_Giới thiệu học phần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6E38E-B146-C331-B35E-23FD7490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222295-6F5A-0240-8564-8970F598CF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865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E0F56-7792-1889-A858-6653C8CFB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98677-D7C2-E188-FEAF-FBD95D7A3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9BF0E-01FC-C6E9-8EE1-8F353156B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E2392-4E7C-0A67-338D-C0008E40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0691E-8E01-1E06-DD5D-8439633B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224_Giới thiệu học phần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1111D-0365-DEBB-EE7E-B22CF31C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44D68-89D3-EC49-9477-A48DEA5CB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0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71A81-8128-0A68-5CFB-D21419DF8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0B4D5-ABC3-4381-068F-B4019CEA8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C8911-A43F-2ED6-A98C-026BEEAFC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1C83F-5519-18BE-7EFD-F76A524F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7D93E-BAD1-B99C-E24B-E681DBDCC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224_Giới thiệu học phần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B1307-9BDA-7405-68CC-F541DA87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D5C59C-8483-AF45-AD96-D72F2EBF11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3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3D339B-602C-76A0-9C97-CB825104C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2ABB1-7B0D-E42D-BAB3-4275EC7AD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DC02C-DE9A-8E25-493A-091EA7E9D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90E98-1ADF-658E-E4ED-CB18CC22A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CSE 224_Giới thiệu học phần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ACB98-5D8D-DABA-0154-622EADED3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0222295-6F5A-0240-8564-8970F598CF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CA0276CD-848E-F6DF-B29D-67766724CB7B}"/>
              </a:ext>
            </a:extLst>
          </p:cNvPr>
          <p:cNvSpPr/>
          <p:nvPr userDrawn="1"/>
        </p:nvSpPr>
        <p:spPr>
          <a:xfrm>
            <a:off x="609600" y="247585"/>
            <a:ext cx="10520363" cy="685799"/>
          </a:xfrm>
          <a:prstGeom prst="snip1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EF75B97-588E-911F-2D86-FE39D8E503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656" y="1"/>
            <a:ext cx="1022350" cy="102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1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390" r:id="rId12"/>
    <p:sldLayoutId id="2147484391" r:id="rId13"/>
    <p:sldLayoutId id="2147484392" r:id="rId14"/>
    <p:sldLayoutId id="2147484393" r:id="rId15"/>
    <p:sldLayoutId id="214748439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Rectangle 16392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33A88B-D9FC-1B4C-8113-4014C0622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981" y="3324203"/>
            <a:ext cx="11312768" cy="9040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NGUYÊN LÝ LẬP TRÌNH HƯỚNG ĐỐI TƯỢNG</a:t>
            </a:r>
            <a:endParaRPr lang="en-US" sz="4800" b="1" kern="1200">
              <a:solidFill>
                <a:srgbClr val="FFFFFF"/>
              </a:solidFill>
              <a:highlight>
                <a:srgbClr val="808000"/>
              </a:highlight>
              <a:latin typeface="+mj-lt"/>
              <a:ea typeface="+mj-ea"/>
              <a:cs typeface="+mj-cs"/>
            </a:endParaRPr>
          </a:p>
        </p:txBody>
      </p:sp>
      <p:sp>
        <p:nvSpPr>
          <p:cNvPr id="16395" name="Oval 16394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1B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388" name="Picture 4" descr="Icon&#10;&#10;Description automatically generated">
            <a:extLst>
              <a:ext uri="{FF2B5EF4-FFF2-40B4-BE49-F238E27FC236}">
                <a16:creationId xmlns:a16="http://schemas.microsoft.com/office/drawing/2014/main" id="{CA2A7374-1D66-5940-BE01-1458D7316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8264" y="1371601"/>
            <a:ext cx="1175474" cy="117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4A3CDB1-BE5D-FC4D-AF8B-18731916E2E5}"/>
              </a:ext>
            </a:extLst>
          </p:cNvPr>
          <p:cNvSpPr/>
          <p:nvPr/>
        </p:nvSpPr>
        <p:spPr>
          <a:xfrm>
            <a:off x="6003634" y="71251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endParaRPr lang="en-V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16" name="Rectangle 1741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1" name="Title 2">
            <a:extLst>
              <a:ext uri="{FF2B5EF4-FFF2-40B4-BE49-F238E27FC236}">
                <a16:creationId xmlns:a16="http://schemas.microsoft.com/office/drawing/2014/main" id="{45ED354F-708C-FD49-8399-B1B297FF5C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VN" sz="5400"/>
              <a:t>Thông tin môn học</a:t>
            </a:r>
          </a:p>
        </p:txBody>
      </p:sp>
      <p:sp>
        <p:nvSpPr>
          <p:cNvPr id="174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09" name="Content Placeholder 2">
            <a:extLst>
              <a:ext uri="{FF2B5EF4-FFF2-40B4-BE49-F238E27FC236}">
                <a16:creationId xmlns:a16="http://schemas.microsoft.com/office/drawing/2014/main" id="{DCAA36F6-703F-E843-9C54-0FEB3D85FF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altLang="en-VN" sz="2200"/>
              <a:t>Tên học phần: Nguyên lý lập trình hướng đối tượng</a:t>
            </a:r>
          </a:p>
          <a:p>
            <a:r>
              <a:rPr lang="en-US" altLang="en-VN" sz="2200"/>
              <a:t>Mã học phần: CSE224</a:t>
            </a:r>
          </a:p>
          <a:p>
            <a:r>
              <a:rPr lang="en-US" altLang="en-VN" sz="2200"/>
              <a:t>Số tín chỉ: 3</a:t>
            </a:r>
          </a:p>
          <a:p>
            <a:r>
              <a:rPr lang="en-US" altLang="en-VN" sz="2200"/>
              <a:t>Phân bổ thời gian:</a:t>
            </a:r>
          </a:p>
          <a:p>
            <a:pPr lvl="1"/>
            <a:r>
              <a:rPr lang="en-US" altLang="en-VN" sz="2200"/>
              <a:t>Giờ giảng lý thuyết:  </a:t>
            </a:r>
            <a:r>
              <a:rPr lang="en-US" altLang="en-VN" sz="2200" b="1"/>
              <a:t>30</a:t>
            </a:r>
            <a:r>
              <a:rPr lang="en-US" altLang="en-VN" sz="2200"/>
              <a:t> tiết</a:t>
            </a:r>
          </a:p>
          <a:p>
            <a:pPr lvl="1"/>
            <a:r>
              <a:rPr lang="en-US" altLang="en-VN" sz="2200"/>
              <a:t>Giờ thực hành: </a:t>
            </a:r>
            <a:r>
              <a:rPr lang="en-US" altLang="en-VN" sz="2200" b="1"/>
              <a:t>15</a:t>
            </a:r>
            <a:r>
              <a:rPr lang="en-US" altLang="en-VN" sz="2200"/>
              <a:t> tiết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979FB6-7E97-E546-9DA9-1A3AF070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63DE0D1C-8DC2-FA40-8F4D-A908134DDC80}" type="slidenum">
              <a:rPr lang="en-US"/>
              <a:pPr>
                <a:spcAft>
                  <a:spcPts val="600"/>
                </a:spcAft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39" name="Rectangle 1843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4" name="Title 2">
            <a:extLst>
              <a:ext uri="{FF2B5EF4-FFF2-40B4-BE49-F238E27FC236}">
                <a16:creationId xmlns:a16="http://schemas.microsoft.com/office/drawing/2014/main" id="{C070F805-3C27-AC41-8C6C-66C340500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VN" sz="5400"/>
              <a:t>Mục tiêu môn học</a:t>
            </a:r>
          </a:p>
        </p:txBody>
      </p:sp>
      <p:sp>
        <p:nvSpPr>
          <p:cNvPr id="1844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3" name="Content Placeholder 1">
            <a:extLst>
              <a:ext uri="{FF2B5EF4-FFF2-40B4-BE49-F238E27FC236}">
                <a16:creationId xmlns:a16="http://schemas.microsoft.com/office/drawing/2014/main" id="{5B67E81C-3E31-BF43-9624-71D3AD2EE4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vi-VN" altLang="en-VN" sz="2200"/>
              <a:t>Trang bị cho sinh viên các kiến thức và kỹ năng liên quan đến nguyên lý lập trình hướng đối tượng, với ngôn ngữ C++: </a:t>
            </a:r>
          </a:p>
          <a:p>
            <a:pPr lvl="1"/>
            <a:r>
              <a:rPr lang="vi-VN" altLang="en-VN" sz="1800" b="1"/>
              <a:t>Lớp</a:t>
            </a:r>
          </a:p>
          <a:p>
            <a:pPr lvl="1"/>
            <a:r>
              <a:rPr lang="vi-VN" altLang="en-VN" sz="1800" b="1"/>
              <a:t>Biến thành viên</a:t>
            </a:r>
          </a:p>
          <a:p>
            <a:pPr lvl="1"/>
            <a:r>
              <a:rPr lang="vi-VN" altLang="en-VN" sz="1800" b="1"/>
              <a:t>Hàm thành viên </a:t>
            </a:r>
          </a:p>
          <a:p>
            <a:pPr lvl="1"/>
            <a:r>
              <a:rPr lang="vi-VN" altLang="en-VN" sz="1800" b="1"/>
              <a:t>Hàm tạo</a:t>
            </a:r>
          </a:p>
          <a:p>
            <a:pPr lvl="1"/>
            <a:r>
              <a:rPr lang="vi-VN" altLang="en-VN" sz="1800" b="1"/>
              <a:t>Hàm hủy </a:t>
            </a:r>
          </a:p>
          <a:p>
            <a:pPr lvl="1"/>
            <a:r>
              <a:rPr lang="vi-VN" altLang="en-VN" sz="1800" b="1"/>
              <a:t>Kế thừa</a:t>
            </a:r>
          </a:p>
          <a:p>
            <a:pPr lvl="1"/>
            <a:r>
              <a:rPr lang="vi-VN" altLang="en-VN" sz="1800" b="1"/>
              <a:t>Đa hình </a:t>
            </a:r>
          </a:p>
          <a:p>
            <a:pPr lvl="1"/>
            <a:r>
              <a:rPr lang="vi-VN" altLang="en-VN" sz="1800" b="1"/>
              <a:t>Hàm ảo </a:t>
            </a:r>
          </a:p>
          <a:p>
            <a:pPr lvl="1"/>
            <a:r>
              <a:rPr lang="vi-VN" altLang="en-VN" sz="1800" b="1"/>
              <a:t>Khuôn mẫu </a:t>
            </a:r>
          </a:p>
          <a:p>
            <a:pPr lvl="1"/>
            <a:r>
              <a:rPr lang="vi-VN" altLang="en-VN" sz="1800" b="1"/>
              <a:t>Thư viện chuẩn </a:t>
            </a:r>
          </a:p>
          <a:p>
            <a:pPr lvl="1"/>
            <a:r>
              <a:rPr lang="vi-VN" altLang="en-VN" sz="1800" b="1"/>
              <a:t>Không gian tên</a:t>
            </a:r>
            <a:endParaRPr lang="en-VN" altLang="en-VN" sz="1800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E39007-4C8B-B04D-B863-8C4266B6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63DE0D1C-8DC2-FA40-8F4D-A908134DDC80}" type="slidenum">
              <a:rPr lang="en-US"/>
              <a:pPr>
                <a:spcAft>
                  <a:spcPts val="600"/>
                </a:spcAft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64" name="Rectangle 1946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8" name="Title 2">
            <a:extLst>
              <a:ext uri="{FF2B5EF4-FFF2-40B4-BE49-F238E27FC236}">
                <a16:creationId xmlns:a16="http://schemas.microsoft.com/office/drawing/2014/main" id="{2833BCF3-E795-A749-9822-3857B6CDA1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altLang="en-VN" sz="5400"/>
              <a:t>Các qui định</a:t>
            </a:r>
          </a:p>
        </p:txBody>
      </p:sp>
      <p:sp>
        <p:nvSpPr>
          <p:cNvPr id="1946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7" name="Content Placeholder 1">
            <a:extLst>
              <a:ext uri="{FF2B5EF4-FFF2-40B4-BE49-F238E27FC236}">
                <a16:creationId xmlns:a16="http://schemas.microsoft.com/office/drawing/2014/main" id="{E8E9AD39-B38F-B249-A444-022EDC6FE2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2492" y="2071316"/>
            <a:ext cx="10972799" cy="4119172"/>
          </a:xfrm>
        </p:spPr>
        <p:txBody>
          <a:bodyPr anchor="t">
            <a:normAutofit/>
          </a:bodyPr>
          <a:lstStyle/>
          <a:p>
            <a:r>
              <a:rPr lang="en-US" altLang="en-VN" sz="2400"/>
              <a:t>Không làm việc riêng trong lớp học</a:t>
            </a:r>
          </a:p>
          <a:p>
            <a:r>
              <a:rPr lang="en-US" altLang="en-VN" sz="2400"/>
              <a:t>Tham gia đầy đủ các buổi học, trao đổi, đóng góp ý kiến tích cực trong buổi học</a:t>
            </a:r>
          </a:p>
          <a:p>
            <a:r>
              <a:rPr lang="en-US" altLang="en-VN" sz="2400"/>
              <a:t>Thảo luận nhóm một cách sôi nổi, hiệu quả.</a:t>
            </a:r>
          </a:p>
          <a:p>
            <a:r>
              <a:rPr lang="en-US" altLang="en-VN" sz="2400"/>
              <a:t>Hoàn thành các nội dung và bài kiểm tra theo đúng thời gian qui định</a:t>
            </a:r>
          </a:p>
          <a:p>
            <a:r>
              <a:rPr lang="en-US" altLang="en-VN" sz="2400" b="1"/>
              <a:t>Chú ý: Không được vắng mặt các buổi kiểm tra giữa kỳ, cuối kỳ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5DD0A1-E0F4-444C-8970-5311ADEA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63DE0D1C-8DC2-FA40-8F4D-A908134DDC80}" type="slidenum">
              <a:rPr lang="en-US"/>
              <a:pPr>
                <a:spcAft>
                  <a:spcPts val="600"/>
                </a:spcAft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487" name="Rectangle 20486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9" name="Rectangle: Rounded Corners 20488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2" name="Title 2">
            <a:extLst>
              <a:ext uri="{FF2B5EF4-FFF2-40B4-BE49-F238E27FC236}">
                <a16:creationId xmlns:a16="http://schemas.microsoft.com/office/drawing/2014/main" id="{C6F9E7E2-BA87-1641-A862-025229CA30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pPr algn="ctr"/>
            <a:r>
              <a:rPr lang="en-US" altLang="en-VN">
                <a:solidFill>
                  <a:srgbClr val="FFFFFF"/>
                </a:solidFill>
              </a:rPr>
              <a:t>Hình thức </a:t>
            </a:r>
            <a:br>
              <a:rPr lang="en-US" altLang="en-VN">
                <a:solidFill>
                  <a:srgbClr val="FFFFFF"/>
                </a:solidFill>
              </a:rPr>
            </a:br>
            <a:r>
              <a:rPr lang="en-US" altLang="en-VN">
                <a:solidFill>
                  <a:srgbClr val="FFFFFF"/>
                </a:solidFill>
              </a:rPr>
              <a:t>đánh giá</a:t>
            </a:r>
          </a:p>
        </p:txBody>
      </p:sp>
      <p:sp>
        <p:nvSpPr>
          <p:cNvPr id="20491" name="Freeform: Shape 20490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493" name="Freeform: Shape 20492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495" name="Freeform: Shape 20494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64FC5B-9E42-384E-9873-1FF2F1987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673969" cy="4889350"/>
          </a:xfrm>
        </p:spPr>
        <p:txBody>
          <a:bodyPr anchor="t">
            <a:norm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defRPr/>
            </a:pPr>
            <a:endParaRPr lang="en-US" sz="3200" dirty="0" err="1"/>
          </a:p>
          <a:p>
            <a:pPr marL="457200" indent="-457200">
              <a:buClr>
                <a:schemeClr val="accent1">
                  <a:lumMod val="50000"/>
                </a:schemeClr>
              </a:buClr>
              <a:defRPr/>
            </a:pPr>
            <a:endParaRPr lang="en-US" sz="3200" dirty="0" err="1"/>
          </a:p>
          <a:p>
            <a:pPr marL="457200" indent="-457200">
              <a:buClr>
                <a:schemeClr val="accent1">
                  <a:lumMod val="50000"/>
                </a:schemeClr>
              </a:buClr>
              <a:defRPr/>
            </a:pPr>
            <a:r>
              <a:rPr lang="en-US" sz="3200" dirty="0" err="1"/>
              <a:t>Điểm quá trình: 50%</a:t>
            </a:r>
            <a:endParaRPr lang="en-US" sz="3200" err="1"/>
          </a:p>
          <a:p>
            <a:pPr marL="914400" lvl="1" indent="-457200">
              <a:buClr>
                <a:schemeClr val="accent1">
                  <a:lumMod val="50000"/>
                </a:schemeClr>
              </a:buClr>
              <a:defRPr/>
            </a:pPr>
            <a:r>
              <a:rPr lang="en-US" sz="2800" dirty="0" err="1"/>
              <a:t>Điểm chuyên cần (kiểm tra 15’)</a:t>
            </a:r>
            <a:endParaRPr lang="en-US" sz="2800"/>
          </a:p>
          <a:p>
            <a:pPr marL="914400" lvl="1" indent="-457200">
              <a:buClr>
                <a:schemeClr val="accent1">
                  <a:lumMod val="50000"/>
                </a:schemeClr>
              </a:buClr>
              <a:defRPr/>
            </a:pPr>
            <a:r>
              <a:rPr lang="en-US" sz="2800" dirty="0" err="1"/>
              <a:t>Điểm</a:t>
            </a:r>
            <a:r>
              <a:rPr lang="en-US" sz="2800" dirty="0"/>
              <a:t> </a:t>
            </a:r>
            <a:r>
              <a:rPr lang="en-US" sz="2800" dirty="0" err="1"/>
              <a:t>thực hành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defRPr/>
            </a:pPr>
            <a:r>
              <a:rPr lang="en-US" sz="2800" dirty="0" err="1"/>
              <a:t>Điểm kiểm tra giữa kỳ</a:t>
            </a:r>
            <a:endParaRPr lang="en-US" sz="2800" err="1"/>
          </a:p>
          <a:p>
            <a:pPr marL="457200" indent="-457200">
              <a:buClr>
                <a:schemeClr val="accent1">
                  <a:lumMod val="50000"/>
                </a:schemeClr>
              </a:buClr>
              <a:defRPr/>
            </a:pPr>
            <a:r>
              <a:rPr lang="en-US" sz="3200" dirty="0"/>
              <a:t>Thi </a:t>
            </a:r>
            <a:r>
              <a:rPr lang="en-US" sz="3200" dirty="0" err="1"/>
              <a:t>cuối</a:t>
            </a:r>
            <a:r>
              <a:rPr lang="en-US" sz="3200" dirty="0"/>
              <a:t> </a:t>
            </a:r>
            <a:r>
              <a:rPr lang="en-US" sz="3200" dirty="0" err="1"/>
              <a:t>kì</a:t>
            </a:r>
            <a:r>
              <a:rPr lang="en-US" sz="3200" dirty="0"/>
              <a:t>: 50%</a:t>
            </a:r>
            <a:endParaRPr lang="en-US" sz="3200"/>
          </a:p>
        </p:txBody>
      </p:sp>
      <p:sp>
        <p:nvSpPr>
          <p:cNvPr id="20497" name="Freeform: Shape 20496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499" name="Freeform: Shape 20498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501" name="Freeform: Shape 20500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7EAD5-06E9-C84F-B03B-8463A12F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330" y="6356350"/>
            <a:ext cx="84747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63DE0D1C-8DC2-FA40-8F4D-A908134DDC80}" type="slidenum">
              <a:rPr lang="en-US"/>
              <a:pPr>
                <a:spcAft>
                  <a:spcPts val="600"/>
                </a:spcAft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2">
            <a:extLst>
              <a:ext uri="{FF2B5EF4-FFF2-40B4-BE49-F238E27FC236}">
                <a16:creationId xmlns:a16="http://schemas.microsoft.com/office/drawing/2014/main" id="{C085288A-FA2E-1A4C-9E3C-8171854C76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altLang="en-VN" sz="5400">
                <a:solidFill>
                  <a:srgbClr val="FFFFFF"/>
                </a:solidFill>
              </a:rPr>
              <a:t>Nội dung</a:t>
            </a:r>
          </a:p>
        </p:txBody>
      </p:sp>
      <p:sp>
        <p:nvSpPr>
          <p:cNvPr id="1035" name="Arc 103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Content Placeholder 1">
            <a:extLst>
              <a:ext uri="{FF2B5EF4-FFF2-40B4-BE49-F238E27FC236}">
                <a16:creationId xmlns:a16="http://schemas.microsoft.com/office/drawing/2014/main" id="{2868CD69-13B2-C744-8AD4-FCEC14574B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altLang="en-VN" b="1"/>
              <a:t>Mở đầu</a:t>
            </a:r>
            <a:r>
              <a:rPr lang="en-US" altLang="en-VN"/>
              <a:t>: Giới thiệu môn học</a:t>
            </a:r>
          </a:p>
          <a:p>
            <a:r>
              <a:rPr lang="vi-VN" altLang="en-VN" b="1">
                <a:latin typeface="Calibri" panose="020F0502020204030204" pitchFamily="34" charset="0"/>
                <a:cs typeface="Calibri" panose="020F0502020204030204" pitchFamily="34" charset="0"/>
              </a:rPr>
              <a:t>Bài 1: </a:t>
            </a:r>
            <a:r>
              <a:rPr lang="vi-VN" altLang="en-VN">
                <a:latin typeface="Calibri" panose="020F0502020204030204" pitchFamily="34" charset="0"/>
                <a:cs typeface="Calibri" panose="020F0502020204030204" pitchFamily="34" charset="0"/>
              </a:rPr>
              <a:t>Nhắc lại về C++</a:t>
            </a:r>
          </a:p>
          <a:p>
            <a:r>
              <a:rPr lang="en-US" altLang="en-VN" b="1"/>
              <a:t>Bài </a:t>
            </a:r>
            <a:r>
              <a:rPr lang="vi-VN" altLang="en-VN" b="1"/>
              <a:t>2</a:t>
            </a:r>
            <a:r>
              <a:rPr lang="en-US" altLang="en-VN" b="1"/>
              <a:t>: </a:t>
            </a:r>
            <a:r>
              <a:rPr lang="en-US" altLang="en-VN"/>
              <a:t>Lớp và Đối tượng</a:t>
            </a:r>
          </a:p>
          <a:p>
            <a:r>
              <a:rPr lang="en-US" altLang="en-VN" b="1"/>
              <a:t>Bài </a:t>
            </a:r>
            <a:r>
              <a:rPr lang="vi-VN" altLang="en-VN" b="1"/>
              <a:t>3</a:t>
            </a:r>
            <a:r>
              <a:rPr lang="en-US" altLang="en-VN" b="1"/>
              <a:t>: </a:t>
            </a:r>
            <a:r>
              <a:rPr lang="en-US" altLang="en-VN"/>
              <a:t>Nạp chồng toán tử </a:t>
            </a:r>
            <a:endParaRPr lang="en-VN" altLang="en-VN"/>
          </a:p>
          <a:p>
            <a:r>
              <a:rPr lang="en-US" altLang="en-VN" b="1"/>
              <a:t>Bài </a:t>
            </a:r>
            <a:r>
              <a:rPr lang="vi-VN" altLang="en-VN" b="1"/>
              <a:t>4</a:t>
            </a:r>
            <a:r>
              <a:rPr lang="en-US" altLang="en-VN" b="1"/>
              <a:t>: </a:t>
            </a:r>
            <a:r>
              <a:rPr lang="en-US" altLang="en-VN"/>
              <a:t> Nguyên lý kế thừa</a:t>
            </a:r>
            <a:endParaRPr lang="en-VN" altLang="en-VN"/>
          </a:p>
          <a:p>
            <a:r>
              <a:rPr lang="en-US" altLang="en-VN" b="1"/>
              <a:t>Bài </a:t>
            </a:r>
            <a:r>
              <a:rPr lang="vi-VN" altLang="en-VN" b="1"/>
              <a:t>5</a:t>
            </a:r>
            <a:r>
              <a:rPr lang="en-US" altLang="en-VN" b="1"/>
              <a:t>: </a:t>
            </a:r>
            <a:r>
              <a:rPr lang="en-US" altLang="en-VN"/>
              <a:t>Khuôn mẫu và Thư viện chuẩn</a:t>
            </a:r>
            <a:endParaRPr lang="en-VN" altLang="en-VN"/>
          </a:p>
          <a:p>
            <a:r>
              <a:rPr lang="en-US" altLang="en-VN" b="1"/>
              <a:t>Bài </a:t>
            </a:r>
            <a:r>
              <a:rPr lang="vi-VN" altLang="en-VN" b="1"/>
              <a:t>6</a:t>
            </a:r>
            <a:r>
              <a:rPr lang="en-US" altLang="en-VN" b="1"/>
              <a:t>: </a:t>
            </a:r>
            <a:r>
              <a:rPr lang="en-US" altLang="en-VN"/>
              <a:t>Hàm ảo và đa hình</a:t>
            </a:r>
            <a:endParaRPr lang="en-VN" alt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E5D886-7C41-8E42-B5C6-EA2A73B2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63DE0D1C-8DC2-FA40-8F4D-A908134DDC80}" type="slidenum">
              <a:rPr lang="en-US"/>
              <a:pPr>
                <a:spcAft>
                  <a:spcPts val="600"/>
                </a:spcAft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6512</TotalTime>
  <Words>271</Words>
  <Application>Microsoft Macintosh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NGUYÊN LÝ LẬP TRÌNH HƯỚNG ĐỐI TƯỢNG</vt:lpstr>
      <vt:lpstr>Thông tin môn học</vt:lpstr>
      <vt:lpstr>Mục tiêu môn học</vt:lpstr>
      <vt:lpstr>Các qui định</vt:lpstr>
      <vt:lpstr>Hình thức  đánh giá</vt:lpstr>
      <vt:lpstr>Nội dung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Le Thanh</cp:lastModifiedBy>
  <cp:revision>77</cp:revision>
  <dcterms:created xsi:type="dcterms:W3CDTF">2020-05-15T03:28:58Z</dcterms:created>
  <dcterms:modified xsi:type="dcterms:W3CDTF">2023-03-13T07:49:45Z</dcterms:modified>
</cp:coreProperties>
</file>