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6" r:id="rId1"/>
    <p:sldMasterId id="2147483818" r:id="rId2"/>
  </p:sldMasterIdLst>
  <p:notesMasterIdLst>
    <p:notesMasterId r:id="rId54"/>
  </p:notesMasterIdLst>
  <p:handoutMasterIdLst>
    <p:handoutMasterId r:id="rId55"/>
  </p:handoutMasterIdLst>
  <p:sldIdLst>
    <p:sldId id="256" r:id="rId3"/>
    <p:sldId id="308" r:id="rId4"/>
    <p:sldId id="371" r:id="rId5"/>
    <p:sldId id="318" r:id="rId6"/>
    <p:sldId id="375" r:id="rId7"/>
    <p:sldId id="310" r:id="rId8"/>
    <p:sldId id="311" r:id="rId9"/>
    <p:sldId id="380" r:id="rId10"/>
    <p:sldId id="312" r:id="rId11"/>
    <p:sldId id="313" r:id="rId12"/>
    <p:sldId id="314" r:id="rId13"/>
    <p:sldId id="315" r:id="rId14"/>
    <p:sldId id="350" r:id="rId15"/>
    <p:sldId id="351" r:id="rId16"/>
    <p:sldId id="352" r:id="rId17"/>
    <p:sldId id="354" r:id="rId18"/>
    <p:sldId id="355" r:id="rId19"/>
    <p:sldId id="316" r:id="rId20"/>
    <p:sldId id="317" r:id="rId21"/>
    <p:sldId id="347" r:id="rId22"/>
    <p:sldId id="348" r:id="rId23"/>
    <p:sldId id="381" r:id="rId24"/>
    <p:sldId id="372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4" r:id="rId33"/>
    <p:sldId id="345" r:id="rId34"/>
    <p:sldId id="346" r:id="rId35"/>
    <p:sldId id="373" r:id="rId36"/>
    <p:sldId id="330" r:id="rId37"/>
    <p:sldId id="331" r:id="rId38"/>
    <p:sldId id="374" r:id="rId39"/>
    <p:sldId id="324" r:id="rId40"/>
    <p:sldId id="325" r:id="rId41"/>
    <p:sldId id="326" r:id="rId42"/>
    <p:sldId id="327" r:id="rId43"/>
    <p:sldId id="328" r:id="rId44"/>
    <p:sldId id="329" r:id="rId45"/>
    <p:sldId id="356" r:id="rId46"/>
    <p:sldId id="357" r:id="rId47"/>
    <p:sldId id="358" r:id="rId48"/>
    <p:sldId id="359" r:id="rId49"/>
    <p:sldId id="361" r:id="rId50"/>
    <p:sldId id="363" r:id="rId51"/>
    <p:sldId id="368" r:id="rId52"/>
    <p:sldId id="364" r:id="rId53"/>
  </p:sldIdLst>
  <p:sldSz cx="12192000" cy="6858000"/>
  <p:notesSz cx="675481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86479" autoAdjust="0"/>
  </p:normalViewPr>
  <p:slideViewPr>
    <p:cSldViewPr>
      <p:cViewPr varScale="1">
        <p:scale>
          <a:sx n="106" d="100"/>
          <a:sy n="106" d="100"/>
        </p:scale>
        <p:origin x="600" y="17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76" y="-102"/>
      </p:cViewPr>
      <p:guideLst>
        <p:guide orient="horz" pos="3107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13" Type="http://schemas.openxmlformats.org/officeDocument/2006/relationships/slide" Target="slides/slide42.xml"/><Relationship Id="rId3" Type="http://schemas.openxmlformats.org/officeDocument/2006/relationships/slide" Target="slides/slide10.xml"/><Relationship Id="rId7" Type="http://schemas.openxmlformats.org/officeDocument/2006/relationships/slide" Target="slides/slide17.xml"/><Relationship Id="rId12" Type="http://schemas.openxmlformats.org/officeDocument/2006/relationships/slide" Target="slides/slide41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6" Type="http://schemas.openxmlformats.org/officeDocument/2006/relationships/slide" Target="slides/slide15.xml"/><Relationship Id="rId11" Type="http://schemas.openxmlformats.org/officeDocument/2006/relationships/slide" Target="slides/slide32.xml"/><Relationship Id="rId5" Type="http://schemas.openxmlformats.org/officeDocument/2006/relationships/slide" Target="slides/slide12.xml"/><Relationship Id="rId10" Type="http://schemas.openxmlformats.org/officeDocument/2006/relationships/slide" Target="slides/slide31.xml"/><Relationship Id="rId4" Type="http://schemas.openxmlformats.org/officeDocument/2006/relationships/slide" Target="slides/slide11.xml"/><Relationship Id="rId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B4BAB11-2A02-AF47-8B26-CE447194E2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87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6807C9-5167-764A-AE5F-33A5A8BAA9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749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4916866-FD17-0B43-9B17-4D866B79A6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2763"/>
            <a:ext cx="289877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22F507E-310A-4A45-AAC0-A35AB33F09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402763"/>
            <a:ext cx="297497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B6B6E6D0-9F9D-AD49-8E24-49894E6ED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9F1AA0-3DDB-4F4D-8F7B-D39659E88A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FD7B27-E3A9-AA4D-B350-FAD9A0EE95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8FE104A-27C1-E544-BF36-ACE14F07C2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2B0583C3-1E8B-1042-BA63-7D295F9B00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14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101F665-B027-AF48-92CD-5CFBD542E4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05570B7-5D72-744B-A8BF-BD35955FF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81CB46B2-3686-F74D-BEC5-AD8D2A9AC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1191-1AF9-4674-9086-9FCADB3E3A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B46B2-3686-F74D-BEC5-AD8D2A9AC8C4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34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B46B2-3686-F74D-BEC5-AD8D2A9AC8C4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(Friend classes)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A1191-1AF9-4674-9086-9FCADB3E3A9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D490-FDCD-7465-18B9-A0038963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0BCC2-CFB6-65AD-F99B-15364E32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82CB-8E0F-1067-CB79-C7C5B94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6235-2BC3-D8C9-53DC-05EB4EC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E98A-B02B-B7F7-944A-B68E538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2AA-384D-0A4A-8C16-0B55FAEF7590}" type="slidenum">
              <a:t>‹#›</a:t>
            </a:fld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831D9BAE-F5BE-F180-67A4-3BD0DD249E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217" y="30163"/>
            <a:ext cx="12115800" cy="6800850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VN" altLang="en-VN" sz="2400"/>
          </a:p>
        </p:txBody>
      </p:sp>
    </p:spTree>
    <p:extLst>
      <p:ext uri="{BB962C8B-B14F-4D97-AF65-F5344CB8AC3E}">
        <p14:creationId xmlns:p14="http://schemas.microsoft.com/office/powerpoint/2010/main" val="36329855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78BF-7414-8C4A-1328-A34B5A29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C7C6-4FCE-1E4E-47B3-40D196E6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6C07-027A-3A85-69E1-26140F10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F176-FC72-D3F1-4BF6-327E02C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D800-14A4-FA79-4842-BE4597D8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C724B-C8B5-EA48-B41B-D1D49545C740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4850437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C3DF-379A-FB49-45E9-4BF87294D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088A-B20C-2103-403B-9F52B7F5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616B-8511-0EE9-4679-4DDDA068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A7B7-B9AC-7463-1686-E579970B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17B6-867C-5250-9DBC-9EDFD8E5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EAC75-D40B-8B45-8CD1-8787A1B78607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2028356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A8A7803-9EF4-3240-807B-566C52609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70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D9EA-E138-D5A0-943A-72436DCE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8D8B-9633-D345-73E9-3F63D1B3F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4" indent="0" algn="ctr">
              <a:buNone/>
              <a:defRPr sz="1800"/>
            </a:lvl3pPr>
            <a:lvl4pPr marL="1371591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6" indent="0" algn="ctr">
              <a:buNone/>
              <a:defRPr sz="1600"/>
            </a:lvl6pPr>
            <a:lvl7pPr marL="2743183" indent="0" algn="ctr">
              <a:buNone/>
              <a:defRPr sz="1600"/>
            </a:lvl7pPr>
            <a:lvl8pPr marL="3200380" indent="0" algn="ctr">
              <a:buNone/>
              <a:defRPr sz="1600"/>
            </a:lvl8pPr>
            <a:lvl9pPr marL="365757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259F-2BE6-5E82-03FD-12510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AB49-BAB1-BD34-32DE-06F03836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7F71-45DF-EEFD-2DDE-AC95FD9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BB37-63F7-EA43-A9C6-427E392C35C9}" type="slidenum">
              <a:t>‹#›</a:t>
            </a:fld>
            <a:endParaRPr lang="en-US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8610AF73-BA17-4008-F0D3-993A965B921C}"/>
              </a:ext>
            </a:extLst>
          </p:cNvPr>
          <p:cNvSpPr/>
          <p:nvPr userDrawn="1"/>
        </p:nvSpPr>
        <p:spPr>
          <a:xfrm>
            <a:off x="1" y="1128714"/>
            <a:ext cx="12191999" cy="3343275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2960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1F2-309A-48C1-EE6E-D2BD60DE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D7D8-531B-80AC-71EE-2E8ADE2E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BB52-8371-36A8-A0FE-CCBDB5C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D5CD-37F7-6A23-95D1-063945DE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21EB-9393-9163-A441-0B107DF4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E0D1C-8DC2-FA40-8F4D-A908134DD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69D475-80B6-E0E0-8245-09617C9F5828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09600" y="307976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76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2EB-A9A8-683C-BC7A-DA6A27DB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AB2A-2A5E-1C00-CB15-DF5FAA31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DA0-AECD-41BC-0768-32EDFEF8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5B1F-C303-80D9-CAEB-7A82D46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DF1C-5082-06F0-CA35-8E9880E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B868A-633A-9F4F-8D8B-BC64334D4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A77-06A3-BCCA-9980-A2D23E32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2D7-CF78-71E9-C1EB-4EFE1EC5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C73D9-361D-AA1C-1E68-A77E0964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C2F7-1CBA-5314-8D56-3D7C1F2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65AD-E2C6-DFD2-5480-0187142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F1E1-1BBD-6B48-43D4-49F2A2A2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4C6ED-F074-EF45-AF04-F5119082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3C9-1F56-0B06-0A25-3688692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3FF8-8AC2-40AC-3B45-1ACBDBD7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7D1D-2060-F0A4-4E85-21639A5C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0473A-EB85-F913-523B-CCCC3A7C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96990-83B5-553D-B33C-FEFF75DA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87450-6274-22D9-D912-1A22C42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2BCE-1E7E-D1C7-6F3C-A5A7D836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31FD-C825-0A0F-E1FB-AF20488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53013-FB73-7C45-9D2A-B6773E7CA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46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5F58-BBD7-8433-0D4F-11162569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E56E3-10DE-5882-CA1C-BF175C8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623E-887D-DA2F-18E7-93E1086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C61A-7439-A6B6-63FF-46335B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454A3-2945-E74A-8B90-4CD1A8464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E8304F-02E7-FCF5-1B6B-3EF8AFCE7F1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09600" y="307976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 sz="3200"/>
              <a:t>Click to edit Master title style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3996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37E7-51C8-CD8F-0528-538D8DA1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D6D31-D615-376D-3C57-96C9ECF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6E38E-B146-C331-B35E-23FD749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22295-6F5A-0240-8564-8970F598C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14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8638-139A-DD27-EB2D-CCF3A364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E282-D900-1FCB-3CF1-F9B2B63E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376E-19D3-2E38-F41B-4C0585CF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CBDC-BAB0-326A-F460-56745746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7C43-DBBC-6659-996C-BBAAF4A3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04896893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F56-7792-1889-A858-6653C8C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8677-D7C2-E188-FEAF-FBD95D7A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BF0E-01FC-C6E9-8EE1-8F353156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4" indent="0">
              <a:buNone/>
              <a:defRPr sz="1200"/>
            </a:lvl3pPr>
            <a:lvl4pPr marL="1371591" indent="0">
              <a:buNone/>
              <a:defRPr sz="1000"/>
            </a:lvl4pPr>
            <a:lvl5pPr marL="1828789" indent="0">
              <a:buNone/>
              <a:defRPr sz="1000"/>
            </a:lvl5pPr>
            <a:lvl6pPr marL="2285986" indent="0">
              <a:buNone/>
              <a:defRPr sz="1000"/>
            </a:lvl6pPr>
            <a:lvl7pPr marL="2743183" indent="0">
              <a:buNone/>
              <a:defRPr sz="1000"/>
            </a:lvl7pPr>
            <a:lvl8pPr marL="3200380" indent="0">
              <a:buNone/>
              <a:defRPr sz="1000"/>
            </a:lvl8pPr>
            <a:lvl9pPr marL="36575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E2392-4E7C-0A67-338D-C0008E40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691E-8E01-1E06-DD5D-8439633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111D-0365-DEBB-EE7E-B22CF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44D68-89D3-EC49-9477-A48DEA5CB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43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1A81-8128-0A68-5CFB-D21419D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0B4D5-ABC3-4381-068F-B4019CEA8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C8911-A43F-2ED6-A98C-026BEEAF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4" indent="0">
              <a:buNone/>
              <a:defRPr sz="1200"/>
            </a:lvl3pPr>
            <a:lvl4pPr marL="1371591" indent="0">
              <a:buNone/>
              <a:defRPr sz="1000"/>
            </a:lvl4pPr>
            <a:lvl5pPr marL="1828789" indent="0">
              <a:buNone/>
              <a:defRPr sz="1000"/>
            </a:lvl5pPr>
            <a:lvl6pPr marL="2285986" indent="0">
              <a:buNone/>
              <a:defRPr sz="1000"/>
            </a:lvl6pPr>
            <a:lvl7pPr marL="2743183" indent="0">
              <a:buNone/>
              <a:defRPr sz="1000"/>
            </a:lvl7pPr>
            <a:lvl8pPr marL="3200380" indent="0">
              <a:buNone/>
              <a:defRPr sz="1000"/>
            </a:lvl8pPr>
            <a:lvl9pPr marL="36575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C83F-5519-18BE-7EFD-F76A524F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D93E-BAD1-B99C-E24B-E681DBDC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1307-9BDA-7405-68CC-F541DA87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5C59C-8483-AF45-AD96-D72F2EBF1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6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2D2F-3D43-FB2D-CE8E-3F15E5B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D0EB3-3439-85CF-E77F-831980C2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666A-7684-C79C-16F0-F04075EE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EC75-3759-9B78-881B-285F705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3110-6F94-AFB1-5E66-0A01FAA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CE0B1-6A2B-5B48-B689-1890A22A6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4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5EBB3-4F5C-1912-37C8-48017181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3B54-25EF-4CAD-F87C-63BAEF63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ABE3-141E-5B5D-4C81-E6F629A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3F70-D89C-D0E0-CAA5-3864A896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1F09-CB66-7D45-A3FE-24B34D5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32B6F-432B-404D-BBC2-CBC600044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1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901D582A-3E88-2D40-8773-D8C7F3E05AD7}"/>
              </a:ext>
            </a:extLst>
          </p:cNvPr>
          <p:cNvSpPr/>
          <p:nvPr userDrawn="1"/>
        </p:nvSpPr>
        <p:spPr>
          <a:xfrm>
            <a:off x="1" y="1128714"/>
            <a:ext cx="12191999" cy="3343275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35087" y="4879181"/>
            <a:ext cx="9753600" cy="17002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63599" y="1971676"/>
            <a:ext cx="10464800" cy="13922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0056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61D107-DE6E-6144-8807-53974E4EB366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09600" y="307976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07645"/>
            <a:ext cx="11363325" cy="5137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FBC408-FB43-9749-9AD5-2A4DB6683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CCAC7-FF8A-F84E-8ABB-A89E758B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DE0D1C-8DC2-FA40-8F4D-A908134DD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7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F342-2467-C549-A101-69DB0722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542F-B175-9543-81D0-64B1AD093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54C6ED-F074-EF45-AF04-F5119082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9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A93A69-172A-DD42-ABCA-023DA269E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C349E-4A48-7A4C-885C-762CF5BDB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253013-FB73-7C45-9D2A-B6773E7CA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97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E3CBA8-858C-AF48-818D-D233CE64F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1B780CD-AC71-5041-991A-DC0842910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D9B44C-D85D-E048-8AF3-D934A9E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28FB-6F97-6DAB-1F15-8AD62607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0A0E-AD22-D483-3B5F-3E592514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1408-750E-9B73-3C0B-813EE2D8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6865-E86D-A48A-8BF0-44CCD5D4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5499-F44F-0759-1FC1-08D686D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97CDA-D1D8-3440-BA99-B7BFD68D47D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1022848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FF56-B633-DD4B-83BB-23AA16B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0701-E761-00DA-CF20-FAC20A1B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2B865-68F9-6C72-5773-A90BC8CA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A5C1-15D7-7956-0FAE-BDC3A788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4E4B-3EF2-6851-FED7-32491876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8E58-6E3D-6478-4A5A-F45DF7A3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DC88F-CC74-274B-A802-C4531B8C1F38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547174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E76A-04BB-4A16-6199-6E4D0E8B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31DC-405F-1E6F-5065-B6D37464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9B1E7-95A8-E068-6893-1531C85D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00D0C-4C8F-3D9E-FF2A-0CE455A1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FEA45-50D3-3C6C-E0C5-1B873EF19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97EEB-FB4C-8DC4-DDEC-E51091F7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AF7F8-85E6-C6F2-4806-A962ECCE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6B5B7-1ED0-7910-3602-0879DCE1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49E75-077E-0740-883C-BE4C97C5F78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5447310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953F-3F27-0C77-A01B-EC18F1C8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3E8E-CE7A-249D-83FA-BCB6006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F298-EBBF-236B-98E9-0A4FEC12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EF96-53F0-B9E9-BDDB-A65574C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2B0B2-6030-D442-BBD2-FE868B5D4D82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1691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FAAE1-8712-5DE6-3A1C-DE2834DE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5885F-BABE-FBD4-0CBE-80A87A52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75ECD-BB08-C452-1EA8-73A42E8D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F6315-A490-A848-896B-FF27B4E55893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21698639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7E6B-2EDC-5A7C-C7F4-650A8FA5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F39E-A851-8DEA-D91D-502B5728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F3DB-AEF6-284D-F4A4-88B0D2625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4623F-209D-3089-B2BD-6728752C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DCB8-26B9-EACD-4023-E7C95A24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71C0-6A92-55F2-43A7-E4FE1930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C5950-CE72-E842-878A-537E6815E4B7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984630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0003-4BCF-ACAB-FAE9-9531BF26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6EB7C-1285-4B73-C9AC-57ADF1C8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F586-516F-CF92-12FE-72490817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5901-40C0-9AFD-421F-EA0BF9BD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AD3C-492D-98DF-7BE8-E88A755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1FAE-C718-93D9-F43E-164E0682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43D8F-E053-B54C-A9D6-38AAC85BE995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670451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2E29E-E856-0514-4BAE-80304785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537C1-562D-7BDC-F492-A36F3ECF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326A-446F-25FB-32E0-22860E8B0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1EF6-CFBE-7042-A60D-5FD58693F293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7592-6CCD-F8FB-5210-04838AE8A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2537-1671-6C55-D61F-47047B35C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4F6315-A490-A848-896B-FF27B4E55893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863DD69B-7566-1808-0366-6C8228ABC8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217" y="30163"/>
            <a:ext cx="12115800" cy="6800850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VN" altLang="en-VN" sz="2400"/>
          </a:p>
        </p:txBody>
      </p:sp>
    </p:spTree>
    <p:extLst>
      <p:ext uri="{BB962C8B-B14F-4D97-AF65-F5344CB8AC3E}">
        <p14:creationId xmlns:p14="http://schemas.microsoft.com/office/powerpoint/2010/main" val="362666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792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339B-602C-76A0-9C97-CB825104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2ABB1-7B0D-E42D-BAB3-4275EC7A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C02C-DE9A-8E25-493A-091EA7E9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E98-1ADF-658E-E4ED-CB18CC22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CB98-5D8D-DABA-0154-622EADED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222295-6F5A-0240-8564-8970F598C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CA0276CD-848E-F6DF-B29D-67766724CB7B}"/>
              </a:ext>
            </a:extLst>
          </p:cNvPr>
          <p:cNvSpPr/>
          <p:nvPr userDrawn="1"/>
        </p:nvSpPr>
        <p:spPr>
          <a:xfrm>
            <a:off x="609601" y="247586"/>
            <a:ext cx="10520363" cy="685799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F75B97-588E-911F-2D86-FE39D8E50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656" y="1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hdr="0" dt="0"/>
  <p:txStyles>
    <p:titleStyle>
      <a:lvl1pPr algn="l" defTabSz="91439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5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2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5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" y="90"/>
            <a:ext cx="12191680" cy="6857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4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A88B-D9FC-1B4C-8113-4014C062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125" y="3221531"/>
            <a:ext cx="11312471" cy="2044001"/>
          </a:xfrm>
        </p:spPr>
        <p:txBody>
          <a:bodyPr vert="horz" lIns="91438" tIns="45718" rIns="91438" bIns="45718" rtlCol="0" anchor="b">
            <a:normAutofit fontScale="90000"/>
          </a:bodyPr>
          <a:lstStyle/>
          <a:p>
            <a:pPr>
              <a:defRPr/>
            </a:pPr>
            <a:r>
              <a:rPr lang="en-US" sz="4800">
                <a:solidFill>
                  <a:srgbClr val="FFFFFF"/>
                </a:solidFill>
              </a:rPr>
              <a:t>NGUYÊN LÝ LẬP TRÌNH HƯỚNG ĐỐI TƯỢNG</a:t>
            </a: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Bài 2: Lớp và Đối tượng</a:t>
            </a:r>
            <a:endParaRPr lang="en-US" sz="4800" b="1">
              <a:solidFill>
                <a:srgbClr val="FFFFFF"/>
              </a:solidFill>
              <a:highlight>
                <a:srgbClr val="808000"/>
              </a:highlight>
            </a:endParaRPr>
          </a:p>
        </p:txBody>
      </p:sp>
      <p:sp>
        <p:nvSpPr>
          <p:cNvPr id="16395" name="Oval 1639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43" y="889318"/>
            <a:ext cx="2140116" cy="214011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1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4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388" name="Picture 4" descr="Icon&#10;&#10;Description automatically generated">
            <a:extLst>
              <a:ext uri="{FF2B5EF4-FFF2-40B4-BE49-F238E27FC236}">
                <a16:creationId xmlns:a16="http://schemas.microsoft.com/office/drawing/2014/main" id="{CA2A7374-1D66-5940-BE01-1458D73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279" y="1371655"/>
            <a:ext cx="1175443" cy="11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3CDB1-BE5D-FC4D-AF8B-18731916E2E5}"/>
              </a:ext>
            </a:extLst>
          </p:cNvPr>
          <p:cNvSpPr/>
          <p:nvPr/>
        </p:nvSpPr>
        <p:spPr>
          <a:xfrm>
            <a:off x="6003635" y="71339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94">
              <a:spcAft>
                <a:spcPts val="600"/>
              </a:spcAft>
            </a:pPr>
            <a:endParaRPr lang="en-VN" sz="28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D31-8D35-9241-9E98-35BF3329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lớp: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Khai báo hàm thành viên</a:t>
            </a:r>
            <a:endParaRPr lang="en-V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B5F8B607-25D6-E044-B957-B875BEFDBC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 định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 t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 vụ thực hiện xử lý trên dữ liệu của lớp, được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như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m</a:t>
            </a:r>
          </a:p>
          <a:p>
            <a:pPr marL="0" indent="0" algn="ctr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  <a:sym typeface="Wingdings" pitchFamily="2" charset="2"/>
              </a:rPr>
              <a:t>&lt;kiểu-trả-lại&gt; Tên-hàm(ds đối số 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94EC-D50F-2E32-6C28-035A3179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825625"/>
            <a:ext cx="4495800" cy="4351338"/>
          </a:xfrm>
        </p:spPr>
        <p:txBody>
          <a:bodyPr>
            <a:normAutofit/>
          </a:bodyPr>
          <a:lstStyle/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class </a:t>
            </a:r>
            <a:r>
              <a:rPr lang="en-US" altLang="zh-CN" sz="3200" b="1">
                <a:ea typeface="SimSun" panose="02010600030101010101" pitchFamily="2" charset="-122"/>
                <a:sym typeface="Wingdings" pitchFamily="2" charset="2"/>
              </a:rPr>
              <a:t>date </a:t>
            </a: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{</a:t>
            </a:r>
          </a:p>
          <a:p>
            <a:pPr marL="571500" lvl="2" indent="0">
              <a:buClr>
                <a:schemeClr val="tx1"/>
              </a:buClr>
              <a:buNone/>
            </a:pP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.</a:t>
            </a:r>
          </a:p>
          <a:p>
            <a:pPr marL="571500" lvl="2" indent="0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public:</a:t>
            </a:r>
          </a:p>
          <a:p>
            <a:pPr marL="571500" lvl="2" indent="0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	int get_ngay( );</a:t>
            </a:r>
          </a:p>
          <a:p>
            <a:pPr marL="571500" lvl="2" indent="0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	int get_thang( );</a:t>
            </a:r>
          </a:p>
          <a:p>
            <a:pPr marL="571500" lvl="2" indent="0"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  <a:sym typeface="Wingdings" pitchFamily="2" charset="2"/>
              </a:rPr>
              <a:t>	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int get_nam( );</a:t>
            </a:r>
          </a:p>
          <a:p>
            <a:pPr marL="571500" lvl="2" indent="0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	int sosanh( date &amp;d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};</a:t>
            </a:r>
            <a:endParaRPr 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25A2-9364-174F-9A65-75867F9D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10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uiExpand="1" build="p" bldLvl="2" autoUpdateAnimBg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B775-63A4-1B41-A55C-3AF68971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 (cont.)</a:t>
            </a:r>
            <a:endParaRPr lang="en-VN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33354015-345B-9048-AB63-1E3E88A84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dữ liệu v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 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viên của lớp được mô tả với 3 mức kh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nhau:</a:t>
            </a:r>
          </a:p>
          <a:p>
            <a:pPr marL="574675" lvl="1" indent="-342900" algn="just">
              <a:buClr>
                <a:schemeClr val="tx1"/>
              </a:buClr>
            </a:pPr>
            <a:r>
              <a:rPr lang="en-US" altLang="zh-CN" sz="2400" b="1">
                <a:ea typeface="SimSun" panose="02010600030101010101" pitchFamily="2" charset="-122"/>
              </a:rPr>
              <a:t>private</a:t>
            </a:r>
            <a:r>
              <a:rPr lang="en-US" altLang="zh-CN" sz="2400">
                <a:ea typeface="SimSun" panose="02010600030101010101" pitchFamily="2" charset="-122"/>
              </a:rPr>
              <a:t>: sở hữu riêng,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400">
                <a:ea typeface="SimSun" panose="02010600030101010101" pitchFamily="2" charset="-122"/>
              </a:rPr>
              <a:t>ng để khai b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o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c th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>
                <a:ea typeface="SimSun" panose="02010600030101010101" pitchFamily="2" charset="-122"/>
              </a:rPr>
              <a:t>nh viên l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>
                <a:ea typeface="SimSun" panose="02010600030101010101" pitchFamily="2" charset="-122"/>
              </a:rPr>
              <a:t> riêng của chỉ lớp đ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400">
                <a:ea typeface="SimSun" panose="02010600030101010101" pitchFamily="2" charset="-122"/>
              </a:rPr>
              <a:t> v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>
                <a:ea typeface="SimSun" panose="02010600030101010101" pitchFamily="2" charset="-122"/>
              </a:rPr>
              <a:t> không thể truy cập từ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c lớp kh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c 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 được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ng với mục đ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ch che giấu thông tin của lớp</a:t>
            </a:r>
          </a:p>
          <a:p>
            <a:pPr marL="574675" lvl="1" indent="-342900" algn="just">
              <a:buClr>
                <a:schemeClr val="tx1"/>
              </a:buClr>
            </a:pP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protected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: chế độ bảo vệ, khai b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o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th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nh phần của riêng lớp đ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v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lớp kế thừa 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thể truy cập được còn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lớp kh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không truy cập được</a:t>
            </a:r>
          </a:p>
          <a:p>
            <a:pPr marL="574675" lvl="1" indent="-342900" algn="just">
              <a:buClr>
                <a:schemeClr val="tx1"/>
              </a:buClr>
            </a:pP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public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: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ng chung,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ng khai b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o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th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nh phần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thể truy cập từ mọi nơi  truy cập được từ bên ngo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i lớp</a:t>
            </a:r>
          </a:p>
          <a:p>
            <a:pPr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ú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 ý: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nếu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từ kh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a </a:t>
            </a:r>
            <a:r>
              <a:rPr lang="en-US" altLang="zh-CN" b="1">
                <a:ea typeface="SimSun" panose="02010600030101010101" pitchFamily="2" charset="-122"/>
                <a:sym typeface="Wingdings" pitchFamily="2" charset="2"/>
              </a:rPr>
              <a:t>private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ì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mặc định hiểu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thuộc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ng </a:t>
            </a:r>
            <a:r>
              <a:rPr lang="en-US" altLang="zh-CN" b="1">
                <a:ea typeface="SimSun" panose="02010600030101010101" pitchFamily="2" charset="-122"/>
                <a:sym typeface="Wingdings" pitchFamily="2" charset="2"/>
              </a:rPr>
              <a:t>private</a:t>
            </a:r>
            <a:endParaRPr lang="en-US" altLang="zh-CN" sz="2800" b="1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38F-A51C-254A-8BA1-B0D9B17D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2E01-2F6A-D44C-B5A6-2A5A4667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12</a:t>
            </a:fld>
            <a:endParaRPr lang="en-US" altLang="en-US" sz="1400" b="0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51268A11-0EE4-9E42-BD60-20CAC47D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452800"/>
            <a:ext cx="5562600" cy="595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class </a:t>
            </a:r>
            <a:r>
              <a:rPr lang="en-US" altLang="en-US" sz="2800" b="1">
                <a:cs typeface="Arial" panose="020B0604020202020204" pitchFamily="34" charset="0"/>
              </a:rPr>
              <a:t>date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private: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int  </a:t>
            </a:r>
            <a:r>
              <a:rPr lang="en-US" altLang="en-US" sz="2800" i="1">
                <a:cs typeface="Arial" panose="020B0604020202020204" pitchFamily="34" charset="0"/>
              </a:rPr>
              <a:t>ngay</a:t>
            </a:r>
            <a:r>
              <a:rPr lang="en-US" altLang="en-US" sz="2800"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int  </a:t>
            </a:r>
            <a:r>
              <a:rPr lang="en-US" altLang="en-US" sz="2800" i="1">
                <a:cs typeface="Arial" panose="020B0604020202020204" pitchFamily="34" charset="0"/>
              </a:rPr>
              <a:t>thang</a:t>
            </a:r>
            <a:r>
              <a:rPr lang="en-US" altLang="en-US" sz="2800"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int  </a:t>
            </a:r>
            <a:r>
              <a:rPr lang="en-US" altLang="en-US" sz="2800" i="1">
                <a:cs typeface="Arial" panose="020B0604020202020204" pitchFamily="34" charset="0"/>
              </a:rPr>
              <a:t>nam</a:t>
            </a:r>
            <a:r>
              <a:rPr lang="en-US" altLang="en-US" sz="2800"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public: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int  </a:t>
            </a:r>
            <a:r>
              <a:rPr lang="en-US" altLang="en-US" sz="2800" i="1">
                <a:cs typeface="Arial" panose="020B0604020202020204" pitchFamily="34" charset="0"/>
              </a:rPr>
              <a:t>getNgay</a:t>
            </a:r>
            <a:r>
              <a:rPr lang="en-US" altLang="en-US" sz="2800">
                <a:cs typeface="Arial" panose="020B0604020202020204" pitchFamily="34" charset="0"/>
              </a:rPr>
              <a:t>();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int  </a:t>
            </a:r>
            <a:r>
              <a:rPr lang="en-US" altLang="en-US" sz="2800" i="1">
                <a:cs typeface="Arial" panose="020B0604020202020204" pitchFamily="34" charset="0"/>
              </a:rPr>
              <a:t>getThang</a:t>
            </a:r>
            <a:r>
              <a:rPr lang="en-US" altLang="en-US" sz="2800">
                <a:cs typeface="Arial" panose="020B0604020202020204" pitchFamily="34" charset="0"/>
              </a:rPr>
              <a:t>();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int  </a:t>
            </a:r>
            <a:r>
              <a:rPr lang="en-US" altLang="en-US" sz="2800" i="1">
                <a:cs typeface="Arial" panose="020B0604020202020204" pitchFamily="34" charset="0"/>
              </a:rPr>
              <a:t>getNam</a:t>
            </a:r>
            <a:r>
              <a:rPr lang="en-US" altLang="en-US" sz="2800">
                <a:cs typeface="Arial" panose="020B0604020202020204" pitchFamily="34" charset="0"/>
              </a:rPr>
              <a:t>();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void  </a:t>
            </a:r>
            <a:r>
              <a:rPr lang="en-US" altLang="en-US" sz="2800" i="1">
                <a:cs typeface="Arial" panose="020B0604020202020204" pitchFamily="34" charset="0"/>
              </a:rPr>
              <a:t>in</a:t>
            </a:r>
            <a:r>
              <a:rPr lang="en-US" altLang="en-US" sz="2800">
                <a:cs typeface="Arial" panose="020B0604020202020204" pitchFamily="34" charset="0"/>
              </a:rPr>
              <a:t>();</a:t>
            </a:r>
          </a:p>
          <a:p>
            <a:pPr lvl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	void  </a:t>
            </a:r>
            <a:r>
              <a:rPr lang="en-US" altLang="en-US" sz="2800" i="1">
                <a:cs typeface="Arial" panose="020B0604020202020204" pitchFamily="34" charset="0"/>
              </a:rPr>
              <a:t>nhap</a:t>
            </a:r>
            <a:r>
              <a:rPr lang="en-US" altLang="en-US" sz="280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800">
                <a:cs typeface="Arial" panose="020B060402020202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862C4E13-3D5A-DD4B-B6B5-564A2F086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Bước 2: Cài đặt các hàm thành viên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E43E7D7D-4D8C-7447-A78C-7F0A19AA0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Định nghĩa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viên l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thao t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định nghĩa cụ thể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–</a:t>
            </a:r>
            <a:r>
              <a:rPr lang="en-US" altLang="zh-CN" sz="3200">
                <a:ea typeface="SimSun" panose="02010600030101010101" pitchFamily="2" charset="-122"/>
              </a:rPr>
              <a:t> thao t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của lớp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của lớp được định nghĩa theo hai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ch:</a:t>
            </a:r>
          </a:p>
          <a:p>
            <a:pPr marL="803275" lvl="1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i="1">
                <a:ea typeface="SimSun" panose="02010600030101010101" pitchFamily="2" charset="-122"/>
              </a:rPr>
              <a:t>Định nghĩa từ bên ngo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i khai b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i="1">
                <a:ea typeface="SimSun" panose="02010600030101010101" pitchFamily="2" charset="-122"/>
              </a:rPr>
              <a:t>o lớp</a:t>
            </a:r>
          </a:p>
          <a:p>
            <a:pPr marL="803275" lvl="1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i="1">
                <a:ea typeface="SimSun" panose="02010600030101010101" pitchFamily="2" charset="-122"/>
              </a:rPr>
              <a:t>Định nghĩa bên trong khai b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i="1">
                <a:ea typeface="SimSun" panose="02010600030101010101" pitchFamily="2" charset="-122"/>
              </a:rPr>
              <a:t>o lớp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519F-C6AC-664B-BABD-DD5BD23A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13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5839C57B-DEF3-E047-9A7E-9D7104B6F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C1: Định nghĩa hàm thành viên bên ngoài khai báo lớp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49FC56BC-AB38-E646-B4A8-1F4541E3C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 thực hiện định nghĩa bên ngo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i v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800">
                <a:ea typeface="SimSun" panose="02010600030101010101" pitchFamily="2" charset="-122"/>
              </a:rPr>
              <a:t>ng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o </a:t>
            </a:r>
            <a:r>
              <a:rPr lang="en-US" altLang="zh-CN" sz="2800" b="1">
                <a:ea typeface="SimSun" panose="02010600030101010101" pitchFamily="2" charset="-122"/>
              </a:rPr>
              <a:t>class</a:t>
            </a:r>
            <a:endParaRPr lang="en-US" altLang="zh-CN" sz="2800">
              <a:ea typeface="SimSun" panose="02010600030101010101" pitchFamily="2" charset="-122"/>
            </a:endParaRPr>
          </a:p>
          <a:p>
            <a:pPr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Cú pháp:</a:t>
            </a:r>
          </a:p>
          <a:p>
            <a:pPr marL="174625" indent="-174625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	 Kiểu-trả-lại  </a:t>
            </a:r>
            <a:r>
              <a:rPr lang="en-US" altLang="zh-CN" b="1">
                <a:ea typeface="SimSun" panose="02010600030101010101" pitchFamily="2" charset="-122"/>
              </a:rPr>
              <a:t>tên-lớp </a:t>
            </a:r>
            <a:r>
              <a:rPr lang="en-US" altLang="zh-CN" b="1">
                <a:solidFill>
                  <a:srgbClr val="FF0000"/>
                </a:solidFill>
                <a:ea typeface="SimSun" panose="02010600030101010101" pitchFamily="2" charset="-122"/>
              </a:rPr>
              <a:t>::</a:t>
            </a:r>
            <a:r>
              <a:rPr lang="en-US" altLang="zh-CN" b="1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tên-h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(ds đối số)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{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		//</a:t>
            </a:r>
            <a:r>
              <a:rPr lang="en-US" altLang="zh-CN" sz="3200" i="1">
                <a:ea typeface="SimSun" panose="02010600030101010101" pitchFamily="2" charset="-122"/>
              </a:rPr>
              <a:t> nội dung h</a:t>
            </a:r>
            <a:r>
              <a:rPr lang="en-US" altLang="zh-CN" sz="32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i="1">
                <a:ea typeface="SimSun" panose="02010600030101010101" pitchFamily="2" charset="-122"/>
              </a:rPr>
              <a:t>m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B1EF7-78D7-BB42-8713-83376488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92B3B-53EB-5343-8380-F96EE3AF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14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F721-B120-B049-927A-9F1BB2B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DB682D-46D2-2444-8453-251C254D5BD6}" type="slidenum">
              <a:rPr lang="en-US" altLang="en-US"/>
              <a:pPr>
                <a:spcAft>
                  <a:spcPts val="600"/>
                </a:spcAft>
                <a:defRPr/>
              </a:pPr>
              <a:t>15</a:t>
            </a:fld>
            <a:endParaRPr lang="en-US" altLang="en-US" b="0"/>
          </a:p>
        </p:txBody>
      </p:sp>
      <p:graphicFrame>
        <p:nvGraphicFramePr>
          <p:cNvPr id="421907" name="Group 19">
            <a:extLst>
              <a:ext uri="{FF2B5EF4-FFF2-40B4-BE49-F238E27FC236}">
                <a16:creationId xmlns:a16="http://schemas.microsoft.com/office/drawing/2014/main" id="{2A0A81A0-B258-184A-93E5-83FC61612D7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92911130"/>
              </p:ext>
            </p:extLst>
          </p:nvPr>
        </p:nvGraphicFramePr>
        <p:xfrm>
          <a:off x="643467" y="865544"/>
          <a:ext cx="10905067" cy="5126912"/>
        </p:xfrm>
        <a:graphic>
          <a:graphicData uri="http://schemas.openxmlformats.org/drawingml/2006/table">
            <a:tbl>
              <a:tblPr/>
              <a:tblGrid>
                <a:gridCol w="424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396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#include “iostream.h”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class date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int  ngay,thang,nam;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public: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void  nhap();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void  in();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};</a:t>
                      </a:r>
                      <a:endParaRPr kumimoji="1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52" marR="87752" marT="47401" marB="4740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void  </a:t>
                      </a: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date :: </a:t>
                      </a: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nhap( 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 cout&lt;&lt;“Nhap ngay thang nam:”;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 cin&gt;&gt;ngay&gt;&gt;thang&gt;&gt;nam;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1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52" marR="87752" marT="47401" marB="474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944">
                <a:tc gridSpan="2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void  </a:t>
                      </a:r>
                      <a:r>
                        <a:rPr kumimoji="1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date :: </a:t>
                      </a:r>
                      <a:r>
                        <a:rPr kumimoji="1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in( 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cout&lt;&lt;“Ngay:”&lt;&lt;ngay&lt;&lt;“/”&lt;&lt;thang&lt;&lt;“/”&lt;&lt;nam;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1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52" marR="87752" marT="47401" marB="4740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1A54D0D1-10F6-E340-95A2-4AB4A9CB9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C2: Định nghĩa hàm thành viên ngay trong khai báo lớp</a:t>
            </a:r>
          </a:p>
        </p:txBody>
      </p:sp>
      <p:sp>
        <p:nvSpPr>
          <p:cNvPr id="18433" name="Rectangle 3">
            <a:extLst>
              <a:ext uri="{FF2B5EF4-FFF2-40B4-BE49-F238E27FC236}">
                <a16:creationId xmlns:a16="http://schemas.microsoft.com/office/drawing/2014/main" id="{D6261033-2220-5343-9258-0A327B1F0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0513" indent="-290513"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Định nghĩa ngay tại vị tr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200">
                <a:ea typeface="SimSun" panose="02010600030101010101" pitchFamily="2" charset="-122"/>
              </a:rPr>
              <a:t>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trong phần mô tả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khai b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o lớp</a:t>
            </a:r>
          </a:p>
          <a:p>
            <a:pPr marL="290513" indent="-290513"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Thường d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với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đơn giản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200">
                <a:ea typeface="SimSun" panose="02010600030101010101" pitchFamily="2" charset="-122"/>
              </a:rPr>
              <a:t>t dòng lệnh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5BBF-754A-524A-A5A1-8F07FB5B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16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03635-D0EE-9A45-90C5-7C2F065F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17</a:t>
            </a:fld>
            <a:endParaRPr lang="en-US" altLang="en-US" sz="1400" b="0"/>
          </a:p>
        </p:txBody>
      </p:sp>
      <p:sp>
        <p:nvSpPr>
          <p:cNvPr id="19457" name="Rectangle 2">
            <a:extLst>
              <a:ext uri="{FF2B5EF4-FFF2-40B4-BE49-F238E27FC236}">
                <a16:creationId xmlns:a16="http://schemas.microsoft.com/office/drawing/2014/main" id="{16226C01-8601-2C47-8E04-49689F3F251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0700" y="136525"/>
            <a:ext cx="8610600" cy="6721475"/>
          </a:xfrm>
        </p:spPr>
        <p:txBody>
          <a:bodyPr>
            <a:normAutofit/>
          </a:bodyPr>
          <a:lstStyle/>
          <a:p>
            <a:pPr marL="290513" indent="-290513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#include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>
                <a:ea typeface="SimSun" panose="02010600030101010101" pitchFamily="2" charset="-122"/>
              </a:rPr>
              <a:t>iostream.h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>
              <a:ea typeface="SimSun" panose="02010600030101010101" pitchFamily="2" charset="-122"/>
            </a:endParaRP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class date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{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private: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int ngay, thang, nam;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public: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</a:t>
            </a:r>
            <a:r>
              <a:rPr lang="en-US" altLang="zh-CN" sz="2800" b="1">
                <a:ea typeface="SimSun" panose="02010600030101010101" pitchFamily="2" charset="-122"/>
              </a:rPr>
              <a:t>void nhap() {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   cout&lt;&lt;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800" b="1">
                <a:ea typeface="SimSun" panose="02010600030101010101" pitchFamily="2" charset="-122"/>
              </a:rPr>
              <a:t>Nhap ngay thang nam: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800" b="1">
                <a:ea typeface="SimSun" panose="02010600030101010101" pitchFamily="2" charset="-122"/>
              </a:rPr>
              <a:t>;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   cin&gt;&gt;ngay&gt;&gt;thang&gt;&gt;nam;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  	}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void in(){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   cout&lt;&lt;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800" b="1">
                <a:ea typeface="SimSun" panose="02010600030101010101" pitchFamily="2" charset="-122"/>
              </a:rPr>
              <a:t>Ngay: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800" b="1">
                <a:ea typeface="SimSun" panose="02010600030101010101" pitchFamily="2" charset="-122"/>
              </a:rPr>
              <a:t>&lt;&lt;ngay&lt;&lt;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800" b="1">
                <a:ea typeface="SimSun" panose="02010600030101010101" pitchFamily="2" charset="-122"/>
              </a:rPr>
              <a:t>/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800" b="1">
                <a:ea typeface="SimSun" panose="02010600030101010101" pitchFamily="2" charset="-122"/>
              </a:rPr>
              <a:t>&lt;&lt;thang&lt;&lt;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800" b="1">
                <a:ea typeface="SimSun" panose="02010600030101010101" pitchFamily="2" charset="-122"/>
              </a:rPr>
              <a:t>/</a:t>
            </a:r>
            <a:r>
              <a:rPr lang="en-US" altLang="zh-CN" sz="2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800" b="1">
                <a:ea typeface="SimSun" panose="02010600030101010101" pitchFamily="2" charset="-122"/>
              </a:rPr>
              <a:t>&lt;&lt;</a:t>
            </a:r>
            <a:r>
              <a:rPr lang="en-US" altLang="zh-CN" sz="2800">
                <a:ea typeface="SimSun" panose="02010600030101010101" pitchFamily="2" charset="-122"/>
              </a:rPr>
              <a:t>nam;</a:t>
            </a:r>
          </a:p>
          <a:p>
            <a:pPr marL="747713" lvl="1" indent="-290513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}</a:t>
            </a:r>
            <a:endParaRPr lang="en-US" altLang="zh-CN">
              <a:ea typeface="SimSun" panose="02010600030101010101" pitchFamily="2" charset="-122"/>
            </a:endParaRP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};</a:t>
            </a:r>
            <a:endParaRPr lang="en-US" altLang="zh-CN" sz="240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24135-A234-CC4B-AD28-F76950054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Tạo đối tượng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63B5A053-7840-E649-8C8D-0485E2D10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Để sử dụng lớp đối tượng phải tạo ra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đối tượng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biến kiểu class đã được định nghĩa</a:t>
            </a:r>
          </a:p>
          <a:p>
            <a:pPr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 </a:t>
            </a:r>
            <a:r>
              <a:rPr lang="en-US" altLang="zh-CN" sz="2400" b="1">
                <a:ea typeface="SimSun" panose="02010600030101010101" pitchFamily="2" charset="-122"/>
              </a:rPr>
              <a:t>date</a:t>
            </a:r>
            <a:r>
              <a:rPr lang="en-US" altLang="zh-CN" sz="2400">
                <a:ea typeface="SimSun" panose="02010600030101010101" pitchFamily="2" charset="-122"/>
              </a:rPr>
              <a:t>  ngaysinh;</a:t>
            </a:r>
          </a:p>
          <a:p>
            <a:pPr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Để truy cập đến từng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đối tượng thông qua tên biến kiểu class đã được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to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n tử dấu chấm (.) theo dạng sau:</a:t>
            </a:r>
          </a:p>
          <a:p>
            <a:pPr marL="290513" lvl="1" indent="-58738" algn="just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Tên-biến-đối-tượng.</a:t>
            </a:r>
            <a:r>
              <a:rPr lang="en-US" altLang="zh-CN" sz="2400" i="1">
                <a:ea typeface="SimSun" panose="02010600030101010101" pitchFamily="2" charset="-122"/>
              </a:rPr>
              <a:t>dữ-liệu-th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nh-phần</a:t>
            </a:r>
            <a:r>
              <a:rPr lang="en-US" altLang="zh-CN" sz="2400" b="1">
                <a:ea typeface="SimSun" panose="02010600030101010101" pitchFamily="2" charset="-122"/>
              </a:rPr>
              <a:t>;</a:t>
            </a:r>
          </a:p>
          <a:p>
            <a:pPr marL="290513" lvl="1" indent="-58738" algn="just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Tên-biến-đối-tượng.</a:t>
            </a:r>
            <a:r>
              <a:rPr lang="en-US" altLang="zh-CN" sz="2400" i="1">
                <a:ea typeface="SimSun" panose="02010600030101010101" pitchFamily="2" charset="-122"/>
              </a:rPr>
              <a:t>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m-th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nh-phần(ds đối số);</a:t>
            </a:r>
          </a:p>
          <a:p>
            <a:pPr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	</a:t>
            </a:r>
          </a:p>
          <a:p>
            <a:pPr marL="457200" lvl="1" indent="0" algn="just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b="1">
                <a:ea typeface="SimSun" panose="02010600030101010101" pitchFamily="2" charset="-122"/>
              </a:rPr>
              <a:t>ngaysinh</a:t>
            </a:r>
            <a:r>
              <a:rPr lang="en-US" altLang="zh-CN">
                <a:ea typeface="SimSun" panose="02010600030101010101" pitchFamily="2" charset="-122"/>
              </a:rPr>
              <a:t>.</a:t>
            </a:r>
            <a:r>
              <a:rPr lang="en-US" altLang="zh-CN" i="1">
                <a:ea typeface="SimSun" panose="02010600030101010101" pitchFamily="2" charset="-122"/>
              </a:rPr>
              <a:t>ngay</a:t>
            </a:r>
          </a:p>
          <a:p>
            <a:pPr marL="290513" lvl="1" indent="-58738" algn="just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000">
                <a:ea typeface="SimSun" panose="02010600030101010101" pitchFamily="2" charset="-122"/>
              </a:rPr>
              <a:t>	   </a:t>
            </a:r>
            <a:r>
              <a:rPr lang="en-US" altLang="zh-CN" sz="2400" b="1">
                <a:ea typeface="SimSun" panose="02010600030101010101" pitchFamily="2" charset="-122"/>
              </a:rPr>
              <a:t>ngaysinh</a:t>
            </a:r>
            <a:r>
              <a:rPr lang="en-US" altLang="zh-CN" sz="2400">
                <a:ea typeface="SimSun" panose="02010600030101010101" pitchFamily="2" charset="-122"/>
              </a:rPr>
              <a:t>.</a:t>
            </a:r>
            <a:r>
              <a:rPr lang="en-US" altLang="zh-CN" sz="2400" i="1">
                <a:ea typeface="SimSun" panose="02010600030101010101" pitchFamily="2" charset="-122"/>
              </a:rPr>
              <a:t>thang</a:t>
            </a:r>
          </a:p>
          <a:p>
            <a:pPr marL="290513" lvl="1" indent="-58738" algn="just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i="1">
                <a:ea typeface="SimSun" panose="02010600030101010101" pitchFamily="2" charset="-122"/>
              </a:rPr>
              <a:t>	   </a:t>
            </a:r>
            <a:r>
              <a:rPr lang="en-US" altLang="zh-CN" sz="2400" b="1">
                <a:ea typeface="SimSun" panose="02010600030101010101" pitchFamily="2" charset="-122"/>
              </a:rPr>
              <a:t>ngaysinh</a:t>
            </a:r>
            <a:r>
              <a:rPr lang="en-US" altLang="zh-CN" sz="2400" i="1">
                <a:ea typeface="SimSun" panose="02010600030101010101" pitchFamily="2" charset="-122"/>
              </a:rPr>
              <a:t>.nhap( );</a:t>
            </a:r>
          </a:p>
          <a:p>
            <a:pPr marL="290513" lvl="1" indent="-58738" algn="just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   ts = ngaysinh.</a:t>
            </a:r>
            <a:r>
              <a:rPr lang="en-US" altLang="zh-CN" sz="2400" i="1">
                <a:ea typeface="SimSun" panose="02010600030101010101" pitchFamily="2" charset="-122"/>
              </a:rPr>
              <a:t>getThang</a:t>
            </a:r>
            <a:r>
              <a:rPr lang="en-US" altLang="zh-CN" sz="2400">
                <a:ea typeface="SimSun" panose="02010600030101010101" pitchFamily="2" charset="-122"/>
              </a:rPr>
              <a:t>()</a:t>
            </a:r>
            <a:r>
              <a:rPr lang="en-US" altLang="zh-CN" sz="2400" b="1">
                <a:ea typeface="SimSun" panose="02010600030101010101" pitchFamily="2" charset="-122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2F279-85D6-6445-A611-4AE3C091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18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A30A0903-3D8E-8546-8D9E-8811058EA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Truy cập các thành viên của đối tượng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A6468F0-5B32-414B-83FB-5FF031751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Đối với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viên của lớp đối tượng đang định nghĩa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marL="574675" lvl="1" indent="-342900"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n dữ liệu cho đối tượng: thực hiện thay đổi từng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dữ liệu của đối tượng</a:t>
            </a:r>
          </a:p>
          <a:p>
            <a:pPr marL="574675" lvl="1" indent="-342900"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Thay đổi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private của lớp: chỉ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phương thức của lớp mới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quyền thay đổi gi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trị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riêng của lớp</a:t>
            </a:r>
          </a:p>
          <a:p>
            <a:pPr marL="574675" lvl="1" indent="-342900" algn="just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Thay đổi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trong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public: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được thực hiện bằng bất cứ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của lớp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8661-5E56-D146-9352-4FC8A934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19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17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>
                <a:ea typeface="SimSun" panose="02010600030101010101" pitchFamily="2" charset="-122"/>
              </a:rPr>
              <a:t>NỘI DUNG</a:t>
            </a:r>
          </a:p>
        </p:txBody>
      </p:sp>
      <p:sp>
        <p:nvSpPr>
          <p:cNvPr id="717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pPr marL="514350" indent="-514350">
              <a:buFont typeface="+mj-lt"/>
              <a:buAutoNum type="arabicPeriod"/>
            </a:pPr>
            <a:r>
              <a:rPr lang="it-IT"/>
              <a:t>Hàm tạo và Hàm hủy</a:t>
            </a:r>
            <a:endParaRPr lang="en-VN"/>
          </a:p>
          <a:p>
            <a:pPr marL="514350" indent="-514350">
              <a:buFont typeface="+mj-lt"/>
              <a:buAutoNum type="arabicPeriod"/>
            </a:pPr>
            <a:r>
              <a:rPr lang="vi-VN"/>
              <a:t>Thành viên tĩnh</a:t>
            </a:r>
            <a:endParaRPr lang="en-VN"/>
          </a:p>
          <a:p>
            <a:pPr marL="514350" indent="-514350">
              <a:buFont typeface="+mj-lt"/>
              <a:buAutoNum type="arabicPeriod"/>
            </a:pPr>
            <a:r>
              <a:rPr lang="vi-VN"/>
              <a:t>Hàm bạn và Lớp bạn</a:t>
            </a:r>
            <a:r>
              <a:rPr lang="en-VN"/>
              <a:t> </a:t>
            </a: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9D61-E252-AC48-BD3E-441F29E1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DB682D-46D2-2444-8453-251C254D5BD6}" type="slidenum">
              <a:rPr lang="en-US" altLang="en-US"/>
              <a:pPr>
                <a:spcAft>
                  <a:spcPts val="600"/>
                </a:spcAft>
                <a:defRPr/>
              </a:pPr>
              <a:t>2</a:t>
            </a:fld>
            <a:endParaRPr lang="en-US" altLang="en-US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46881C29-A634-9D47-B52C-A157B33A8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Con trỏ this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FBF68D48-0244-8A4C-8E78-1BA0A2DFBB3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Mỗi lớp luôn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một con trỏ mặc định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con trỏ this, để mô tả ch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nh đối tượng lớp đang định nghĩa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viên của lớp luôn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tham số đầu tiên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con trỏ this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0431E-56E5-3CE1-130A-A44F5976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825625"/>
            <a:ext cx="6324600" cy="4351338"/>
          </a:xfrm>
        </p:spPr>
        <p:txBody>
          <a:bodyPr/>
          <a:lstStyle/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class PS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{</a:t>
            </a:r>
          </a:p>
          <a:p>
            <a:pPr marL="573088" lvl="1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public:</a:t>
            </a:r>
          </a:p>
          <a:p>
            <a:pPr marL="573088" lvl="1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		int  ts, ms;</a:t>
            </a:r>
          </a:p>
          <a:p>
            <a:pPr marL="573088" lvl="1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		void  nhap();	// </a:t>
            </a:r>
            <a:r>
              <a:rPr lang="en-US" altLang="zh-CN" b="1">
                <a:ea typeface="SimSun" panose="02010600030101010101" pitchFamily="2" charset="-122"/>
              </a:rPr>
              <a:t>void nhap(PS *this );</a:t>
            </a:r>
          </a:p>
          <a:p>
            <a:pPr marL="573088" lvl="1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		PS  cong( PS b );	//</a:t>
            </a:r>
            <a:r>
              <a:rPr lang="en-US" altLang="zh-CN" i="1">
                <a:ea typeface="SimSun" panose="02010600030101010101" pitchFamily="2" charset="-122"/>
              </a:rPr>
              <a:t>PS  cong(PS *this , PS b );</a:t>
            </a:r>
            <a:endParaRPr lang="en-US" altLang="zh-CN">
              <a:ea typeface="SimSun" panose="02010600030101010101" pitchFamily="2" charset="-122"/>
            </a:endParaRP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};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E11A-23B1-F843-A7FA-C07121E1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20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69A3-0C43-0646-B226-C3544C72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Con trỏ this</a:t>
            </a:r>
            <a:endParaRPr lang="en-VN" sz="4800"/>
          </a:p>
        </p:txBody>
      </p:sp>
      <p:sp>
        <p:nvSpPr>
          <p:cNvPr id="23553" name="Rectangle 2">
            <a:extLst>
              <a:ext uri="{FF2B5EF4-FFF2-40B4-BE49-F238E27FC236}">
                <a16:creationId xmlns:a16="http://schemas.microsoft.com/office/drawing/2014/main" id="{4C222034-BB6E-504A-B9B1-58A716502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Truy cập đến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phần con trỏ this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		this-&gt;tên_th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nh_phần	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	tên_th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nh_phần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		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 u="sng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800" u="sng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800" u="sng">
                <a:ea typeface="SimSun" panose="02010600030101010101" pitchFamily="2" charset="-122"/>
                <a:sym typeface="Wingdings" pitchFamily="2" charset="2"/>
              </a:rPr>
              <a:t> dụ:</a:t>
            </a:r>
            <a:endParaRPr lang="en-US" altLang="zh-CN" sz="280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FC50-C3B7-B74A-B68C-A0793C0F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21</a:t>
            </a:fld>
            <a:endParaRPr lang="en-US" altLang="en-US" sz="1400" b="0"/>
          </a:p>
        </p:txBody>
      </p:sp>
      <p:grpSp>
        <p:nvGrpSpPr>
          <p:cNvPr id="415751" name="Group 7">
            <a:extLst>
              <a:ext uri="{FF2B5EF4-FFF2-40B4-BE49-F238E27FC236}">
                <a16:creationId xmlns:a16="http://schemas.microsoft.com/office/drawing/2014/main" id="{858654C7-6EB2-6444-9FD7-509554D113A8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505201"/>
            <a:ext cx="8191500" cy="3121201"/>
            <a:chOff x="216" y="1983"/>
            <a:chExt cx="5160" cy="2223"/>
          </a:xfrm>
        </p:grpSpPr>
        <p:sp>
          <p:nvSpPr>
            <p:cNvPr id="23558" name="Text Box 4">
              <a:extLst>
                <a:ext uri="{FF2B5EF4-FFF2-40B4-BE49-F238E27FC236}">
                  <a16:creationId xmlns:a16="http://schemas.microsoft.com/office/drawing/2014/main" id="{93270E7C-1EAB-B248-8EA2-8860D56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181"/>
              <a:ext cx="2616" cy="1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void PS::nhap()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cout&lt;&lt;“Tu:”; cin&gt;&gt;ts;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cout&lt;&lt;“Mau:”; cin&gt;&gt;ms;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}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23559" name="Text Box 5">
              <a:extLst>
                <a:ext uri="{FF2B5EF4-FFF2-40B4-BE49-F238E27FC236}">
                  <a16:creationId xmlns:a16="http://schemas.microsoft.com/office/drawing/2014/main" id="{A420309D-6D82-1E48-AC6F-59C9AADA4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983"/>
              <a:ext cx="1776" cy="2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void PS::nhap()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cout&lt;&lt;“Tu:”;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cin&gt;&gt;this-&gt;ts;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cout&lt;&lt;“Mau:”;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cin&gt;&gt;this-&gt;ms;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}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23560" name="AutoShape 6">
              <a:extLst>
                <a:ext uri="{FF2B5EF4-FFF2-40B4-BE49-F238E27FC236}">
                  <a16:creationId xmlns:a16="http://schemas.microsoft.com/office/drawing/2014/main" id="{926D7FFD-13D8-5046-95CA-6D7F824C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480" cy="336"/>
            </a:xfrm>
            <a:prstGeom prst="leftRightArrow">
              <a:avLst>
                <a:gd name="adj1" fmla="val 50000"/>
                <a:gd name="adj2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VN" altLang="en-V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Bài tập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</a:t>
            </a:r>
            <a:r>
              <a:rPr lang="en-US" dirty="0" err="1"/>
              <a:t>để thử nghiệm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SinhViên như sau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(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): </a:t>
            </a:r>
          </a:p>
          <a:p>
            <a:pPr lvl="2" algn="just"/>
            <a:r>
              <a:rPr lang="en-US" sz="2400" i="1" dirty="0"/>
              <a:t>MSV: </a:t>
            </a:r>
            <a:r>
              <a:rPr lang="en-US" sz="2400" i="1" dirty="0" err="1"/>
              <a:t>int</a:t>
            </a:r>
            <a:endParaRPr lang="en-US" sz="2400" i="1" dirty="0"/>
          </a:p>
          <a:p>
            <a:pPr lvl="2" algn="just"/>
            <a:r>
              <a:rPr lang="en-US" sz="2400" i="1" dirty="0" err="1"/>
              <a:t>HoTen</a:t>
            </a:r>
            <a:r>
              <a:rPr lang="en-US" sz="2400" i="1" dirty="0"/>
              <a:t>: string</a:t>
            </a:r>
          </a:p>
          <a:p>
            <a:pPr lvl="2" algn="just"/>
            <a:r>
              <a:rPr lang="en-US" sz="2400" i="1" dirty="0" err="1"/>
              <a:t>DiemGiuaKy</a:t>
            </a:r>
            <a:r>
              <a:rPr lang="en-US" sz="2400" i="1" dirty="0"/>
              <a:t>: float</a:t>
            </a:r>
          </a:p>
          <a:p>
            <a:pPr lvl="2" algn="just"/>
            <a:r>
              <a:rPr lang="en-US" sz="2400" i="1" dirty="0" err="1"/>
              <a:t>DiemCuoiKy</a:t>
            </a:r>
            <a:r>
              <a:rPr lang="en-US" sz="2400" i="1" dirty="0"/>
              <a:t>: float</a:t>
            </a:r>
            <a:endParaRPr lang="en-US" sz="2400" dirty="0"/>
          </a:p>
          <a:p>
            <a:pPr lvl="1" algn="just"/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:</a:t>
            </a:r>
          </a:p>
          <a:p>
            <a:pPr lvl="2" algn="just"/>
            <a:r>
              <a:rPr lang="en-US" sz="2400" b="1" dirty="0"/>
              <a:t>input</a:t>
            </a:r>
            <a:r>
              <a:rPr lang="en-US" sz="2400" dirty="0">
                <a:sym typeface="Wingdings" pitchFamily="2" charset="2"/>
              </a:rPr>
              <a:t>():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pPr lvl="2" algn="just"/>
            <a:r>
              <a:rPr lang="en-US" sz="2400" b="1" dirty="0"/>
              <a:t>output</a:t>
            </a:r>
            <a:r>
              <a:rPr lang="en-US" sz="2400" dirty="0"/>
              <a:t>():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pPr lvl="2" algn="just"/>
            <a:r>
              <a:rPr lang="en-US" sz="2400" b="1" dirty="0" err="1"/>
              <a:t>getDiemGiuaKy</a:t>
            </a:r>
            <a:r>
              <a:rPr lang="en-US" sz="2400" dirty="0"/>
              <a:t>():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pPr lvl="2" algn="just"/>
            <a:r>
              <a:rPr lang="en-US" sz="2400" b="1" dirty="0" err="1"/>
              <a:t>setDiemGiuaKy</a:t>
            </a:r>
            <a:r>
              <a:rPr lang="en-US" sz="2400" dirty="0"/>
              <a:t>():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7F58-DE4D-D490-C1E5-AA7ED4B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2</a:t>
            </a: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Hàm tạo và Hàm huỷ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73DA-3C34-5B02-3707-E49FE9E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>
                <a:ea typeface="SimSun" panose="02010600030101010101" pitchFamily="2" charset="-122"/>
              </a:rPr>
              <a:t>Constructor &amp; Destructor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C730E-5E31-37F4-68FE-BA5FBB7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AA97CDA-D1D8-3440-BA99-B7BFD68D47D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2907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0500DDA3-5F0F-374A-BDBC-D162DB69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Hàm tạo và Hàm huỷ</a:t>
            </a:r>
          </a:p>
        </p:txBody>
      </p:sp>
      <p:sp>
        <p:nvSpPr>
          <p:cNvPr id="41985" name="Rectangle 3">
            <a:extLst>
              <a:ext uri="{FF2B5EF4-FFF2-40B4-BE49-F238E27FC236}">
                <a16:creationId xmlns:a16="http://schemas.microsoft.com/office/drawing/2014/main" id="{64484618-203D-EB4A-8411-964704066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phương thức được định nghĩa đặc biệt được sử dụng khi khởi tạo một đối tượng mới hay loại bỏ đối tượng.</a:t>
            </a:r>
          </a:p>
          <a:p>
            <a:pPr marL="574675" lvl="1" indent="-342900" algn="just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Hàm tạo:</a:t>
            </a:r>
            <a:r>
              <a:rPr lang="en-US" altLang="zh-CN">
                <a:ea typeface="SimSun" panose="02010600030101010101" pitchFamily="2" charset="-122"/>
              </a:rPr>
              <a:t> cho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tự động tạo ra một đối tượng mới khi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</a:t>
            </a:r>
          </a:p>
          <a:p>
            <a:pPr marL="574675" lvl="1" indent="-342900" algn="just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Hàm huỷ</a:t>
            </a:r>
            <a:r>
              <a:rPr lang="en-US" altLang="zh-CN">
                <a:ea typeface="SimSun" panose="02010600030101010101" pitchFamily="2" charset="-122"/>
              </a:rPr>
              <a:t>: tự động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bỏ đối tượng khi không cần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đến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9C409-077C-9849-8958-D5330B3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6218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BF76629D-3E8F-CA48-B6E8-5FC0BB633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62000" indent="-762000"/>
            <a:r>
              <a:rPr lang="en-US" altLang="zh-CN" sz="4800">
                <a:ea typeface="SimSun" panose="02010600030101010101" pitchFamily="2" charset="-122"/>
              </a:rPr>
              <a:t>Hàm tạo</a:t>
            </a:r>
            <a:endParaRPr lang="en-US" altLang="zh-CN" sz="4800" i="1">
              <a:ea typeface="SimSun" panose="02010600030101010101" pitchFamily="2" charset="-122"/>
            </a:endParaRPr>
          </a:p>
        </p:txBody>
      </p:sp>
      <p:sp>
        <p:nvSpPr>
          <p:cNvPr id="43009" name="Rectangle 3">
            <a:extLst>
              <a:ext uri="{FF2B5EF4-FFF2-40B4-BE49-F238E27FC236}">
                <a16:creationId xmlns:a16="http://schemas.microsoft.com/office/drawing/2014/main" id="{261719B2-F160-9F4C-8430-55FB32DE82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đặc biệt của lớp,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nhiệm vụ tạo lập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đối tượng theo yêu cầu. 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Tên hàm khởi tạo được </a:t>
            </a:r>
            <a:r>
              <a:rPr lang="en-US" altLang="zh-CN" b="1">
                <a:ea typeface="SimSun" panose="02010600030101010101" pitchFamily="2" charset="-122"/>
              </a:rPr>
              <a:t>đặt tr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b="1">
                <a:ea typeface="SimSun" panose="02010600030101010101" pitchFamily="2" charset="-122"/>
              </a:rPr>
              <a:t>ng với tên lớp</a:t>
            </a:r>
            <a:r>
              <a:rPr lang="en-US" altLang="zh-CN">
                <a:ea typeface="SimSun" panose="02010600030101010101" pitchFamily="2" charset="-122"/>
              </a:rPr>
              <a:t> đang định nghĩa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72883-3E5A-8309-DD8A-EA20B8040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class sophuc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{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private:	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double x;	//phan thuc	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double y;	//phan ao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public:	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//dinh nghia ham toan tu cho phep tao doi tuong so phuc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</a:t>
            </a:r>
            <a:r>
              <a:rPr lang="en-US" altLang="zh-CN" sz="2400" b="1">
                <a:ea typeface="SimSun" panose="02010600030101010101" pitchFamily="2" charset="-122"/>
              </a:rPr>
              <a:t>sophuc( void );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</a:rPr>
              <a:t>	sophuc( double a, double b );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void nhap();	</a:t>
            </a:r>
          </a:p>
          <a:p>
            <a:pPr marL="969963" lvl="2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void in();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};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10B-38DC-374C-9F10-2DB31B23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965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27933873-BB06-334F-8728-AB5EFBA7F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Một số tính chất của Hàm tạo</a:t>
            </a:r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8164353E-C352-6F49-B071-B2A9AE1C5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Phải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trong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public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Tên của constructor phải tr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với tên của lớp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Tự động được thực hiện khi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đối tượng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Một lớp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nhiều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constructor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Constructor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kiểu trả về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solidFill>
                  <a:srgbClr val="0070C0"/>
                </a:solidFill>
                <a:ea typeface="SimSun" panose="02010600030101010101" pitchFamily="2" charset="-122"/>
              </a:rPr>
              <a:t>Không thể kế thừa, nhưng lớp dẫn xuất vẫn c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solidFill>
                  <a:srgbClr val="0070C0"/>
                </a:solidFill>
                <a:ea typeface="SimSun" panose="02010600030101010101" pitchFamily="2" charset="-122"/>
              </a:rPr>
              <a:t> thể gọi constructor của lớp cơ sở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3D290-CB24-8847-BBED-F19044C2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0205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F7E6C8C1-1030-C249-9754-FB895389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Phân loại Hàm tạo </a:t>
            </a:r>
          </a:p>
        </p:txBody>
      </p:sp>
      <p:sp>
        <p:nvSpPr>
          <p:cNvPr id="45057" name="Rectangle 2">
            <a:extLst>
              <a:ext uri="{FF2B5EF4-FFF2-40B4-BE49-F238E27FC236}">
                <a16:creationId xmlns:a16="http://schemas.microsoft.com/office/drawing/2014/main" id="{3733E919-B70F-C34B-BF60-977EB24B5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Hàm tạo </a:t>
            </a:r>
            <a:r>
              <a:rPr lang="en-US" altLang="zh-CN" i="1">
                <a:ea typeface="SimSun" panose="02010600030101010101" pitchFamily="2" charset="-122"/>
              </a:rPr>
              <a:t>mặc định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>
                <a:ea typeface="SimSun" panose="02010600030101010101" pitchFamily="2" charset="-122"/>
              </a:rPr>
              <a:t>Hàm tạo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tham số=&gt; tạo đối tượng chỉ cần đặt tên</a:t>
            </a:r>
          </a:p>
          <a:p>
            <a:pPr marL="58738" indent="-58738" algn="just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 </a:t>
            </a:r>
            <a:r>
              <a:rPr lang="en-US" altLang="zh-CN" b="1">
                <a:ea typeface="SimSun" panose="02010600030101010101" pitchFamily="2" charset="-122"/>
              </a:rPr>
              <a:t>sophuc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 i="1">
                <a:ea typeface="SimSun" panose="02010600030101010101" pitchFamily="2" charset="-122"/>
              </a:rPr>
              <a:t>a,b,c;</a:t>
            </a:r>
            <a:endParaRPr lang="en-US" altLang="zh-CN">
              <a:ea typeface="SimSun" panose="02010600030101010101" pitchFamily="2" charset="-122"/>
            </a:endParaRPr>
          </a:p>
          <a:p>
            <a:pPr algn="just">
              <a:lnSpc>
                <a:spcPct val="10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Hàm tạo </a:t>
            </a:r>
            <a:r>
              <a:rPr lang="en-US" altLang="zh-CN" i="1">
                <a:ea typeface="SimSun" panose="02010600030101010101" pitchFamily="2" charset="-122"/>
              </a:rPr>
              <a:t>c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i="1">
                <a:ea typeface="SimSun" panose="02010600030101010101" pitchFamily="2" charset="-122"/>
              </a:rPr>
              <a:t> tham số</a:t>
            </a:r>
            <a:r>
              <a:rPr lang="en-US" altLang="zh-CN">
                <a:ea typeface="SimSun" panose="02010600030101010101" pitchFamily="2" charset="-122"/>
              </a:rPr>
              <a:t>: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constructor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tham số để cho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khởi tạo một bộ gi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trị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cho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của đối tượng, kiểu tham số cho constructor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kiểu bất kỳ ngoại trừ </a:t>
            </a:r>
            <a:r>
              <a:rPr lang="en-US" altLang="zh-CN" b="1">
                <a:ea typeface="SimSun" panose="02010600030101010101" pitchFamily="2" charset="-122"/>
              </a:rPr>
              <a:t>kiểu lớp đang định nghĩa.</a:t>
            </a:r>
          </a:p>
          <a:p>
            <a:pPr marL="290513" lvl="1" indent="-58738" algn="just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  </a:t>
            </a:r>
            <a:r>
              <a:rPr lang="en-US" altLang="zh-CN" b="1">
                <a:ea typeface="SimSun" panose="02010600030101010101" pitchFamily="2" charset="-122"/>
              </a:rPr>
              <a:t>sophuc</a:t>
            </a:r>
            <a:r>
              <a:rPr lang="en-US" altLang="zh-CN">
                <a:ea typeface="SimSun" panose="02010600030101010101" pitchFamily="2" charset="-122"/>
              </a:rPr>
              <a:t> tg(10,-2);</a:t>
            </a:r>
            <a:r>
              <a:rPr lang="en-US" altLang="zh-CN" i="1">
                <a:ea typeface="SimSun" panose="02010600030101010101" pitchFamily="2" charset="-122"/>
              </a:rPr>
              <a:t>;</a:t>
            </a:r>
          </a:p>
          <a:p>
            <a:pPr marL="290513" lvl="1" indent="-58738" algn="just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  	    </a:t>
            </a:r>
            <a:r>
              <a:rPr lang="en-US" altLang="zh-CN" b="1">
                <a:ea typeface="SimSun" panose="02010600030101010101" pitchFamily="2" charset="-122"/>
              </a:rPr>
              <a:t>sophuc </a:t>
            </a:r>
            <a:r>
              <a:rPr lang="en-US" altLang="zh-CN" i="1">
                <a:ea typeface="SimSun" panose="02010600030101010101" pitchFamily="2" charset="-122"/>
              </a:rPr>
              <a:t>tong(2,-3), hieu(0,0);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24C5-E856-6B45-BE35-1BEBE48A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6436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934AC7AA-1C3B-6B40-AC3E-C5FB08A98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62000" indent="-762000"/>
            <a:r>
              <a:rPr lang="en-US" altLang="zh-CN" sz="4800">
                <a:ea typeface="SimSun" panose="02010600030101010101" pitchFamily="2" charset="-122"/>
              </a:rPr>
              <a:t>Hàm huỷ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EE91E668-0B1E-1945-8D00-8DB4766D9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indent="-280988"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L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hàm thực hiện giải ph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ng bộ nhớ đã cấp cho đối tượng khi không cần sử dụng đối tượng. </a:t>
            </a:r>
          </a:p>
          <a:p>
            <a:pPr marL="280988" indent="-280988"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Mỗi lớp chỉ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 duy nhất một hàm huỷ</a:t>
            </a:r>
          </a:p>
          <a:p>
            <a:pPr marL="280988" indent="-280988"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Hàm hủy l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hàm rỗng không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 tham số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l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của lớp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tên lớp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thêm tiếp đầu ngữ 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3200" b="1">
                <a:ea typeface="SimSun" panose="02010600030101010101" pitchFamily="2" charset="-122"/>
              </a:rPr>
              <a:t>~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3200">
              <a:ea typeface="SimSun" panose="02010600030101010101" pitchFamily="2" charset="-122"/>
            </a:endParaRPr>
          </a:p>
          <a:p>
            <a:pPr marL="280988" indent="-280988"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200">
                <a:ea typeface="SimSun" panose="02010600030101010101" pitchFamily="2" charset="-122"/>
              </a:rPr>
              <a:t> dụ: </a:t>
            </a:r>
            <a:r>
              <a:rPr lang="en-US" altLang="zh-CN" sz="3200" b="1">
                <a:ea typeface="SimSun" panose="02010600030101010101" pitchFamily="2" charset="-122"/>
              </a:rPr>
              <a:t>~date( );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3AC4-D474-0A41-AF5D-1847276C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92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0A2AD-AE5D-9D4F-BF5C-9E924CAB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29</a:t>
            </a:fld>
            <a:endParaRPr lang="en-US" altLang="en-US" sz="1400" b="0"/>
          </a:p>
        </p:txBody>
      </p:sp>
      <p:sp>
        <p:nvSpPr>
          <p:cNvPr id="47105" name="Rectangle 3">
            <a:extLst>
              <a:ext uri="{FF2B5EF4-FFF2-40B4-BE49-F238E27FC236}">
                <a16:creationId xmlns:a16="http://schemas.microsoft.com/office/drawing/2014/main" id="{9E672C46-D1DB-FF40-AF36-CEA45CC7F8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38400" y="136525"/>
            <a:ext cx="7924800" cy="6584950"/>
          </a:xfrm>
        </p:spPr>
        <p:txBody>
          <a:bodyPr>
            <a:normAutofit fontScale="92500"/>
          </a:bodyPr>
          <a:lstStyle/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#include 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iostream.h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2400">
              <a:ea typeface="SimSun" panose="02010600030101010101" pitchFamily="2" charset="-122"/>
            </a:endParaRP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class date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int ngay, thang, nam;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     public: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</a:t>
            </a:r>
            <a:r>
              <a:rPr lang="en-US" altLang="zh-CN" sz="2400" b="1">
                <a:ea typeface="SimSun" panose="02010600030101010101" pitchFamily="2" charset="-122"/>
              </a:rPr>
              <a:t>date( ){ ngay=0; thang=0; nam=0;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</a:rPr>
              <a:t>		date( int d, int m, int y ){ ngay = m; thang = n; nam = y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</a:rPr>
              <a:t>		~date( ) {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void  nhap( ) 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	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Nhap ngay thang nam: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   		cin&gt;&gt;ngay&gt;&gt;thang&gt;&gt;nam;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 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void  in( ) 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  		 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Ngay: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&lt;&lt;ngay&lt;&lt;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&lt;&lt;thang&lt;&lt;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/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&lt;&lt;nam;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	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0763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7F58-DE4D-D490-C1E5-AA7ED4B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Định nghĩa Lớp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73DA-3C34-5B02-3707-E49FE9E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rong 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C730E-5E31-37F4-68FE-BA5FBB7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AA97CDA-D1D8-3440-BA99-B7BFD68D47DD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altLang="en-US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3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2D27-DCC7-9549-B9F7-1CD4036D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30</a:t>
            </a:fld>
            <a:endParaRPr lang="en-US" altLang="en-US" sz="1400" b="0"/>
          </a:p>
        </p:txBody>
      </p:sp>
      <p:sp>
        <p:nvSpPr>
          <p:cNvPr id="48129" name="Rectangle 3">
            <a:extLst>
              <a:ext uri="{FF2B5EF4-FFF2-40B4-BE49-F238E27FC236}">
                <a16:creationId xmlns:a16="http://schemas.microsoft.com/office/drawing/2014/main" id="{2BB17252-ADC4-C646-BACF-3F8771C605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57400" y="182562"/>
            <a:ext cx="8077200" cy="6492875"/>
          </a:xfrm>
        </p:spPr>
        <p:txBody>
          <a:bodyPr>
            <a:normAutofit/>
          </a:bodyPr>
          <a:lstStyle/>
          <a:p>
            <a:pPr marL="58738" indent="-58738">
              <a:buClr>
                <a:schemeClr val="tx1"/>
              </a:buClr>
              <a:buNone/>
            </a:pPr>
            <a:r>
              <a:rPr lang="en-US" altLang="zh-CN" sz="3600">
                <a:ea typeface="SimSun" panose="02010600030101010101" pitchFamily="2" charset="-122"/>
              </a:rPr>
              <a:t>void main()</a:t>
            </a:r>
          </a:p>
          <a:p>
            <a:pPr marL="58738" indent="-58738">
              <a:buClr>
                <a:schemeClr val="tx1"/>
              </a:buClr>
              <a:buNone/>
            </a:pPr>
            <a:r>
              <a:rPr lang="en-US" altLang="zh-CN" sz="3600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</a:t>
            </a:r>
            <a:r>
              <a:rPr lang="en-US" altLang="zh-CN" sz="3200">
                <a:ea typeface="SimSun" panose="02010600030101010101" pitchFamily="2" charset="-122"/>
              </a:rPr>
              <a:t>date  ngaysinh(01,04,2020), ngay_vcq;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	cout&lt;&lt;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3200">
                <a:ea typeface="SimSun" panose="02010600030101010101" pitchFamily="2" charset="-122"/>
              </a:rPr>
              <a:t>ngay sinh cua ban la \n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32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	ngaysinh.in(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	cout&lt;&lt;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3200">
                <a:ea typeface="SimSun" panose="02010600030101010101" pitchFamily="2" charset="-122"/>
              </a:rPr>
              <a:t>Nhap ngay vao co quan \n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32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 ngay_vcq.nhap(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 cout&lt;&lt;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3200">
                <a:ea typeface="SimSun" panose="02010600030101010101" pitchFamily="2" charset="-122"/>
              </a:rPr>
              <a:t>Ban da nhap ngay vao co quan la \n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32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	ngay_vcq.in(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 getch( );</a:t>
            </a:r>
          </a:p>
          <a:p>
            <a:pPr marL="58738" indent="-58738">
              <a:buClr>
                <a:schemeClr val="tx1"/>
              </a:buClr>
              <a:buNone/>
            </a:pPr>
            <a:r>
              <a:rPr lang="en-US" altLang="zh-CN" sz="3600"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135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AB1668A2-3DC5-8F4E-A470-D154E6947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Hàm tạo sao chép</a:t>
            </a:r>
          </a:p>
        </p:txBody>
      </p:sp>
      <p:sp>
        <p:nvSpPr>
          <p:cNvPr id="49153" name="Rectangle 3">
            <a:extLst>
              <a:ext uri="{FF2B5EF4-FFF2-40B4-BE49-F238E27FC236}">
                <a16:creationId xmlns:a16="http://schemas.microsoft.com/office/drawing/2014/main" id="{AB81318E-2BCE-BA4C-A4D0-A3C2708A7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zh-CN" altLang="en-US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hàm tạo cho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tạo ra một đối tượng mới từ một đối tượng đã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nhưng ho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 to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 độc lập với đối tượng đã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marL="58738" indent="-58738" algn="just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		vd:  </a:t>
            </a:r>
            <a:r>
              <a:rPr lang="en-US" altLang="zh-CN" b="1">
                <a:ea typeface="SimSun" panose="02010600030101010101" pitchFamily="2" charset="-122"/>
              </a:rPr>
              <a:t>PS  d(2,3); PS  u(d)</a:t>
            </a:r>
            <a:r>
              <a:rPr lang="en-US" altLang="zh-CN">
                <a:ea typeface="SimSun" panose="02010600030101010101" pitchFamily="2" charset="-122"/>
              </a:rPr>
              <a:t>;</a:t>
            </a:r>
          </a:p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en-US" altLang="zh-CN">
                <a:ea typeface="SimSun" panose="02010600030101010101" pitchFamily="2" charset="-122"/>
              </a:rPr>
              <a:t> Khi lớp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thuộc t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nh kiểu con trỏ hoặc tham chiếu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 ta chỉ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tạo sao ch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mặc định.</a:t>
            </a:r>
          </a:p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en-US" altLang="zh-CN">
                <a:ea typeface="SimSun" panose="02010600030101010101" pitchFamily="2" charset="-122"/>
              </a:rPr>
              <a:t> Khi lớp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thuộc t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nh con trỏ hoặc tham chiếu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 phải định nghĩa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tạo sao ch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mới.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2482-5FF8-3F48-9486-373ECAE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82786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2">
            <a:extLst>
              <a:ext uri="{FF2B5EF4-FFF2-40B4-BE49-F238E27FC236}">
                <a16:creationId xmlns:a16="http://schemas.microsoft.com/office/drawing/2014/main" id="{F476932B-96DD-8448-B44D-4C76C6933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Hàm tạo sao chép (cont.)</a:t>
            </a:r>
            <a:endParaRPr lang="en-VN" altLang="en-VN"/>
          </a:p>
        </p:txBody>
      </p:sp>
      <p:sp>
        <p:nvSpPr>
          <p:cNvPr id="50177" name="Rectangle 2">
            <a:extLst>
              <a:ext uri="{FF2B5EF4-FFF2-40B4-BE49-F238E27FC236}">
                <a16:creationId xmlns:a16="http://schemas.microsoft.com/office/drawing/2014/main" id="{4203CD64-5E24-6C46-A47F-0C98276D3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None/>
            </a:pPr>
            <a:r>
              <a:rPr lang="en-US" altLang="zh-CN" sz="3600" b="1">
                <a:ea typeface="SimSun" panose="02010600030101010101" pitchFamily="2" charset="-122"/>
              </a:rPr>
              <a:t>Tên_lớp</a:t>
            </a:r>
            <a:r>
              <a:rPr lang="en-US" altLang="zh-CN" sz="3600">
                <a:ea typeface="SimSun" panose="02010600030101010101" pitchFamily="2" charset="-122"/>
              </a:rPr>
              <a:t> (const </a:t>
            </a:r>
            <a:r>
              <a:rPr lang="en-US" altLang="zh-CN" sz="3600" b="1">
                <a:ea typeface="SimSun" panose="02010600030101010101" pitchFamily="2" charset="-122"/>
              </a:rPr>
              <a:t>Tên_lớp</a:t>
            </a:r>
            <a:r>
              <a:rPr lang="en-US" altLang="zh-CN" sz="3600">
                <a:ea typeface="SimSun" panose="02010600030101010101" pitchFamily="2" charset="-122"/>
              </a:rPr>
              <a:t>  &amp;đối_tượng)</a:t>
            </a:r>
          </a:p>
          <a:p>
            <a:pPr marL="58738" indent="-58738">
              <a:buNone/>
            </a:pPr>
            <a:r>
              <a:rPr lang="en-US" altLang="zh-CN" sz="3600">
                <a:ea typeface="SimSun" panose="02010600030101010101" pitchFamily="2" charset="-122"/>
              </a:rPr>
              <a:t>{ </a:t>
            </a:r>
          </a:p>
          <a:p>
            <a:pPr marL="58738" indent="-58738">
              <a:buNone/>
            </a:pPr>
            <a:r>
              <a:rPr lang="en-US" altLang="zh-CN">
                <a:ea typeface="SimSun" panose="02010600030101010101" pitchFamily="2" charset="-122"/>
              </a:rPr>
              <a:t>	  </a:t>
            </a:r>
            <a:r>
              <a:rPr lang="en-US" altLang="zh-CN" sz="2800">
                <a:ea typeface="SimSun" panose="02010600030101010101" pitchFamily="2" charset="-122"/>
              </a:rPr>
              <a:t>//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lệnh d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800">
                <a:ea typeface="SimSun" panose="02010600030101010101" pitchFamily="2" charset="-122"/>
              </a:rPr>
              <a:t>ng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thuộc t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800">
                <a:ea typeface="SimSun" panose="02010600030101010101" pitchFamily="2" charset="-122"/>
              </a:rPr>
              <a:t>nh của đối tượng</a:t>
            </a:r>
          </a:p>
          <a:p>
            <a:pPr marL="58738" indent="-58738">
              <a:buNone/>
            </a:pPr>
            <a:r>
              <a:rPr lang="en-US" altLang="zh-CN" sz="2800">
                <a:ea typeface="SimSun" panose="02010600030101010101" pitchFamily="2" charset="-122"/>
              </a:rPr>
              <a:t>   // khởi g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n cho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thuộc t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800">
                <a:ea typeface="SimSun" panose="02010600030101010101" pitchFamily="2" charset="-122"/>
              </a:rPr>
              <a:t>nh của đối tượng mới</a:t>
            </a:r>
          </a:p>
          <a:p>
            <a:pPr marL="58738" indent="-58738">
              <a:buNone/>
            </a:pPr>
            <a:r>
              <a:rPr lang="en-US" altLang="zh-CN">
                <a:ea typeface="SimSun" panose="02010600030101010101" pitchFamily="2" charset="-122"/>
              </a:rPr>
              <a:t>		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……</a:t>
            </a:r>
            <a:endParaRPr lang="en-US" altLang="zh-CN">
              <a:ea typeface="SimSun" panose="02010600030101010101" pitchFamily="2" charset="-122"/>
            </a:endParaRPr>
          </a:p>
          <a:p>
            <a:pPr marL="58738" indent="-58738">
              <a:buNone/>
            </a:pPr>
            <a:r>
              <a:rPr lang="en-US" altLang="zh-CN" sz="3600" b="1">
                <a:ea typeface="SimSun" panose="02010600030101010101" pitchFamily="2" charset="-122"/>
              </a:rPr>
              <a:t>	</a:t>
            </a:r>
            <a:r>
              <a:rPr lang="en-US" altLang="zh-CN" sz="3600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7A7E-B68B-9E4E-9703-168309B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1B67-CB63-BE4C-ADDE-CC6843E8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9628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B550-6DB0-574B-A419-F9D18F65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33</a:t>
            </a:fld>
            <a:endParaRPr lang="en-US" altLang="en-US" sz="1400" b="0"/>
          </a:p>
        </p:txBody>
      </p:sp>
      <p:sp>
        <p:nvSpPr>
          <p:cNvPr id="51201" name="Rectangle 3">
            <a:extLst>
              <a:ext uri="{FF2B5EF4-FFF2-40B4-BE49-F238E27FC236}">
                <a16:creationId xmlns:a16="http://schemas.microsoft.com/office/drawing/2014/main" id="{C207646C-CF08-B846-A207-3FFA66F6253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57500" y="296862"/>
            <a:ext cx="6477000" cy="6264275"/>
          </a:xfrm>
        </p:spPr>
        <p:txBody>
          <a:bodyPr>
            <a:normAutofit lnSpcReduction="10000"/>
          </a:bodyPr>
          <a:lstStyle/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class  </a:t>
            </a:r>
            <a:r>
              <a:rPr lang="en-US" altLang="zh-CN" sz="2800" b="1">
                <a:ea typeface="SimSun" panose="02010600030101010101" pitchFamily="2" charset="-122"/>
              </a:rPr>
              <a:t>PS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  public:	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	int ts, ms;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	PS (PS &amp;x);  </a:t>
            </a:r>
            <a:r>
              <a:rPr lang="en-US" altLang="zh-CN" sz="2800" i="1">
                <a:ea typeface="SimSun" panose="02010600030101010101" pitchFamily="2" charset="-122"/>
              </a:rPr>
              <a:t>//H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m tạo sao ch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2800" i="1">
                <a:ea typeface="SimSun" panose="02010600030101010101" pitchFamily="2" charset="-122"/>
              </a:rPr>
              <a:t>p</a:t>
            </a:r>
            <a:endParaRPr lang="en-US" altLang="zh-CN" sz="2800" b="1">
              <a:ea typeface="SimSun" panose="02010600030101010101" pitchFamily="2" charset="-122"/>
            </a:endParaRP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	void nhap();	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		void in();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};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800">
              <a:ea typeface="SimSun" panose="02010600030101010101" pitchFamily="2" charset="-122"/>
            </a:endParaRP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</a:rPr>
              <a:t>//Định nghĩa 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tạo sao ch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2800">
                <a:ea typeface="SimSun" panose="02010600030101010101" pitchFamily="2" charset="-122"/>
              </a:rPr>
              <a:t>p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PS :: PS(const PS &amp;x)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	ts = x.ts;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	ms = x.ms;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1018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7F58-DE4D-D490-C1E5-AA7ED4B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3</a:t>
            </a: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Thành viên tĩnh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73DA-3C34-5B02-3707-E49FE9E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C730E-5E31-37F4-68FE-BA5FBB7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AA97CDA-D1D8-3440-BA99-B7BFD68D47D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3596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51C7E348-3008-694D-B774-9C20FD259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62000" indent="-762000"/>
            <a:r>
              <a:rPr lang="en-US" altLang="zh-CN" sz="4800">
                <a:ea typeface="SimSun" panose="02010600030101010101" pitchFamily="2" charset="-122"/>
              </a:rPr>
              <a:t>Hàm thành viên tĩnh</a:t>
            </a:r>
          </a:p>
        </p:txBody>
      </p:sp>
      <p:sp>
        <p:nvSpPr>
          <p:cNvPr id="39937" name="Rectangle 3">
            <a:extLst>
              <a:ext uri="{FF2B5EF4-FFF2-40B4-BE49-F238E27FC236}">
                <a16:creationId xmlns:a16="http://schemas.microsoft.com/office/drawing/2014/main" id="{A43360AE-9AAA-1142-BBB0-1076ECE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Được khai b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o với từ kh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a </a:t>
            </a:r>
            <a:r>
              <a:rPr lang="en-US" altLang="zh-CN" sz="3200">
                <a:solidFill>
                  <a:srgbClr val="FF0000"/>
                </a:solidFill>
                <a:ea typeface="SimSun" panose="02010600030101010101" pitchFamily="2" charset="-122"/>
              </a:rPr>
              <a:t>static</a:t>
            </a:r>
            <a:r>
              <a:rPr lang="en-US" altLang="zh-CN" sz="3200">
                <a:ea typeface="SimSun" panose="02010600030101010101" pitchFamily="2" charset="-122"/>
              </a:rPr>
              <a:t> ở đầu.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Đặc t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200">
                <a:ea typeface="SimSun" panose="02010600030101010101" pitchFamily="2" charset="-122"/>
              </a:rPr>
              <a:t>nh của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viên tĩnh:</a:t>
            </a:r>
          </a:p>
          <a:p>
            <a:pPr marL="803275" lvl="1" indent="-571500" algn="just">
              <a:buClr>
                <a:schemeClr val="tx1"/>
              </a:buClr>
            </a:pPr>
            <a:r>
              <a:rPr lang="en-US" altLang="zh-CN" sz="2800" i="1">
                <a:ea typeface="SimSun" panose="02010600030101010101" pitchFamily="2" charset="-122"/>
              </a:rPr>
              <a:t>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m khai b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i="1">
                <a:ea typeface="SimSun" panose="02010600030101010101" pitchFamily="2" charset="-122"/>
              </a:rPr>
              <a:t>o static chỉ c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800" i="1">
                <a:ea typeface="SimSun" panose="02010600030101010101" pitchFamily="2" charset="-122"/>
              </a:rPr>
              <a:t> thể truy nhập tới những th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nh phần tĩnh của lớp</a:t>
            </a:r>
          </a:p>
          <a:p>
            <a:pPr marL="803275" lvl="1" indent="-571500" algn="just">
              <a:buClr>
                <a:schemeClr val="tx1"/>
              </a:buClr>
            </a:pPr>
            <a:r>
              <a:rPr lang="en-US" altLang="zh-CN" sz="2800" i="1">
                <a:ea typeface="SimSun" panose="02010600030101010101" pitchFamily="2" charset="-122"/>
              </a:rPr>
              <a:t>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m th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nh viên tĩnh c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800" i="1">
                <a:ea typeface="SimSun" panose="02010600030101010101" pitchFamily="2" charset="-122"/>
              </a:rPr>
              <a:t> thể được gọi với tên của lớp thay cho tên của đối tượng</a:t>
            </a:r>
            <a:endParaRPr lang="en-US" altLang="zh-CN" sz="3600" b="1" i="1"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B31E-4EC2-F544-B6FC-A9174D21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35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5869EFAF-1C72-1941-8F45-E531CF0EA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62000" indent="-762000"/>
            <a:r>
              <a:rPr lang="en-US" altLang="zh-CN" sz="4800">
                <a:ea typeface="SimSun" panose="02010600030101010101" pitchFamily="2" charset="-122"/>
              </a:rPr>
              <a:t>Từ khóa const</a:t>
            </a:r>
          </a:p>
        </p:txBody>
      </p:sp>
      <p:sp>
        <p:nvSpPr>
          <p:cNvPr id="40961" name="Rectangle 3">
            <a:extLst>
              <a:ext uri="{FF2B5EF4-FFF2-40B4-BE49-F238E27FC236}">
                <a16:creationId xmlns:a16="http://schemas.microsoft.com/office/drawing/2014/main" id="{AFDE638C-7D47-3A48-ABF3-2B4EB0D8028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Được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khi không muốn thay đổi dữ liệu của đối tượng lớp ở trong một số phương thức (h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m)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Sử dụng</a:t>
            </a:r>
            <a:r>
              <a:rPr lang="en-US" altLang="zh-CN">
                <a:ea typeface="SimSun" panose="02010600030101010101" pitchFamily="2" charset="-122"/>
              </a:rPr>
              <a:t>: thêm từ kh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a </a:t>
            </a:r>
            <a:r>
              <a:rPr lang="en-US" altLang="zh-CN" b="1">
                <a:ea typeface="SimSun" panose="02010600030101010101" pitchFamily="2" charset="-122"/>
              </a:rPr>
              <a:t>const</a:t>
            </a:r>
            <a:r>
              <a:rPr lang="en-US" altLang="zh-CN">
                <a:ea typeface="SimSun" panose="02010600030101010101" pitchFamily="2" charset="-122"/>
              </a:rPr>
              <a:t>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trước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của tham số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370FDA-507A-D62F-B00B-2EF5FC03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7400" cy="4351338"/>
          </a:xfrm>
        </p:spPr>
        <p:txBody>
          <a:bodyPr/>
          <a:lstStyle/>
          <a:p>
            <a:pPr marL="115888" indent="-11588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friend sophuc cong(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&amp;c1, 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&amp;c2);</a:t>
            </a:r>
          </a:p>
          <a:p>
            <a:pPr marL="115888" indent="-115888">
              <a:buClr>
                <a:schemeClr val="tx1"/>
              </a:buClr>
              <a:buNone/>
            </a:pPr>
            <a:endParaRPr lang="en-US" altLang="zh-CN" sz="120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friend sophuc tru(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&amp;c1, 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&amp;c2);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1304F-2985-5A43-9903-58D182C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36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7F58-DE4D-D490-C1E5-AA7ED4B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Hàm bạn và Lớp bạn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73DA-3C34-5B02-3707-E49FE9E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C730E-5E31-37F4-68FE-BA5FBB7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AA97CDA-D1D8-3440-BA99-B7BFD68D47D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2049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CA4C311C-C88A-A04F-93D8-8AD8FE1AC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Phân loại hàm thành viên</a:t>
            </a:r>
          </a:p>
        </p:txBody>
      </p:sp>
      <p:sp>
        <p:nvSpPr>
          <p:cNvPr id="24577" name="Rectangle 3">
            <a:extLst>
              <a:ext uri="{FF2B5EF4-FFF2-40B4-BE49-F238E27FC236}">
                <a16:creationId xmlns:a16="http://schemas.microsoft.com/office/drawing/2014/main" id="{A5645531-3EE7-634E-8B34-125505B6C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viên của lớp gồm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loại sau:</a:t>
            </a:r>
          </a:p>
          <a:p>
            <a:pPr marL="633413" lvl="1" indent="-457200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viên riêng của lớp 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  được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trong v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ng </a:t>
            </a:r>
            <a:r>
              <a:rPr lang="en-US" altLang="zh-CN" sz="2800">
                <a:solidFill>
                  <a:srgbClr val="FF0000"/>
                </a:solidFill>
                <a:ea typeface="SimSun" panose="02010600030101010101" pitchFamily="2" charset="-122"/>
                <a:sym typeface="Wingdings" pitchFamily="2" charset="2"/>
              </a:rPr>
              <a:t>private</a:t>
            </a:r>
            <a:endParaRPr lang="en-US" altLang="zh-CN" sz="28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marL="633413" lvl="1" indent="-457200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viên thân thiện 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 được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với từ kh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a </a:t>
            </a:r>
            <a:r>
              <a:rPr lang="en-US" altLang="zh-CN" sz="2800">
                <a:solidFill>
                  <a:srgbClr val="FF0000"/>
                </a:solidFill>
                <a:ea typeface="SimSun" panose="02010600030101010101" pitchFamily="2" charset="-122"/>
                <a:sym typeface="Wingdings" pitchFamily="2" charset="2"/>
              </a:rPr>
              <a:t>friend</a:t>
            </a:r>
            <a:endParaRPr lang="en-US" altLang="zh-CN" sz="28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marL="633413" lvl="1" indent="-457200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viên tĩnh 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 được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với từ kh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a </a:t>
            </a:r>
            <a:r>
              <a:rPr lang="en-US" altLang="zh-CN" sz="2800">
                <a:solidFill>
                  <a:srgbClr val="FF0000"/>
                </a:solidFill>
                <a:ea typeface="SimSun" panose="02010600030101010101" pitchFamily="2" charset="-122"/>
                <a:sym typeface="Wingdings" pitchFamily="2" charset="2"/>
              </a:rPr>
              <a:t>static</a:t>
            </a:r>
            <a:endParaRPr lang="en-US" altLang="zh-CN" sz="280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A4233-C0A1-7746-90E3-0B4A16C9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114849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DAF08470-2F75-574F-B236-F64767C4D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38200" indent="-838200"/>
            <a:r>
              <a:rPr lang="en-US" altLang="zh-CN" sz="4800">
                <a:ea typeface="SimSun" panose="02010600030101010101" pitchFamily="2" charset="-122"/>
              </a:rPr>
              <a:t>Hàm thành viên private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353B2A47-A755-A44F-A2F0-C9C94F89E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che giấu không cho ph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3200">
                <a:ea typeface="SimSun" panose="02010600030101010101" pitchFamily="2" charset="-122"/>
              </a:rPr>
              <a:t>p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đối tượng kh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truy cập đến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được khai b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o trong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private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private chỉ gọi được thông qua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kh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trong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lớp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Đối tượng trong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lớp cũng không truy cập được đến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private khi khai b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o ngo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i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định nghĩa lớp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FEB4-227D-4B46-A66B-AD0BD9B6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417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sz="5400"/>
              <a:t>Đối tượng và </a:t>
            </a:r>
            <a:r>
              <a:rPr lang="en-US" sz="5400"/>
              <a:t>L</a:t>
            </a:r>
            <a:r>
              <a:rPr lang="vi-VN" sz="5400"/>
              <a:t>ớp đối tượng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vi-VN" b="1"/>
              <a:t>Đối tượng</a:t>
            </a:r>
            <a:r>
              <a:rPr lang="vi-VN"/>
              <a:t> là một </a:t>
            </a:r>
            <a:r>
              <a:rPr lang="vi-VN" i="1"/>
              <a:t>thực thể</a:t>
            </a:r>
            <a:r>
              <a:rPr lang="vi-VN"/>
              <a:t> để biểu diễn các trường hợp cụ thể trong thế giới thực</a:t>
            </a:r>
            <a:endParaRPr lang="en-US"/>
          </a:p>
          <a:p>
            <a:pPr algn="just"/>
            <a:r>
              <a:rPr lang="vi-VN" b="1"/>
              <a:t>Lớp (đối tượng)</a:t>
            </a:r>
            <a:r>
              <a:rPr lang="vi-VN"/>
              <a:t> là các </a:t>
            </a:r>
            <a:r>
              <a:rPr lang="en-US" i="1"/>
              <a:t>khuôn </a:t>
            </a:r>
            <a:r>
              <a:rPr lang="vi-VN" i="1"/>
              <a:t>mẫu</a:t>
            </a:r>
            <a:r>
              <a:rPr lang="vi-VN"/>
              <a:t> cho các đối tượng. </a:t>
            </a:r>
          </a:p>
          <a:p>
            <a:pPr lvl="1" algn="just"/>
            <a:r>
              <a:rPr lang="vi-VN" sz="2800"/>
              <a:t>Chúng có thể được sử dụng để tạo ra đối tượng.</a:t>
            </a:r>
            <a:endParaRPr lang="en-US" sz="2800"/>
          </a:p>
          <a:p>
            <a:pPr lvl="1" algn="just"/>
            <a:r>
              <a:rPr lang="vi-VN" sz="2800"/>
              <a:t>Lớp đối tượng có thể kế thừa các thuộc tính và dịch vụ từ các lớp đối tượng khác.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>
              <a:spcAft>
                <a:spcPts val="600"/>
              </a:spcAft>
            </a:pPr>
            <a:fld id="{2BBB5E19-F10A-4C2F-BF6F-11C513378A2E}" type="slidenum">
              <a:rPr kumimoji="0" lang="en-US" smtClean="0"/>
              <a:pPr eaLnBrk="1" latinLnBrk="0" hangingPunct="1">
                <a:spcAft>
                  <a:spcPts val="600"/>
                </a:spcAft>
              </a:pPr>
              <a:t>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D331A021-50ED-7F46-8350-6B43483A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62000" indent="-762000"/>
            <a:r>
              <a:rPr lang="en-US" altLang="zh-CN" sz="4800">
                <a:ea typeface="SimSun" panose="02010600030101010101" pitchFamily="2" charset="-122"/>
              </a:rPr>
              <a:t>Hàm thành viên friend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BF64E5C0-509A-844E-9CA2-D24425BF0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Hàm friend là hàm được định nghĩa cho phép nhiều lớp cùng sử dụng chung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Có quyền truy cập đến các thành viên </a:t>
            </a:r>
            <a:r>
              <a:rPr lang="en-US" altLang="zh-CN" sz="3200" b="1">
                <a:ea typeface="SimSun" panose="02010600030101010101" pitchFamily="2" charset="-122"/>
              </a:rPr>
              <a:t>private </a:t>
            </a:r>
            <a:r>
              <a:rPr lang="en-US" altLang="zh-CN" sz="3200">
                <a:ea typeface="SimSun" panose="02010600030101010101" pitchFamily="2" charset="-122"/>
              </a:rPr>
              <a:t>và </a:t>
            </a:r>
            <a:r>
              <a:rPr lang="en-US" altLang="zh-CN" sz="3200" b="1">
                <a:ea typeface="SimSun" panose="02010600030101010101" pitchFamily="2" charset="-122"/>
              </a:rPr>
              <a:t>protected</a:t>
            </a:r>
            <a:endParaRPr lang="en-US" altLang="zh-CN" sz="3200">
              <a:ea typeface="SimSun" panose="02010600030101010101" pitchFamily="2" charset="-122"/>
            </a:endParaRP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Khai báo: thêm từ khóa </a:t>
            </a:r>
            <a:r>
              <a:rPr lang="en-US" altLang="zh-CN" sz="3200" b="1">
                <a:ea typeface="SimSun" panose="02010600030101010101" pitchFamily="2" charset="-122"/>
              </a:rPr>
              <a:t>friend</a:t>
            </a:r>
            <a:r>
              <a:rPr lang="en-US" altLang="zh-CN" sz="3200">
                <a:ea typeface="SimSun" panose="02010600030101010101" pitchFamily="2" charset="-122"/>
              </a:rPr>
              <a:t> vào trước kiểu của hàm thành phần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Cú pháp khai báo:</a:t>
            </a:r>
          </a:p>
          <a:p>
            <a:pPr marL="58738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3600" b="1">
                <a:ea typeface="SimSun" panose="02010600030101010101" pitchFamily="2" charset="-122"/>
              </a:rPr>
              <a:t>		friend</a:t>
            </a:r>
            <a:r>
              <a:rPr lang="en-US" altLang="zh-CN" sz="3600">
                <a:ea typeface="SimSun" panose="02010600030101010101" pitchFamily="2" charset="-122"/>
              </a:rPr>
              <a:t>  type  tên-hàm( </a:t>
            </a:r>
            <a:r>
              <a:rPr lang="en-US" altLang="zh-CN" sz="3600" i="1">
                <a:ea typeface="SimSun" panose="02010600030101010101" pitchFamily="2" charset="-122"/>
              </a:rPr>
              <a:t>parameter </a:t>
            </a:r>
            <a:r>
              <a:rPr lang="en-US" altLang="zh-CN" sz="3600">
                <a:ea typeface="SimSun" panose="02010600030101010101" pitchFamily="2" charset="-122"/>
              </a:rPr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16EE9-9843-0A44-A635-C2D6C909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967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F56-8112-8D44-B4CB-E18050CF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Hàm thành viên friend</a:t>
            </a:r>
            <a:endParaRPr lang="en-VN" sz="4800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C72A80E4-C0B1-474F-84E1-B5D4A3F6B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friend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 thể định nghĩa ở mọi nơi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không cần d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200">
                <a:ea typeface="SimSun" panose="02010600030101010101" pitchFamily="2" charset="-122"/>
              </a:rPr>
              <a:t>ng từ kh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200">
                <a:ea typeface="SimSun" panose="02010600030101010101" pitchFamily="2" charset="-122"/>
              </a:rPr>
              <a:t>a friend hay toán tử </a:t>
            </a:r>
            <a:r>
              <a:rPr lang="en-US" altLang="zh-CN" sz="3200" b="1">
                <a:ea typeface="SimSun" panose="02010600030101010101" pitchFamily="2" charset="-122"/>
              </a:rPr>
              <a:t>:: </a:t>
            </a: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3200" b="1">
                <a:ea typeface="SimSun" panose="02010600030101010101" pitchFamily="2" charset="-122"/>
              </a:rPr>
              <a:t>H</a:t>
            </a:r>
            <a:r>
              <a:rPr lang="en-US" altLang="zh-CN" sz="32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b="1">
                <a:ea typeface="SimSun" panose="02010600030101010101" pitchFamily="2" charset="-122"/>
              </a:rPr>
              <a:t>m </a:t>
            </a:r>
            <a:r>
              <a:rPr lang="en-US" altLang="zh-CN" sz="3200">
                <a:ea typeface="SimSun" panose="02010600030101010101" pitchFamily="2" charset="-122"/>
              </a:rPr>
              <a:t>friends </a:t>
            </a:r>
            <a:r>
              <a:rPr lang="en-US" altLang="zh-CN" sz="3200" b="1">
                <a:ea typeface="SimSun" panose="02010600030101010101" pitchFamily="2" charset="-122"/>
              </a:rPr>
              <a:t>l</a:t>
            </a:r>
            <a:r>
              <a:rPr lang="en-US" altLang="zh-CN" sz="32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b="1">
                <a:ea typeface="SimSun" panose="02010600030101010101" pitchFamily="2" charset="-122"/>
              </a:rPr>
              <a:t> một h</a:t>
            </a:r>
            <a:r>
              <a:rPr lang="en-US" altLang="zh-CN" sz="32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b="1">
                <a:ea typeface="SimSun" panose="02010600030101010101" pitchFamily="2" charset="-122"/>
              </a:rPr>
              <a:t>m được định nghĩa thông thường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F826-B5BB-434E-A766-C1514C7C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9288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D16A7291-AF25-0C49-8FD6-FC785A740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Đặc điểm hàm friend</a:t>
            </a:r>
          </a:p>
        </p:txBody>
      </p:sp>
      <p:sp>
        <p:nvSpPr>
          <p:cNvPr id="28673" name="Rectangle 2">
            <a:extLst>
              <a:ext uri="{FF2B5EF4-FFF2-40B4-BE49-F238E27FC236}">
                <a16:creationId xmlns:a16="http://schemas.microsoft.com/office/drawing/2014/main" id="{783A4C41-2B81-4849-BF7A-FD51F81F0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Không nằm trong miền x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định của lớp nơi được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</a:t>
            </a:r>
          </a:p>
          <a:p>
            <a:pPr algn="just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Khi truy cập đến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không cần gắn với đối tượng của lớp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</a:t>
            </a:r>
            <a:r>
              <a:rPr lang="en-US" altLang="zh-CN">
                <a:ea typeface="SimSun" panose="02010600030101010101" pitchFamily="2" charset="-122"/>
              </a:rPr>
              <a:t> truy nhập đến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friend thực hiện như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thông thường</a:t>
            </a:r>
          </a:p>
          <a:p>
            <a:pPr algn="just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Thông thường đối số của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friend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đối tượng đang định nghĩa</a:t>
            </a:r>
          </a:p>
          <a:p>
            <a:pPr algn="just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friend không sử dụng con trỏ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91B7-D013-AF40-B1DA-9CAF2EA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5015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63F0C1A1-4F32-9E47-9CA0-E0DE7FC2C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29697" name="Rectangle 2">
            <a:extLst>
              <a:ext uri="{FF2B5EF4-FFF2-40B4-BE49-F238E27FC236}">
                <a16:creationId xmlns:a16="http://schemas.microsoft.com/office/drawing/2014/main" id="{E89190F3-2E0F-684A-A39E-EC405793D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Xây dựng lớp phân số với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thao t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cần sau:</a:t>
            </a:r>
          </a:p>
          <a:p>
            <a:pPr marL="631825" lvl="1" indent="-457200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Cộng, trừ hai phân số</a:t>
            </a:r>
          </a:p>
          <a:p>
            <a:pPr marL="631825" lvl="1" indent="-457200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Nhân, chia hai phân số (</a:t>
            </a:r>
            <a:r>
              <a:rPr lang="en-US" altLang="zh-CN" sz="2800" i="1">
                <a:ea typeface="SimSun" panose="02010600030101010101" pitchFamily="2" charset="-122"/>
              </a:rPr>
              <a:t>h</a:t>
            </a:r>
            <a:r>
              <a:rPr lang="en-US" altLang="zh-CN" sz="28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i="1">
                <a:ea typeface="SimSun" panose="02010600030101010101" pitchFamily="2" charset="-122"/>
              </a:rPr>
              <a:t>m friend)</a:t>
            </a:r>
            <a:endParaRPr lang="en-US" altLang="zh-CN" sz="2800"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983E-457F-2E49-8977-CA77C090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801936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01E1-5C61-E949-85A6-A8B96192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44</a:t>
            </a:fld>
            <a:endParaRPr lang="en-US" altLang="en-US" sz="1400" b="0"/>
          </a:p>
        </p:txBody>
      </p:sp>
      <p:sp>
        <p:nvSpPr>
          <p:cNvPr id="30721" name="Rectangle 3">
            <a:extLst>
              <a:ext uri="{FF2B5EF4-FFF2-40B4-BE49-F238E27FC236}">
                <a16:creationId xmlns:a16="http://schemas.microsoft.com/office/drawing/2014/main" id="{0E752DE2-395B-5C4D-9CB4-6A6E0FA6215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33600" y="855265"/>
            <a:ext cx="7924800" cy="51474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class ps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int ts, ms;	 //tp du lieu</a:t>
            </a:r>
          </a:p>
          <a:p>
            <a:pPr lvl="1">
              <a:lnSpc>
                <a:spcPct val="80000"/>
              </a:lnSpc>
              <a:buNone/>
            </a:pPr>
            <a:endParaRPr lang="en-US" altLang="zh-CN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//dinh nghia ham nhap xuat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void nhap( 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void in( 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//dinh nghia ham cong, tru, nhan, chia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ps cong( ps b);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ps tru( ps b);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friend ps nhan(ps a, ps b);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friend ps chia(ps a,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10870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4786-402C-0340-AF65-BFDE521E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45</a:t>
            </a:fld>
            <a:endParaRPr lang="en-US" altLang="en-US" sz="1400" b="0"/>
          </a:p>
        </p:txBody>
      </p:sp>
      <p:sp>
        <p:nvSpPr>
          <p:cNvPr id="31745" name="Rectangle 2">
            <a:extLst>
              <a:ext uri="{FF2B5EF4-FFF2-40B4-BE49-F238E27FC236}">
                <a16:creationId xmlns:a16="http://schemas.microsoft.com/office/drawing/2014/main" id="{5676A2DA-2593-6546-8171-60F0DFDD3C8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9800" y="1371600"/>
            <a:ext cx="77724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//Định nghĩa các hàm thành viên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void ps::in()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if(ms==1) cout&lt;&lt;ts;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else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	if(ts==0) cout&lt;&lt;"0";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	else cout&lt;&lt;ts&lt;&lt;"/"&lt;&lt;ms;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8210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F6C5-5944-6245-BB32-6B0DCAC1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46</a:t>
            </a:fld>
            <a:endParaRPr lang="en-US" altLang="en-US" sz="1400" b="0"/>
          </a:p>
        </p:txBody>
      </p:sp>
      <p:sp>
        <p:nvSpPr>
          <p:cNvPr id="32769" name="Rectangle 2">
            <a:extLst>
              <a:ext uri="{FF2B5EF4-FFF2-40B4-BE49-F238E27FC236}">
                <a16:creationId xmlns:a16="http://schemas.microsoft.com/office/drawing/2014/main" id="{0B8198CB-4FA5-1D45-866C-6D84DC6A29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76500" y="1253331"/>
            <a:ext cx="72390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void ps::nhap()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cout&lt;&lt;"Nhap tu so:"; cin&gt;&gt;ts;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cout&lt;&lt;"Nhap mau so:"; cin&gt;&gt;ms;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if (ms&lt;0)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	ts=-ts;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	ms=-ms;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0264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2EE6-5F43-044B-9BB6-1B624C67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47</a:t>
            </a:fld>
            <a:endParaRPr lang="en-US" altLang="en-US" sz="1400" b="0"/>
          </a:p>
        </p:txBody>
      </p:sp>
      <p:sp>
        <p:nvSpPr>
          <p:cNvPr id="33793" name="Rectangle 2">
            <a:extLst>
              <a:ext uri="{FF2B5EF4-FFF2-40B4-BE49-F238E27FC236}">
                <a16:creationId xmlns:a16="http://schemas.microsoft.com/office/drawing/2014/main" id="{290B8B3E-3C69-824B-BFA7-55BECB4FE6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76600" y="250825"/>
            <a:ext cx="5638800" cy="63563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ps::cong( ps b)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ts*b.ms+b.ts*ms;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ms*b.ms;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ps::tru( ps b)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ts*b.ms - b.ts*ms;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ms*b.ms;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875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A426-B884-EA4E-90CE-6B55C1A2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48</a:t>
            </a:fld>
            <a:endParaRPr lang="en-US" altLang="en-US" sz="1400" b="0"/>
          </a:p>
        </p:txBody>
      </p:sp>
      <p:sp>
        <p:nvSpPr>
          <p:cNvPr id="35841" name="Rectangle 2">
            <a:extLst>
              <a:ext uri="{FF2B5EF4-FFF2-40B4-BE49-F238E27FC236}">
                <a16:creationId xmlns:a16="http://schemas.microsoft.com/office/drawing/2014/main" id="{2983CF69-700B-9549-AAF8-A78C15C8B6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743200" y="136525"/>
            <a:ext cx="6705600" cy="65849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ps nhan( ps a, ps b)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kq.ts = a.ts*b.ts;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kq.ms = a.ms*b.ms;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ps chia( ps a, ps b)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kq.ts = a.ts*b.ms;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kq.ms = a.ms*b.ts;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62087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8C019BE-E023-264A-9BEB-C7A2C5618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0400" y="220662"/>
            <a:ext cx="5791200" cy="64166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void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x,y,kq;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cout&lt;&lt;"Nhap phan so thu nhat: 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x.nhap();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cout&lt;&lt;"\n\n Nhap phan so thu hai:\n";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y.nhap();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 = x.cong(y);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cout&lt;&lt;"\n Tong:";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kq.in();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 = nhan(x,y);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cout&lt;&lt;"\n Tich:";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kq.in();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getch();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26AA-B4CD-1F4C-861C-3DCD3C64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3374602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3 nguyên lý của OOP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Che dấu thông tin</a:t>
            </a:r>
          </a:p>
          <a:p>
            <a:pPr lvl="1" algn="just"/>
            <a:r>
              <a:rPr lang="en-US" sz="2800"/>
              <a:t>Người dùng không biết / không cần biết chi tiết về cách thức hoạt động / cài đặt của các thao tác (hàm)</a:t>
            </a:r>
          </a:p>
          <a:p>
            <a:pPr algn="just"/>
            <a:r>
              <a:rPr lang="en-US"/>
              <a:t>Dữ liệu trừu tượng</a:t>
            </a:r>
          </a:p>
          <a:p>
            <a:pPr lvl="1" algn="just"/>
            <a:r>
              <a:rPr lang="en-US" sz="2800"/>
              <a:t>Người dùng không biết chi biết dữ liệu được xử lý như thế nào bên trong lớp</a:t>
            </a:r>
          </a:p>
          <a:p>
            <a:pPr algn="just"/>
            <a:r>
              <a:rPr lang="en-US"/>
              <a:t>Đóng gói</a:t>
            </a:r>
          </a:p>
          <a:p>
            <a:pPr lvl="1" algn="just"/>
            <a:r>
              <a:rPr lang="en-US" sz="2800"/>
              <a:t>Tập hợp dữ liệu và những thao tác trên dữ liệu cùng nhau, nhưng che dấu chi tiết về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>
              <a:spcAft>
                <a:spcPts val="600"/>
              </a:spcAft>
            </a:pPr>
            <a:fld id="{2BBB5E19-F10A-4C2F-BF6F-11C513378A2E}" type="slidenum">
              <a:rPr kumimoji="0" lang="en-US" smtClean="0"/>
              <a:pPr eaLnBrk="1" latinLnBrk="0" hangingPunct="1">
                <a:spcAft>
                  <a:spcPts val="600"/>
                </a:spcAft>
              </a:pPr>
              <a:t>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Lớp bạn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Toàn bộ một lớp có thể là bạn của một lớp khác</a:t>
            </a:r>
          </a:p>
          <a:p>
            <a:pPr lvl="1" algn="just"/>
            <a:r>
              <a:rPr lang="en-US"/>
              <a:t>Tương tự như một hàm là bạn trong một lớp</a:t>
            </a:r>
          </a:p>
          <a:p>
            <a:pPr algn="just"/>
            <a:r>
              <a:rPr lang="en-US" sz="2400"/>
              <a:t>Nếu lớp F là bạn của lớp C =&gt; tất cả hàm thành viên của lớp F đều là bạn của lớp C</a:t>
            </a:r>
          </a:p>
          <a:p>
            <a:pPr lvl="1" algn="just"/>
            <a:r>
              <a:rPr lang="en-US"/>
              <a:t>Điều ngược lại không đúng</a:t>
            </a:r>
          </a:p>
          <a:p>
            <a:pPr algn="just"/>
            <a:r>
              <a:rPr lang="en-US" sz="2400"/>
              <a:t>Cú pháp: </a:t>
            </a:r>
            <a:r>
              <a:rPr lang="en-US" sz="2400" i="1">
                <a:solidFill>
                  <a:srgbClr val="FF0000"/>
                </a:solidFill>
              </a:rPr>
              <a:t>friend</a:t>
            </a:r>
            <a:r>
              <a:rPr lang="en-US" sz="2400" i="1"/>
              <a:t> class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>
              <a:spcAft>
                <a:spcPts val="600"/>
              </a:spcAft>
            </a:pPr>
            <a:fld id="{2BBB5E19-F10A-4C2F-BF6F-11C513378A2E}" type="slidenum">
              <a:rPr kumimoji="0" lang="en-US" smtClean="0"/>
              <a:pPr eaLnBrk="1" latinLnBrk="0" hangingPunct="1">
                <a:spcAft>
                  <a:spcPts val="600"/>
                </a:spcAft>
              </a:pPr>
              <a:t>50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657E-9DC0-A74D-B9C7-B9FBACF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Bài tập</a:t>
            </a:r>
            <a:r>
              <a:rPr lang="en-US"/>
              <a:t>: </a:t>
            </a:r>
            <a:br>
              <a:rPr lang="en-US"/>
            </a:br>
            <a:r>
              <a:rPr lang="en-US"/>
              <a:t>Cài đặt lớp Matrix sau</a:t>
            </a:r>
            <a:endParaRPr lang="en-VN"/>
          </a:p>
        </p:txBody>
      </p:sp>
      <p:sp>
        <p:nvSpPr>
          <p:cNvPr id="38913" name="Content Placeholder 2">
            <a:extLst>
              <a:ext uri="{FF2B5EF4-FFF2-40B4-BE49-F238E27FC236}">
                <a16:creationId xmlns:a16="http://schemas.microsoft.com/office/drawing/2014/main" id="{CEC7B3A8-BF1C-CB43-A385-E9EAB0B04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277600" cy="466725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VN" sz="2400">
                <a:latin typeface="Courier New" panose="02070309020205020404" pitchFamily="49" charset="0"/>
                <a:ea typeface="SimSun" panose="02010600030101010101" pitchFamily="2" charset="-122"/>
              </a:rPr>
              <a:t>class Matrix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private: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int m; // dòng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int n; // cột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double elements[100][100];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public: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Matrix();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Matrix(const Matrix&amp; a);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void nhap();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void xuat();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int Cong(const Matrix&amp; a); // trả về 1 nếu cộng được, ngược lại, trả về 0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VN" sz="1800">
                <a:latin typeface="Courier New" panose="02070309020205020404" pitchFamily="49" charset="0"/>
                <a:ea typeface="SimSun" panose="02010600030101010101" pitchFamily="2" charset="-122"/>
              </a:rPr>
              <a:t>    friend Matrix Nhan(const Matrix&amp; a, int k); // Nhân với 1 số k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400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62D8-A9C9-A745-83AA-252E0DFB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51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298094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6840" name="Rectangle 37683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842" name="Freeform: Shape 37684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109494-9C47-F843-BD7D-E4C493EE7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Định nghĩa Lớp</a:t>
            </a:r>
          </a:p>
        </p:txBody>
      </p:sp>
      <p:sp>
        <p:nvSpPr>
          <p:cNvPr id="376844" name="Arc 37684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7050075D-1EA7-5048-8132-0E071403C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Định nghĩa lớp là tạo ra một kiểu dữ liệu trừu tượng mới để mô tả các đặc trưng của đối tượng trong thực tế. </a:t>
            </a:r>
          </a:p>
          <a:p>
            <a:pPr algn="just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Gồm 2 bước:</a:t>
            </a:r>
          </a:p>
          <a:p>
            <a:pPr marL="6921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b="1" i="1">
                <a:ea typeface="SimSun" panose="02010600030101010101" pitchFamily="2" charset="-122"/>
              </a:rPr>
              <a:t>Khai báo lớp</a:t>
            </a:r>
            <a:r>
              <a:rPr lang="en-US" altLang="zh-CN" sz="2800">
                <a:ea typeface="SimSun" panose="02010600030101010101" pitchFamily="2" charset="-122"/>
              </a:rPr>
              <a:t>: khai báo các biến thành viên và các hàm thành viên</a:t>
            </a:r>
          </a:p>
          <a:p>
            <a:pPr marL="6921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b="1" i="1">
                <a:ea typeface="SimSun" panose="02010600030101010101" pitchFamily="2" charset="-122"/>
              </a:rPr>
              <a:t>Cài đặt hàm thành viên</a:t>
            </a:r>
            <a:endParaRPr lang="en-US" altLang="zh-CN" sz="2800" b="1"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CDE85-31D8-2D42-A120-0BE2159D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DB682D-46D2-2444-8453-251C254D5BD6}" type="slidenum">
              <a:rPr lang="en-US" altLang="en-US"/>
              <a:pPr>
                <a:spcAft>
                  <a:spcPts val="600"/>
                </a:spcAft>
                <a:defRPr/>
              </a:pPr>
              <a:t>6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7863" name="Rectangle 37786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3D33DF-6FC0-D14B-9B6A-F36D255ED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>
                <a:ea typeface="SimSun" panose="02010600030101010101" pitchFamily="2" charset="-122"/>
              </a:rPr>
              <a:t>Bước 1: Khai báo lớp</a:t>
            </a:r>
          </a:p>
        </p:txBody>
      </p:sp>
      <p:sp>
        <p:nvSpPr>
          <p:cNvPr id="37786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EEE0FC7C-D3B0-7849-8CB9-E504D0BC2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29384"/>
            <a:ext cx="10515600" cy="4663440"/>
          </a:xfrm>
        </p:spPr>
        <p:txBody>
          <a:bodyPr>
            <a:normAutofit lnSpcReduction="10000"/>
          </a:bodyPr>
          <a:lstStyle/>
          <a:p>
            <a:pPr marL="115888" indent="-115888"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</a:rPr>
              <a:t>class</a:t>
            </a:r>
            <a:r>
              <a:rPr lang="en-US" altLang="zh-CN" sz="2400">
                <a:ea typeface="SimSun" panose="02010600030101010101" pitchFamily="2" charset="-122"/>
              </a:rPr>
              <a:t>   tên-lớp</a:t>
            </a: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b="1" i="1">
                <a:ea typeface="SimSun" panose="02010600030101010101" pitchFamily="2" charset="-122"/>
              </a:rPr>
              <a:t>private</a:t>
            </a:r>
            <a:r>
              <a:rPr lang="en-US" altLang="zh-CN">
                <a:ea typeface="SimSun" panose="02010600030101010101" pitchFamily="2" charset="-122"/>
              </a:rPr>
              <a:t>:	//</a:t>
            </a:r>
            <a:r>
              <a:rPr lang="en-US" altLang="zh-CN" i="1">
                <a:ea typeface="SimSun" panose="02010600030101010101" pitchFamily="2" charset="-122"/>
              </a:rPr>
              <a:t> v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>
                <a:ea typeface="SimSun" panose="02010600030101010101" pitchFamily="2" charset="-122"/>
              </a:rPr>
              <a:t>ng riêng tư</a:t>
            </a:r>
            <a:endParaRPr lang="en-US" altLang="zh-CN">
              <a:ea typeface="SimSun" panose="02010600030101010101" pitchFamily="2" charset="-122"/>
            </a:endParaRPr>
          </a:p>
          <a:p>
            <a:pPr marL="1890713" lvl="1" indent="-609600"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biến thành viên</a:t>
            </a:r>
          </a:p>
          <a:p>
            <a:pPr marL="1890713" lvl="1" indent="-609600"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hàm thành viên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b="1" i="1">
                <a:ea typeface="SimSun" panose="02010600030101010101" pitchFamily="2" charset="-122"/>
              </a:rPr>
              <a:t>protected</a:t>
            </a:r>
            <a:r>
              <a:rPr lang="en-US" altLang="zh-CN">
                <a:ea typeface="SimSun" panose="02010600030101010101" pitchFamily="2" charset="-122"/>
              </a:rPr>
              <a:t>:	</a:t>
            </a:r>
            <a:r>
              <a:rPr lang="en-US" altLang="zh-CN" i="1">
                <a:ea typeface="SimSun" panose="02010600030101010101" pitchFamily="2" charset="-122"/>
              </a:rPr>
              <a:t>// v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>
                <a:ea typeface="SimSun" panose="02010600030101010101" pitchFamily="2" charset="-122"/>
              </a:rPr>
              <a:t>ng được bảo vệ</a:t>
            </a:r>
            <a:endParaRPr lang="en-US" altLang="zh-CN">
              <a:ea typeface="SimSun" panose="02010600030101010101" pitchFamily="2" charset="-122"/>
            </a:endParaRPr>
          </a:p>
          <a:p>
            <a:pPr marL="1890713" lvl="1" indent="-609600"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biến thành viên</a:t>
            </a:r>
          </a:p>
          <a:p>
            <a:pPr marL="1890713" lvl="1" indent="-609600"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hàm thành viên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b="1" i="1">
                <a:ea typeface="SimSun" panose="02010600030101010101" pitchFamily="2" charset="-122"/>
              </a:rPr>
              <a:t>public</a:t>
            </a:r>
            <a:r>
              <a:rPr lang="en-US" altLang="zh-CN" b="1">
                <a:ea typeface="SimSun" panose="02010600030101010101" pitchFamily="2" charset="-122"/>
              </a:rPr>
              <a:t>:</a:t>
            </a:r>
            <a:r>
              <a:rPr lang="en-US" altLang="zh-CN" i="1">
                <a:ea typeface="SimSun" panose="02010600030101010101" pitchFamily="2" charset="-122"/>
              </a:rPr>
              <a:t>	// vùng công khai</a:t>
            </a:r>
            <a:endParaRPr lang="en-US" altLang="zh-CN">
              <a:ea typeface="SimSun" panose="02010600030101010101" pitchFamily="2" charset="-122"/>
            </a:endParaRPr>
          </a:p>
          <a:p>
            <a:pPr marL="1890713" lvl="1" indent="-609600"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biến thành viên</a:t>
            </a:r>
          </a:p>
          <a:p>
            <a:pPr marL="1890713" lvl="1" indent="-609600"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hàm thành viên</a:t>
            </a: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99B06-5E5C-B543-B217-1D8AEA2B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DB682D-46D2-2444-8453-251C254D5BD6}" type="slidenum">
              <a:rPr lang="en-US" altLang="en-US"/>
              <a:pPr>
                <a:spcAft>
                  <a:spcPts val="600"/>
                </a:spcAft>
                <a:defRPr/>
              </a:pPr>
              <a:t>7</a:t>
            </a:fld>
            <a:endParaRPr lang="en-US" altLang="en-US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So sánh cấu trúc và lớp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2B4C6-BE7D-9E4D-92D4-05AC9834C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/>
              <a:t>Cấu trúc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65FD2F-FEDD-DE42-8697-E69372746D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Lớp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/>
              <a:t>Không có hàm thành viên</a:t>
            </a:r>
          </a:p>
          <a:p>
            <a:r>
              <a:rPr lang="en-US"/>
              <a:t>Tất cả dữ liệu thành viên đều là public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FFFDDE-D99F-0A4D-98E4-85492CB55C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Có hàm thành viên</a:t>
            </a:r>
          </a:p>
          <a:p>
            <a:r>
              <a:rPr lang="en-US"/>
              <a:t>Dữ liệu thành viên thường (mặc định) là private</a:t>
            </a:r>
          </a:p>
          <a:p>
            <a:r>
              <a:rPr lang="en-US"/>
              <a:t>Giao diện các hàm thành viên là public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C61FC841-1CC5-8F43-BB83-7C6ABADC3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lớp: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Khai báo biến thành viên</a:t>
            </a:r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BFF4ECE2-E806-DD4D-8C33-E29E82736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b="1">
                <a:ea typeface="SimSun" panose="02010600030101010101" pitchFamily="2" charset="-122"/>
              </a:rPr>
              <a:t>Dữ liệu</a:t>
            </a:r>
            <a:r>
              <a:rPr lang="en-US" altLang="zh-CN" sz="2600">
                <a:ea typeface="SimSun" panose="02010600030101010101" pitchFamily="2" charset="-122"/>
              </a:rPr>
              <a:t>: x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>
                <a:ea typeface="SimSun" panose="02010600030101010101" pitchFamily="2" charset="-122"/>
              </a:rPr>
              <a:t>c định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>
                <a:ea typeface="SimSun" panose="02010600030101010101" pitchFamily="2" charset="-122"/>
              </a:rPr>
              <a:t>c th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nh phần dữ liệu để mô tả lớp 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 gọi l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 trường, thuộc t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nh để x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định đối tượng</a:t>
            </a:r>
          </a:p>
          <a:p>
            <a:pPr marL="571500" lvl="1" indent="-457200" algn="just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Dữ liệu được mô tả thông qua tên v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 kiểu x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định  </a:t>
            </a:r>
            <a:r>
              <a:rPr lang="en-US" altLang="zh-CN" sz="2600" b="1" i="1">
                <a:ea typeface="SimSun" panose="02010600030101010101" pitchFamily="2" charset="-122"/>
                <a:sym typeface="Wingdings" pitchFamily="2" charset="2"/>
              </a:rPr>
              <a:t>khai b</a:t>
            </a:r>
            <a:r>
              <a:rPr lang="en-US" altLang="zh-CN" sz="2600" b="1" i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b="1" i="1">
                <a:ea typeface="SimSun" panose="02010600030101010101" pitchFamily="2" charset="-122"/>
                <a:sym typeface="Wingdings" pitchFamily="2" charset="2"/>
              </a:rPr>
              <a:t>o biến dữ liệu</a:t>
            </a:r>
          </a:p>
          <a:p>
            <a:pPr marL="571500" lvl="1" indent="-457200" algn="just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Kiểu: chấp nhận được khai b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o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kiểu gồm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kiểu cơ bản(int, float,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) hay con trỏ đến đối tượng lớp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34FDE-1D72-2BEF-E6BF-FF0C8ACFD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1825625"/>
            <a:ext cx="5181600" cy="4351338"/>
          </a:xfrm>
        </p:spPr>
        <p:txBody>
          <a:bodyPr>
            <a:normAutofit/>
          </a:bodyPr>
          <a:lstStyle/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class </a:t>
            </a:r>
            <a:r>
              <a:rPr lang="en-US" altLang="zh-CN" sz="3200" b="1">
                <a:ea typeface="SimSun" panose="02010600030101010101" pitchFamily="2" charset="-122"/>
                <a:sym typeface="Wingdings" pitchFamily="2" charset="2"/>
              </a:rPr>
              <a:t>date </a:t>
            </a: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{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	private: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		int ngay;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 b="1">
                <a:ea typeface="SimSun" panose="02010600030101010101" pitchFamily="2" charset="-122"/>
                <a:sym typeface="Wingdings" pitchFamily="2" charset="2"/>
              </a:rPr>
              <a:t>        	   	</a:t>
            </a: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int thang;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 b="1">
                <a:ea typeface="SimSun" panose="02010600030101010101" pitchFamily="2" charset="-122"/>
                <a:sym typeface="Wingdings" pitchFamily="2" charset="2"/>
              </a:rPr>
              <a:t>		</a:t>
            </a: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int nam;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	…</a:t>
            </a: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.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3200">
                <a:ea typeface="SimSun" panose="02010600030101010101" pitchFamily="2" charset="-122"/>
                <a:sym typeface="Wingdings" pitchFamily="2" charset="2"/>
              </a:rPr>
              <a:t>};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80862-11C0-9A4F-A45B-415A9579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9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build="p" bldLvl="3" autoUpdateAnimBg="0"/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11894</TotalTime>
  <Words>3429</Words>
  <Application>Microsoft Macintosh PowerPoint</Application>
  <PresentationFormat>Widescreen</PresentationFormat>
  <Paragraphs>478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Monotype Sorts</vt:lpstr>
      <vt:lpstr>Times New Roman</vt:lpstr>
      <vt:lpstr>Verdana</vt:lpstr>
      <vt:lpstr>Wingdings</vt:lpstr>
      <vt:lpstr>Office Theme</vt:lpstr>
      <vt:lpstr>1_Office Theme</vt:lpstr>
      <vt:lpstr>NGUYÊN LÝ LẬP TRÌNH HƯỚNG ĐỐI TƯỢNG  Bài 2: Lớp và Đối tượng</vt:lpstr>
      <vt:lpstr>NỘI DUNG</vt:lpstr>
      <vt:lpstr>1. Định nghĩa Lớp</vt:lpstr>
      <vt:lpstr>Đối tượng và Lớp đối tượng</vt:lpstr>
      <vt:lpstr>3 nguyên lý của OOP</vt:lpstr>
      <vt:lpstr>Định nghĩa Lớp</vt:lpstr>
      <vt:lpstr>Bước 1: Khai báo lớp</vt:lpstr>
      <vt:lpstr>So sánh cấu trúc và lớp</vt:lpstr>
      <vt:lpstr>Khai báo lớp: Khai báo biến thành viên</vt:lpstr>
      <vt:lpstr>Khai báo lớp: Khai báo hàm thành viên</vt:lpstr>
      <vt:lpstr>Khai báo lớp (cont.)</vt:lpstr>
      <vt:lpstr>PowerPoint Presentation</vt:lpstr>
      <vt:lpstr>Bước 2: Cài đặt các hàm thành viên</vt:lpstr>
      <vt:lpstr>C1: Định nghĩa hàm thành viên bên ngoài khai báo lớp</vt:lpstr>
      <vt:lpstr>PowerPoint Presentation</vt:lpstr>
      <vt:lpstr>C2: Định nghĩa hàm thành viên ngay trong khai báo lớp</vt:lpstr>
      <vt:lpstr>PowerPoint Presentation</vt:lpstr>
      <vt:lpstr>Tạo đối tượng</vt:lpstr>
      <vt:lpstr>Truy cập các thành viên của đối tượng</vt:lpstr>
      <vt:lpstr>Con trỏ this</vt:lpstr>
      <vt:lpstr>Con trỏ this</vt:lpstr>
      <vt:lpstr>Bài tập</vt:lpstr>
      <vt:lpstr>2. Hàm tạo và Hàm huỷ</vt:lpstr>
      <vt:lpstr>Hàm tạo và Hàm huỷ</vt:lpstr>
      <vt:lpstr>Hàm tạo</vt:lpstr>
      <vt:lpstr>Một số tính chất của Hàm tạo</vt:lpstr>
      <vt:lpstr>Phân loại Hàm tạo </vt:lpstr>
      <vt:lpstr>Hàm huỷ</vt:lpstr>
      <vt:lpstr>PowerPoint Presentation</vt:lpstr>
      <vt:lpstr>PowerPoint Presentation</vt:lpstr>
      <vt:lpstr>Hàm tạo sao chép</vt:lpstr>
      <vt:lpstr>Hàm tạo sao chép (cont.)</vt:lpstr>
      <vt:lpstr>PowerPoint Presentation</vt:lpstr>
      <vt:lpstr>3. Thành viên tĩnh</vt:lpstr>
      <vt:lpstr>Hàm thành viên tĩnh</vt:lpstr>
      <vt:lpstr>Từ khóa const</vt:lpstr>
      <vt:lpstr>4. Hàm bạn và Lớp bạn</vt:lpstr>
      <vt:lpstr>Phân loại hàm thành viên</vt:lpstr>
      <vt:lpstr>Hàm thành viên private</vt:lpstr>
      <vt:lpstr>Hàm thành viên friend</vt:lpstr>
      <vt:lpstr>Hàm thành viên friend</vt:lpstr>
      <vt:lpstr>Đặc điểm hàm friend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Lớp bạn </vt:lpstr>
      <vt:lpstr>Bài tập:  Cài đặt lớp Matrix sau</vt:lpstr>
    </vt:vector>
  </TitlesOfParts>
  <Company>AM &amp; 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phân đoạn ảnh hiệu quả dựa vào đồ thi</dc:title>
  <dc:creator>Thai Thi Thanh Van</dc:creator>
  <cp:lastModifiedBy>Le Thanh</cp:lastModifiedBy>
  <cp:revision>1200</cp:revision>
  <cp:lastPrinted>2002-10-28T17:24:40Z</cp:lastPrinted>
  <dcterms:created xsi:type="dcterms:W3CDTF">1999-02-12T23:27:18Z</dcterms:created>
  <dcterms:modified xsi:type="dcterms:W3CDTF">2023-03-13T07:49:56Z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60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cyy@cs.washington.edu</vt:lpwstr>
  </property>
  <property fmtid="{D5CDD505-2E9C-101B-9397-08002B2CF9AE}" pid="8" name="HomePage">
    <vt:lpwstr>http://www.cs.washington.edu/homes/cyy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D:\htdocs\academic\</vt:lpwstr>
  </property>
</Properties>
</file>