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4" r:id="rId1"/>
    <p:sldMasterId id="2147483766" r:id="rId2"/>
  </p:sldMasterIdLst>
  <p:notesMasterIdLst>
    <p:notesMasterId r:id="rId48"/>
  </p:notesMasterIdLst>
  <p:handoutMasterIdLst>
    <p:handoutMasterId r:id="rId49"/>
  </p:handoutMasterIdLst>
  <p:sldIdLst>
    <p:sldId id="256" r:id="rId3"/>
    <p:sldId id="308" r:id="rId4"/>
    <p:sldId id="380" r:id="rId5"/>
    <p:sldId id="381" r:id="rId6"/>
    <p:sldId id="372" r:id="rId7"/>
    <p:sldId id="311" r:id="rId8"/>
    <p:sldId id="312" r:id="rId9"/>
    <p:sldId id="313" r:id="rId10"/>
    <p:sldId id="314" r:id="rId11"/>
    <p:sldId id="335"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36" r:id="rId25"/>
    <p:sldId id="316" r:id="rId26"/>
    <p:sldId id="317" r:id="rId27"/>
    <p:sldId id="349" r:id="rId28"/>
    <p:sldId id="350" r:id="rId29"/>
    <p:sldId id="318" r:id="rId30"/>
    <p:sldId id="319" r:id="rId31"/>
    <p:sldId id="351" r:id="rId32"/>
    <p:sldId id="352" r:id="rId33"/>
    <p:sldId id="320" r:id="rId34"/>
    <p:sldId id="353" r:id="rId35"/>
    <p:sldId id="356" r:id="rId36"/>
    <p:sldId id="357" r:id="rId37"/>
    <p:sldId id="364" r:id="rId38"/>
    <p:sldId id="323" r:id="rId39"/>
    <p:sldId id="324" r:id="rId40"/>
    <p:sldId id="325" r:id="rId41"/>
    <p:sldId id="358" r:id="rId42"/>
    <p:sldId id="359" r:id="rId43"/>
    <p:sldId id="326" r:id="rId44"/>
    <p:sldId id="362" r:id="rId45"/>
    <p:sldId id="365" r:id="rId46"/>
    <p:sldId id="363" r:id="rId47"/>
  </p:sldIdLst>
  <p:sldSz cx="12192000" cy="6858000"/>
  <p:notesSz cx="675481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autoAdjust="0"/>
    <p:restoredTop sz="86338" autoAdjust="0"/>
  </p:normalViewPr>
  <p:slideViewPr>
    <p:cSldViewPr>
      <p:cViewPr varScale="1">
        <p:scale>
          <a:sx n="106" d="100"/>
          <a:sy n="106" d="100"/>
        </p:scale>
        <p:origin x="936" y="168"/>
      </p:cViewPr>
      <p:guideLst>
        <p:guide orient="horz" pos="2160"/>
        <p:guide pos="384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876" y="-102"/>
      </p:cViewPr>
      <p:guideLst>
        <p:guide orient="horz" pos="3107"/>
        <p:guide pos="2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10.xml"/><Relationship Id="rId7" Type="http://schemas.openxmlformats.org/officeDocument/2006/relationships/slide" Target="slides/slide29.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28.xml"/><Relationship Id="rId5" Type="http://schemas.openxmlformats.org/officeDocument/2006/relationships/slide" Target="slides/slide24.xml"/><Relationship Id="rId10" Type="http://schemas.openxmlformats.org/officeDocument/2006/relationships/slide" Target="slides/slide42.xml"/><Relationship Id="rId4" Type="http://schemas.openxmlformats.org/officeDocument/2006/relationships/slide" Target="slides/slide23.xml"/><Relationship Id="rId9"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61890-D101-4C31-BE4E-C8B1F029C0D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9595109-9721-4B68-9E77-1DF5B00F9EDD}">
      <dgm:prSet/>
      <dgm:spPr/>
      <dgm:t>
        <a:bodyPr/>
        <a:lstStyle/>
        <a:p>
          <a:r>
            <a:rPr lang="it-IT"/>
            <a:t>1. Các kiểu kế thừa</a:t>
          </a:r>
          <a:endParaRPr lang="en-US"/>
        </a:p>
      </dgm:t>
    </dgm:pt>
    <dgm:pt modelId="{0867056E-2268-4C36-9C52-E50D869D5778}" type="parTrans" cxnId="{F36D8F2E-C10D-4F7F-9C6F-B7A7FB0DD84A}">
      <dgm:prSet/>
      <dgm:spPr/>
      <dgm:t>
        <a:bodyPr/>
        <a:lstStyle/>
        <a:p>
          <a:endParaRPr lang="en-US"/>
        </a:p>
      </dgm:t>
    </dgm:pt>
    <dgm:pt modelId="{FDC182EA-23C6-47AC-A664-7BAB184BE9E3}" type="sibTrans" cxnId="{F36D8F2E-C10D-4F7F-9C6F-B7A7FB0DD84A}">
      <dgm:prSet/>
      <dgm:spPr/>
      <dgm:t>
        <a:bodyPr/>
        <a:lstStyle/>
        <a:p>
          <a:endParaRPr lang="en-US"/>
        </a:p>
      </dgm:t>
    </dgm:pt>
    <dgm:pt modelId="{CBA8B550-952B-40E7-9B3B-27D96F579533}">
      <dgm:prSet/>
      <dgm:spPr/>
      <dgm:t>
        <a:bodyPr/>
        <a:lstStyle/>
        <a:p>
          <a:r>
            <a:rPr lang="it-IT"/>
            <a:t>2. Hàm tạo và hàm hủy trong kế thừa</a:t>
          </a:r>
          <a:endParaRPr lang="en-US"/>
        </a:p>
      </dgm:t>
    </dgm:pt>
    <dgm:pt modelId="{2929C4D8-645E-4119-8286-816FA49616A3}" type="parTrans" cxnId="{69336F3B-D78B-489D-A054-785ECA721BAA}">
      <dgm:prSet/>
      <dgm:spPr/>
      <dgm:t>
        <a:bodyPr/>
        <a:lstStyle/>
        <a:p>
          <a:endParaRPr lang="en-US"/>
        </a:p>
      </dgm:t>
    </dgm:pt>
    <dgm:pt modelId="{AAF06960-3EB0-42EF-9E4A-194E2C798C1A}" type="sibTrans" cxnId="{69336F3B-D78B-489D-A054-785ECA721BAA}">
      <dgm:prSet/>
      <dgm:spPr/>
      <dgm:t>
        <a:bodyPr/>
        <a:lstStyle/>
        <a:p>
          <a:endParaRPr lang="en-US"/>
        </a:p>
      </dgm:t>
    </dgm:pt>
    <dgm:pt modelId="{D2B6027D-5772-4F15-B23A-A169F510506B}">
      <dgm:prSet/>
      <dgm:spPr/>
      <dgm:t>
        <a:bodyPr/>
        <a:lstStyle/>
        <a:p>
          <a:r>
            <a:rPr lang="it-IT"/>
            <a:t>3. Định nghĩa lại hàm thành viên</a:t>
          </a:r>
          <a:r>
            <a:rPr lang="en-US"/>
            <a:t> </a:t>
          </a:r>
        </a:p>
      </dgm:t>
    </dgm:pt>
    <dgm:pt modelId="{827C90F4-192C-4C40-ABB8-91B6C3DB32AA}" type="parTrans" cxnId="{D3F2F261-D233-48AC-9301-92114419D0DD}">
      <dgm:prSet/>
      <dgm:spPr/>
      <dgm:t>
        <a:bodyPr/>
        <a:lstStyle/>
        <a:p>
          <a:endParaRPr lang="en-US"/>
        </a:p>
      </dgm:t>
    </dgm:pt>
    <dgm:pt modelId="{05F65B78-D489-47B1-8FD5-514E7ACC2020}" type="sibTrans" cxnId="{D3F2F261-D233-48AC-9301-92114419D0DD}">
      <dgm:prSet/>
      <dgm:spPr/>
      <dgm:t>
        <a:bodyPr/>
        <a:lstStyle/>
        <a:p>
          <a:endParaRPr lang="en-US"/>
        </a:p>
      </dgm:t>
    </dgm:pt>
    <dgm:pt modelId="{F1486D5E-D08F-1D4B-B8E6-5FBB07B65172}" type="pres">
      <dgm:prSet presAssocID="{B1D61890-D101-4C31-BE4E-C8B1F029C0D1}" presName="vert0" presStyleCnt="0">
        <dgm:presLayoutVars>
          <dgm:dir/>
          <dgm:animOne val="branch"/>
          <dgm:animLvl val="lvl"/>
        </dgm:presLayoutVars>
      </dgm:prSet>
      <dgm:spPr/>
    </dgm:pt>
    <dgm:pt modelId="{E669281A-63A5-4040-8877-A3B9B8B96D3A}" type="pres">
      <dgm:prSet presAssocID="{A9595109-9721-4B68-9E77-1DF5B00F9EDD}" presName="thickLine" presStyleLbl="alignNode1" presStyleIdx="0" presStyleCnt="3"/>
      <dgm:spPr/>
    </dgm:pt>
    <dgm:pt modelId="{1088E12D-DEDD-5049-8D99-224139B079C9}" type="pres">
      <dgm:prSet presAssocID="{A9595109-9721-4B68-9E77-1DF5B00F9EDD}" presName="horz1" presStyleCnt="0"/>
      <dgm:spPr/>
    </dgm:pt>
    <dgm:pt modelId="{5A003AFB-407C-F841-A756-198DE6ECB4F6}" type="pres">
      <dgm:prSet presAssocID="{A9595109-9721-4B68-9E77-1DF5B00F9EDD}" presName="tx1" presStyleLbl="revTx" presStyleIdx="0" presStyleCnt="3"/>
      <dgm:spPr/>
    </dgm:pt>
    <dgm:pt modelId="{38F00AF1-D628-FD43-9C6F-8F66E714E046}" type="pres">
      <dgm:prSet presAssocID="{A9595109-9721-4B68-9E77-1DF5B00F9EDD}" presName="vert1" presStyleCnt="0"/>
      <dgm:spPr/>
    </dgm:pt>
    <dgm:pt modelId="{AC6B7DFB-90FA-8040-BFBF-AFD852C21E0A}" type="pres">
      <dgm:prSet presAssocID="{CBA8B550-952B-40E7-9B3B-27D96F579533}" presName="thickLine" presStyleLbl="alignNode1" presStyleIdx="1" presStyleCnt="3"/>
      <dgm:spPr/>
    </dgm:pt>
    <dgm:pt modelId="{108CC6EB-A98F-8140-AE83-072EBB5C0479}" type="pres">
      <dgm:prSet presAssocID="{CBA8B550-952B-40E7-9B3B-27D96F579533}" presName="horz1" presStyleCnt="0"/>
      <dgm:spPr/>
    </dgm:pt>
    <dgm:pt modelId="{9951DA9F-198C-7741-AC29-EC4FF12A6A78}" type="pres">
      <dgm:prSet presAssocID="{CBA8B550-952B-40E7-9B3B-27D96F579533}" presName="tx1" presStyleLbl="revTx" presStyleIdx="1" presStyleCnt="3"/>
      <dgm:spPr/>
    </dgm:pt>
    <dgm:pt modelId="{DC6D6B6E-C658-FF40-A041-3536148D2BA1}" type="pres">
      <dgm:prSet presAssocID="{CBA8B550-952B-40E7-9B3B-27D96F579533}" presName="vert1" presStyleCnt="0"/>
      <dgm:spPr/>
    </dgm:pt>
    <dgm:pt modelId="{3D699035-B6E8-B048-BA99-DF92B8450DB1}" type="pres">
      <dgm:prSet presAssocID="{D2B6027D-5772-4F15-B23A-A169F510506B}" presName="thickLine" presStyleLbl="alignNode1" presStyleIdx="2" presStyleCnt="3"/>
      <dgm:spPr/>
    </dgm:pt>
    <dgm:pt modelId="{E780CBA3-4BE6-A141-9FFD-225FF3D0E610}" type="pres">
      <dgm:prSet presAssocID="{D2B6027D-5772-4F15-B23A-A169F510506B}" presName="horz1" presStyleCnt="0"/>
      <dgm:spPr/>
    </dgm:pt>
    <dgm:pt modelId="{34FE4A5A-7394-0449-B436-91C6F868162E}" type="pres">
      <dgm:prSet presAssocID="{D2B6027D-5772-4F15-B23A-A169F510506B}" presName="tx1" presStyleLbl="revTx" presStyleIdx="2" presStyleCnt="3"/>
      <dgm:spPr/>
    </dgm:pt>
    <dgm:pt modelId="{F42EB4FD-4729-904D-B7AE-DC40BF9F0213}" type="pres">
      <dgm:prSet presAssocID="{D2B6027D-5772-4F15-B23A-A169F510506B}" presName="vert1" presStyleCnt="0"/>
      <dgm:spPr/>
    </dgm:pt>
  </dgm:ptLst>
  <dgm:cxnLst>
    <dgm:cxn modelId="{F36D8F2E-C10D-4F7F-9C6F-B7A7FB0DD84A}" srcId="{B1D61890-D101-4C31-BE4E-C8B1F029C0D1}" destId="{A9595109-9721-4B68-9E77-1DF5B00F9EDD}" srcOrd="0" destOrd="0" parTransId="{0867056E-2268-4C36-9C52-E50D869D5778}" sibTransId="{FDC182EA-23C6-47AC-A664-7BAB184BE9E3}"/>
    <dgm:cxn modelId="{50980C37-F919-874D-B080-3324FBEAD373}" type="presOf" srcId="{A9595109-9721-4B68-9E77-1DF5B00F9EDD}" destId="{5A003AFB-407C-F841-A756-198DE6ECB4F6}" srcOrd="0" destOrd="0" presId="urn:microsoft.com/office/officeart/2008/layout/LinedList"/>
    <dgm:cxn modelId="{5B492B39-3272-E946-B83A-0FCFBDF3FA56}" type="presOf" srcId="{B1D61890-D101-4C31-BE4E-C8B1F029C0D1}" destId="{F1486D5E-D08F-1D4B-B8E6-5FBB07B65172}" srcOrd="0" destOrd="0" presId="urn:microsoft.com/office/officeart/2008/layout/LinedList"/>
    <dgm:cxn modelId="{69336F3B-D78B-489D-A054-785ECA721BAA}" srcId="{B1D61890-D101-4C31-BE4E-C8B1F029C0D1}" destId="{CBA8B550-952B-40E7-9B3B-27D96F579533}" srcOrd="1" destOrd="0" parTransId="{2929C4D8-645E-4119-8286-816FA49616A3}" sibTransId="{AAF06960-3EB0-42EF-9E4A-194E2C798C1A}"/>
    <dgm:cxn modelId="{D3F2F261-D233-48AC-9301-92114419D0DD}" srcId="{B1D61890-D101-4C31-BE4E-C8B1F029C0D1}" destId="{D2B6027D-5772-4F15-B23A-A169F510506B}" srcOrd="2" destOrd="0" parTransId="{827C90F4-192C-4C40-ABB8-91B6C3DB32AA}" sibTransId="{05F65B78-D489-47B1-8FD5-514E7ACC2020}"/>
    <dgm:cxn modelId="{63E71768-BD08-F64E-8F8B-5E525BBAA8C5}" type="presOf" srcId="{D2B6027D-5772-4F15-B23A-A169F510506B}" destId="{34FE4A5A-7394-0449-B436-91C6F868162E}" srcOrd="0" destOrd="0" presId="urn:microsoft.com/office/officeart/2008/layout/LinedList"/>
    <dgm:cxn modelId="{5C9AD692-BAFA-2648-BD35-E76E7F9C260A}" type="presOf" srcId="{CBA8B550-952B-40E7-9B3B-27D96F579533}" destId="{9951DA9F-198C-7741-AC29-EC4FF12A6A78}" srcOrd="0" destOrd="0" presId="urn:microsoft.com/office/officeart/2008/layout/LinedList"/>
    <dgm:cxn modelId="{4570C3F0-3622-C541-978C-A6217D659306}" type="presParOf" srcId="{F1486D5E-D08F-1D4B-B8E6-5FBB07B65172}" destId="{E669281A-63A5-4040-8877-A3B9B8B96D3A}" srcOrd="0" destOrd="0" presId="urn:microsoft.com/office/officeart/2008/layout/LinedList"/>
    <dgm:cxn modelId="{C1173490-B48A-8D4D-894A-25E96B820255}" type="presParOf" srcId="{F1486D5E-D08F-1D4B-B8E6-5FBB07B65172}" destId="{1088E12D-DEDD-5049-8D99-224139B079C9}" srcOrd="1" destOrd="0" presId="urn:microsoft.com/office/officeart/2008/layout/LinedList"/>
    <dgm:cxn modelId="{9ADC7266-0B16-094A-B1E7-3C77C50A09BA}" type="presParOf" srcId="{1088E12D-DEDD-5049-8D99-224139B079C9}" destId="{5A003AFB-407C-F841-A756-198DE6ECB4F6}" srcOrd="0" destOrd="0" presId="urn:microsoft.com/office/officeart/2008/layout/LinedList"/>
    <dgm:cxn modelId="{81E2977C-137B-2A4F-BE1B-D04FCA3ADF94}" type="presParOf" srcId="{1088E12D-DEDD-5049-8D99-224139B079C9}" destId="{38F00AF1-D628-FD43-9C6F-8F66E714E046}" srcOrd="1" destOrd="0" presId="urn:microsoft.com/office/officeart/2008/layout/LinedList"/>
    <dgm:cxn modelId="{CFC2CDEF-AC58-C146-B563-64C091E0CEE3}" type="presParOf" srcId="{F1486D5E-D08F-1D4B-B8E6-5FBB07B65172}" destId="{AC6B7DFB-90FA-8040-BFBF-AFD852C21E0A}" srcOrd="2" destOrd="0" presId="urn:microsoft.com/office/officeart/2008/layout/LinedList"/>
    <dgm:cxn modelId="{7BB98E79-2BD3-7A41-976E-1A735E142968}" type="presParOf" srcId="{F1486D5E-D08F-1D4B-B8E6-5FBB07B65172}" destId="{108CC6EB-A98F-8140-AE83-072EBB5C0479}" srcOrd="3" destOrd="0" presId="urn:microsoft.com/office/officeart/2008/layout/LinedList"/>
    <dgm:cxn modelId="{2D4145FC-044D-0644-B662-C40608207DB9}" type="presParOf" srcId="{108CC6EB-A98F-8140-AE83-072EBB5C0479}" destId="{9951DA9F-198C-7741-AC29-EC4FF12A6A78}" srcOrd="0" destOrd="0" presId="urn:microsoft.com/office/officeart/2008/layout/LinedList"/>
    <dgm:cxn modelId="{F6B6D327-1A45-6547-B9EB-086A95267702}" type="presParOf" srcId="{108CC6EB-A98F-8140-AE83-072EBB5C0479}" destId="{DC6D6B6E-C658-FF40-A041-3536148D2BA1}" srcOrd="1" destOrd="0" presId="urn:microsoft.com/office/officeart/2008/layout/LinedList"/>
    <dgm:cxn modelId="{B54E518B-3C73-9F42-8094-98B5309C0669}" type="presParOf" srcId="{F1486D5E-D08F-1D4B-B8E6-5FBB07B65172}" destId="{3D699035-B6E8-B048-BA99-DF92B8450DB1}" srcOrd="4" destOrd="0" presId="urn:microsoft.com/office/officeart/2008/layout/LinedList"/>
    <dgm:cxn modelId="{7081FCCD-FA7A-174A-B689-AE57CFCA0A68}" type="presParOf" srcId="{F1486D5E-D08F-1D4B-B8E6-5FBB07B65172}" destId="{E780CBA3-4BE6-A141-9FFD-225FF3D0E610}" srcOrd="5" destOrd="0" presId="urn:microsoft.com/office/officeart/2008/layout/LinedList"/>
    <dgm:cxn modelId="{8E62FAF8-94A2-2C4C-B590-FE5B367CE825}" type="presParOf" srcId="{E780CBA3-4BE6-A141-9FFD-225FF3D0E610}" destId="{34FE4A5A-7394-0449-B436-91C6F868162E}" srcOrd="0" destOrd="0" presId="urn:microsoft.com/office/officeart/2008/layout/LinedList"/>
    <dgm:cxn modelId="{0658E032-A875-D749-85F5-67EB584D855B}" type="presParOf" srcId="{E780CBA3-4BE6-A141-9FFD-225FF3D0E610}" destId="{F42EB4FD-4729-904D-B7AE-DC40BF9F02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9281A-63A5-4040-8877-A3B9B8B96D3A}">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03AFB-407C-F841-A756-198DE6ECB4F6}">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1. Các kiểu kế thừa</a:t>
          </a:r>
          <a:endParaRPr lang="en-US" sz="5100" kern="1200"/>
        </a:p>
      </dsp:txBody>
      <dsp:txXfrm>
        <a:off x="0" y="2703"/>
        <a:ext cx="6900512" cy="1843578"/>
      </dsp:txXfrm>
    </dsp:sp>
    <dsp:sp modelId="{AC6B7DFB-90FA-8040-BFBF-AFD852C21E0A}">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51DA9F-198C-7741-AC29-EC4FF12A6A7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2. Hàm tạo và hàm hủy trong kế thừa</a:t>
          </a:r>
          <a:endParaRPr lang="en-US" sz="5100" kern="1200"/>
        </a:p>
      </dsp:txBody>
      <dsp:txXfrm>
        <a:off x="0" y="1846281"/>
        <a:ext cx="6900512" cy="1843578"/>
      </dsp:txXfrm>
    </dsp:sp>
    <dsp:sp modelId="{3D699035-B6E8-B048-BA99-DF92B8450DB1}">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E4A5A-7394-0449-B436-91C6F868162E}">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3. Định nghĩa lại hàm thành viên</a:t>
          </a:r>
          <a:r>
            <a:rPr lang="en-US" sz="5100" kern="1200"/>
            <a:t> </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CCC95FF-AC05-684A-B1A5-FBA24440FC04}"/>
              </a:ext>
            </a:extLst>
          </p:cNvPr>
          <p:cNvSpPr>
            <a:spLocks noGrp="1" noChangeArrowheads="1"/>
          </p:cNvSpPr>
          <p:nvPr>
            <p:ph type="hdr" sz="quarter"/>
          </p:nvPr>
        </p:nvSpPr>
        <p:spPr bwMode="auto">
          <a:xfrm>
            <a:off x="0" y="0"/>
            <a:ext cx="28987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9155" name="Rectangle 3">
            <a:extLst>
              <a:ext uri="{FF2B5EF4-FFF2-40B4-BE49-F238E27FC236}">
                <a16:creationId xmlns:a16="http://schemas.microsoft.com/office/drawing/2014/main" id="{90CCAFCC-1D5A-8146-9058-3D979AF5F2BA}"/>
              </a:ext>
            </a:extLst>
          </p:cNvPr>
          <p:cNvSpPr>
            <a:spLocks noGrp="1" noChangeArrowheads="1"/>
          </p:cNvSpPr>
          <p:nvPr>
            <p:ph type="dt" sz="quarter" idx="1"/>
          </p:nvPr>
        </p:nvSpPr>
        <p:spPr bwMode="auto">
          <a:xfrm>
            <a:off x="3814763" y="0"/>
            <a:ext cx="29749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49156" name="Rectangle 4">
            <a:extLst>
              <a:ext uri="{FF2B5EF4-FFF2-40B4-BE49-F238E27FC236}">
                <a16:creationId xmlns:a16="http://schemas.microsoft.com/office/drawing/2014/main" id="{4B7EF093-1D69-B245-A466-4861A49AC9B1}"/>
              </a:ext>
            </a:extLst>
          </p:cNvPr>
          <p:cNvSpPr>
            <a:spLocks noGrp="1" noChangeArrowheads="1"/>
          </p:cNvSpPr>
          <p:nvPr>
            <p:ph type="ftr" sz="quarter" idx="2"/>
          </p:nvPr>
        </p:nvSpPr>
        <p:spPr bwMode="auto">
          <a:xfrm>
            <a:off x="0" y="9402763"/>
            <a:ext cx="28987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9157" name="Rectangle 5">
            <a:extLst>
              <a:ext uri="{FF2B5EF4-FFF2-40B4-BE49-F238E27FC236}">
                <a16:creationId xmlns:a16="http://schemas.microsoft.com/office/drawing/2014/main" id="{067C690C-7764-9748-B743-4AEAC7E7273B}"/>
              </a:ext>
            </a:extLst>
          </p:cNvPr>
          <p:cNvSpPr>
            <a:spLocks noGrp="1" noChangeArrowheads="1"/>
          </p:cNvSpPr>
          <p:nvPr>
            <p:ph type="sldNum" sz="quarter" idx="3"/>
          </p:nvPr>
        </p:nvSpPr>
        <p:spPr bwMode="auto">
          <a:xfrm>
            <a:off x="3814763" y="9402763"/>
            <a:ext cx="29749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B18FC36C-569A-DE44-B7D2-0283562887E6}"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09263C0-DD7D-A543-86FB-B9A447D45948}"/>
              </a:ext>
            </a:extLst>
          </p:cNvPr>
          <p:cNvSpPr>
            <a:spLocks noGrp="1" noChangeArrowheads="1"/>
          </p:cNvSpPr>
          <p:nvPr>
            <p:ph type="hdr" sz="quarter"/>
          </p:nvPr>
        </p:nvSpPr>
        <p:spPr bwMode="auto">
          <a:xfrm>
            <a:off x="0"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7107" name="Rectangle 3">
            <a:extLst>
              <a:ext uri="{FF2B5EF4-FFF2-40B4-BE49-F238E27FC236}">
                <a16:creationId xmlns:a16="http://schemas.microsoft.com/office/drawing/2014/main" id="{5C5CEA13-BDD8-0745-88FB-5F8690F09870}"/>
              </a:ext>
            </a:extLst>
          </p:cNvPr>
          <p:cNvSpPr>
            <a:spLocks noGrp="1" noChangeArrowheads="1"/>
          </p:cNvSpPr>
          <p:nvPr>
            <p:ph type="dt" idx="1"/>
          </p:nvPr>
        </p:nvSpPr>
        <p:spPr bwMode="auto">
          <a:xfrm>
            <a:off x="3827463"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15364" name="Rectangle 4">
            <a:extLst>
              <a:ext uri="{FF2B5EF4-FFF2-40B4-BE49-F238E27FC236}">
                <a16:creationId xmlns:a16="http://schemas.microsoft.com/office/drawing/2014/main" id="{5D9B4AFD-7CAF-0646-9CCF-089DE38F30E2}"/>
              </a:ext>
            </a:extLst>
          </p:cNvPr>
          <p:cNvSpPr>
            <a:spLocks noGrp="1" noRot="1" noChangeAspect="1" noChangeArrowheads="1" noTextEdit="1"/>
          </p:cNvSpPr>
          <p:nvPr>
            <p:ph type="sldImg" idx="2"/>
          </p:nvPr>
        </p:nvSpPr>
        <p:spPr bwMode="auto">
          <a:xfrm>
            <a:off x="88900"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a:extLst>
              <a:ext uri="{FF2B5EF4-FFF2-40B4-BE49-F238E27FC236}">
                <a16:creationId xmlns:a16="http://schemas.microsoft.com/office/drawing/2014/main" id="{E107077C-2CED-F340-AE23-758B3393AEDE}"/>
              </a:ext>
            </a:extLst>
          </p:cNvPr>
          <p:cNvSpPr>
            <a:spLocks noGrp="1" noChangeArrowheads="1"/>
          </p:cNvSpPr>
          <p:nvPr>
            <p:ph type="body" sz="quarter" idx="3"/>
          </p:nvPr>
        </p:nvSpPr>
        <p:spPr bwMode="auto">
          <a:xfrm>
            <a:off x="901700" y="4686300"/>
            <a:ext cx="49514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VN" noProof="0"/>
              <a:t>Click to edit Master text styles</a:t>
            </a:r>
          </a:p>
          <a:p>
            <a:pPr lvl="0"/>
            <a:r>
              <a:rPr lang="en-US" altLang="en-VN" noProof="0"/>
              <a:t>Second level</a:t>
            </a:r>
          </a:p>
          <a:p>
            <a:pPr lvl="0"/>
            <a:r>
              <a:rPr lang="en-US" altLang="en-VN" noProof="0"/>
              <a:t>Third level</a:t>
            </a:r>
          </a:p>
          <a:p>
            <a:pPr lvl="0"/>
            <a:r>
              <a:rPr lang="en-US" altLang="en-VN" noProof="0"/>
              <a:t>Fourth level</a:t>
            </a:r>
          </a:p>
          <a:p>
            <a:pPr lvl="0"/>
            <a:r>
              <a:rPr lang="en-US" altLang="en-VN" noProof="0"/>
              <a:t>Fifth level</a:t>
            </a:r>
          </a:p>
        </p:txBody>
      </p:sp>
      <p:sp>
        <p:nvSpPr>
          <p:cNvPr id="47110" name="Rectangle 6">
            <a:extLst>
              <a:ext uri="{FF2B5EF4-FFF2-40B4-BE49-F238E27FC236}">
                <a16:creationId xmlns:a16="http://schemas.microsoft.com/office/drawing/2014/main" id="{9270CFF1-AC3D-0F45-965E-E8E61D815C8E}"/>
              </a:ext>
            </a:extLst>
          </p:cNvPr>
          <p:cNvSpPr>
            <a:spLocks noGrp="1" noChangeArrowheads="1"/>
          </p:cNvSpPr>
          <p:nvPr>
            <p:ph type="ftr" sz="quarter" idx="4"/>
          </p:nvPr>
        </p:nvSpPr>
        <p:spPr bwMode="auto">
          <a:xfrm>
            <a:off x="0"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7111" name="Rectangle 7">
            <a:extLst>
              <a:ext uri="{FF2B5EF4-FFF2-40B4-BE49-F238E27FC236}">
                <a16:creationId xmlns:a16="http://schemas.microsoft.com/office/drawing/2014/main" id="{027AE275-C497-D144-A477-087F9ABAC44E}"/>
              </a:ext>
            </a:extLst>
          </p:cNvPr>
          <p:cNvSpPr>
            <a:spLocks noGrp="1" noChangeArrowheads="1"/>
          </p:cNvSpPr>
          <p:nvPr>
            <p:ph type="sldNum" sz="quarter" idx="5"/>
          </p:nvPr>
        </p:nvSpPr>
        <p:spPr bwMode="auto">
          <a:xfrm>
            <a:off x="3827463"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BF787E20-4DC0-C642-A79B-40FA93B5316D}"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F787E20-4DC0-C642-A79B-40FA93B5316D}" type="slidenum">
              <a:rPr lang="en-US" altLang="en-VN"/>
              <a:pPr>
                <a:defRPr/>
              </a:pPr>
              <a:t>1</a:t>
            </a:fld>
            <a:endParaRPr lang="en-US" altLang="en-VN"/>
          </a:p>
        </p:txBody>
      </p:sp>
    </p:spTree>
    <p:extLst>
      <p:ext uri="{BB962C8B-B14F-4D97-AF65-F5344CB8AC3E}">
        <p14:creationId xmlns:p14="http://schemas.microsoft.com/office/powerpoint/2010/main" val="404441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FA1191-1AF9-4674-9086-9FCADB3E3A9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(terminology)</a:t>
            </a:r>
          </a:p>
        </p:txBody>
      </p:sp>
      <p:sp>
        <p:nvSpPr>
          <p:cNvPr id="4" name="Slide Number Placeholder 3"/>
          <p:cNvSpPr>
            <a:spLocks noGrp="1"/>
          </p:cNvSpPr>
          <p:nvPr>
            <p:ph type="sldNum" sz="quarter" idx="5"/>
          </p:nvPr>
        </p:nvSpPr>
        <p:spPr/>
        <p:txBody>
          <a:bodyPr/>
          <a:lstStyle/>
          <a:p>
            <a:fld id="{54FA1191-1AF9-4674-9086-9FCADB3E3A9A}" type="slidenum">
              <a:rPr lang="en-US" smtClean="0"/>
              <a:pPr/>
              <a:t>4</a:t>
            </a:fld>
            <a:endParaRPr lang="en-US"/>
          </a:p>
        </p:txBody>
      </p:sp>
    </p:spTree>
    <p:extLst>
      <p:ext uri="{BB962C8B-B14F-4D97-AF65-F5344CB8AC3E}">
        <p14:creationId xmlns:p14="http://schemas.microsoft.com/office/powerpoint/2010/main" val="25828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59AC4895-7D27-424C-8629-F14B9BC96CD5}"/>
              </a:ext>
            </a:extLst>
          </p:cNvPr>
          <p:cNvSpPr>
            <a:spLocks noGrp="1" noRot="1" noChangeAspect="1" noChangeArrowheads="1" noTextEdit="1"/>
          </p:cNvSpPr>
          <p:nvPr>
            <p:ph type="sldImg"/>
          </p:nvPr>
        </p:nvSpPr>
        <p:spPr>
          <a:xfrm>
            <a:off x="88900" y="739775"/>
            <a:ext cx="6578600" cy="3700463"/>
          </a:xfrm>
          <a:ln/>
        </p:spPr>
      </p:sp>
      <p:sp>
        <p:nvSpPr>
          <p:cNvPr id="39938" name="Notes Placeholder 2">
            <a:extLst>
              <a:ext uri="{FF2B5EF4-FFF2-40B4-BE49-F238E27FC236}">
                <a16:creationId xmlns:a16="http://schemas.microsoft.com/office/drawing/2014/main" id="{E4A35BB2-975E-A94E-A986-498618F42F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
        <p:nvSpPr>
          <p:cNvPr id="39939" name="Slide Number Placeholder 3">
            <a:extLst>
              <a:ext uri="{FF2B5EF4-FFF2-40B4-BE49-F238E27FC236}">
                <a16:creationId xmlns:a16="http://schemas.microsoft.com/office/drawing/2014/main" id="{9B7FE45E-C924-B54B-ABCF-9BA1377E1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463DC44-2C61-B64D-84C4-2CA57805AA9A}" type="slidenum">
              <a:rPr kumimoji="0" lang="en-US" altLang="en-VN" smtClean="0"/>
              <a:pPr>
                <a:spcBef>
                  <a:spcPct val="0"/>
                </a:spcBef>
              </a:pPr>
              <a:t>25</a:t>
            </a:fld>
            <a:endParaRPr kumimoji="0" lang="en-US" altLang="en-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ABC5AAFE-2554-634F-AC2A-8362B60B1B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6FA0B41-6B56-0C42-AD3E-BEEC54320CC2}" type="slidenum">
              <a:rPr kumimoji="0" lang="en-US" altLang="en-VN" smtClean="0"/>
              <a:pPr>
                <a:spcBef>
                  <a:spcPct val="0"/>
                </a:spcBef>
              </a:pPr>
              <a:t>33</a:t>
            </a:fld>
            <a:endParaRPr kumimoji="0" lang="en-US" altLang="en-VN"/>
          </a:p>
        </p:txBody>
      </p:sp>
      <p:sp>
        <p:nvSpPr>
          <p:cNvPr id="49154" name="Rectangle 2">
            <a:extLst>
              <a:ext uri="{FF2B5EF4-FFF2-40B4-BE49-F238E27FC236}">
                <a16:creationId xmlns:a16="http://schemas.microsoft.com/office/drawing/2014/main" id="{74952785-BE40-2842-AD79-9AE7533CF1CF}"/>
              </a:ext>
            </a:extLst>
          </p:cNvPr>
          <p:cNvSpPr>
            <a:spLocks noGrp="1" noRot="1" noChangeAspect="1" noChangeArrowheads="1" noTextEdit="1"/>
          </p:cNvSpPr>
          <p:nvPr>
            <p:ph type="sldImg"/>
          </p:nvPr>
        </p:nvSpPr>
        <p:spPr>
          <a:xfrm>
            <a:off x="88900" y="739775"/>
            <a:ext cx="6578600" cy="3700463"/>
          </a:xfrm>
          <a:ln/>
        </p:spPr>
      </p:sp>
      <p:sp>
        <p:nvSpPr>
          <p:cNvPr id="49155" name="Rectangle 3">
            <a:extLst>
              <a:ext uri="{FF2B5EF4-FFF2-40B4-BE49-F238E27FC236}">
                <a16:creationId xmlns:a16="http://schemas.microsoft.com/office/drawing/2014/main" id="{E424E9D5-1BE2-F245-8ABC-6792D3BFA7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altLang="en-VN"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1B57-2280-97FF-C883-31A731C10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A95DA7-0847-4252-5B62-D80C4F697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F5941-D5DC-B4F9-6E1D-671851636260}"/>
              </a:ext>
            </a:extLst>
          </p:cNvPr>
          <p:cNvSpPr>
            <a:spLocks noGrp="1"/>
          </p:cNvSpPr>
          <p:nvPr>
            <p:ph type="dt" sz="half" idx="10"/>
          </p:nvPr>
        </p:nvSpPr>
        <p:spPr/>
        <p:txBody>
          <a:body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E21D9676-196A-9096-1C7C-BE1A86E91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30BD9-62FB-D2F5-8EAA-77CAAF226E91}"/>
              </a:ext>
            </a:extLst>
          </p:cNvPr>
          <p:cNvSpPr>
            <a:spLocks noGrp="1"/>
          </p:cNvSpPr>
          <p:nvPr>
            <p:ph type="sldNum" sz="quarter" idx="12"/>
          </p:nvPr>
        </p:nvSpPr>
        <p:spPr/>
        <p:txBody>
          <a:bodyPr/>
          <a:lstStyle/>
          <a:p>
            <a:fld id="{D5588B52-5CC4-0A40-8A04-ABB1F984353F}" type="slidenum">
              <a:t>‹#›</a:t>
            </a:fld>
            <a:endParaRPr lang="en-US"/>
          </a:p>
        </p:txBody>
      </p:sp>
      <p:sp>
        <p:nvSpPr>
          <p:cNvPr id="7" name="Rectangle 15">
            <a:extLst>
              <a:ext uri="{FF2B5EF4-FFF2-40B4-BE49-F238E27FC236}">
                <a16:creationId xmlns:a16="http://schemas.microsoft.com/office/drawing/2014/main" id="{25A20F06-0FE6-5292-11A5-D024B153764A}"/>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8" name="Text Box 17">
            <a:extLst>
              <a:ext uri="{FF2B5EF4-FFF2-40B4-BE49-F238E27FC236}">
                <a16:creationId xmlns:a16="http://schemas.microsoft.com/office/drawing/2014/main" id="{5E709FEC-1863-1096-9FC1-BE26DDE2736D}"/>
              </a:ext>
            </a:extLst>
          </p:cNvPr>
          <p:cNvSpPr txBox="1">
            <a:spLocks noChangeArrowheads="1"/>
          </p:cNvSpPr>
          <p:nvPr userDrawn="1"/>
        </p:nvSpPr>
        <p:spPr bwMode="auto">
          <a:xfrm>
            <a:off x="3179234" y="6440489"/>
            <a:ext cx="607859" cy="230832"/>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gn="l">
              <a:defRPr/>
            </a:pPr>
            <a:r>
              <a:rPr lang="en-US" altLang="en-VN" sz="900">
                <a:solidFill>
                  <a:srgbClr val="EEEEEE"/>
                </a:solidFill>
                <a:latin typeface="Arial" panose="020B0604020202020204" pitchFamily="34" charset="0"/>
              </a:rPr>
              <a:t>Dungcv</a:t>
            </a:r>
          </a:p>
        </p:txBody>
      </p:sp>
    </p:spTree>
    <p:extLst>
      <p:ext uri="{BB962C8B-B14F-4D97-AF65-F5344CB8AC3E}">
        <p14:creationId xmlns:p14="http://schemas.microsoft.com/office/powerpoint/2010/main" val="266088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F58F-26B3-2F7B-66A0-047EA4D35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D99DA-F6B0-BE79-8139-D0706098B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39DFE-2801-A8D4-DB0F-D9935047D27F}"/>
              </a:ext>
            </a:extLst>
          </p:cNvPr>
          <p:cNvSpPr>
            <a:spLocks noGrp="1"/>
          </p:cNvSpPr>
          <p:nvPr>
            <p:ph type="dt" sz="half" idx="10"/>
          </p:nvPr>
        </p:nvSpPr>
        <p:spPr/>
        <p:txBody>
          <a:body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2D9B8251-E640-E2DD-7A06-AE2A3AD4D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22417-2831-EDB0-2416-D587098D4A9E}"/>
              </a:ext>
            </a:extLst>
          </p:cNvPr>
          <p:cNvSpPr>
            <a:spLocks noGrp="1"/>
          </p:cNvSpPr>
          <p:nvPr>
            <p:ph type="sldNum" sz="quarter" idx="12"/>
          </p:nvPr>
        </p:nvSpPr>
        <p:spPr/>
        <p:txBody>
          <a:bodyPr/>
          <a:lstStyle/>
          <a:p>
            <a:pPr>
              <a:defRPr/>
            </a:pPr>
            <a:fld id="{78E47946-5915-084D-9598-51668CE24882}" type="slidenum">
              <a:rPr lang="en-US" altLang="en-VN"/>
              <a:pPr>
                <a:defRPr/>
              </a:pPr>
              <a:t>‹#›</a:t>
            </a:fld>
            <a:endParaRPr lang="en-US" altLang="en-VN" sz="1400" b="0"/>
          </a:p>
        </p:txBody>
      </p:sp>
    </p:spTree>
    <p:extLst>
      <p:ext uri="{BB962C8B-B14F-4D97-AF65-F5344CB8AC3E}">
        <p14:creationId xmlns:p14="http://schemas.microsoft.com/office/powerpoint/2010/main" val="6629667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FDCF5-FA40-F070-3899-525681110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2D73EF-E485-C66E-0B7D-6959490C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F742C-DAFA-6596-DC0E-0AC46DC4C800}"/>
              </a:ext>
            </a:extLst>
          </p:cNvPr>
          <p:cNvSpPr>
            <a:spLocks noGrp="1"/>
          </p:cNvSpPr>
          <p:nvPr>
            <p:ph type="dt" sz="half" idx="10"/>
          </p:nvPr>
        </p:nvSpPr>
        <p:spPr/>
        <p:txBody>
          <a:body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FB98B6F7-6EA0-FB48-01E4-22C010750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CF7B5-8C94-668E-72A2-0EC6F17B6A9A}"/>
              </a:ext>
            </a:extLst>
          </p:cNvPr>
          <p:cNvSpPr>
            <a:spLocks noGrp="1"/>
          </p:cNvSpPr>
          <p:nvPr>
            <p:ph type="sldNum" sz="quarter" idx="12"/>
          </p:nvPr>
        </p:nvSpPr>
        <p:spPr/>
        <p:txBody>
          <a:bodyPr/>
          <a:lstStyle/>
          <a:p>
            <a:pPr>
              <a:defRPr/>
            </a:pPr>
            <a:fld id="{1F154B63-7EDD-7248-BE43-E6A807650248}" type="slidenum">
              <a:rPr lang="en-US" altLang="en-VN"/>
              <a:pPr>
                <a:defRPr/>
              </a:pPr>
              <a:t>‹#›</a:t>
            </a:fld>
            <a:endParaRPr lang="en-US" altLang="en-VN" sz="1400" b="0"/>
          </a:p>
        </p:txBody>
      </p:sp>
    </p:spTree>
    <p:extLst>
      <p:ext uri="{BB962C8B-B14F-4D97-AF65-F5344CB8AC3E}">
        <p14:creationId xmlns:p14="http://schemas.microsoft.com/office/powerpoint/2010/main" val="7318803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D9EA-E138-D5A0-943A-72436DCEE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B8D8B-9633-D345-73E9-3F63D1B3FDB7}"/>
              </a:ext>
            </a:extLst>
          </p:cNvPr>
          <p:cNvSpPr>
            <a:spLocks noGrp="1"/>
          </p:cNvSpPr>
          <p:nvPr>
            <p:ph type="subTitle" idx="1"/>
          </p:nvPr>
        </p:nvSpPr>
        <p:spPr>
          <a:xfrm>
            <a:off x="1524000" y="3602038"/>
            <a:ext cx="9144000" cy="1655762"/>
          </a:xfrm>
        </p:spPr>
        <p:txBody>
          <a:bodyPr/>
          <a:lstStyle>
            <a:lvl1pPr marL="0" indent="0" algn="ctr">
              <a:buNone/>
              <a:defRPr sz="2400"/>
            </a:lvl1pPr>
            <a:lvl2pPr marL="457197" indent="0" algn="ctr">
              <a:buNone/>
              <a:defRPr sz="2000"/>
            </a:lvl2pPr>
            <a:lvl3pPr marL="914394" indent="0" algn="ctr">
              <a:buNone/>
              <a:defRPr sz="1800"/>
            </a:lvl3pPr>
            <a:lvl4pPr marL="1371591" indent="0" algn="ctr">
              <a:buNone/>
              <a:defRPr sz="1600"/>
            </a:lvl4pPr>
            <a:lvl5pPr marL="1828789" indent="0" algn="ctr">
              <a:buNone/>
              <a:defRPr sz="1600"/>
            </a:lvl5pPr>
            <a:lvl6pPr marL="2285986" indent="0" algn="ctr">
              <a:buNone/>
              <a:defRPr sz="1600"/>
            </a:lvl6pPr>
            <a:lvl7pPr marL="2743183" indent="0" algn="ctr">
              <a:buNone/>
              <a:defRPr sz="1600"/>
            </a:lvl7pPr>
            <a:lvl8pPr marL="3200380" indent="0" algn="ctr">
              <a:buNone/>
              <a:defRPr sz="1600"/>
            </a:lvl8pPr>
            <a:lvl9pPr marL="365757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5259F-2BE6-5E82-03FD-12510F57FC4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ACD8AB49-BAB1-BD34-32DE-06F03836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37F71-45DF-EEFD-2DDE-AC95FD9C97E8}"/>
              </a:ext>
            </a:extLst>
          </p:cNvPr>
          <p:cNvSpPr>
            <a:spLocks noGrp="1"/>
          </p:cNvSpPr>
          <p:nvPr>
            <p:ph type="sldNum" sz="quarter" idx="12"/>
          </p:nvPr>
        </p:nvSpPr>
        <p:spPr/>
        <p:txBody>
          <a:bodyPr/>
          <a:lstStyle/>
          <a:p>
            <a:fld id="{F7E5BB37-63F7-EA43-A9C6-427E392C35C9}" type="slidenum">
              <a:t>‹#›</a:t>
            </a:fld>
            <a:endParaRPr lang="en-US"/>
          </a:p>
        </p:txBody>
      </p:sp>
      <p:sp>
        <p:nvSpPr>
          <p:cNvPr id="7" name="Snip Single Corner Rectangle 6">
            <a:extLst>
              <a:ext uri="{FF2B5EF4-FFF2-40B4-BE49-F238E27FC236}">
                <a16:creationId xmlns:a16="http://schemas.microsoft.com/office/drawing/2014/main" id="{8610AF73-BA17-4008-F0D3-993A965B921C}"/>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153234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A1F2-309A-48C1-EE6E-D2BD60DEA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CD7D8-531B-80AC-71EE-2E8ADE2EF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5BB52-8371-36A8-A0FE-CCBDB5CF87CE}"/>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D98D5CD-37F7-6A23-95D1-063945DEAFEA}"/>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88021EB-9393-9163-A441-0B107DF4F2D5}"/>
              </a:ext>
            </a:extLst>
          </p:cNvPr>
          <p:cNvSpPr>
            <a:spLocks noGrp="1"/>
          </p:cNvSpPr>
          <p:nvPr>
            <p:ph type="sldNum" sz="quarter" idx="12"/>
          </p:nvPr>
        </p:nvSpPr>
        <p:spPr/>
        <p:txBody>
          <a:bodyPr/>
          <a:lstStyle/>
          <a:p>
            <a:pPr>
              <a:defRPr/>
            </a:pPr>
            <a:fld id="{63DE0D1C-8DC2-FA40-8F4D-A908134DDC80}" type="slidenum">
              <a:rPr lang="en-US"/>
              <a:pPr>
                <a:defRPr/>
              </a:pPr>
              <a:t>‹#›</a:t>
            </a:fld>
            <a:endParaRPr lang="en-US"/>
          </a:p>
        </p:txBody>
      </p:sp>
      <p:sp>
        <p:nvSpPr>
          <p:cNvPr id="7" name="Rectangle 2">
            <a:extLst>
              <a:ext uri="{FF2B5EF4-FFF2-40B4-BE49-F238E27FC236}">
                <a16:creationId xmlns:a16="http://schemas.microsoft.com/office/drawing/2014/main" id="{1869D475-80B6-E0E0-8245-09617C9F5828}"/>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Tree>
    <p:extLst>
      <p:ext uri="{BB962C8B-B14F-4D97-AF65-F5344CB8AC3E}">
        <p14:creationId xmlns:p14="http://schemas.microsoft.com/office/powerpoint/2010/main" val="2334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2EB-A9A8-683C-BC7A-DA6A27DB3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4AB2A-2A5E-1C00-CB15-DF5FAA310388}"/>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7" indent="0">
              <a:buNone/>
              <a:defRPr sz="2000">
                <a:solidFill>
                  <a:schemeClr val="tx1">
                    <a:tint val="75000"/>
                  </a:schemeClr>
                </a:solidFill>
              </a:defRPr>
            </a:lvl2pPr>
            <a:lvl3pPr marL="914394" indent="0">
              <a:buNone/>
              <a:defRPr sz="1800">
                <a:solidFill>
                  <a:schemeClr val="tx1">
                    <a:tint val="75000"/>
                  </a:schemeClr>
                </a:solidFill>
              </a:defRPr>
            </a:lvl3pPr>
            <a:lvl4pPr marL="1371591" indent="0">
              <a:buNone/>
              <a:defRPr sz="1600">
                <a:solidFill>
                  <a:schemeClr val="tx1">
                    <a:tint val="75000"/>
                  </a:schemeClr>
                </a:solidFill>
              </a:defRPr>
            </a:lvl4pPr>
            <a:lvl5pPr marL="1828789" indent="0">
              <a:buNone/>
              <a:defRPr sz="1600">
                <a:solidFill>
                  <a:schemeClr val="tx1">
                    <a:tint val="75000"/>
                  </a:schemeClr>
                </a:solidFill>
              </a:defRPr>
            </a:lvl5pPr>
            <a:lvl6pPr marL="2285986" indent="0">
              <a:buNone/>
              <a:defRPr sz="1600">
                <a:solidFill>
                  <a:schemeClr val="tx1">
                    <a:tint val="75000"/>
                  </a:schemeClr>
                </a:solidFill>
              </a:defRPr>
            </a:lvl6pPr>
            <a:lvl7pPr marL="2743183" indent="0">
              <a:buNone/>
              <a:defRPr sz="1600">
                <a:solidFill>
                  <a:schemeClr val="tx1">
                    <a:tint val="75000"/>
                  </a:schemeClr>
                </a:solidFill>
              </a:defRPr>
            </a:lvl7pPr>
            <a:lvl8pPr marL="3200380" indent="0">
              <a:buNone/>
              <a:defRPr sz="1600">
                <a:solidFill>
                  <a:schemeClr val="tx1">
                    <a:tint val="75000"/>
                  </a:schemeClr>
                </a:solidFill>
              </a:defRPr>
            </a:lvl8pPr>
            <a:lvl9pPr marL="365757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DEDA0-AECD-41BC-0768-32EDFEF894CF}"/>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D8035B1F-C303-80D9-CAEB-7A82D46EBD56}"/>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1094DF1C-5082-06F0-CA35-8E9880EB7CEA}"/>
              </a:ext>
            </a:extLst>
          </p:cNvPr>
          <p:cNvSpPr>
            <a:spLocks noGrp="1"/>
          </p:cNvSpPr>
          <p:nvPr>
            <p:ph type="sldNum" sz="quarter" idx="12"/>
          </p:nvPr>
        </p:nvSpPr>
        <p:spPr/>
        <p:txBody>
          <a:bodyPr/>
          <a:lstStyle/>
          <a:p>
            <a:pPr>
              <a:defRPr/>
            </a:pPr>
            <a:fld id="{3D6B868A-633A-9F4F-8D8B-BC64334D49F8}" type="slidenum">
              <a:rPr lang="en-US"/>
              <a:pPr>
                <a:defRPr/>
              </a:pPr>
              <a:t>‹#›</a:t>
            </a:fld>
            <a:endParaRPr lang="en-US" dirty="0"/>
          </a:p>
        </p:txBody>
      </p:sp>
    </p:spTree>
    <p:extLst>
      <p:ext uri="{BB962C8B-B14F-4D97-AF65-F5344CB8AC3E}">
        <p14:creationId xmlns:p14="http://schemas.microsoft.com/office/powerpoint/2010/main" val="132714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3A77-06A3-BCCA-9980-A2D23E323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662D7-CF78-71E9-C1EB-4EFE1EC5D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C73D9-361D-AA1C-1E68-A77E09643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7C2F7-1CBA-5314-8D56-3D7C1F267250}"/>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342D65AD-E2C6-DFD2-5480-018714272401}"/>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2744F1E1-1BBD-6B48-43D4-49F2A2A228F9}"/>
              </a:ext>
            </a:extLst>
          </p:cNvPr>
          <p:cNvSpPr>
            <a:spLocks noGrp="1"/>
          </p:cNvSpPr>
          <p:nvPr>
            <p:ph type="sldNum" sz="quarter" idx="12"/>
          </p:nvPr>
        </p:nvSpPr>
        <p:spPr/>
        <p:txBody>
          <a:body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48902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33C9-1F56-0B06-0A25-3688692C2929}"/>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BA3FF8-8AC2-40AC-3B45-1ACBDBD7309C}"/>
              </a:ext>
            </a:extLst>
          </p:cNvPr>
          <p:cNvSpPr>
            <a:spLocks noGrp="1"/>
          </p:cNvSpPr>
          <p:nvPr>
            <p:ph type="body" idx="1"/>
          </p:nvPr>
        </p:nvSpPr>
        <p:spPr>
          <a:xfrm>
            <a:off x="839788" y="1681164"/>
            <a:ext cx="515778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37D1D-2060-F0A4-4E85-21639A5C5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0473A-EB85-F913-523B-CCCC3A7C2DE5}"/>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96990-83B5-553D-B33C-FEFF75DA06A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087450-6274-22D9-D912-1A22C428221D}"/>
              </a:ext>
            </a:extLst>
          </p:cNvPr>
          <p:cNvSpPr>
            <a:spLocks noGrp="1"/>
          </p:cNvSpPr>
          <p:nvPr>
            <p:ph type="dt" sz="half" idx="10"/>
          </p:nvPr>
        </p:nvSpPr>
        <p:spPr/>
        <p:txBody>
          <a:bodyPr/>
          <a:lstStyle/>
          <a:p>
            <a:fld id="{B2818BD3-AA19-F444-85D5-05922CA7F247}" type="datetimeFigureOut">
              <a:t>3/13/23</a:t>
            </a:fld>
            <a:endParaRPr lang="en-US"/>
          </a:p>
        </p:txBody>
      </p:sp>
      <p:sp>
        <p:nvSpPr>
          <p:cNvPr id="8" name="Footer Placeholder 7">
            <a:extLst>
              <a:ext uri="{FF2B5EF4-FFF2-40B4-BE49-F238E27FC236}">
                <a16:creationId xmlns:a16="http://schemas.microsoft.com/office/drawing/2014/main" id="{D50A2BCE-1E7E-D1C7-6F3C-A5A7D836CE11}"/>
              </a:ext>
            </a:extLst>
          </p:cNvPr>
          <p:cNvSpPr>
            <a:spLocks noGrp="1"/>
          </p:cNvSpPr>
          <p:nvPr>
            <p:ph type="ftr" sz="quarter" idx="11"/>
          </p:nvPr>
        </p:nvSpPr>
        <p:spPr/>
        <p:txBody>
          <a:bodyPr/>
          <a:lstStyle/>
          <a:p>
            <a:pPr>
              <a:defRPr/>
            </a:pPr>
            <a:r>
              <a:rPr lang="en-US"/>
              <a:t>CSE 224_Giới thiệu học phần</a:t>
            </a:r>
            <a:endParaRPr lang="en-US" dirty="0"/>
          </a:p>
        </p:txBody>
      </p:sp>
      <p:sp>
        <p:nvSpPr>
          <p:cNvPr id="9" name="Slide Number Placeholder 8">
            <a:extLst>
              <a:ext uri="{FF2B5EF4-FFF2-40B4-BE49-F238E27FC236}">
                <a16:creationId xmlns:a16="http://schemas.microsoft.com/office/drawing/2014/main" id="{9CBB31FD-C825-0A0F-E1FB-AF20488CE3A0}"/>
              </a:ext>
            </a:extLst>
          </p:cNvPr>
          <p:cNvSpPr>
            <a:spLocks noGrp="1"/>
          </p:cNvSpPr>
          <p:nvPr>
            <p:ph type="sldNum" sz="quarter" idx="12"/>
          </p:nvPr>
        </p:nvSpPr>
        <p:spPr/>
        <p:txBody>
          <a:body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1624319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5F58-BBD7-8433-0D4F-111625696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E56E3-10DE-5882-CA1C-BF175C82CD82}"/>
              </a:ext>
            </a:extLst>
          </p:cNvPr>
          <p:cNvSpPr>
            <a:spLocks noGrp="1"/>
          </p:cNvSpPr>
          <p:nvPr>
            <p:ph type="dt" sz="half" idx="10"/>
          </p:nvPr>
        </p:nvSpPr>
        <p:spPr/>
        <p:txBody>
          <a:bodyPr/>
          <a:lstStyle/>
          <a:p>
            <a:fld id="{B2818BD3-AA19-F444-85D5-05922CA7F247}" type="datetimeFigureOut">
              <a:t>3/13/23</a:t>
            </a:fld>
            <a:endParaRPr lang="en-US"/>
          </a:p>
        </p:txBody>
      </p:sp>
      <p:sp>
        <p:nvSpPr>
          <p:cNvPr id="4" name="Footer Placeholder 3">
            <a:extLst>
              <a:ext uri="{FF2B5EF4-FFF2-40B4-BE49-F238E27FC236}">
                <a16:creationId xmlns:a16="http://schemas.microsoft.com/office/drawing/2014/main" id="{F298623E-887D-DA2F-18E7-93E10861D969}"/>
              </a:ext>
            </a:extLst>
          </p:cNvPr>
          <p:cNvSpPr>
            <a:spLocks noGrp="1"/>
          </p:cNvSpPr>
          <p:nvPr>
            <p:ph type="ftr" sz="quarter" idx="11"/>
          </p:nvPr>
        </p:nvSpPr>
        <p:spPr/>
        <p:txBody>
          <a:bodyPr/>
          <a:lstStyle/>
          <a:p>
            <a:pPr>
              <a:defRPr/>
            </a:pPr>
            <a:r>
              <a:rPr lang="en-US"/>
              <a:t>CSE 224_Giới thiệu học phần</a:t>
            </a:r>
          </a:p>
        </p:txBody>
      </p:sp>
      <p:sp>
        <p:nvSpPr>
          <p:cNvPr id="5" name="Slide Number Placeholder 4">
            <a:extLst>
              <a:ext uri="{FF2B5EF4-FFF2-40B4-BE49-F238E27FC236}">
                <a16:creationId xmlns:a16="http://schemas.microsoft.com/office/drawing/2014/main" id="{E8EDC61A-7439-A6B6-63FF-46335B3469B7}"/>
              </a:ext>
            </a:extLst>
          </p:cNvPr>
          <p:cNvSpPr>
            <a:spLocks noGrp="1"/>
          </p:cNvSpPr>
          <p:nvPr>
            <p:ph type="sldNum" sz="quarter" idx="12"/>
          </p:nvPr>
        </p:nvSpPr>
        <p:spPr/>
        <p:txBody>
          <a:bodyPr/>
          <a:lstStyle/>
          <a:p>
            <a:pPr>
              <a:defRPr/>
            </a:pPr>
            <a:fld id="{BA0454A3-2945-E74A-8B90-4CD1A84648D6}" type="slidenum">
              <a:rPr lang="en-US"/>
              <a:pPr>
                <a:defRPr/>
              </a:pPr>
              <a:t>‹#›</a:t>
            </a:fld>
            <a:endParaRPr lang="en-US"/>
          </a:p>
        </p:txBody>
      </p:sp>
      <p:sp>
        <p:nvSpPr>
          <p:cNvPr id="6" name="Rectangle 2">
            <a:extLst>
              <a:ext uri="{FF2B5EF4-FFF2-40B4-BE49-F238E27FC236}">
                <a16:creationId xmlns:a16="http://schemas.microsoft.com/office/drawing/2014/main" id="{52E8304F-02E7-FCF5-1B6B-3EF8AFCE7F12}"/>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3200"/>
              <a:t>Click to edit Master title style</a:t>
            </a:r>
            <a:endParaRPr lang="en-US" altLang="en-US" sz="3200" dirty="0"/>
          </a:p>
        </p:txBody>
      </p:sp>
    </p:spTree>
    <p:extLst>
      <p:ext uri="{BB962C8B-B14F-4D97-AF65-F5344CB8AC3E}">
        <p14:creationId xmlns:p14="http://schemas.microsoft.com/office/powerpoint/2010/main" val="523302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D37E7-51C8-CD8F-0528-538D8DA1F611}"/>
              </a:ext>
            </a:extLst>
          </p:cNvPr>
          <p:cNvSpPr>
            <a:spLocks noGrp="1"/>
          </p:cNvSpPr>
          <p:nvPr>
            <p:ph type="dt" sz="half" idx="10"/>
          </p:nvPr>
        </p:nvSpPr>
        <p:spPr/>
        <p:txBody>
          <a:bodyPr/>
          <a:lstStyle/>
          <a:p>
            <a:fld id="{B2818BD3-AA19-F444-85D5-05922CA7F247}" type="datetimeFigureOut">
              <a:t>3/13/23</a:t>
            </a:fld>
            <a:endParaRPr lang="en-US"/>
          </a:p>
        </p:txBody>
      </p:sp>
      <p:sp>
        <p:nvSpPr>
          <p:cNvPr id="3" name="Footer Placeholder 2">
            <a:extLst>
              <a:ext uri="{FF2B5EF4-FFF2-40B4-BE49-F238E27FC236}">
                <a16:creationId xmlns:a16="http://schemas.microsoft.com/office/drawing/2014/main" id="{DF3D6D31-D615-376D-3C57-96C9ECF1AE5B}"/>
              </a:ext>
            </a:extLst>
          </p:cNvPr>
          <p:cNvSpPr>
            <a:spLocks noGrp="1"/>
          </p:cNvSpPr>
          <p:nvPr>
            <p:ph type="ftr" sz="quarter" idx="11"/>
          </p:nvPr>
        </p:nvSpPr>
        <p:spPr/>
        <p:txBody>
          <a:bodyPr/>
          <a:lstStyle/>
          <a:p>
            <a:pPr>
              <a:defRPr/>
            </a:pPr>
            <a:r>
              <a:rPr lang="en-US"/>
              <a:t>CSE 224_Giới thiệu học phần</a:t>
            </a:r>
          </a:p>
        </p:txBody>
      </p:sp>
      <p:sp>
        <p:nvSpPr>
          <p:cNvPr id="4" name="Slide Number Placeholder 3">
            <a:extLst>
              <a:ext uri="{FF2B5EF4-FFF2-40B4-BE49-F238E27FC236}">
                <a16:creationId xmlns:a16="http://schemas.microsoft.com/office/drawing/2014/main" id="{6336E38E-B146-C331-B35E-23FD7490C995}"/>
              </a:ext>
            </a:extLst>
          </p:cNvPr>
          <p:cNvSpPr>
            <a:spLocks noGrp="1"/>
          </p:cNvSpPr>
          <p:nvPr>
            <p:ph type="sldNum" sz="quarter" idx="12"/>
          </p:nvPr>
        </p:nvSpPr>
        <p:spPr/>
        <p:txBody>
          <a:bodyPr/>
          <a:lstStyle/>
          <a:p>
            <a:pPr>
              <a:defRPr/>
            </a:pPr>
            <a:fld id="{C0222295-6F5A-0240-8564-8970F598CF17}" type="slidenum">
              <a:rPr lang="en-US"/>
              <a:pPr>
                <a:defRPr/>
              </a:pPr>
              <a:t>‹#›</a:t>
            </a:fld>
            <a:endParaRPr lang="en-US" dirty="0"/>
          </a:p>
        </p:txBody>
      </p:sp>
    </p:spTree>
    <p:extLst>
      <p:ext uri="{BB962C8B-B14F-4D97-AF65-F5344CB8AC3E}">
        <p14:creationId xmlns:p14="http://schemas.microsoft.com/office/powerpoint/2010/main" val="1294383281"/>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0F56-7792-1889-A858-6653C8CFB0B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98677-D7C2-E188-FEAF-FBD95D7A3855}"/>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9BF0E-01FC-C6E9-8EE1-8F353156B2B8}"/>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E2392-4E7C-0A67-338D-C0008E4094B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6300691E-8E01-1E06-DD5D-8439633BA11A}"/>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1661111D-0365-DEBB-EE7E-B22CF31C11DD}"/>
              </a:ext>
            </a:extLst>
          </p:cNvPr>
          <p:cNvSpPr>
            <a:spLocks noGrp="1"/>
          </p:cNvSpPr>
          <p:nvPr>
            <p:ph type="sldNum" sz="quarter" idx="12"/>
          </p:nvPr>
        </p:nvSpPr>
        <p:spPr/>
        <p:txBody>
          <a:bodyPr/>
          <a:lstStyle/>
          <a:p>
            <a:pPr>
              <a:defRPr/>
            </a:pPr>
            <a:fld id="{3A344D68-89D3-EC49-9477-A48DEA5CB6A8}" type="slidenum">
              <a:rPr lang="en-US"/>
              <a:pPr>
                <a:defRPr/>
              </a:pPr>
              <a:t>‹#›</a:t>
            </a:fld>
            <a:endParaRPr lang="en-US"/>
          </a:p>
        </p:txBody>
      </p:sp>
    </p:spTree>
    <p:extLst>
      <p:ext uri="{BB962C8B-B14F-4D97-AF65-F5344CB8AC3E}">
        <p14:creationId xmlns:p14="http://schemas.microsoft.com/office/powerpoint/2010/main" val="63368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4C2F-DA73-2BE5-955E-6DEAA97EA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DF529-99F9-C6C2-F13E-A90572EF8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81DD2-A739-0429-FB36-7225E3B2F463}"/>
              </a:ext>
            </a:extLst>
          </p:cNvPr>
          <p:cNvSpPr>
            <a:spLocks noGrp="1"/>
          </p:cNvSpPr>
          <p:nvPr>
            <p:ph type="dt" sz="half" idx="10"/>
          </p:nvPr>
        </p:nvSpPr>
        <p:spPr/>
        <p:txBody>
          <a:body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FDA72957-5E90-6319-1CE6-4FDFE2AB5451}"/>
              </a:ext>
            </a:extLst>
          </p:cNvPr>
          <p:cNvSpPr>
            <a:spLocks noGrp="1"/>
          </p:cNvSpPr>
          <p:nvPr>
            <p:ph type="ftr" sz="quarter" idx="11"/>
          </p:nvPr>
        </p:nvSpPr>
        <p:spPr/>
        <p:txBody>
          <a:bodyPr/>
          <a:lstStyle/>
          <a:p>
            <a:r>
              <a:rPr lang="en-US" dirty="0"/>
              <a:t>CSE 411 - </a:t>
            </a:r>
            <a:r>
              <a:rPr lang="en-US" dirty="0" err="1"/>
              <a:t>Dungcv</a:t>
            </a:r>
            <a:endParaRPr lang="en-US" dirty="0"/>
          </a:p>
        </p:txBody>
      </p:sp>
      <p:sp>
        <p:nvSpPr>
          <p:cNvPr id="6" name="Slide Number Placeholder 5">
            <a:extLst>
              <a:ext uri="{FF2B5EF4-FFF2-40B4-BE49-F238E27FC236}">
                <a16:creationId xmlns:a16="http://schemas.microsoft.com/office/drawing/2014/main" id="{007EF970-D409-EA84-170D-3203E84EA408}"/>
              </a:ext>
            </a:extLst>
          </p:cNvPr>
          <p:cNvSpPr>
            <a:spLocks noGrp="1"/>
          </p:cNvSpPr>
          <p:nvPr>
            <p:ph type="sldNum" sz="quarter" idx="12"/>
          </p:nvPr>
        </p:nvSpPr>
        <p:spPr/>
        <p:txBody>
          <a:bodyPr/>
          <a:lstStyle/>
          <a:p>
            <a:pPr>
              <a:defRPr/>
            </a:pPr>
            <a:fld id="{18E46947-26D3-CF41-9028-07EED5C1FECF}" type="slidenum">
              <a:rPr lang="en-US" altLang="en-VN"/>
              <a:pPr>
                <a:defRPr/>
              </a:pPr>
              <a:t>‹#›</a:t>
            </a:fld>
            <a:endParaRPr lang="en-US" altLang="en-VN" sz="1400" b="0"/>
          </a:p>
        </p:txBody>
      </p:sp>
    </p:spTree>
    <p:extLst>
      <p:ext uri="{BB962C8B-B14F-4D97-AF65-F5344CB8AC3E}">
        <p14:creationId xmlns:p14="http://schemas.microsoft.com/office/powerpoint/2010/main" val="112892700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1A81-8128-0A68-5CFB-D21419DF806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0B4D5-ABC3-4381-068F-B4019CEA830F}"/>
              </a:ext>
            </a:extLst>
          </p:cNvPr>
          <p:cNvSpPr>
            <a:spLocks noGrp="1"/>
          </p:cNvSpPr>
          <p:nvPr>
            <p:ph type="pic" idx="1"/>
          </p:nvPr>
        </p:nvSpPr>
        <p:spPr>
          <a:xfrm>
            <a:off x="5183189" y="987426"/>
            <a:ext cx="6172200" cy="4873625"/>
          </a:xfrm>
        </p:spPr>
        <p:txBody>
          <a:bodyPr/>
          <a:lstStyle>
            <a:lvl1pPr marL="0" indent="0">
              <a:buNone/>
              <a:defRPr sz="3200"/>
            </a:lvl1pPr>
            <a:lvl2pPr marL="457197" indent="0">
              <a:buNone/>
              <a:defRPr sz="2800"/>
            </a:lvl2pPr>
            <a:lvl3pPr marL="914394" indent="0">
              <a:buNone/>
              <a:defRPr sz="2400"/>
            </a:lvl3pPr>
            <a:lvl4pPr marL="1371591" indent="0">
              <a:buNone/>
              <a:defRPr sz="2000"/>
            </a:lvl4pPr>
            <a:lvl5pPr marL="1828789" indent="0">
              <a:buNone/>
              <a:defRPr sz="2000"/>
            </a:lvl5pPr>
            <a:lvl6pPr marL="2285986" indent="0">
              <a:buNone/>
              <a:defRPr sz="2000"/>
            </a:lvl6pPr>
            <a:lvl7pPr marL="2743183" indent="0">
              <a:buNone/>
              <a:defRPr sz="2000"/>
            </a:lvl7pPr>
            <a:lvl8pPr marL="3200380" indent="0">
              <a:buNone/>
              <a:defRPr sz="2000"/>
            </a:lvl8pPr>
            <a:lvl9pPr marL="3657577" indent="0">
              <a:buNone/>
              <a:defRPr sz="2000"/>
            </a:lvl9pPr>
          </a:lstStyle>
          <a:p>
            <a:endParaRPr lang="en-US"/>
          </a:p>
        </p:txBody>
      </p:sp>
      <p:sp>
        <p:nvSpPr>
          <p:cNvPr id="4" name="Text Placeholder 3">
            <a:extLst>
              <a:ext uri="{FF2B5EF4-FFF2-40B4-BE49-F238E27FC236}">
                <a16:creationId xmlns:a16="http://schemas.microsoft.com/office/drawing/2014/main" id="{DB1C8911-A43F-2ED6-A98C-026BEEAFC007}"/>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1C83F-5519-18BE-7EFD-F76A524FFF4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1E17D93E-BAD1-B99C-E24B-E681DBDCC30C}"/>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E30B1307-9BDA-7405-68CC-F541DA87D703}"/>
              </a:ext>
            </a:extLst>
          </p:cNvPr>
          <p:cNvSpPr>
            <a:spLocks noGrp="1"/>
          </p:cNvSpPr>
          <p:nvPr>
            <p:ph type="sldNum" sz="quarter" idx="12"/>
          </p:nvPr>
        </p:nvSpPr>
        <p:spPr/>
        <p:txBody>
          <a:bodyPr/>
          <a:lstStyle/>
          <a:p>
            <a:pPr>
              <a:defRPr/>
            </a:pPr>
            <a:fld id="{21D5C59C-8483-AF45-AD96-D72F2EBF1187}" type="slidenum">
              <a:rPr lang="en-US"/>
              <a:pPr>
                <a:defRPr/>
              </a:pPr>
              <a:t>‹#›</a:t>
            </a:fld>
            <a:endParaRPr lang="en-US"/>
          </a:p>
        </p:txBody>
      </p:sp>
    </p:spTree>
    <p:extLst>
      <p:ext uri="{BB962C8B-B14F-4D97-AF65-F5344CB8AC3E}">
        <p14:creationId xmlns:p14="http://schemas.microsoft.com/office/powerpoint/2010/main" val="3251692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D2F-3D43-FB2D-CE8E-3F15E5B3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D0EB3-3439-85CF-E77F-831980C2A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E666A-7684-C79C-16F0-F04075EE947C}"/>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784DEC75-3759-9B78-881B-285F70558767}"/>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3D63110-6F94-AFB1-5E66-0A01FAAF1034}"/>
              </a:ext>
            </a:extLst>
          </p:cNvPr>
          <p:cNvSpPr>
            <a:spLocks noGrp="1"/>
          </p:cNvSpPr>
          <p:nvPr>
            <p:ph type="sldNum" sz="quarter" idx="12"/>
          </p:nvPr>
        </p:nvSpPr>
        <p:spPr/>
        <p:txBody>
          <a:bodyPr/>
          <a:lstStyle/>
          <a:p>
            <a:pPr>
              <a:defRPr/>
            </a:pPr>
            <a:fld id="{77FCE0B1-6A2B-5B48-B689-1890A22A67FC}" type="slidenum">
              <a:rPr lang="en-US"/>
              <a:pPr>
                <a:defRPr/>
              </a:pPr>
              <a:t>‹#›</a:t>
            </a:fld>
            <a:endParaRPr lang="en-US"/>
          </a:p>
        </p:txBody>
      </p:sp>
    </p:spTree>
    <p:extLst>
      <p:ext uri="{BB962C8B-B14F-4D97-AF65-F5344CB8AC3E}">
        <p14:creationId xmlns:p14="http://schemas.microsoft.com/office/powerpoint/2010/main" val="896500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5EBB3-4F5C-1912-37C8-480171810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3B54-25EF-4CAD-F87C-63BAEF632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4ABE3-141E-5B5D-4C81-E6F629A982B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2453F70-D89C-D0E0-CAA5-3864A896F0EC}"/>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26341F09-CB66-7D45-A3FE-24B34D542742}"/>
              </a:ext>
            </a:extLst>
          </p:cNvPr>
          <p:cNvSpPr>
            <a:spLocks noGrp="1"/>
          </p:cNvSpPr>
          <p:nvPr>
            <p:ph type="sldNum" sz="quarter" idx="12"/>
          </p:nvPr>
        </p:nvSpPr>
        <p:spPr/>
        <p:txBody>
          <a:bodyPr/>
          <a:lstStyle/>
          <a:p>
            <a:pPr>
              <a:defRPr/>
            </a:pPr>
            <a:fld id="{8E332B6F-432B-404D-BBC2-CBC600044D87}" type="slidenum">
              <a:rPr lang="en-US"/>
              <a:pPr>
                <a:defRPr/>
              </a:pPr>
              <a:t>‹#›</a:t>
            </a:fld>
            <a:endParaRPr lang="en-US"/>
          </a:p>
        </p:txBody>
      </p:sp>
    </p:spTree>
    <p:extLst>
      <p:ext uri="{BB962C8B-B14F-4D97-AF65-F5344CB8AC3E}">
        <p14:creationId xmlns:p14="http://schemas.microsoft.com/office/powerpoint/2010/main" val="3267233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075" name="Rectangle 3"/>
          <p:cNvSpPr>
            <a:spLocks noGrp="1" noChangeArrowheads="1"/>
          </p:cNvSpPr>
          <p:nvPr>
            <p:ph type="subTitle" idx="1"/>
          </p:nvPr>
        </p:nvSpPr>
        <p:spPr bwMode="black">
          <a:xfrm>
            <a:off x="1335087" y="4879181"/>
            <a:ext cx="9753600" cy="1700212"/>
          </a:xfrm>
        </p:spPr>
        <p:txBody>
          <a:bodyPr/>
          <a:lstStyle>
            <a:lvl1pPr marL="0" indent="0" algn="ctr">
              <a:buFont typeface="Wingdings" pitchFamily="2" charset="2"/>
              <a:buNone/>
              <a:defRPr sz="1800">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863599" y="1971676"/>
            <a:ext cx="10464800" cy="1392237"/>
          </a:xfrm>
          <a:prstGeom prst="rect">
            <a:avLst/>
          </a:prstGeom>
          <a:noFill/>
          <a:ln>
            <a:noFill/>
          </a:ln>
          <a:effectLst/>
        </p:spPr>
        <p:txBody>
          <a:bodyPr/>
          <a:lstStyle>
            <a:lvl1pPr>
              <a:defRPr sz="4000"/>
            </a:lvl1pPr>
          </a:lstStyle>
          <a:p>
            <a:pPr lvl="0"/>
            <a:endParaRPr lang="en-US" altLang="en-US" dirty="0"/>
          </a:p>
        </p:txBody>
      </p:sp>
    </p:spTree>
    <p:extLst>
      <p:ext uri="{BB962C8B-B14F-4D97-AF65-F5344CB8AC3E}">
        <p14:creationId xmlns:p14="http://schemas.microsoft.com/office/powerpoint/2010/main" val="1332793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
        <p:nvSpPr>
          <p:cNvPr id="3" name="Content Placeholder 2"/>
          <p:cNvSpPr>
            <a:spLocks noGrp="1"/>
          </p:cNvSpPr>
          <p:nvPr>
            <p:ph idx="1"/>
          </p:nvPr>
        </p:nvSpPr>
        <p:spPr>
          <a:xfrm>
            <a:off x="609601" y="1107645"/>
            <a:ext cx="11363325" cy="51371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pPr>
              <a:defRPr/>
            </a:pPr>
            <a:r>
              <a:rPr lang="en-US"/>
              <a:t>CSE 224_Giới thiệu học phần</a:t>
            </a:r>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pPr>
              <a:defRPr/>
            </a:pPr>
            <a:fld id="{63DE0D1C-8DC2-FA40-8F4D-A908134DDC80}" type="slidenum">
              <a:rPr lang="en-US"/>
              <a:pPr>
                <a:defRPr/>
              </a:pPr>
              <a:t>‹#›</a:t>
            </a:fld>
            <a:endParaRPr lang="en-US"/>
          </a:p>
        </p:txBody>
      </p:sp>
    </p:spTree>
    <p:extLst>
      <p:ext uri="{BB962C8B-B14F-4D97-AF65-F5344CB8AC3E}">
        <p14:creationId xmlns:p14="http://schemas.microsoft.com/office/powerpoint/2010/main" val="3429488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1954142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319" y="1681164"/>
            <a:ext cx="5158316"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71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pPr>
              <a:defRPr/>
            </a:pPr>
            <a:r>
              <a:rPr lang="en-US"/>
              <a:t>CSE 224_Giới thiệu học phần</a:t>
            </a:r>
            <a:endParaRPr lang="en-US" dirty="0"/>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1755718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09600" y="308703"/>
            <a:ext cx="10464800" cy="5635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pPr>
              <a:defRPr/>
            </a:pPr>
            <a:fld id="{8AD9B44C-D85D-E048-8AF3-D934A9E477C4}" type="slidenum">
              <a:rPr lang="en-US"/>
              <a:pPr>
                <a:defRPr/>
              </a:pPr>
              <a:t>‹#›</a:t>
            </a:fld>
            <a:endParaRPr lang="en-US"/>
          </a:p>
        </p:txBody>
      </p:sp>
    </p:spTree>
    <p:extLst>
      <p:ext uri="{BB962C8B-B14F-4D97-AF65-F5344CB8AC3E}">
        <p14:creationId xmlns:p14="http://schemas.microsoft.com/office/powerpoint/2010/main" val="183201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9B19-676C-5F23-D40D-11567033A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9A2CD6-0AE5-5E05-731D-B24A9D489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A4707-D6B8-6BD7-4509-3D59FAB79915}"/>
              </a:ext>
            </a:extLst>
          </p:cNvPr>
          <p:cNvSpPr>
            <a:spLocks noGrp="1"/>
          </p:cNvSpPr>
          <p:nvPr>
            <p:ph type="dt" sz="half" idx="10"/>
          </p:nvPr>
        </p:nvSpPr>
        <p:spPr/>
        <p:txBody>
          <a:body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51AEE1A1-DC9D-8C7D-B68B-558FB51CF358}"/>
              </a:ext>
            </a:extLst>
          </p:cNvPr>
          <p:cNvSpPr>
            <a:spLocks noGrp="1"/>
          </p:cNvSpPr>
          <p:nvPr>
            <p:ph type="ftr" sz="quarter" idx="11"/>
          </p:nvPr>
        </p:nvSpPr>
        <p:spPr/>
        <p:txBody>
          <a:bodyPr/>
          <a:lstStyle/>
          <a:p>
            <a:r>
              <a:rPr lang="en-US" dirty="0"/>
              <a:t>CSE 411 - </a:t>
            </a:r>
            <a:r>
              <a:rPr lang="en-US" dirty="0" err="1"/>
              <a:t>Dungcv</a:t>
            </a:r>
            <a:endParaRPr lang="en-US" dirty="0"/>
          </a:p>
        </p:txBody>
      </p:sp>
      <p:sp>
        <p:nvSpPr>
          <p:cNvPr id="6" name="Slide Number Placeholder 5">
            <a:extLst>
              <a:ext uri="{FF2B5EF4-FFF2-40B4-BE49-F238E27FC236}">
                <a16:creationId xmlns:a16="http://schemas.microsoft.com/office/drawing/2014/main" id="{5F01045B-A0FD-DEE5-8167-9A11300A9E86}"/>
              </a:ext>
            </a:extLst>
          </p:cNvPr>
          <p:cNvSpPr>
            <a:spLocks noGrp="1"/>
          </p:cNvSpPr>
          <p:nvPr>
            <p:ph type="sldNum" sz="quarter" idx="12"/>
          </p:nvPr>
        </p:nvSpPr>
        <p:spPr/>
        <p:txBody>
          <a:bodyPr/>
          <a:lstStyle/>
          <a:p>
            <a:pPr>
              <a:defRPr/>
            </a:pPr>
            <a:fld id="{75909CFA-5FD3-EF4D-AD77-F0FC374B02EB}" type="slidenum">
              <a:rPr lang="en-US" altLang="en-VN"/>
              <a:pPr>
                <a:defRPr/>
              </a:pPr>
              <a:t>‹#›</a:t>
            </a:fld>
            <a:endParaRPr lang="en-US" altLang="en-VN" sz="1400" b="0"/>
          </a:p>
        </p:txBody>
      </p:sp>
    </p:spTree>
    <p:extLst>
      <p:ext uri="{BB962C8B-B14F-4D97-AF65-F5344CB8AC3E}">
        <p14:creationId xmlns:p14="http://schemas.microsoft.com/office/powerpoint/2010/main" val="9026017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BE52-27F7-E36D-8343-1BB16C441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24045-4CE4-3A2B-4C72-5352E5DE3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B59DF-3978-6649-4906-57C35470F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2CF04-4B20-E8DB-DB98-C66BBCFEA76A}"/>
              </a:ext>
            </a:extLst>
          </p:cNvPr>
          <p:cNvSpPr>
            <a:spLocks noGrp="1"/>
          </p:cNvSpPr>
          <p:nvPr>
            <p:ph type="dt" sz="half" idx="10"/>
          </p:nvPr>
        </p:nvSpPr>
        <p:spPr/>
        <p:txBody>
          <a:bodyPr/>
          <a:lstStyle/>
          <a:p>
            <a:fld id="{21322471-187A-5B4E-BC91-2675346B2307}" type="datetimeFigureOut">
              <a:t>3/13/23</a:t>
            </a:fld>
            <a:endParaRPr lang="en-US"/>
          </a:p>
        </p:txBody>
      </p:sp>
      <p:sp>
        <p:nvSpPr>
          <p:cNvPr id="6" name="Footer Placeholder 5">
            <a:extLst>
              <a:ext uri="{FF2B5EF4-FFF2-40B4-BE49-F238E27FC236}">
                <a16:creationId xmlns:a16="http://schemas.microsoft.com/office/drawing/2014/main" id="{A17CDF29-D8A3-89D8-3CE5-5D098586C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0BD3-956B-D9A8-ABCB-C544D7174FA5}"/>
              </a:ext>
            </a:extLst>
          </p:cNvPr>
          <p:cNvSpPr>
            <a:spLocks noGrp="1"/>
          </p:cNvSpPr>
          <p:nvPr>
            <p:ph type="sldNum" sz="quarter" idx="12"/>
          </p:nvPr>
        </p:nvSpPr>
        <p:spPr/>
        <p:txBody>
          <a:bodyPr/>
          <a:lstStyle/>
          <a:p>
            <a:pPr>
              <a:defRPr/>
            </a:pPr>
            <a:fld id="{06367371-AAA8-E54F-8685-512FAC0693D0}" type="slidenum">
              <a:rPr lang="en-US" altLang="en-VN"/>
              <a:pPr>
                <a:defRPr/>
              </a:pPr>
              <a:t>‹#›</a:t>
            </a:fld>
            <a:endParaRPr lang="en-US" altLang="en-VN" sz="1400" b="0"/>
          </a:p>
        </p:txBody>
      </p:sp>
    </p:spTree>
    <p:extLst>
      <p:ext uri="{BB962C8B-B14F-4D97-AF65-F5344CB8AC3E}">
        <p14:creationId xmlns:p14="http://schemas.microsoft.com/office/powerpoint/2010/main" val="2407850269"/>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5878-AD4C-6356-4E98-5ACB2F1473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F44EB-DF32-FF3C-AC2A-221F574DF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C4E2E8-8E49-2596-F0BD-7427641626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4B07A-A68A-B23C-FA49-8E0300CD4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8A590-BAF9-CA68-3A94-688831D5C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A82AE-50D7-F9C1-F700-A48AEDF27292}"/>
              </a:ext>
            </a:extLst>
          </p:cNvPr>
          <p:cNvSpPr>
            <a:spLocks noGrp="1"/>
          </p:cNvSpPr>
          <p:nvPr>
            <p:ph type="dt" sz="half" idx="10"/>
          </p:nvPr>
        </p:nvSpPr>
        <p:spPr/>
        <p:txBody>
          <a:bodyPr/>
          <a:lstStyle/>
          <a:p>
            <a:fld id="{21322471-187A-5B4E-BC91-2675346B2307}" type="datetimeFigureOut">
              <a:t>3/13/23</a:t>
            </a:fld>
            <a:endParaRPr lang="en-US"/>
          </a:p>
        </p:txBody>
      </p:sp>
      <p:sp>
        <p:nvSpPr>
          <p:cNvPr id="8" name="Footer Placeholder 7">
            <a:extLst>
              <a:ext uri="{FF2B5EF4-FFF2-40B4-BE49-F238E27FC236}">
                <a16:creationId xmlns:a16="http://schemas.microsoft.com/office/drawing/2014/main" id="{0B3AFEFE-396A-4D09-C840-DBCC9709357E}"/>
              </a:ext>
            </a:extLst>
          </p:cNvPr>
          <p:cNvSpPr>
            <a:spLocks noGrp="1"/>
          </p:cNvSpPr>
          <p:nvPr>
            <p:ph type="ftr" sz="quarter" idx="11"/>
          </p:nvPr>
        </p:nvSpPr>
        <p:spPr/>
        <p:txBody>
          <a:bodyPr/>
          <a:lstStyle/>
          <a:p>
            <a:r>
              <a:rPr lang="en-US"/>
              <a:t>CSE 411 - Dungcv</a:t>
            </a:r>
            <a:endParaRPr lang="en-US" dirty="0"/>
          </a:p>
        </p:txBody>
      </p:sp>
      <p:sp>
        <p:nvSpPr>
          <p:cNvPr id="9" name="Slide Number Placeholder 8">
            <a:extLst>
              <a:ext uri="{FF2B5EF4-FFF2-40B4-BE49-F238E27FC236}">
                <a16:creationId xmlns:a16="http://schemas.microsoft.com/office/drawing/2014/main" id="{CBDEAC08-E4F8-5392-6D22-2882960F0A2F}"/>
              </a:ext>
            </a:extLst>
          </p:cNvPr>
          <p:cNvSpPr>
            <a:spLocks noGrp="1"/>
          </p:cNvSpPr>
          <p:nvPr>
            <p:ph type="sldNum" sz="quarter" idx="12"/>
          </p:nvPr>
        </p:nvSpPr>
        <p:spPr/>
        <p:txBody>
          <a:bodyPr/>
          <a:lstStyle/>
          <a:p>
            <a:pPr>
              <a:defRPr/>
            </a:pPr>
            <a:fld id="{546F24A1-3A51-B54B-B2BD-6FC568B93586}" type="slidenum">
              <a:rPr lang="en-US" altLang="en-VN"/>
              <a:pPr>
                <a:defRPr/>
              </a:pPr>
              <a:t>‹#›</a:t>
            </a:fld>
            <a:endParaRPr lang="en-US" altLang="en-VN" sz="1400" b="0"/>
          </a:p>
        </p:txBody>
      </p:sp>
    </p:spTree>
    <p:extLst>
      <p:ext uri="{BB962C8B-B14F-4D97-AF65-F5344CB8AC3E}">
        <p14:creationId xmlns:p14="http://schemas.microsoft.com/office/powerpoint/2010/main" val="2612637010"/>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01D2-DB52-A9E1-4BC4-864C178F2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99964-CB9D-E136-FD87-7B6DCD624AB6}"/>
              </a:ext>
            </a:extLst>
          </p:cNvPr>
          <p:cNvSpPr>
            <a:spLocks noGrp="1"/>
          </p:cNvSpPr>
          <p:nvPr>
            <p:ph type="dt" sz="half" idx="10"/>
          </p:nvPr>
        </p:nvSpPr>
        <p:spPr/>
        <p:txBody>
          <a:bodyPr/>
          <a:lstStyle/>
          <a:p>
            <a:fld id="{21322471-187A-5B4E-BC91-2675346B2307}" type="datetimeFigureOut">
              <a:t>3/13/23</a:t>
            </a:fld>
            <a:endParaRPr lang="en-US"/>
          </a:p>
        </p:txBody>
      </p:sp>
      <p:sp>
        <p:nvSpPr>
          <p:cNvPr id="4" name="Footer Placeholder 3">
            <a:extLst>
              <a:ext uri="{FF2B5EF4-FFF2-40B4-BE49-F238E27FC236}">
                <a16:creationId xmlns:a16="http://schemas.microsoft.com/office/drawing/2014/main" id="{17F4675F-3261-2E98-2028-6C1866634AA6}"/>
              </a:ext>
            </a:extLst>
          </p:cNvPr>
          <p:cNvSpPr>
            <a:spLocks noGrp="1"/>
          </p:cNvSpPr>
          <p:nvPr>
            <p:ph type="ftr" sz="quarter" idx="11"/>
          </p:nvPr>
        </p:nvSpPr>
        <p:spPr/>
        <p:txBody>
          <a:bodyPr/>
          <a:lstStyle/>
          <a:p>
            <a:r>
              <a:rPr lang="en-US" dirty="0"/>
              <a:t>CSE 411 - </a:t>
            </a:r>
            <a:r>
              <a:rPr lang="en-US" dirty="0" err="1"/>
              <a:t>Dungcv</a:t>
            </a:r>
            <a:endParaRPr lang="en-US" dirty="0"/>
          </a:p>
        </p:txBody>
      </p:sp>
      <p:sp>
        <p:nvSpPr>
          <p:cNvPr id="5" name="Slide Number Placeholder 4">
            <a:extLst>
              <a:ext uri="{FF2B5EF4-FFF2-40B4-BE49-F238E27FC236}">
                <a16:creationId xmlns:a16="http://schemas.microsoft.com/office/drawing/2014/main" id="{D40B720A-5E60-6FCF-669A-2F24C44A7520}"/>
              </a:ext>
            </a:extLst>
          </p:cNvPr>
          <p:cNvSpPr>
            <a:spLocks noGrp="1"/>
          </p:cNvSpPr>
          <p:nvPr>
            <p:ph type="sldNum" sz="quarter" idx="12"/>
          </p:nvPr>
        </p:nvSpPr>
        <p:spPr/>
        <p:txBody>
          <a:bodyPr/>
          <a:lstStyle/>
          <a:p>
            <a:pPr>
              <a:defRPr/>
            </a:pPr>
            <a:fld id="{F4A057C5-465A-2F49-8166-A2336A86A920}" type="slidenum">
              <a:rPr lang="en-US" altLang="en-VN"/>
              <a:pPr>
                <a:defRPr/>
              </a:pPr>
              <a:t>‹#›</a:t>
            </a:fld>
            <a:endParaRPr lang="en-US" altLang="en-VN" sz="1400" b="0"/>
          </a:p>
        </p:txBody>
      </p:sp>
    </p:spTree>
    <p:extLst>
      <p:ext uri="{BB962C8B-B14F-4D97-AF65-F5344CB8AC3E}">
        <p14:creationId xmlns:p14="http://schemas.microsoft.com/office/powerpoint/2010/main" val="314172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DCC03-0E3D-114B-7A4B-059048056301}"/>
              </a:ext>
            </a:extLst>
          </p:cNvPr>
          <p:cNvSpPr>
            <a:spLocks noGrp="1"/>
          </p:cNvSpPr>
          <p:nvPr>
            <p:ph type="dt" sz="half" idx="10"/>
          </p:nvPr>
        </p:nvSpPr>
        <p:spPr/>
        <p:txBody>
          <a:bodyPr/>
          <a:lstStyle/>
          <a:p>
            <a:fld id="{21322471-187A-5B4E-BC91-2675346B2307}" type="datetimeFigureOut">
              <a:t>3/13/23</a:t>
            </a:fld>
            <a:endParaRPr lang="en-US"/>
          </a:p>
        </p:txBody>
      </p:sp>
      <p:sp>
        <p:nvSpPr>
          <p:cNvPr id="3" name="Footer Placeholder 2">
            <a:extLst>
              <a:ext uri="{FF2B5EF4-FFF2-40B4-BE49-F238E27FC236}">
                <a16:creationId xmlns:a16="http://schemas.microsoft.com/office/drawing/2014/main" id="{EE9B8769-1CFC-0A78-1503-7B26B759CD82}"/>
              </a:ext>
            </a:extLst>
          </p:cNvPr>
          <p:cNvSpPr>
            <a:spLocks noGrp="1"/>
          </p:cNvSpPr>
          <p:nvPr>
            <p:ph type="ftr" sz="quarter" idx="11"/>
          </p:nvPr>
        </p:nvSpPr>
        <p:spPr/>
        <p:txBody>
          <a:bodyPr/>
          <a:lstStyle/>
          <a:p>
            <a:r>
              <a:rPr lang="en-US" dirty="0"/>
              <a:t>CSE 411 - </a:t>
            </a:r>
            <a:r>
              <a:rPr lang="en-US" dirty="0" err="1"/>
              <a:t>Dungcv</a:t>
            </a:r>
            <a:endParaRPr lang="en-US" dirty="0"/>
          </a:p>
        </p:txBody>
      </p:sp>
      <p:sp>
        <p:nvSpPr>
          <p:cNvPr id="4" name="Slide Number Placeholder 3">
            <a:extLst>
              <a:ext uri="{FF2B5EF4-FFF2-40B4-BE49-F238E27FC236}">
                <a16:creationId xmlns:a16="http://schemas.microsoft.com/office/drawing/2014/main" id="{C9AA1063-BC0B-D042-1F68-9AF8E2DF8AE1}"/>
              </a:ext>
            </a:extLst>
          </p:cNvPr>
          <p:cNvSpPr>
            <a:spLocks noGrp="1"/>
          </p:cNvSpPr>
          <p:nvPr>
            <p:ph type="sldNum" sz="quarter" idx="12"/>
          </p:nvPr>
        </p:nvSpPr>
        <p:spPr/>
        <p:txBody>
          <a:bodyPr/>
          <a:lstStyle/>
          <a:p>
            <a:pPr>
              <a:defRPr/>
            </a:pPr>
            <a:fld id="{B33A30DA-C4CD-1A4B-87E6-3160A4EA51F6}" type="slidenum">
              <a:rPr lang="en-US" altLang="en-VN"/>
              <a:pPr>
                <a:defRPr/>
              </a:pPr>
              <a:t>‹#›</a:t>
            </a:fld>
            <a:endParaRPr lang="en-US" altLang="en-VN" sz="1400" b="0"/>
          </a:p>
        </p:txBody>
      </p:sp>
    </p:spTree>
    <p:extLst>
      <p:ext uri="{BB962C8B-B14F-4D97-AF65-F5344CB8AC3E}">
        <p14:creationId xmlns:p14="http://schemas.microsoft.com/office/powerpoint/2010/main" val="3745546733"/>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6164-9537-318F-9F8F-288C88FC9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D516DC-A0B2-690D-35A1-32A7037CD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E20940-223C-4A70-0A27-21EB3785D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BB478-0232-C63E-F29A-A5FB1A77CFE3}"/>
              </a:ext>
            </a:extLst>
          </p:cNvPr>
          <p:cNvSpPr>
            <a:spLocks noGrp="1"/>
          </p:cNvSpPr>
          <p:nvPr>
            <p:ph type="dt" sz="half" idx="10"/>
          </p:nvPr>
        </p:nvSpPr>
        <p:spPr/>
        <p:txBody>
          <a:bodyPr/>
          <a:lstStyle/>
          <a:p>
            <a:fld id="{21322471-187A-5B4E-BC91-2675346B2307}" type="datetimeFigureOut">
              <a:t>3/13/23</a:t>
            </a:fld>
            <a:endParaRPr lang="en-US"/>
          </a:p>
        </p:txBody>
      </p:sp>
      <p:sp>
        <p:nvSpPr>
          <p:cNvPr id="6" name="Footer Placeholder 5">
            <a:extLst>
              <a:ext uri="{FF2B5EF4-FFF2-40B4-BE49-F238E27FC236}">
                <a16:creationId xmlns:a16="http://schemas.microsoft.com/office/drawing/2014/main" id="{453C901F-BE28-7289-CC9B-55D3020FA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E8DB8-A6D1-EE95-B1CA-3A0A03DA2173}"/>
              </a:ext>
            </a:extLst>
          </p:cNvPr>
          <p:cNvSpPr>
            <a:spLocks noGrp="1"/>
          </p:cNvSpPr>
          <p:nvPr>
            <p:ph type="sldNum" sz="quarter" idx="12"/>
          </p:nvPr>
        </p:nvSpPr>
        <p:spPr/>
        <p:txBody>
          <a:bodyPr/>
          <a:lstStyle/>
          <a:p>
            <a:pPr>
              <a:defRPr/>
            </a:pPr>
            <a:fld id="{710E039C-C095-1844-9508-8F3F03416A0A}" type="slidenum">
              <a:rPr lang="en-US" altLang="en-VN"/>
              <a:pPr>
                <a:defRPr/>
              </a:pPr>
              <a:t>‹#›</a:t>
            </a:fld>
            <a:endParaRPr lang="en-US" altLang="en-VN" sz="1400" b="0"/>
          </a:p>
        </p:txBody>
      </p:sp>
    </p:spTree>
    <p:extLst>
      <p:ext uri="{BB962C8B-B14F-4D97-AF65-F5344CB8AC3E}">
        <p14:creationId xmlns:p14="http://schemas.microsoft.com/office/powerpoint/2010/main" val="237400641"/>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7101-2542-6DCA-8BF4-57D809B82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E73FA5-35BE-69BA-F1D4-C873896A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F41924-2A65-F31A-5B7F-24AFD4725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00FD4-FC77-7F08-1CE0-8D06DD7D6BEB}"/>
              </a:ext>
            </a:extLst>
          </p:cNvPr>
          <p:cNvSpPr>
            <a:spLocks noGrp="1"/>
          </p:cNvSpPr>
          <p:nvPr>
            <p:ph type="dt" sz="half" idx="10"/>
          </p:nvPr>
        </p:nvSpPr>
        <p:spPr/>
        <p:txBody>
          <a:bodyPr/>
          <a:lstStyle/>
          <a:p>
            <a:fld id="{21322471-187A-5B4E-BC91-2675346B2307}" type="datetimeFigureOut">
              <a:t>3/13/23</a:t>
            </a:fld>
            <a:endParaRPr lang="en-US"/>
          </a:p>
        </p:txBody>
      </p:sp>
      <p:sp>
        <p:nvSpPr>
          <p:cNvPr id="6" name="Footer Placeholder 5">
            <a:extLst>
              <a:ext uri="{FF2B5EF4-FFF2-40B4-BE49-F238E27FC236}">
                <a16:creationId xmlns:a16="http://schemas.microsoft.com/office/drawing/2014/main" id="{33D1891A-DEB5-1FA7-6E04-EB740F8583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27B051-7B40-1853-6DC3-0B124AD39C0A}"/>
              </a:ext>
            </a:extLst>
          </p:cNvPr>
          <p:cNvSpPr>
            <a:spLocks noGrp="1"/>
          </p:cNvSpPr>
          <p:nvPr>
            <p:ph type="sldNum" sz="quarter" idx="12"/>
          </p:nvPr>
        </p:nvSpPr>
        <p:spPr/>
        <p:txBody>
          <a:bodyPr/>
          <a:lstStyle/>
          <a:p>
            <a:pPr>
              <a:defRPr/>
            </a:pPr>
            <a:fld id="{2E26BE83-EB1F-0942-9CB2-F3322E6CCD26}" type="slidenum">
              <a:rPr lang="en-US" altLang="en-VN"/>
              <a:pPr>
                <a:defRPr/>
              </a:pPr>
              <a:t>‹#›</a:t>
            </a:fld>
            <a:endParaRPr lang="en-US" altLang="en-VN" sz="1400" b="0"/>
          </a:p>
        </p:txBody>
      </p:sp>
    </p:spTree>
    <p:extLst>
      <p:ext uri="{BB962C8B-B14F-4D97-AF65-F5344CB8AC3E}">
        <p14:creationId xmlns:p14="http://schemas.microsoft.com/office/powerpoint/2010/main" val="4684024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64AF9-38F3-CA05-D452-2FF4E1306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5D8DC-A3CA-2197-6A9F-E634B4D21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C6E30-7548-55B9-AFE1-65C078053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22471-187A-5B4E-BC91-2675346B2307}" type="datetimeFigureOut">
              <a:t>3/13/23</a:t>
            </a:fld>
            <a:endParaRPr lang="en-US"/>
          </a:p>
        </p:txBody>
      </p:sp>
      <p:sp>
        <p:nvSpPr>
          <p:cNvPr id="5" name="Footer Placeholder 4">
            <a:extLst>
              <a:ext uri="{FF2B5EF4-FFF2-40B4-BE49-F238E27FC236}">
                <a16:creationId xmlns:a16="http://schemas.microsoft.com/office/drawing/2014/main" id="{A7632787-BF3C-D06F-8D17-E573BD393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CSE 411 - </a:t>
            </a:r>
            <a:r>
              <a:rPr lang="en-US" dirty="0" err="1"/>
              <a:t>Dungcv</a:t>
            </a:r>
            <a:endParaRPr lang="en-US" dirty="0"/>
          </a:p>
        </p:txBody>
      </p:sp>
      <p:sp>
        <p:nvSpPr>
          <p:cNvPr id="6" name="Slide Number Placeholder 5">
            <a:extLst>
              <a:ext uri="{FF2B5EF4-FFF2-40B4-BE49-F238E27FC236}">
                <a16:creationId xmlns:a16="http://schemas.microsoft.com/office/drawing/2014/main" id="{40C75025-9BDE-6C98-264C-F67CC0EA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33A30DA-C4CD-1A4B-87E6-3160A4EA51F6}" type="slidenum">
              <a:rPr lang="en-US" altLang="en-VN"/>
              <a:pPr>
                <a:defRPr/>
              </a:pPr>
              <a:t>‹#›</a:t>
            </a:fld>
            <a:endParaRPr lang="en-US" altLang="en-VN" sz="1400" b="0"/>
          </a:p>
        </p:txBody>
      </p:sp>
      <p:sp>
        <p:nvSpPr>
          <p:cNvPr id="7" name="Rectangle 2061">
            <a:extLst>
              <a:ext uri="{FF2B5EF4-FFF2-40B4-BE49-F238E27FC236}">
                <a16:creationId xmlns:a16="http://schemas.microsoft.com/office/drawing/2014/main" id="{CA5E6A6B-6481-43C0-4A0C-D2A6261E40DA}"/>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8" name="Text Box 2065">
            <a:extLst>
              <a:ext uri="{FF2B5EF4-FFF2-40B4-BE49-F238E27FC236}">
                <a16:creationId xmlns:a16="http://schemas.microsoft.com/office/drawing/2014/main" id="{8081ADF9-9E9D-9E82-BD17-B484D04F7ED3}"/>
              </a:ext>
            </a:extLst>
          </p:cNvPr>
          <p:cNvSpPr txBox="1">
            <a:spLocks noChangeArrowheads="1"/>
          </p:cNvSpPr>
          <p:nvPr userDrawn="1"/>
        </p:nvSpPr>
        <p:spPr bwMode="auto">
          <a:xfrm>
            <a:off x="3172696" y="6400801"/>
            <a:ext cx="607859" cy="232821"/>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10000"/>
              </a:lnSpc>
              <a:spcBef>
                <a:spcPct val="10000"/>
              </a:spcBef>
              <a:spcAft>
                <a:spcPct val="10000"/>
              </a:spcAft>
              <a:defRPr/>
            </a:pPr>
            <a:r>
              <a:rPr lang="en-US" altLang="en-VN" sz="900" i="1">
                <a:solidFill>
                  <a:srgbClr val="EEEEEE"/>
                </a:solidFill>
                <a:latin typeface="Arial" panose="020B0604020202020204" pitchFamily="34" charset="0"/>
              </a:rPr>
              <a:t>Dungcv</a:t>
            </a:r>
          </a:p>
        </p:txBody>
      </p:sp>
    </p:spTree>
    <p:extLst>
      <p:ext uri="{BB962C8B-B14F-4D97-AF65-F5344CB8AC3E}">
        <p14:creationId xmlns:p14="http://schemas.microsoft.com/office/powerpoint/2010/main" val="262998434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iterate type="wd">
                                    <p:tmPct val="11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1000"/>
                                        <p:tgtEl>
                                          <p:spTgt spid="3">
                                            <p:txEl>
                                              <p:pRg st="0" end="0"/>
                                            </p:txEl>
                                          </p:spTgt>
                                        </p:tgtEl>
                                      </p:cBhvr>
                                    </p:animEffect>
                                  </p:childTnLst>
                                </p:cTn>
                              </p:par>
                              <p:par>
                                <p:cTn id="8" presetID="8" presetClass="entr" presetSubtype="16" fill="hold" grpId="0" nodeType="withEffect">
                                  <p:stCondLst>
                                    <p:cond delay="0"/>
                                  </p:stCondLst>
                                  <p:iterate type="wd">
                                    <p:tmPct val="11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1000"/>
                                        <p:tgtEl>
                                          <p:spTgt spid="3">
                                            <p:txEl>
                                              <p:pRg st="1" end="1"/>
                                            </p:txEl>
                                          </p:spTgt>
                                        </p:tgtEl>
                                      </p:cBhvr>
                                    </p:animEffect>
                                  </p:childTnLst>
                                </p:cTn>
                              </p:par>
                              <p:par>
                                <p:cTn id="11" presetID="8" presetClass="entr" presetSubtype="16" fill="hold" grpId="0" nodeType="withEffect">
                                  <p:stCondLst>
                                    <p:cond delay="0"/>
                                  </p:stCondLst>
                                  <p:iterate type="wd">
                                    <p:tmPct val="11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1000"/>
                                        <p:tgtEl>
                                          <p:spTgt spid="3">
                                            <p:txEl>
                                              <p:pRg st="2" end="2"/>
                                            </p:txEl>
                                          </p:spTgt>
                                        </p:tgtEl>
                                      </p:cBhvr>
                                    </p:animEffect>
                                  </p:childTnLst>
                                </p:cTn>
                              </p:par>
                              <p:par>
                                <p:cTn id="14" presetID="8" presetClass="entr" presetSubtype="16" fill="hold" grpId="0" nodeType="withEffect">
                                  <p:stCondLst>
                                    <p:cond delay="0"/>
                                  </p:stCondLst>
                                  <p:iterate type="wd">
                                    <p:tmPct val="11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1000"/>
                                        <p:tgtEl>
                                          <p:spTgt spid="3">
                                            <p:txEl>
                                              <p:pRg st="3" end="3"/>
                                            </p:txEl>
                                          </p:spTgt>
                                        </p:tgtEl>
                                      </p:cBhvr>
                                    </p:animEffect>
                                  </p:childTnLst>
                                </p:cTn>
                              </p:par>
                              <p:par>
                                <p:cTn id="17" presetID="8" presetClass="entr" presetSubtype="16" fill="hold" grpId="0" nodeType="withEffect">
                                  <p:stCondLst>
                                    <p:cond delay="0"/>
                                  </p:stCondLst>
                                  <p:iterate type="wd">
                                    <p:tmPct val="11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D339B-602C-76A0-9C97-CB825104C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2ABB1-7B0D-E42D-BAB3-4275EC7AD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DC02C-DE9A-8E25-493A-091EA7E9DD9D}"/>
              </a:ext>
            </a:extLst>
          </p:cNvPr>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4290E98-1ADF-658E-E4ED-CB18CC22A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406ACB98-5D8D-DABA-0154-622EADED3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0222295-6F5A-0240-8564-8970F598CF17}" type="slidenum">
              <a:rPr lang="en-US"/>
              <a:pPr>
                <a:defRPr/>
              </a:pPr>
              <a:t>‹#›</a:t>
            </a:fld>
            <a:endParaRPr lang="en-US" dirty="0"/>
          </a:p>
        </p:txBody>
      </p:sp>
      <p:sp>
        <p:nvSpPr>
          <p:cNvPr id="7" name="Snip Single Corner Rectangle 6">
            <a:extLst>
              <a:ext uri="{FF2B5EF4-FFF2-40B4-BE49-F238E27FC236}">
                <a16:creationId xmlns:a16="http://schemas.microsoft.com/office/drawing/2014/main" id="{CA0276CD-848E-F6DF-B29D-67766724CB7B}"/>
              </a:ext>
            </a:extLst>
          </p:cNvPr>
          <p:cNvSpPr/>
          <p:nvPr userDrawn="1"/>
        </p:nvSpPr>
        <p:spPr>
          <a:xfrm>
            <a:off x="609601" y="247586"/>
            <a:ext cx="10520363" cy="68579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8" name="Picture 4">
            <a:extLst>
              <a:ext uri="{FF2B5EF4-FFF2-40B4-BE49-F238E27FC236}">
                <a16:creationId xmlns:a16="http://schemas.microsoft.com/office/drawing/2014/main" id="{CEF75B97-588E-911F-2D86-FE39D8E503C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160656" y="1"/>
            <a:ext cx="1022350"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57490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dt="0"/>
  <p:txStyles>
    <p:titleStyle>
      <a:lvl1pPr algn="l" defTabSz="91439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5" indent="-228598" algn="l" defTabSz="91439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2" indent="-228598" algn="l" defTabSz="91439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0"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7"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4"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1"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78"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5"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4" rtl="0" eaLnBrk="1" latinLnBrk="0" hangingPunct="1">
        <a:defRPr sz="1800" kern="1200">
          <a:solidFill>
            <a:schemeClr val="tx1"/>
          </a:solidFill>
          <a:latin typeface="+mn-lt"/>
          <a:ea typeface="+mn-ea"/>
          <a:cs typeface="+mn-cs"/>
        </a:defRPr>
      </a:lvl1pPr>
      <a:lvl2pPr marL="457197" algn="l" defTabSz="914394" rtl="0" eaLnBrk="1" latinLnBrk="0" hangingPunct="1">
        <a:defRPr sz="1800" kern="1200">
          <a:solidFill>
            <a:schemeClr val="tx1"/>
          </a:solidFill>
          <a:latin typeface="+mn-lt"/>
          <a:ea typeface="+mn-ea"/>
          <a:cs typeface="+mn-cs"/>
        </a:defRPr>
      </a:lvl2pPr>
      <a:lvl3pPr marL="914394" algn="l" defTabSz="914394" rtl="0" eaLnBrk="1" latinLnBrk="0" hangingPunct="1">
        <a:defRPr sz="1800" kern="1200">
          <a:solidFill>
            <a:schemeClr val="tx1"/>
          </a:solidFill>
          <a:latin typeface="+mn-lt"/>
          <a:ea typeface="+mn-ea"/>
          <a:cs typeface="+mn-cs"/>
        </a:defRPr>
      </a:lvl3pPr>
      <a:lvl4pPr marL="1371591" algn="l" defTabSz="914394" rtl="0" eaLnBrk="1" latinLnBrk="0" hangingPunct="1">
        <a:defRPr sz="1800" kern="1200">
          <a:solidFill>
            <a:schemeClr val="tx1"/>
          </a:solidFill>
          <a:latin typeface="+mn-lt"/>
          <a:ea typeface="+mn-ea"/>
          <a:cs typeface="+mn-cs"/>
        </a:defRPr>
      </a:lvl4pPr>
      <a:lvl5pPr marL="1828789" algn="l" defTabSz="914394" rtl="0" eaLnBrk="1" latinLnBrk="0" hangingPunct="1">
        <a:defRPr sz="1800" kern="1200">
          <a:solidFill>
            <a:schemeClr val="tx1"/>
          </a:solidFill>
          <a:latin typeface="+mn-lt"/>
          <a:ea typeface="+mn-ea"/>
          <a:cs typeface="+mn-cs"/>
        </a:defRPr>
      </a:lvl5pPr>
      <a:lvl6pPr marL="2285986" algn="l" defTabSz="914394" rtl="0" eaLnBrk="1" latinLnBrk="0" hangingPunct="1">
        <a:defRPr sz="1800" kern="1200">
          <a:solidFill>
            <a:schemeClr val="tx1"/>
          </a:solidFill>
          <a:latin typeface="+mn-lt"/>
          <a:ea typeface="+mn-ea"/>
          <a:cs typeface="+mn-cs"/>
        </a:defRPr>
      </a:lvl6pPr>
      <a:lvl7pPr marL="2743183" algn="l" defTabSz="914394" rtl="0" eaLnBrk="1" latinLnBrk="0" hangingPunct="1">
        <a:defRPr sz="1800" kern="1200">
          <a:solidFill>
            <a:schemeClr val="tx1"/>
          </a:solidFill>
          <a:latin typeface="+mn-lt"/>
          <a:ea typeface="+mn-ea"/>
          <a:cs typeface="+mn-cs"/>
        </a:defRPr>
      </a:lvl7pPr>
      <a:lvl8pPr marL="3200380" algn="l" defTabSz="914394" rtl="0" eaLnBrk="1" latinLnBrk="0" hangingPunct="1">
        <a:defRPr sz="1800" kern="1200">
          <a:solidFill>
            <a:schemeClr val="tx1"/>
          </a:solidFill>
          <a:latin typeface="+mn-lt"/>
          <a:ea typeface="+mn-ea"/>
          <a:cs typeface="+mn-cs"/>
        </a:defRPr>
      </a:lvl8pPr>
      <a:lvl9pPr marL="3657577" algn="l" defTabSz="9143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3" name="Rectangle 16392">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 y="90"/>
            <a:ext cx="12191680" cy="6857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33A88B-D9FC-1B4C-8113-4014C0622A9B}"/>
              </a:ext>
            </a:extLst>
          </p:cNvPr>
          <p:cNvSpPr>
            <a:spLocks noGrp="1"/>
          </p:cNvSpPr>
          <p:nvPr>
            <p:ph type="ctrTitle"/>
          </p:nvPr>
        </p:nvSpPr>
        <p:spPr>
          <a:xfrm>
            <a:off x="532125" y="3221531"/>
            <a:ext cx="11312471" cy="2044001"/>
          </a:xfrm>
        </p:spPr>
        <p:txBody>
          <a:bodyPr vert="horz" lIns="91438" tIns="45718" rIns="91438" bIns="45718" rtlCol="0" anchor="b">
            <a:normAutofit fontScale="90000"/>
          </a:bodyPr>
          <a:lstStyle/>
          <a:p>
            <a:pPr>
              <a:defRPr/>
            </a:pPr>
            <a:r>
              <a:rPr lang="en-US" sz="4800">
                <a:solidFill>
                  <a:srgbClr val="FFFFFF"/>
                </a:solidFill>
              </a:rPr>
              <a:t>NGUYÊN LÝ LẬP TRÌNH HƯỚNG ĐỐI TƯỢNG</a:t>
            </a:r>
            <a:br>
              <a:rPr lang="en-US" sz="4800">
                <a:solidFill>
                  <a:srgbClr val="FFFFFF"/>
                </a:solidFill>
              </a:rPr>
            </a:br>
            <a:br>
              <a:rPr lang="en-US" sz="4800">
                <a:solidFill>
                  <a:srgbClr val="FFFFFF"/>
                </a:solidFill>
              </a:rPr>
            </a:br>
            <a:r>
              <a:rPr lang="en-US" sz="4800">
                <a:solidFill>
                  <a:srgbClr val="FFFFFF"/>
                </a:solidFill>
              </a:rPr>
              <a:t>Bài 4: Nguyên lý kế thừa</a:t>
            </a:r>
            <a:endParaRPr lang="en-US" sz="4800" b="1">
              <a:solidFill>
                <a:srgbClr val="FFFFFF"/>
              </a:solidFill>
              <a:highlight>
                <a:srgbClr val="808000"/>
              </a:highlight>
            </a:endParaRPr>
          </a:p>
        </p:txBody>
      </p:sp>
      <p:sp>
        <p:nvSpPr>
          <p:cNvPr id="16395" name="Oval 16394">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43" y="889318"/>
            <a:ext cx="2140116" cy="2140116"/>
          </a:xfrm>
          <a:prstGeom prst="ellipse">
            <a:avLst/>
          </a:prstGeom>
          <a:solidFill>
            <a:srgbClr val="FFFFFF"/>
          </a:solidFill>
          <a:ln w="19050">
            <a:solidFill>
              <a:srgbClr val="001B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388" name="Picture 4" descr="Icon&#10;&#10;Description automatically generated">
            <a:extLst>
              <a:ext uri="{FF2B5EF4-FFF2-40B4-BE49-F238E27FC236}">
                <a16:creationId xmlns:a16="http://schemas.microsoft.com/office/drawing/2014/main" id="{CA2A7374-1D66-5940-BE01-1458D7316E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8279" y="1371655"/>
            <a:ext cx="1175443" cy="11754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6003635" y="71339"/>
            <a:ext cx="184731" cy="523220"/>
          </a:xfrm>
          <a:prstGeom prst="rect">
            <a:avLst/>
          </a:prstGeom>
        </p:spPr>
        <p:txBody>
          <a:bodyPr wrap="none">
            <a:spAutoFit/>
          </a:bodyPr>
          <a:lstStyle/>
          <a:p>
            <a:pPr marL="0" marR="0" lvl="0" indent="0" algn="ctr" defTabSz="914394" rtl="0" eaLnBrk="1" fontAlgn="auto" latinLnBrk="0" hangingPunct="1">
              <a:lnSpc>
                <a:spcPct val="100000"/>
              </a:lnSpc>
              <a:spcBef>
                <a:spcPts val="0"/>
              </a:spcBef>
              <a:spcAft>
                <a:spcPts val="600"/>
              </a:spcAft>
              <a:buClrTx/>
              <a:buSzTx/>
              <a:buFontTx/>
              <a:buNone/>
              <a:tabLst/>
              <a:defRPr/>
            </a:pPr>
            <a:endParaRPr kumimoji="0" lang="en-VN"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7">
            <a:extLst>
              <a:ext uri="{FF2B5EF4-FFF2-40B4-BE49-F238E27FC236}">
                <a16:creationId xmlns:a16="http://schemas.microsoft.com/office/drawing/2014/main" id="{47BBC9A8-7654-DF43-90EC-1BAFACC6119B}"/>
              </a:ext>
            </a:extLst>
          </p:cNvPr>
          <p:cNvSpPr>
            <a:spLocks noGrp="1" noChangeArrowheads="1"/>
          </p:cNvSpPr>
          <p:nvPr>
            <p:ph type="title"/>
          </p:nvPr>
        </p:nvSpPr>
        <p:spPr/>
        <p:txBody>
          <a:bodyPr/>
          <a:lstStyle/>
          <a:p>
            <a:r>
              <a:rPr lang="en-US" altLang="en-VN"/>
              <a:t>Tổng hợp cơ chế kế thừa</a:t>
            </a:r>
          </a:p>
        </p:txBody>
      </p:sp>
      <p:graphicFrame>
        <p:nvGraphicFramePr>
          <p:cNvPr id="436381" name="Group 157">
            <a:extLst>
              <a:ext uri="{FF2B5EF4-FFF2-40B4-BE49-F238E27FC236}">
                <a16:creationId xmlns:a16="http://schemas.microsoft.com/office/drawing/2014/main" id="{8648AFC4-A591-9543-8720-FE4AA14DEB1C}"/>
              </a:ext>
            </a:extLst>
          </p:cNvPr>
          <p:cNvGraphicFramePr>
            <a:graphicFrameLocks noGrp="1"/>
          </p:cNvGraphicFramePr>
          <p:nvPr>
            <p:ph idx="1"/>
            <p:extLst>
              <p:ext uri="{D42A27DB-BD31-4B8C-83A1-F6EECF244321}">
                <p14:modId xmlns:p14="http://schemas.microsoft.com/office/powerpoint/2010/main" val="4064305234"/>
              </p:ext>
            </p:extLst>
          </p:nvPr>
        </p:nvGraphicFramePr>
        <p:xfrm>
          <a:off x="838200" y="1825625"/>
          <a:ext cx="10515600" cy="2549525"/>
        </p:xfrm>
        <a:graphic>
          <a:graphicData uri="http://schemas.openxmlformats.org/drawingml/2006/table">
            <a:tbl>
              <a:tblPr/>
              <a:tblGrid>
                <a:gridCol w="2628900">
                  <a:extLst>
                    <a:ext uri="{9D8B030D-6E8A-4147-A177-3AD203B41FA5}">
                      <a16:colId xmlns:a16="http://schemas.microsoft.com/office/drawing/2014/main" val="20000"/>
                    </a:ext>
                  </a:extLst>
                </a:gridCol>
                <a:gridCol w="2336156">
                  <a:extLst>
                    <a:ext uri="{9D8B030D-6E8A-4147-A177-3AD203B41FA5}">
                      <a16:colId xmlns:a16="http://schemas.microsoft.com/office/drawing/2014/main" val="20001"/>
                    </a:ext>
                  </a:extLst>
                </a:gridCol>
                <a:gridCol w="2727773">
                  <a:extLst>
                    <a:ext uri="{9D8B030D-6E8A-4147-A177-3AD203B41FA5}">
                      <a16:colId xmlns:a16="http://schemas.microsoft.com/office/drawing/2014/main" val="20002"/>
                    </a:ext>
                  </a:extLst>
                </a:gridCol>
                <a:gridCol w="2822771">
                  <a:extLst>
                    <a:ext uri="{9D8B030D-6E8A-4147-A177-3AD203B41FA5}">
                      <a16:colId xmlns:a16="http://schemas.microsoft.com/office/drawing/2014/main" val="20003"/>
                    </a:ext>
                  </a:extLst>
                </a:gridCol>
              </a:tblGrid>
              <a:tr h="581025">
                <a:tc rowSpan="2">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000" b="1" i="0" u="none" strike="noStrike" cap="none" normalizeH="0" baseline="0">
                          <a:ln>
                            <a:noFill/>
                          </a:ln>
                          <a:solidFill>
                            <a:schemeClr val="tx2"/>
                          </a:solidFill>
                          <a:effectLst/>
                          <a:latin typeface="Times New Roman" panose="02020603050405020304" pitchFamily="18" charset="0"/>
                        </a:rPr>
                        <a:t>Lớp cơ sở</a:t>
                      </a:r>
                    </a:p>
                  </a:txBody>
                  <a:tcPr marL="84618" marR="846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000" b="1" i="0" u="none" strike="noStrike" cap="none" normalizeH="0" baseline="0">
                          <a:ln>
                            <a:noFill/>
                          </a:ln>
                          <a:solidFill>
                            <a:schemeClr val="tx2"/>
                          </a:solidFill>
                          <a:effectLst/>
                          <a:latin typeface="Times New Roman" panose="02020603050405020304" pitchFamily="18" charset="0"/>
                        </a:rPr>
                        <a:t>Thừa kế </a:t>
                      </a:r>
                      <a:r>
                        <a:rPr kumimoji="1" lang="en-US" altLang="en-VN" sz="2000" b="1" i="0" u="none" strike="noStrike" cap="none" normalizeH="0" baseline="0">
                          <a:ln>
                            <a:noFill/>
                          </a:ln>
                          <a:solidFill>
                            <a:srgbClr val="CC3300"/>
                          </a:solidFill>
                          <a:effectLst/>
                          <a:latin typeface="Times New Roman" panose="02020603050405020304" pitchFamily="18" charset="0"/>
                        </a:rPr>
                        <a:t>public</a:t>
                      </a:r>
                    </a:p>
                  </a:txBody>
                  <a:tcPr marL="84618" marR="84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000" b="1" i="0" u="none" strike="noStrike" cap="none" normalizeH="0" baseline="0">
                          <a:ln>
                            <a:noFill/>
                          </a:ln>
                          <a:solidFill>
                            <a:schemeClr val="tx2"/>
                          </a:solidFill>
                          <a:effectLst/>
                          <a:latin typeface="Times New Roman" panose="02020603050405020304" pitchFamily="18" charset="0"/>
                        </a:rPr>
                        <a:t>Thừa kế </a:t>
                      </a:r>
                      <a:r>
                        <a:rPr kumimoji="1" lang="en-US" altLang="en-VN" sz="2000" b="1" i="0" u="none" strike="noStrike" cap="none" normalizeH="0" baseline="0">
                          <a:ln>
                            <a:noFill/>
                          </a:ln>
                          <a:solidFill>
                            <a:srgbClr val="CC3300"/>
                          </a:solidFill>
                          <a:effectLst/>
                          <a:latin typeface="Times New Roman" panose="02020603050405020304" pitchFamily="18" charset="0"/>
                        </a:rPr>
                        <a:t>private</a:t>
                      </a:r>
                    </a:p>
                  </a:txBody>
                  <a:tcPr marL="84618" marR="84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000" b="1" i="0" u="none" strike="noStrike" cap="none" normalizeH="0" baseline="0">
                          <a:ln>
                            <a:noFill/>
                          </a:ln>
                          <a:solidFill>
                            <a:schemeClr val="tx2"/>
                          </a:solidFill>
                          <a:effectLst/>
                          <a:latin typeface="Times New Roman" panose="02020603050405020304" pitchFamily="18" charset="0"/>
                        </a:rPr>
                        <a:t>Thừa kế </a:t>
                      </a:r>
                      <a:r>
                        <a:rPr kumimoji="1" lang="en-US" altLang="en-VN" sz="2000" b="1" i="0" u="none" strike="noStrike" cap="none" normalizeH="0" baseline="0">
                          <a:ln>
                            <a:noFill/>
                          </a:ln>
                          <a:solidFill>
                            <a:srgbClr val="CC3300"/>
                          </a:solidFill>
                          <a:effectLst/>
                          <a:latin typeface="Times New Roman" panose="02020603050405020304" pitchFamily="18" charset="0"/>
                        </a:rPr>
                        <a:t>protected</a:t>
                      </a:r>
                    </a:p>
                  </a:txBody>
                  <a:tcPr marL="84618" marR="846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92125">
                <a:tc vMerge="1">
                  <a:txBody>
                    <a:bodyPr/>
                    <a:lstStyle/>
                    <a:p>
                      <a:endParaRPr lang="en-VN"/>
                    </a:p>
                  </a:txBody>
                  <a:tcPr/>
                </a:tc>
                <a:tc gridSpan="3">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Kết quả trong lớp dẫn xuất</a:t>
                      </a:r>
                    </a:p>
                  </a:txBody>
                  <a:tcPr marL="84618" marR="84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hMerge="1">
                  <a:txBody>
                    <a:bodyPr/>
                    <a:lstStyle/>
                    <a:p>
                      <a:endParaRPr lang="en-VN"/>
                    </a:p>
                  </a:txBody>
                  <a:tcPr/>
                </a:tc>
                <a:tc hMerge="1">
                  <a:txBody>
                    <a:bodyPr/>
                    <a:lstStyle/>
                    <a:p>
                      <a:endParaRPr lang="en-VN"/>
                    </a:p>
                  </a:txBody>
                  <a:tcPr/>
                </a:tc>
                <a:extLst>
                  <a:ext uri="{0D108BD9-81ED-4DB2-BD59-A6C34878D82A}">
                    <a16:rowId xmlns:a16="http://schemas.microsoft.com/office/drawing/2014/main" val="10001"/>
                  </a:ext>
                </a:extLst>
              </a:tr>
              <a:tr h="492125">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1" i="0" u="none" strike="noStrike" cap="none" normalizeH="0" baseline="0">
                          <a:ln>
                            <a:noFill/>
                          </a:ln>
                          <a:solidFill>
                            <a:srgbClr val="C00000"/>
                          </a:solidFill>
                          <a:effectLst>
                            <a:outerShdw blurRad="38100" dist="38100" dir="2700000" algn="tl">
                              <a:srgbClr val="C0C0C0"/>
                            </a:outerShdw>
                          </a:effectLst>
                          <a:latin typeface="Times New Roman" panose="02020603050405020304" pitchFamily="18" charset="0"/>
                        </a:rPr>
                        <a:t>private</a:t>
                      </a:r>
                    </a:p>
                  </a:txBody>
                  <a:tcPr marL="84618" marR="84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_</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_</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_</a:t>
                      </a:r>
                    </a:p>
                  </a:txBody>
                  <a:tcPr marL="84618" marR="84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1" i="0" u="none" strike="noStrike" cap="none" normalizeH="0" baseline="0">
                          <a:ln>
                            <a:noFill/>
                          </a:ln>
                          <a:solidFill>
                            <a:srgbClr val="C00000"/>
                          </a:solidFill>
                          <a:effectLst>
                            <a:outerShdw blurRad="38100" dist="38100" dir="2700000" algn="tl">
                              <a:srgbClr val="C0C0C0"/>
                            </a:outerShdw>
                          </a:effectLst>
                          <a:latin typeface="Times New Roman" panose="02020603050405020304" pitchFamily="18" charset="0"/>
                        </a:rPr>
                        <a:t>public</a:t>
                      </a:r>
                    </a:p>
                  </a:txBody>
                  <a:tcPr marL="84618" marR="84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public</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private</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protected</a:t>
                      </a:r>
                    </a:p>
                  </a:txBody>
                  <a:tcPr marL="84618" marR="84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1" i="0" u="none" strike="noStrike" cap="none" normalizeH="0" baseline="0">
                          <a:ln>
                            <a:noFill/>
                          </a:ln>
                          <a:solidFill>
                            <a:srgbClr val="C00000"/>
                          </a:solidFill>
                          <a:effectLst>
                            <a:outerShdw blurRad="38100" dist="38100" dir="2700000" algn="tl">
                              <a:srgbClr val="C0C0C0"/>
                            </a:outerShdw>
                          </a:effectLst>
                          <a:latin typeface="Times New Roman" panose="02020603050405020304" pitchFamily="18" charset="0"/>
                        </a:rPr>
                        <a:t>protected</a:t>
                      </a:r>
                    </a:p>
                  </a:txBody>
                  <a:tcPr marL="84618" marR="84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protected</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private</a:t>
                      </a:r>
                    </a:p>
                  </a:txBody>
                  <a:tcPr marL="84618" marR="84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2"/>
                          </a:solidFill>
                          <a:latin typeface="Times New Roman" panose="02020603050405020304" pitchFamily="18" charset="0"/>
                        </a:defRPr>
                      </a:lvl1pPr>
                      <a:lvl2pPr algn="just">
                        <a:spcBef>
                          <a:spcPct val="20000"/>
                        </a:spcBef>
                        <a:buClr>
                          <a:srgbClr val="300030"/>
                        </a:buClr>
                        <a:buSzPct val="75000"/>
                        <a:buFont typeface="Monotype Sorts" pitchFamily="2" charset="2"/>
                        <a:defRPr kumimoji="1" sz="2400">
                          <a:solidFill>
                            <a:schemeClr val="tx2"/>
                          </a:solidFill>
                          <a:latin typeface="Times New Roman" panose="02020603050405020304" pitchFamily="18" charset="0"/>
                        </a:defRPr>
                      </a:lvl2pPr>
                      <a:lvl3pPr algn="just">
                        <a:spcBef>
                          <a:spcPct val="20000"/>
                        </a:spcBef>
                        <a:buClr>
                          <a:srgbClr val="300030"/>
                        </a:buClr>
                        <a:buSzPct val="75000"/>
                        <a:buFont typeface="Monotype Sorts" pitchFamily="2" charset="2"/>
                        <a:defRPr kumimoji="1" sz="2000">
                          <a:solidFill>
                            <a:schemeClr val="tx2"/>
                          </a:solidFill>
                          <a:latin typeface="Times New Roman" panose="02020603050405020304" pitchFamily="18" charset="0"/>
                        </a:defRPr>
                      </a:lvl3pPr>
                      <a:lvl4pPr algn="just">
                        <a:spcBef>
                          <a:spcPct val="20000"/>
                        </a:spcBef>
                        <a:buClr>
                          <a:srgbClr val="300030"/>
                        </a:buClr>
                        <a:buSzPct val="75000"/>
                        <a:defRPr kumimoji="1">
                          <a:solidFill>
                            <a:schemeClr val="tx2"/>
                          </a:solidFill>
                          <a:latin typeface="Times New Roman" panose="02020603050405020304" pitchFamily="18" charset="0"/>
                        </a:defRPr>
                      </a:lvl4pPr>
                      <a:lvl5pPr algn="just">
                        <a:spcBef>
                          <a:spcPct val="20000"/>
                        </a:spcBef>
                        <a:buClr>
                          <a:srgbClr val="300030"/>
                        </a:buClr>
                        <a:buSzPct val="75000"/>
                        <a:defRPr kumimoji="1">
                          <a:solidFill>
                            <a:schemeClr val="tx2"/>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2"/>
                          </a:solidFill>
                          <a:effectLst/>
                          <a:latin typeface="Times New Roman" panose="02020603050405020304" pitchFamily="18" charset="0"/>
                        </a:rPr>
                        <a:t>protected</a:t>
                      </a:r>
                    </a:p>
                  </a:txBody>
                  <a:tcPr marL="84618" marR="84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553" name="Date Placeholder 3">
            <a:extLst>
              <a:ext uri="{FF2B5EF4-FFF2-40B4-BE49-F238E27FC236}">
                <a16:creationId xmlns:a16="http://schemas.microsoft.com/office/drawing/2014/main" id="{35575C73-E945-B147-A5F1-498D0B23907E}"/>
              </a:ext>
            </a:extLst>
          </p:cNvPr>
          <p:cNvSpPr>
            <a:spLocks noGrp="1"/>
          </p:cNvSpPr>
          <p:nvPr>
            <p:ph type="dt" sz="half" idx="10"/>
          </p:nvPr>
        </p:nvSpPr>
        <p:spPr>
          <a:xfrm>
            <a:off x="0" y="0"/>
            <a:ext cx="0" cy="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50000"/>
              </a:spcBef>
              <a:buClrTx/>
              <a:buSzTx/>
              <a:buFontTx/>
              <a:buNone/>
            </a:pPr>
            <a:endParaRPr kumimoji="0" lang="en-US" altLang="en-VN" sz="1400">
              <a:solidFill>
                <a:srgbClr val="300030"/>
              </a:solidFill>
              <a:latin typeface="Arial" panose="020B0604020202020204" pitchFamily="34" charset="0"/>
            </a:endParaRPr>
          </a:p>
        </p:txBody>
      </p:sp>
      <p:sp>
        <p:nvSpPr>
          <p:cNvPr id="23554" name="Slide Number Placeholder 4">
            <a:extLst>
              <a:ext uri="{FF2B5EF4-FFF2-40B4-BE49-F238E27FC236}">
                <a16:creationId xmlns:a16="http://schemas.microsoft.com/office/drawing/2014/main" id="{91F32905-2D16-2741-9472-ED76B1535F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F76DFC43-912B-9E4E-81F4-91E01E92C3A2}" type="slidenum">
              <a:rPr kumimoji="0" lang="en-US" altLang="en-VN" sz="1200">
                <a:solidFill>
                  <a:srgbClr val="300030"/>
                </a:solidFill>
                <a:latin typeface="Arial" panose="020B0604020202020204" pitchFamily="34" charset="0"/>
              </a:rPr>
              <a:pPr algn="r">
                <a:spcBef>
                  <a:spcPct val="50000"/>
                </a:spcBef>
                <a:buClrTx/>
                <a:buSzTx/>
                <a:buFontTx/>
                <a:buNone/>
              </a:pPr>
              <a:t>10</a:t>
            </a:fld>
            <a:endParaRPr kumimoji="0" lang="en-US" altLang="en-VN" sz="1400">
              <a:solidFill>
                <a:srgbClr val="30003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69F0B113-4A9C-C44C-9185-D7B378BB07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81DD6D7-5529-0F41-98E7-E958FD2E7FF1}" type="slidenum">
              <a:rPr kumimoji="0" lang="en-US" altLang="en-VN" sz="1200">
                <a:solidFill>
                  <a:srgbClr val="300030"/>
                </a:solidFill>
                <a:latin typeface="Arial" panose="020B0604020202020204" pitchFamily="34" charset="0"/>
              </a:rPr>
              <a:pPr algn="r">
                <a:spcBef>
                  <a:spcPct val="50000"/>
                </a:spcBef>
                <a:buClrTx/>
                <a:buSzTx/>
                <a:buFontTx/>
                <a:buNone/>
              </a:pPr>
              <a:t>11</a:t>
            </a:fld>
            <a:endParaRPr kumimoji="0" lang="en-US" altLang="en-VN" sz="1400">
              <a:solidFill>
                <a:srgbClr val="300030"/>
              </a:solidFill>
              <a:latin typeface="Arial" panose="020B0604020202020204" pitchFamily="34" charset="0"/>
            </a:endParaRPr>
          </a:p>
        </p:txBody>
      </p:sp>
      <p:sp>
        <p:nvSpPr>
          <p:cNvPr id="24579" name="Rectangle 4">
            <a:extLst>
              <a:ext uri="{FF2B5EF4-FFF2-40B4-BE49-F238E27FC236}">
                <a16:creationId xmlns:a16="http://schemas.microsoft.com/office/drawing/2014/main" id="{92108E69-34F2-2D4E-83D7-16CD2AD51CA8}"/>
              </a:ext>
            </a:extLst>
          </p:cNvPr>
          <p:cNvSpPr>
            <a:spLocks noGrp="1" noChangeArrowheads="1"/>
          </p:cNvSpPr>
          <p:nvPr>
            <p:ph type="title" idx="4294967295"/>
          </p:nvPr>
        </p:nvSpPr>
        <p:spPr>
          <a:xfrm>
            <a:off x="914400" y="365125"/>
            <a:ext cx="9601200" cy="1325563"/>
          </a:xfrm>
          <a:noFill/>
        </p:spPr>
        <p:txBody>
          <a:bodyPr>
            <a:normAutofit/>
          </a:bodyPr>
          <a:lstStyle/>
          <a:p>
            <a:r>
              <a:rPr lang="en-US" altLang="en-VN" sz="3600"/>
              <a:t>Bài tập áp dụng</a:t>
            </a:r>
          </a:p>
        </p:txBody>
      </p:sp>
      <p:grpSp>
        <p:nvGrpSpPr>
          <p:cNvPr id="3" name="Group 2">
            <a:extLst>
              <a:ext uri="{FF2B5EF4-FFF2-40B4-BE49-F238E27FC236}">
                <a16:creationId xmlns:a16="http://schemas.microsoft.com/office/drawing/2014/main" id="{A03D9400-8F83-4840-A115-6FD8A70F76B2}"/>
              </a:ext>
            </a:extLst>
          </p:cNvPr>
          <p:cNvGrpSpPr/>
          <p:nvPr/>
        </p:nvGrpSpPr>
        <p:grpSpPr>
          <a:xfrm>
            <a:off x="1650023" y="1115472"/>
            <a:ext cx="8103576" cy="3837528"/>
            <a:chOff x="1650023" y="1115472"/>
            <a:chExt cx="8103576" cy="3837528"/>
          </a:xfrm>
        </p:grpSpPr>
        <p:sp>
          <p:nvSpPr>
            <p:cNvPr id="24581" name="Text Box 7">
              <a:extLst>
                <a:ext uri="{FF2B5EF4-FFF2-40B4-BE49-F238E27FC236}">
                  <a16:creationId xmlns:a16="http://schemas.microsoft.com/office/drawing/2014/main" id="{D5D53FD4-3C74-8D4E-AEF9-BE87ADF668FA}"/>
                </a:ext>
              </a:extLst>
            </p:cNvPr>
            <p:cNvSpPr txBox="1">
              <a:spLocks noChangeArrowheads="1"/>
            </p:cNvSpPr>
            <p:nvPr/>
          </p:nvSpPr>
          <p:spPr bwMode="auto">
            <a:xfrm>
              <a:off x="1650023" y="1431342"/>
              <a:ext cx="3160877" cy="484728"/>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2400">
                  <a:solidFill>
                    <a:schemeClr val="tx1"/>
                  </a:solidFill>
                </a:rPr>
                <a:t>SINHVIEN</a:t>
              </a:r>
            </a:p>
          </p:txBody>
        </p:sp>
        <p:sp>
          <p:nvSpPr>
            <p:cNvPr id="24582" name="Text Box 8">
              <a:extLst>
                <a:ext uri="{FF2B5EF4-FFF2-40B4-BE49-F238E27FC236}">
                  <a16:creationId xmlns:a16="http://schemas.microsoft.com/office/drawing/2014/main" id="{855968F9-E070-4048-ADF9-429F762A7D31}"/>
                </a:ext>
              </a:extLst>
            </p:cNvPr>
            <p:cNvSpPr txBox="1">
              <a:spLocks noChangeArrowheads="1"/>
            </p:cNvSpPr>
            <p:nvPr/>
          </p:nvSpPr>
          <p:spPr bwMode="auto">
            <a:xfrm>
              <a:off x="1650023" y="1901957"/>
              <a:ext cx="3160877" cy="2670043"/>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2400" u="sng">
                  <a:solidFill>
                    <a:schemeClr val="tx1"/>
                  </a:solidFill>
                </a:rPr>
                <a:t>Dữ liệu:</a:t>
              </a:r>
            </a:p>
            <a:p>
              <a:pPr algn="l">
                <a:spcBef>
                  <a:spcPct val="0"/>
                </a:spcBef>
                <a:buClrTx/>
                <a:buSzTx/>
                <a:buFontTx/>
                <a:buNone/>
              </a:pPr>
              <a:r>
                <a:rPr kumimoji="0" lang="en-US" altLang="en-VN" sz="2400">
                  <a:solidFill>
                    <a:schemeClr val="tx1"/>
                  </a:solidFill>
                </a:rPr>
                <a:t>- Ma sinh vien</a:t>
              </a:r>
            </a:p>
            <a:p>
              <a:pPr algn="l">
                <a:spcBef>
                  <a:spcPct val="0"/>
                </a:spcBef>
                <a:buClrTx/>
                <a:buSzTx/>
                <a:buFontTx/>
                <a:buNone/>
              </a:pPr>
              <a:r>
                <a:rPr kumimoji="0" lang="en-US" altLang="en-VN" sz="2400">
                  <a:solidFill>
                    <a:schemeClr val="tx1"/>
                  </a:solidFill>
                </a:rPr>
                <a:t>- Họ tên</a:t>
              </a:r>
            </a:p>
            <a:p>
              <a:pPr algn="l">
                <a:spcBef>
                  <a:spcPct val="0"/>
                </a:spcBef>
                <a:buClrTx/>
                <a:buSzTx/>
                <a:buFontTx/>
                <a:buChar char="-"/>
              </a:pPr>
              <a:r>
                <a:rPr kumimoji="0" lang="en-US" altLang="en-VN" sz="2400">
                  <a:solidFill>
                    <a:schemeClr val="tx1"/>
                  </a:solidFill>
                </a:rPr>
                <a:t> Tuổi</a:t>
              </a:r>
            </a:p>
            <a:p>
              <a:pPr algn="l">
                <a:spcBef>
                  <a:spcPct val="0"/>
                </a:spcBef>
                <a:buClrTx/>
                <a:buSzTx/>
                <a:buFontTx/>
                <a:buNone/>
              </a:pPr>
              <a:r>
                <a:rPr kumimoji="0" lang="en-US" altLang="en-VN" sz="2400" u="sng">
                  <a:solidFill>
                    <a:schemeClr val="tx1"/>
                  </a:solidFill>
                </a:rPr>
                <a:t>Thao tác:</a:t>
              </a:r>
            </a:p>
            <a:p>
              <a:pPr algn="l">
                <a:spcBef>
                  <a:spcPct val="0"/>
                </a:spcBef>
                <a:buClrTx/>
                <a:buSzTx/>
                <a:buFontTx/>
                <a:buChar char="-"/>
              </a:pPr>
              <a:r>
                <a:rPr kumimoji="0" lang="en-US" altLang="en-VN" sz="2400">
                  <a:solidFill>
                    <a:schemeClr val="tx1"/>
                  </a:solidFill>
                </a:rPr>
                <a:t>Nhập</a:t>
              </a:r>
            </a:p>
            <a:p>
              <a:pPr algn="l">
                <a:spcBef>
                  <a:spcPct val="0"/>
                </a:spcBef>
                <a:buClrTx/>
                <a:buSzTx/>
                <a:buFontTx/>
                <a:buChar char="-"/>
              </a:pPr>
              <a:r>
                <a:rPr kumimoji="0" lang="en-US" altLang="en-VN" sz="2400">
                  <a:solidFill>
                    <a:schemeClr val="tx1"/>
                  </a:solidFill>
                </a:rPr>
                <a:t>Xuất</a:t>
              </a:r>
            </a:p>
          </p:txBody>
        </p:sp>
        <p:sp>
          <p:nvSpPr>
            <p:cNvPr id="24583" name="Text Box 9">
              <a:extLst>
                <a:ext uri="{FF2B5EF4-FFF2-40B4-BE49-F238E27FC236}">
                  <a16:creationId xmlns:a16="http://schemas.microsoft.com/office/drawing/2014/main" id="{2FB89A66-9A8E-1545-AE48-ED800BEB227C}"/>
                </a:ext>
              </a:extLst>
            </p:cNvPr>
            <p:cNvSpPr txBox="1">
              <a:spLocks noChangeArrowheads="1"/>
            </p:cNvSpPr>
            <p:nvPr/>
          </p:nvSpPr>
          <p:spPr bwMode="auto">
            <a:xfrm>
              <a:off x="6553200" y="1115472"/>
              <a:ext cx="3200399" cy="484728"/>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2400">
                  <a:solidFill>
                    <a:schemeClr val="tx1"/>
                  </a:solidFill>
                </a:rPr>
                <a:t>DIEM TONG KET</a:t>
              </a:r>
            </a:p>
          </p:txBody>
        </p:sp>
        <p:sp>
          <p:nvSpPr>
            <p:cNvPr id="24584" name="Text Box 10">
              <a:extLst>
                <a:ext uri="{FF2B5EF4-FFF2-40B4-BE49-F238E27FC236}">
                  <a16:creationId xmlns:a16="http://schemas.microsoft.com/office/drawing/2014/main" id="{33460294-C49D-BC46-8125-789C24A84083}"/>
                </a:ext>
              </a:extLst>
            </p:cNvPr>
            <p:cNvSpPr txBox="1">
              <a:spLocks noChangeArrowheads="1"/>
            </p:cNvSpPr>
            <p:nvPr/>
          </p:nvSpPr>
          <p:spPr bwMode="auto">
            <a:xfrm>
              <a:off x="6553200" y="1581333"/>
              <a:ext cx="3200399" cy="3371667"/>
            </a:xfrm>
            <a:prstGeom prst="rect">
              <a:avLst/>
            </a:prstGeom>
            <a:solidFill>
              <a:srgbClr val="FFFFFF"/>
            </a:solidFill>
            <a:ln w="9525">
              <a:solidFill>
                <a:schemeClr val="tx1"/>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2400" u="sng">
                  <a:solidFill>
                    <a:schemeClr val="tx1"/>
                  </a:solidFill>
                </a:rPr>
                <a:t>Dữ liệu:</a:t>
              </a:r>
            </a:p>
            <a:p>
              <a:pPr algn="l">
                <a:spcBef>
                  <a:spcPct val="0"/>
                </a:spcBef>
                <a:buClrTx/>
                <a:buSzTx/>
                <a:buFontTx/>
                <a:buChar char="-"/>
              </a:pPr>
              <a:r>
                <a:rPr kumimoji="0" lang="en-US" altLang="en-VN" sz="2400">
                  <a:solidFill>
                    <a:schemeClr val="tx1"/>
                  </a:solidFill>
                </a:rPr>
                <a:t>Mon Toan</a:t>
              </a:r>
            </a:p>
            <a:p>
              <a:pPr algn="l">
                <a:spcBef>
                  <a:spcPct val="0"/>
                </a:spcBef>
                <a:buClrTx/>
                <a:buSzTx/>
                <a:buFontTx/>
                <a:buChar char="-"/>
              </a:pPr>
              <a:r>
                <a:rPr kumimoji="0" lang="en-US" altLang="en-VN" sz="2400">
                  <a:solidFill>
                    <a:schemeClr val="tx1"/>
                  </a:solidFill>
                </a:rPr>
                <a:t>Mon Ly</a:t>
              </a:r>
            </a:p>
            <a:p>
              <a:pPr algn="l">
                <a:spcBef>
                  <a:spcPct val="0"/>
                </a:spcBef>
                <a:buClrTx/>
                <a:buSzTx/>
                <a:buFontTx/>
                <a:buChar char="-"/>
              </a:pPr>
              <a:r>
                <a:rPr kumimoji="0" lang="en-US" altLang="en-VN" sz="2400">
                  <a:solidFill>
                    <a:schemeClr val="tx1"/>
                  </a:solidFill>
                </a:rPr>
                <a:t>Mon Hoa</a:t>
              </a:r>
            </a:p>
            <a:p>
              <a:pPr algn="l">
                <a:spcBef>
                  <a:spcPct val="0"/>
                </a:spcBef>
                <a:buClrTx/>
                <a:buSzTx/>
                <a:buFontTx/>
                <a:buNone/>
              </a:pPr>
              <a:r>
                <a:rPr kumimoji="0" lang="en-US" altLang="en-VN" sz="2400" u="sng">
                  <a:solidFill>
                    <a:schemeClr val="tx1"/>
                  </a:solidFill>
                </a:rPr>
                <a:t>Phương thức</a:t>
              </a:r>
            </a:p>
            <a:p>
              <a:pPr algn="l">
                <a:spcBef>
                  <a:spcPct val="0"/>
                </a:spcBef>
                <a:buClrTx/>
                <a:buSzTx/>
                <a:buFontTx/>
                <a:buNone/>
              </a:pPr>
              <a:r>
                <a:rPr kumimoji="0" lang="en-US" altLang="en-VN" sz="2400">
                  <a:solidFill>
                    <a:schemeClr val="tx1"/>
                  </a:solidFill>
                </a:rPr>
                <a:t>- Nhập</a:t>
              </a:r>
            </a:p>
            <a:p>
              <a:pPr algn="l">
                <a:spcBef>
                  <a:spcPct val="0"/>
                </a:spcBef>
                <a:buClrTx/>
                <a:buSzTx/>
                <a:buFontTx/>
                <a:buNone/>
              </a:pPr>
              <a:r>
                <a:rPr kumimoji="0" lang="en-US" altLang="en-VN" sz="2400">
                  <a:solidFill>
                    <a:schemeClr val="tx1"/>
                  </a:solidFill>
                </a:rPr>
                <a:t>- In</a:t>
              </a:r>
            </a:p>
            <a:p>
              <a:pPr algn="l">
                <a:spcBef>
                  <a:spcPct val="0"/>
                </a:spcBef>
                <a:buClrTx/>
                <a:buSzTx/>
                <a:buFontTx/>
                <a:buChar char="-"/>
              </a:pPr>
              <a:r>
                <a:rPr kumimoji="0" lang="en-US" altLang="en-VN" sz="2400">
                  <a:solidFill>
                    <a:schemeClr val="tx1"/>
                  </a:solidFill>
                </a:rPr>
                <a:t>Tinh diem trung binh</a:t>
              </a:r>
            </a:p>
            <a:p>
              <a:pPr algn="l">
                <a:spcBef>
                  <a:spcPct val="0"/>
                </a:spcBef>
                <a:buClrTx/>
                <a:buSzTx/>
                <a:buFontTx/>
                <a:buChar char="-"/>
              </a:pPr>
              <a:r>
                <a:rPr kumimoji="0" lang="en-US" altLang="en-VN" sz="2400">
                  <a:solidFill>
                    <a:schemeClr val="tx1"/>
                  </a:solidFill>
                </a:rPr>
                <a:t>Xep loai</a:t>
              </a:r>
            </a:p>
          </p:txBody>
        </p:sp>
        <p:sp>
          <p:nvSpPr>
            <p:cNvPr id="24585" name="Line 13">
              <a:extLst>
                <a:ext uri="{FF2B5EF4-FFF2-40B4-BE49-F238E27FC236}">
                  <a16:creationId xmlns:a16="http://schemas.microsoft.com/office/drawing/2014/main" id="{EE46B938-F04A-0B48-BAAE-93C0C98389E1}"/>
                </a:ext>
              </a:extLst>
            </p:cNvPr>
            <p:cNvSpPr>
              <a:spLocks noChangeShapeType="1"/>
            </p:cNvSpPr>
            <p:nvPr/>
          </p:nvSpPr>
          <p:spPr bwMode="auto">
            <a:xfrm flipH="1">
              <a:off x="4810900" y="2983471"/>
              <a:ext cx="17422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VN" sz="3600"/>
            </a:p>
          </p:txBody>
        </p:sp>
      </p:grpSp>
      <p:sp>
        <p:nvSpPr>
          <p:cNvPr id="24586" name="Text Box 15">
            <a:extLst>
              <a:ext uri="{FF2B5EF4-FFF2-40B4-BE49-F238E27FC236}">
                <a16:creationId xmlns:a16="http://schemas.microsoft.com/office/drawing/2014/main" id="{CF7876E5-3AF0-8041-84E2-9788F3050E84}"/>
              </a:ext>
            </a:extLst>
          </p:cNvPr>
          <p:cNvSpPr txBox="1">
            <a:spLocks noChangeArrowheads="1"/>
          </p:cNvSpPr>
          <p:nvPr/>
        </p:nvSpPr>
        <p:spPr bwMode="auto">
          <a:xfrm>
            <a:off x="1268039" y="5068159"/>
            <a:ext cx="9018962" cy="1629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2400">
                <a:solidFill>
                  <a:schemeClr val="tx1"/>
                </a:solidFill>
              </a:rPr>
              <a:t>Áp dụng: </a:t>
            </a:r>
          </a:p>
          <a:p>
            <a:pPr algn="l">
              <a:spcBef>
                <a:spcPct val="0"/>
              </a:spcBef>
              <a:buClrTx/>
              <a:buSzTx/>
              <a:buFontTx/>
              <a:buChar char="-"/>
            </a:pPr>
            <a:r>
              <a:rPr kumimoji="0" lang="en-US" altLang="en-VN" sz="2400">
                <a:solidFill>
                  <a:schemeClr val="tx1"/>
                </a:solidFill>
              </a:rPr>
              <a:t>Tạo một danh sách điểm tổng kết để quản lý điểm của Sinh viên</a:t>
            </a:r>
          </a:p>
          <a:p>
            <a:pPr algn="l">
              <a:spcBef>
                <a:spcPct val="0"/>
              </a:spcBef>
              <a:buClrTx/>
              <a:buSzTx/>
              <a:buFontTx/>
              <a:buChar char="-"/>
            </a:pPr>
            <a:r>
              <a:rPr kumimoji="0" lang="en-US" altLang="en-VN" sz="2400">
                <a:solidFill>
                  <a:schemeClr val="tx1"/>
                </a:solidFill>
              </a:rPr>
              <a:t>In ra danh sách các sinh viên có điểm trung bình lớn hơn 8</a:t>
            </a:r>
          </a:p>
          <a:p>
            <a:pPr algn="l">
              <a:spcBef>
                <a:spcPct val="0"/>
              </a:spcBef>
              <a:buClrTx/>
              <a:buSzTx/>
              <a:buFontTx/>
              <a:buChar char="-"/>
            </a:pPr>
            <a:r>
              <a:rPr kumimoji="0" lang="en-US" altLang="en-VN" sz="2400">
                <a:solidFill>
                  <a:schemeClr val="tx1"/>
                </a:solidFill>
              </a:rPr>
              <a:t>Đếm số sinh viên xếp loại khá</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0261FABD-BE0C-3E43-9AFB-59F3D357D9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7D82F59A-0311-1847-B276-FE0608F55687}" type="slidenum">
              <a:rPr kumimoji="0" lang="en-US" altLang="en-VN" sz="1200">
                <a:solidFill>
                  <a:srgbClr val="300030"/>
                </a:solidFill>
                <a:latin typeface="Arial" panose="020B0604020202020204" pitchFamily="34" charset="0"/>
              </a:rPr>
              <a:pPr algn="r">
                <a:spcBef>
                  <a:spcPct val="50000"/>
                </a:spcBef>
                <a:buClrTx/>
                <a:buSzTx/>
                <a:buFontTx/>
                <a:buNone/>
              </a:pPr>
              <a:t>12</a:t>
            </a:fld>
            <a:endParaRPr kumimoji="0" lang="en-US" altLang="en-VN" sz="1400">
              <a:solidFill>
                <a:srgbClr val="300030"/>
              </a:solidFill>
              <a:latin typeface="Arial" panose="020B0604020202020204" pitchFamily="34" charset="0"/>
            </a:endParaRPr>
          </a:p>
        </p:txBody>
      </p:sp>
      <p:sp>
        <p:nvSpPr>
          <p:cNvPr id="25603" name="Rectangle 3">
            <a:extLst>
              <a:ext uri="{FF2B5EF4-FFF2-40B4-BE49-F238E27FC236}">
                <a16:creationId xmlns:a16="http://schemas.microsoft.com/office/drawing/2014/main" id="{12561C8C-D49E-014A-BF90-FF586438038F}"/>
              </a:ext>
            </a:extLst>
          </p:cNvPr>
          <p:cNvSpPr>
            <a:spLocks noGrp="1" noChangeArrowheads="1"/>
          </p:cNvSpPr>
          <p:nvPr>
            <p:ph idx="4294967295"/>
          </p:nvPr>
        </p:nvSpPr>
        <p:spPr>
          <a:xfrm>
            <a:off x="2857500" y="797718"/>
            <a:ext cx="6477000" cy="5262563"/>
          </a:xfrm>
        </p:spPr>
        <p:txBody>
          <a:bodyPr>
            <a:normAutofit lnSpcReduction="10000"/>
          </a:bodyPr>
          <a:lstStyle/>
          <a:p>
            <a:pPr>
              <a:lnSpc>
                <a:spcPct val="90000"/>
              </a:lnSpc>
              <a:buFont typeface="Monotype Sorts" pitchFamily="2" charset="2"/>
              <a:buNone/>
            </a:pPr>
            <a:r>
              <a:rPr lang="en-US" altLang="en-VN" sz="2400">
                <a:latin typeface="Courier New" panose="02070309020205020404" pitchFamily="49" charset="0"/>
              </a:rPr>
              <a:t>#include…</a:t>
            </a:r>
          </a:p>
          <a:p>
            <a:pPr>
              <a:lnSpc>
                <a:spcPct val="90000"/>
              </a:lnSpc>
              <a:buFont typeface="Monotype Sorts" pitchFamily="2" charset="2"/>
              <a:buNone/>
            </a:pPr>
            <a:r>
              <a:rPr lang="en-US" altLang="en-VN" sz="2400">
                <a:latin typeface="Courier New" panose="02070309020205020404" pitchFamily="49" charset="0"/>
              </a:rPr>
              <a:t>//Xay dung lop SINHVIEN</a:t>
            </a:r>
          </a:p>
          <a:p>
            <a:pPr>
              <a:lnSpc>
                <a:spcPct val="90000"/>
              </a:lnSpc>
              <a:buFont typeface="Monotype Sorts" pitchFamily="2" charset="2"/>
              <a:buNone/>
            </a:pPr>
            <a:r>
              <a:rPr lang="en-US" altLang="en-VN" sz="2400">
                <a:latin typeface="Courier New" panose="02070309020205020404" pitchFamily="49" charset="0"/>
              </a:rPr>
              <a:t>class SINHVIEN</a:t>
            </a:r>
          </a:p>
          <a:p>
            <a:pPr>
              <a:lnSpc>
                <a:spcPct val="90000"/>
              </a:lnSpc>
              <a:buFont typeface="Monotype Sorts" pitchFamily="2" charset="2"/>
              <a:buNone/>
            </a:pPr>
            <a:r>
              <a:rPr lang="en-US" altLang="en-VN" sz="2400">
                <a:latin typeface="Courier New" panose="02070309020205020404" pitchFamily="49" charset="0"/>
              </a:rPr>
              <a:t>{</a:t>
            </a:r>
          </a:p>
          <a:p>
            <a:pPr>
              <a:lnSpc>
                <a:spcPct val="90000"/>
              </a:lnSpc>
              <a:buFont typeface="Monotype Sorts" pitchFamily="2" charset="2"/>
              <a:buNone/>
            </a:pPr>
            <a:r>
              <a:rPr lang="en-US" altLang="en-VN" sz="2400">
                <a:latin typeface="Courier New" panose="02070309020205020404" pitchFamily="49" charset="0"/>
              </a:rPr>
              <a:t>	protected:</a:t>
            </a:r>
          </a:p>
          <a:p>
            <a:pPr>
              <a:lnSpc>
                <a:spcPct val="90000"/>
              </a:lnSpc>
              <a:buFont typeface="Monotype Sorts" pitchFamily="2" charset="2"/>
              <a:buNone/>
            </a:pPr>
            <a:r>
              <a:rPr lang="en-US" altLang="en-VN" sz="2400">
                <a:latin typeface="Courier New" panose="02070309020205020404" pitchFamily="49" charset="0"/>
              </a:rPr>
              <a:t>		int MSV;</a:t>
            </a:r>
          </a:p>
          <a:p>
            <a:pPr>
              <a:lnSpc>
                <a:spcPct val="90000"/>
              </a:lnSpc>
              <a:buFont typeface="Monotype Sorts" pitchFamily="2" charset="2"/>
              <a:buNone/>
            </a:pPr>
            <a:r>
              <a:rPr lang="en-US" altLang="en-VN" sz="2400">
                <a:latin typeface="Courier New" panose="02070309020205020404" pitchFamily="49" charset="0"/>
              </a:rPr>
              <a:t>		char Hoten[20];</a:t>
            </a:r>
          </a:p>
          <a:p>
            <a:pPr>
              <a:lnSpc>
                <a:spcPct val="90000"/>
              </a:lnSpc>
              <a:buFont typeface="Monotype Sorts" pitchFamily="2" charset="2"/>
              <a:buNone/>
            </a:pPr>
            <a:r>
              <a:rPr lang="en-US" altLang="en-VN" sz="2400">
                <a:latin typeface="Courier New" panose="02070309020205020404" pitchFamily="49" charset="0"/>
              </a:rPr>
              <a:t>		int Tuoi;</a:t>
            </a:r>
          </a:p>
          <a:p>
            <a:pPr>
              <a:lnSpc>
                <a:spcPct val="90000"/>
              </a:lnSpc>
              <a:buFont typeface="Monotype Sorts" pitchFamily="2" charset="2"/>
              <a:buNone/>
            </a:pPr>
            <a:r>
              <a:rPr lang="en-US" altLang="en-VN" sz="2400">
                <a:latin typeface="Courier New" panose="02070309020205020404" pitchFamily="49" charset="0"/>
              </a:rPr>
              <a:t>	public:</a:t>
            </a:r>
          </a:p>
          <a:p>
            <a:pPr>
              <a:lnSpc>
                <a:spcPct val="90000"/>
              </a:lnSpc>
              <a:buFont typeface="Monotype Sorts" pitchFamily="2" charset="2"/>
              <a:buNone/>
            </a:pPr>
            <a:r>
              <a:rPr lang="en-US" altLang="en-VN" sz="2400">
                <a:latin typeface="Courier New" panose="02070309020205020404" pitchFamily="49" charset="0"/>
              </a:rPr>
              <a:t>		void Nhap();</a:t>
            </a:r>
          </a:p>
          <a:p>
            <a:pPr>
              <a:lnSpc>
                <a:spcPct val="90000"/>
              </a:lnSpc>
              <a:buFont typeface="Monotype Sorts" pitchFamily="2" charset="2"/>
              <a:buNone/>
            </a:pPr>
            <a:r>
              <a:rPr lang="en-US" altLang="en-VN" sz="2400">
                <a:latin typeface="Courier New" panose="02070309020205020404" pitchFamily="49" charset="0"/>
              </a:rPr>
              <a:t>		void Xuat();</a:t>
            </a:r>
          </a:p>
          <a:p>
            <a:pPr>
              <a:lnSpc>
                <a:spcPct val="90000"/>
              </a:lnSpc>
              <a:buFont typeface="Monotype Sorts" pitchFamily="2" charset="2"/>
              <a:buNone/>
            </a:pPr>
            <a:r>
              <a:rPr lang="en-US" altLang="en-VN" sz="2400">
                <a:latin typeface="Courier New" panose="02070309020205020404" pitchFamily="49"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46475D9-E790-A441-929C-FCFA375F15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172E6E3A-2522-A54D-BB48-A5B0B9CAC859}" type="slidenum">
              <a:rPr kumimoji="0" lang="en-US" altLang="en-VN" sz="1200">
                <a:solidFill>
                  <a:srgbClr val="300030"/>
                </a:solidFill>
                <a:latin typeface="Arial" panose="020B0604020202020204" pitchFamily="34" charset="0"/>
              </a:rPr>
              <a:pPr algn="r">
                <a:spcBef>
                  <a:spcPct val="50000"/>
                </a:spcBef>
                <a:buClrTx/>
                <a:buSzTx/>
                <a:buFontTx/>
                <a:buNone/>
              </a:pPr>
              <a:t>13</a:t>
            </a:fld>
            <a:endParaRPr kumimoji="0" lang="en-US" altLang="en-VN" sz="1400">
              <a:solidFill>
                <a:srgbClr val="300030"/>
              </a:solidFill>
              <a:latin typeface="Arial" panose="020B0604020202020204" pitchFamily="34" charset="0"/>
            </a:endParaRPr>
          </a:p>
        </p:txBody>
      </p:sp>
      <p:sp>
        <p:nvSpPr>
          <p:cNvPr id="26627" name="Rectangle 2">
            <a:extLst>
              <a:ext uri="{FF2B5EF4-FFF2-40B4-BE49-F238E27FC236}">
                <a16:creationId xmlns:a16="http://schemas.microsoft.com/office/drawing/2014/main" id="{9293E77E-9230-6A40-ABF5-1BB0B523B58B}"/>
              </a:ext>
            </a:extLst>
          </p:cNvPr>
          <p:cNvSpPr>
            <a:spLocks noGrp="1" noChangeArrowheads="1"/>
          </p:cNvSpPr>
          <p:nvPr>
            <p:ph idx="4294967295"/>
          </p:nvPr>
        </p:nvSpPr>
        <p:spPr>
          <a:xfrm>
            <a:off x="1485900" y="1253331"/>
            <a:ext cx="9220200" cy="4351338"/>
          </a:xfrm>
        </p:spPr>
        <p:txBody>
          <a:bodyPr/>
          <a:lstStyle/>
          <a:p>
            <a:pPr>
              <a:buFont typeface="Monotype Sorts" pitchFamily="2" charset="2"/>
              <a:buNone/>
            </a:pPr>
            <a:r>
              <a:rPr lang="en-US" altLang="en-VN">
                <a:latin typeface="Courier New" panose="02070309020205020404" pitchFamily="49" charset="0"/>
              </a:rPr>
              <a:t>//Dinh nghia thao tac </a:t>
            </a:r>
            <a:r>
              <a:rPr lang="en-US" altLang="en-VN" b="1">
                <a:latin typeface="Courier New" panose="02070309020205020404" pitchFamily="49" charset="0"/>
              </a:rPr>
              <a:t>nhap</a:t>
            </a:r>
            <a:r>
              <a:rPr lang="en-US" altLang="en-VN">
                <a:latin typeface="Courier New" panose="02070309020205020404" pitchFamily="49" charset="0"/>
              </a:rPr>
              <a:t> lop </a:t>
            </a:r>
            <a:r>
              <a:rPr lang="en-US" altLang="en-VN" b="1">
                <a:latin typeface="Courier New" panose="02070309020205020404" pitchFamily="49" charset="0"/>
              </a:rPr>
              <a:t>SINHVIEN</a:t>
            </a:r>
          </a:p>
          <a:p>
            <a:pPr>
              <a:buFont typeface="Monotype Sorts" pitchFamily="2" charset="2"/>
              <a:buNone/>
            </a:pPr>
            <a:r>
              <a:rPr lang="en-US" altLang="en-VN">
                <a:latin typeface="Courier New" panose="02070309020205020404" pitchFamily="49" charset="0"/>
              </a:rPr>
              <a:t>void SINHVIEN::Nhap()</a:t>
            </a:r>
          </a:p>
          <a:p>
            <a:pPr>
              <a:buFont typeface="Monotype Sorts" pitchFamily="2" charset="2"/>
              <a:buNone/>
            </a:pPr>
            <a:r>
              <a:rPr lang="en-US" altLang="en-VN">
                <a:latin typeface="Courier New" panose="02070309020205020404" pitchFamily="49" charset="0"/>
              </a:rPr>
              <a:t>{</a:t>
            </a:r>
          </a:p>
          <a:p>
            <a:pPr>
              <a:buFont typeface="Monotype Sorts" pitchFamily="2" charset="2"/>
              <a:buNone/>
            </a:pPr>
            <a:r>
              <a:rPr lang="en-US" altLang="en-VN">
                <a:latin typeface="Courier New" panose="02070309020205020404" pitchFamily="49" charset="0"/>
              </a:rPr>
              <a:t>	cout&lt;&lt;“Nhap ma sinh vien:”; cin&gt;&gt;MSV;</a:t>
            </a:r>
          </a:p>
          <a:p>
            <a:pPr>
              <a:buFont typeface="Monotype Sorts" pitchFamily="2" charset="2"/>
              <a:buNone/>
            </a:pPr>
            <a:r>
              <a:rPr lang="en-US" altLang="en-VN">
                <a:latin typeface="Courier New" panose="02070309020205020404" pitchFamily="49" charset="0"/>
              </a:rPr>
              <a:t>	cout&lt;&lt;“Nhap ho ten:”; cin&gt;&gt;Hoten;</a:t>
            </a:r>
          </a:p>
          <a:p>
            <a:pPr>
              <a:buFont typeface="Monotype Sorts" pitchFamily="2" charset="2"/>
              <a:buNone/>
            </a:pPr>
            <a:r>
              <a:rPr lang="en-US" altLang="en-VN">
                <a:latin typeface="Courier New" panose="02070309020205020404" pitchFamily="49" charset="0"/>
              </a:rPr>
              <a:t>	cout&lt;&lt;“Nhap tuoi:”; cin&gt;&gt;Tuoi;</a:t>
            </a:r>
          </a:p>
          <a:p>
            <a:pPr>
              <a:buFont typeface="Monotype Sorts" pitchFamily="2" charset="2"/>
              <a:buNone/>
            </a:pPr>
            <a:r>
              <a:rPr lang="en-US" altLang="en-VN">
                <a:latin typeface="Courier New" panose="02070309020205020404" pitchFamily="49"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AD5CC248-4E60-614A-A29E-F3E2304CD4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634FE97-9BFE-4D4D-8560-812619647CAC}" type="slidenum">
              <a:rPr kumimoji="0" lang="en-US" altLang="en-VN" sz="1200">
                <a:solidFill>
                  <a:srgbClr val="300030"/>
                </a:solidFill>
                <a:latin typeface="Arial" panose="020B0604020202020204" pitchFamily="34" charset="0"/>
              </a:rPr>
              <a:pPr algn="r">
                <a:spcBef>
                  <a:spcPct val="50000"/>
                </a:spcBef>
                <a:buClrTx/>
                <a:buSzTx/>
                <a:buFontTx/>
                <a:buNone/>
              </a:pPr>
              <a:t>14</a:t>
            </a:fld>
            <a:endParaRPr kumimoji="0" lang="en-US" altLang="en-VN" sz="1400">
              <a:solidFill>
                <a:srgbClr val="300030"/>
              </a:solidFill>
              <a:latin typeface="Arial" panose="020B0604020202020204" pitchFamily="34" charset="0"/>
            </a:endParaRPr>
          </a:p>
        </p:txBody>
      </p:sp>
      <p:sp>
        <p:nvSpPr>
          <p:cNvPr id="27651" name="Rectangle 2">
            <a:extLst>
              <a:ext uri="{FF2B5EF4-FFF2-40B4-BE49-F238E27FC236}">
                <a16:creationId xmlns:a16="http://schemas.microsoft.com/office/drawing/2014/main" id="{D1A9A932-084E-C546-B63F-39E8064A025D}"/>
              </a:ext>
            </a:extLst>
          </p:cNvPr>
          <p:cNvSpPr>
            <a:spLocks noGrp="1" noChangeArrowheads="1"/>
          </p:cNvSpPr>
          <p:nvPr>
            <p:ph idx="4294967295"/>
          </p:nvPr>
        </p:nvSpPr>
        <p:spPr>
          <a:xfrm>
            <a:off x="1790700" y="1253331"/>
            <a:ext cx="8610600" cy="4351338"/>
          </a:xfrm>
        </p:spPr>
        <p:txBody>
          <a:bodyPr/>
          <a:lstStyle/>
          <a:p>
            <a:pPr>
              <a:buFont typeface="Monotype Sorts" pitchFamily="2" charset="2"/>
              <a:buNone/>
            </a:pPr>
            <a:r>
              <a:rPr lang="en-US" altLang="en-VN">
                <a:latin typeface="Courier New" panose="02070309020205020404" pitchFamily="49" charset="0"/>
              </a:rPr>
              <a:t>//dinh nghia thao tac </a:t>
            </a:r>
            <a:r>
              <a:rPr lang="en-US" altLang="en-VN" b="1">
                <a:latin typeface="Courier New" panose="02070309020205020404" pitchFamily="49" charset="0"/>
              </a:rPr>
              <a:t>xuat</a:t>
            </a:r>
            <a:r>
              <a:rPr lang="en-US" altLang="en-VN">
                <a:latin typeface="Courier New" panose="02070309020205020404" pitchFamily="49" charset="0"/>
              </a:rPr>
              <a:t> lop </a:t>
            </a:r>
            <a:r>
              <a:rPr lang="en-US" altLang="en-VN" b="1">
                <a:latin typeface="Courier New" panose="02070309020205020404" pitchFamily="49" charset="0"/>
              </a:rPr>
              <a:t>SINHVIEN</a:t>
            </a:r>
          </a:p>
          <a:p>
            <a:pPr>
              <a:buFont typeface="Monotype Sorts" pitchFamily="2" charset="2"/>
              <a:buNone/>
            </a:pPr>
            <a:r>
              <a:rPr lang="en-US" altLang="en-VN">
                <a:latin typeface="Courier New" panose="02070309020205020404" pitchFamily="49" charset="0"/>
              </a:rPr>
              <a:t>void SINHVIEN::Xuat()</a:t>
            </a:r>
          </a:p>
          <a:p>
            <a:pPr>
              <a:buFont typeface="Monotype Sorts" pitchFamily="2" charset="2"/>
              <a:buNone/>
            </a:pPr>
            <a:r>
              <a:rPr lang="en-US" altLang="en-VN">
                <a:latin typeface="Courier New" panose="02070309020205020404" pitchFamily="49" charset="0"/>
              </a:rPr>
              <a:t>{</a:t>
            </a:r>
          </a:p>
          <a:p>
            <a:pPr>
              <a:buFont typeface="Monotype Sorts" pitchFamily="2" charset="2"/>
              <a:buNone/>
            </a:pPr>
            <a:r>
              <a:rPr lang="en-US" altLang="en-VN">
                <a:latin typeface="Courier New" panose="02070309020205020404" pitchFamily="49" charset="0"/>
              </a:rPr>
              <a:t>	cout&lt;&lt;“\n”&lt;&lt;setw(6)&lt;&lt;MSV;</a:t>
            </a:r>
          </a:p>
          <a:p>
            <a:pPr>
              <a:buFont typeface="Monotype Sorts" pitchFamily="2" charset="2"/>
              <a:buNone/>
            </a:pPr>
            <a:r>
              <a:rPr lang="en-US" altLang="en-VN">
                <a:latin typeface="Courier New" panose="02070309020205020404" pitchFamily="49" charset="0"/>
              </a:rPr>
              <a:t>	cout&lt;&lt;setw(15)&lt;&lt;Hoten;</a:t>
            </a:r>
          </a:p>
          <a:p>
            <a:pPr>
              <a:buFont typeface="Monotype Sorts" pitchFamily="2" charset="2"/>
              <a:buNone/>
            </a:pPr>
            <a:r>
              <a:rPr lang="en-US" altLang="en-VN">
                <a:latin typeface="Courier New" panose="02070309020205020404" pitchFamily="49" charset="0"/>
              </a:rPr>
              <a:t>	cout&lt;&lt;setw(4)&lt;&lt;Tuoi;</a:t>
            </a:r>
          </a:p>
          <a:p>
            <a:pPr>
              <a:buFont typeface="Monotype Sorts" pitchFamily="2" charset="2"/>
              <a:buNone/>
            </a:pPr>
            <a:r>
              <a:rPr lang="en-US" altLang="en-VN">
                <a:latin typeface="Courier New" panose="02070309020205020404" pitchFamily="49"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2FE3DB95-74B2-034F-9F8A-EEEC4B0781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20D11398-2744-C94E-8EB9-B00FA1FAAF21}" type="slidenum">
              <a:rPr kumimoji="0" lang="en-US" altLang="en-VN" sz="1200">
                <a:solidFill>
                  <a:srgbClr val="300030"/>
                </a:solidFill>
                <a:latin typeface="Arial" panose="020B0604020202020204" pitchFamily="34" charset="0"/>
              </a:rPr>
              <a:pPr algn="r">
                <a:spcBef>
                  <a:spcPct val="50000"/>
                </a:spcBef>
                <a:buClrTx/>
                <a:buSzTx/>
                <a:buFontTx/>
                <a:buNone/>
              </a:pPr>
              <a:t>15</a:t>
            </a:fld>
            <a:endParaRPr kumimoji="0" lang="en-US" altLang="en-VN" sz="1400">
              <a:solidFill>
                <a:srgbClr val="300030"/>
              </a:solidFill>
              <a:latin typeface="Arial" panose="020B0604020202020204" pitchFamily="34" charset="0"/>
            </a:endParaRPr>
          </a:p>
        </p:txBody>
      </p:sp>
      <p:sp>
        <p:nvSpPr>
          <p:cNvPr id="28675" name="Rectangle 2">
            <a:extLst>
              <a:ext uri="{FF2B5EF4-FFF2-40B4-BE49-F238E27FC236}">
                <a16:creationId xmlns:a16="http://schemas.microsoft.com/office/drawing/2014/main" id="{92A1E172-CF0E-6E49-8F97-B2C3E6D0CC21}"/>
              </a:ext>
            </a:extLst>
          </p:cNvPr>
          <p:cNvSpPr>
            <a:spLocks noGrp="1" noChangeArrowheads="1"/>
          </p:cNvSpPr>
          <p:nvPr>
            <p:ph idx="4294967295"/>
          </p:nvPr>
        </p:nvSpPr>
        <p:spPr>
          <a:xfrm>
            <a:off x="2552700" y="1253331"/>
            <a:ext cx="7086600" cy="4351338"/>
          </a:xfrm>
        </p:spPr>
        <p:txBody>
          <a:bodyPr>
            <a:normAutofit fontScale="92500" lnSpcReduction="10000"/>
          </a:bodyPr>
          <a:lstStyle/>
          <a:p>
            <a:pPr>
              <a:buFont typeface="Monotype Sorts" pitchFamily="2" charset="2"/>
              <a:buNone/>
            </a:pPr>
            <a:r>
              <a:rPr lang="en-US" altLang="en-VN" sz="3200">
                <a:latin typeface="Courier New" panose="02070309020205020404" pitchFamily="49" charset="0"/>
              </a:rPr>
              <a:t>//Xay dung lop DIEMTONGKET</a:t>
            </a:r>
          </a:p>
          <a:p>
            <a:pPr>
              <a:buFont typeface="Monotype Sorts" pitchFamily="2" charset="2"/>
              <a:buNone/>
            </a:pPr>
            <a:r>
              <a:rPr lang="en-US" altLang="en-VN" sz="3200">
                <a:latin typeface="Courier New" panose="02070309020205020404" pitchFamily="49" charset="0"/>
              </a:rPr>
              <a:t>class DTK : public SINHVIEN</a:t>
            </a:r>
          </a:p>
          <a:p>
            <a:pPr>
              <a:buFont typeface="Monotype Sorts" pitchFamily="2" charset="2"/>
              <a:buNone/>
            </a:pPr>
            <a:r>
              <a:rPr lang="en-US" altLang="en-VN" sz="3200">
                <a:latin typeface="Courier New" panose="02070309020205020404" pitchFamily="49" charset="0"/>
              </a:rPr>
              <a:t>{</a:t>
            </a:r>
          </a:p>
          <a:p>
            <a:pPr lvl="1">
              <a:buNone/>
            </a:pPr>
            <a:r>
              <a:rPr lang="en-US" altLang="en-VN" sz="2800">
                <a:latin typeface="Courier New" panose="02070309020205020404" pitchFamily="49" charset="0"/>
              </a:rPr>
              <a:t>	float toan,ly,hoa;</a:t>
            </a:r>
          </a:p>
          <a:p>
            <a:pPr lvl="1">
              <a:buNone/>
            </a:pPr>
            <a:r>
              <a:rPr lang="en-US" altLang="en-VN" sz="2800">
                <a:latin typeface="Courier New" panose="02070309020205020404" pitchFamily="49" charset="0"/>
              </a:rPr>
              <a:t>public:</a:t>
            </a:r>
          </a:p>
          <a:p>
            <a:pPr lvl="1">
              <a:buNone/>
            </a:pPr>
            <a:r>
              <a:rPr lang="en-US" altLang="en-VN" sz="2800">
                <a:latin typeface="Courier New" panose="02070309020205020404" pitchFamily="49" charset="0"/>
              </a:rPr>
              <a:t>	void Nhap();</a:t>
            </a:r>
          </a:p>
          <a:p>
            <a:pPr lvl="1">
              <a:buNone/>
            </a:pPr>
            <a:r>
              <a:rPr lang="en-US" altLang="en-VN" sz="2800">
                <a:latin typeface="Courier New" panose="02070309020205020404" pitchFamily="49" charset="0"/>
              </a:rPr>
              <a:t>	void Xuat();</a:t>
            </a:r>
          </a:p>
          <a:p>
            <a:pPr lvl="1">
              <a:buNone/>
            </a:pPr>
            <a:r>
              <a:rPr lang="en-US" altLang="en-VN" sz="2800">
                <a:latin typeface="Courier New" panose="02070309020205020404" pitchFamily="49" charset="0"/>
              </a:rPr>
              <a:t>	float Diem_TB();</a:t>
            </a:r>
          </a:p>
          <a:p>
            <a:pPr lvl="1">
              <a:buNone/>
            </a:pPr>
            <a:r>
              <a:rPr lang="en-US" altLang="en-VN" sz="2800">
                <a:latin typeface="Courier New" panose="02070309020205020404" pitchFamily="49" charset="0"/>
              </a:rPr>
              <a:t>	*char Xeploai();</a:t>
            </a:r>
          </a:p>
          <a:p>
            <a:pPr>
              <a:buFont typeface="Monotype Sorts" pitchFamily="2" charset="2"/>
              <a:buNone/>
            </a:pPr>
            <a:r>
              <a:rPr lang="en-US" altLang="en-VN" sz="3200">
                <a:latin typeface="Courier New" panose="02070309020205020404" pitchFamily="49"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E836D10-200F-AB48-AEC3-5337B2380D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9B10BC38-472E-2349-B599-004552243D3B}" type="slidenum">
              <a:rPr kumimoji="0" lang="en-US" altLang="en-VN" sz="1200">
                <a:solidFill>
                  <a:srgbClr val="300030"/>
                </a:solidFill>
                <a:latin typeface="Arial" panose="020B0604020202020204" pitchFamily="34" charset="0"/>
              </a:rPr>
              <a:pPr algn="r">
                <a:spcBef>
                  <a:spcPct val="50000"/>
                </a:spcBef>
                <a:buClrTx/>
                <a:buSzTx/>
                <a:buFontTx/>
                <a:buNone/>
              </a:pPr>
              <a:t>16</a:t>
            </a:fld>
            <a:endParaRPr kumimoji="0" lang="en-US" altLang="en-VN" sz="1400">
              <a:solidFill>
                <a:srgbClr val="300030"/>
              </a:solidFill>
              <a:latin typeface="Arial" panose="020B0604020202020204" pitchFamily="34" charset="0"/>
            </a:endParaRPr>
          </a:p>
        </p:txBody>
      </p:sp>
      <p:sp>
        <p:nvSpPr>
          <p:cNvPr id="29699" name="Rectangle 2">
            <a:extLst>
              <a:ext uri="{FF2B5EF4-FFF2-40B4-BE49-F238E27FC236}">
                <a16:creationId xmlns:a16="http://schemas.microsoft.com/office/drawing/2014/main" id="{D89D3396-4215-774A-9A16-BCDE5A3F15EA}"/>
              </a:ext>
            </a:extLst>
          </p:cNvPr>
          <p:cNvSpPr>
            <a:spLocks noGrp="1" noChangeArrowheads="1"/>
          </p:cNvSpPr>
          <p:nvPr>
            <p:ph idx="4294967295"/>
          </p:nvPr>
        </p:nvSpPr>
        <p:spPr>
          <a:xfrm>
            <a:off x="1866900" y="1253331"/>
            <a:ext cx="8458200" cy="4351338"/>
          </a:xfrm>
        </p:spPr>
        <p:txBody>
          <a:bodyPr/>
          <a:lstStyle/>
          <a:p>
            <a:pPr>
              <a:buFont typeface="Monotype Sorts" pitchFamily="2" charset="2"/>
              <a:buNone/>
            </a:pPr>
            <a:r>
              <a:rPr lang="en-US" altLang="en-VN">
                <a:latin typeface="Courier New" panose="02070309020205020404" pitchFamily="49" charset="0"/>
              </a:rPr>
              <a:t>//Đinh nghia thao tac </a:t>
            </a:r>
            <a:r>
              <a:rPr lang="en-US" altLang="en-VN" b="1">
                <a:latin typeface="Courier New" panose="02070309020205020404" pitchFamily="49" charset="0"/>
              </a:rPr>
              <a:t>nhap</a:t>
            </a:r>
            <a:r>
              <a:rPr lang="en-US" altLang="en-VN">
                <a:latin typeface="Courier New" panose="02070309020205020404" pitchFamily="49" charset="0"/>
              </a:rPr>
              <a:t> lop </a:t>
            </a:r>
            <a:r>
              <a:rPr lang="en-US" altLang="en-VN" b="1">
                <a:latin typeface="Courier New" panose="02070309020205020404" pitchFamily="49" charset="0"/>
              </a:rPr>
              <a:t>DTK</a:t>
            </a:r>
            <a:endParaRPr lang="en-US" altLang="en-VN">
              <a:latin typeface="Courier New" panose="02070309020205020404" pitchFamily="49" charset="0"/>
            </a:endParaRPr>
          </a:p>
          <a:p>
            <a:pPr>
              <a:buFont typeface="Monotype Sorts" pitchFamily="2" charset="2"/>
              <a:buNone/>
            </a:pPr>
            <a:r>
              <a:rPr lang="en-US" altLang="en-VN">
                <a:latin typeface="Courier New" panose="02070309020205020404" pitchFamily="49" charset="0"/>
              </a:rPr>
              <a:t>void DTK::Nhap()</a:t>
            </a:r>
          </a:p>
          <a:p>
            <a:pPr>
              <a:buFont typeface="Monotype Sorts" pitchFamily="2" charset="2"/>
              <a:buNone/>
            </a:pPr>
            <a:r>
              <a:rPr lang="en-US" altLang="en-VN">
                <a:latin typeface="Courier New" panose="02070309020205020404" pitchFamily="49" charset="0"/>
              </a:rPr>
              <a:t>{</a:t>
            </a:r>
          </a:p>
          <a:p>
            <a:pPr>
              <a:buFont typeface="Monotype Sorts" pitchFamily="2" charset="2"/>
              <a:buNone/>
            </a:pPr>
            <a:r>
              <a:rPr lang="en-US" altLang="en-VN">
                <a:latin typeface="Courier New" panose="02070309020205020404" pitchFamily="49" charset="0"/>
              </a:rPr>
              <a:t>	</a:t>
            </a:r>
            <a:r>
              <a:rPr lang="en-US" altLang="en-VN" b="1">
                <a:latin typeface="Courier New" panose="02070309020205020404" pitchFamily="49" charset="0"/>
              </a:rPr>
              <a:t>SINHVIEN::Nhap();</a:t>
            </a:r>
          </a:p>
          <a:p>
            <a:pPr>
              <a:buFont typeface="Monotype Sorts" pitchFamily="2" charset="2"/>
              <a:buNone/>
            </a:pPr>
            <a:r>
              <a:rPr lang="en-US" altLang="en-VN">
                <a:latin typeface="Courier New" panose="02070309020205020404" pitchFamily="49" charset="0"/>
              </a:rPr>
              <a:t>	cout&lt;&lt;“Nhap diem toan:”; cin&gt;&gt;toan;</a:t>
            </a:r>
          </a:p>
          <a:p>
            <a:pPr>
              <a:buFont typeface="Monotype Sorts" pitchFamily="2" charset="2"/>
              <a:buNone/>
            </a:pPr>
            <a:r>
              <a:rPr lang="en-US" altLang="en-VN">
                <a:latin typeface="Courier New" panose="02070309020205020404" pitchFamily="49" charset="0"/>
              </a:rPr>
              <a:t>	cout&lt;&lt;“Nhap diem ly:”; cin&gt;&gt;ly;</a:t>
            </a:r>
          </a:p>
          <a:p>
            <a:pPr>
              <a:buFont typeface="Monotype Sorts" pitchFamily="2" charset="2"/>
              <a:buNone/>
            </a:pPr>
            <a:r>
              <a:rPr lang="en-US" altLang="en-VN">
                <a:latin typeface="Courier New" panose="02070309020205020404" pitchFamily="49" charset="0"/>
              </a:rPr>
              <a:t>	cout&lt;&lt;“Nhap diem hoa:”; cin&gt;&gt;hoa;</a:t>
            </a:r>
          </a:p>
          <a:p>
            <a:pPr>
              <a:buFont typeface="Monotype Sorts" pitchFamily="2" charset="2"/>
              <a:buNone/>
            </a:pPr>
            <a:r>
              <a:rPr lang="en-US" altLang="en-VN">
                <a:latin typeface="Courier New" panose="02070309020205020404" pitchFamily="49"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8E4F0027-2B11-6741-A759-B6876BAF2D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AC823260-C8DF-D54A-9F4B-B1B9E41F0930}" type="slidenum">
              <a:rPr kumimoji="0" lang="en-US" altLang="en-VN" sz="1200">
                <a:solidFill>
                  <a:srgbClr val="300030"/>
                </a:solidFill>
                <a:latin typeface="Arial" panose="020B0604020202020204" pitchFamily="34" charset="0"/>
              </a:rPr>
              <a:pPr algn="r">
                <a:spcBef>
                  <a:spcPct val="50000"/>
                </a:spcBef>
                <a:buClrTx/>
                <a:buSzTx/>
                <a:buFontTx/>
                <a:buNone/>
              </a:pPr>
              <a:t>17</a:t>
            </a:fld>
            <a:endParaRPr kumimoji="0" lang="en-US" altLang="en-VN" sz="1400">
              <a:solidFill>
                <a:srgbClr val="300030"/>
              </a:solidFill>
              <a:latin typeface="Arial" panose="020B0604020202020204" pitchFamily="34" charset="0"/>
            </a:endParaRPr>
          </a:p>
        </p:txBody>
      </p:sp>
      <p:sp>
        <p:nvSpPr>
          <p:cNvPr id="30723" name="Rectangle 2">
            <a:extLst>
              <a:ext uri="{FF2B5EF4-FFF2-40B4-BE49-F238E27FC236}">
                <a16:creationId xmlns:a16="http://schemas.microsoft.com/office/drawing/2014/main" id="{DC9A0055-EF8E-D542-A334-295D077677BC}"/>
              </a:ext>
            </a:extLst>
          </p:cNvPr>
          <p:cNvSpPr>
            <a:spLocks noGrp="1" noChangeArrowheads="1"/>
          </p:cNvSpPr>
          <p:nvPr>
            <p:ph idx="4294967295"/>
          </p:nvPr>
        </p:nvSpPr>
        <p:spPr>
          <a:xfrm>
            <a:off x="1981200" y="1253331"/>
            <a:ext cx="8229600" cy="4351338"/>
          </a:xfrm>
        </p:spPr>
        <p:txBody>
          <a:bodyPr/>
          <a:lstStyle/>
          <a:p>
            <a:pPr>
              <a:buFont typeface="Monotype Sorts" pitchFamily="2" charset="2"/>
              <a:buNone/>
            </a:pPr>
            <a:r>
              <a:rPr lang="en-US" altLang="en-VN">
                <a:latin typeface="Courier New" panose="02070309020205020404" pitchFamily="49" charset="0"/>
              </a:rPr>
              <a:t>//dinh nghia thao tac </a:t>
            </a:r>
            <a:r>
              <a:rPr lang="en-US" altLang="en-VN" b="1">
                <a:latin typeface="Courier New" panose="02070309020205020404" pitchFamily="49" charset="0"/>
              </a:rPr>
              <a:t>xuat</a:t>
            </a:r>
            <a:r>
              <a:rPr lang="en-US" altLang="en-VN">
                <a:latin typeface="Courier New" panose="02070309020205020404" pitchFamily="49" charset="0"/>
              </a:rPr>
              <a:t> lop </a:t>
            </a:r>
            <a:r>
              <a:rPr lang="en-US" altLang="en-VN" b="1">
                <a:latin typeface="Courier New" panose="02070309020205020404" pitchFamily="49" charset="0"/>
              </a:rPr>
              <a:t>DTK</a:t>
            </a:r>
            <a:endParaRPr lang="en-US" altLang="en-VN">
              <a:latin typeface="Courier New" panose="02070309020205020404" pitchFamily="49" charset="0"/>
            </a:endParaRPr>
          </a:p>
          <a:p>
            <a:pPr>
              <a:buFont typeface="Monotype Sorts" pitchFamily="2" charset="2"/>
              <a:buNone/>
            </a:pPr>
            <a:r>
              <a:rPr lang="en-US" altLang="en-VN">
                <a:latin typeface="Courier New" panose="02070309020205020404" pitchFamily="49" charset="0"/>
              </a:rPr>
              <a:t>void DTK::Xuat()</a:t>
            </a:r>
          </a:p>
          <a:p>
            <a:pPr>
              <a:buFont typeface="Monotype Sorts" pitchFamily="2" charset="2"/>
              <a:buNone/>
            </a:pPr>
            <a:r>
              <a:rPr lang="en-US" altLang="en-VN">
                <a:latin typeface="Courier New" panose="02070309020205020404" pitchFamily="49" charset="0"/>
              </a:rPr>
              <a:t>{</a:t>
            </a:r>
          </a:p>
          <a:p>
            <a:pPr>
              <a:buFont typeface="Monotype Sorts" pitchFamily="2" charset="2"/>
              <a:buNone/>
            </a:pPr>
            <a:r>
              <a:rPr lang="en-US" altLang="en-VN">
                <a:latin typeface="Courier New" panose="02070309020205020404" pitchFamily="49" charset="0"/>
              </a:rPr>
              <a:t>	</a:t>
            </a:r>
            <a:r>
              <a:rPr lang="en-US" altLang="en-VN" b="1">
                <a:latin typeface="Courier New" panose="02070309020205020404" pitchFamily="49" charset="0"/>
              </a:rPr>
              <a:t>SINHVIEN::Xuat();</a:t>
            </a:r>
          </a:p>
          <a:p>
            <a:pPr>
              <a:buFont typeface="Monotype Sorts" pitchFamily="2" charset="2"/>
              <a:buNone/>
            </a:pPr>
            <a:r>
              <a:rPr lang="en-US" altLang="en-VN">
                <a:latin typeface="Courier New" panose="02070309020205020404" pitchFamily="49" charset="0"/>
              </a:rPr>
              <a:t>	cout&lt;&lt;setw(5)&lt;&lt;toan;</a:t>
            </a:r>
          </a:p>
          <a:p>
            <a:pPr>
              <a:buFont typeface="Monotype Sorts" pitchFamily="2" charset="2"/>
              <a:buNone/>
            </a:pPr>
            <a:r>
              <a:rPr lang="en-US" altLang="en-VN">
                <a:latin typeface="Courier New" panose="02070309020205020404" pitchFamily="49" charset="0"/>
              </a:rPr>
              <a:t>	cout&lt;&lt;setw(5)&lt;&lt;ly;</a:t>
            </a:r>
          </a:p>
          <a:p>
            <a:pPr>
              <a:buFont typeface="Monotype Sorts" pitchFamily="2" charset="2"/>
              <a:buNone/>
            </a:pPr>
            <a:r>
              <a:rPr lang="en-US" altLang="en-VN">
                <a:latin typeface="Courier New" panose="02070309020205020404" pitchFamily="49" charset="0"/>
              </a:rPr>
              <a:t>	cout&lt;&lt;setw(50&lt;&lt;hoa;</a:t>
            </a:r>
          </a:p>
          <a:p>
            <a:pPr>
              <a:buFont typeface="Monotype Sorts" pitchFamily="2" charset="2"/>
              <a:buNone/>
            </a:pPr>
            <a:r>
              <a:rPr lang="en-US" altLang="en-VN">
                <a:latin typeface="Courier New" panose="02070309020205020404" pitchFamily="49" charset="0"/>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296CA391-ABC0-804D-B1A6-3D4022C845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7273673D-00C6-6548-8CA7-606DD9E4D612}" type="slidenum">
              <a:rPr kumimoji="0" lang="en-US" altLang="en-VN" sz="1200">
                <a:solidFill>
                  <a:srgbClr val="300030"/>
                </a:solidFill>
                <a:latin typeface="Arial" panose="020B0604020202020204" pitchFamily="34" charset="0"/>
              </a:rPr>
              <a:pPr algn="r">
                <a:spcBef>
                  <a:spcPct val="50000"/>
                </a:spcBef>
                <a:buClrTx/>
                <a:buSzTx/>
                <a:buFontTx/>
                <a:buNone/>
              </a:pPr>
              <a:t>18</a:t>
            </a:fld>
            <a:endParaRPr kumimoji="0" lang="en-US" altLang="en-VN" sz="1400">
              <a:solidFill>
                <a:srgbClr val="300030"/>
              </a:solidFill>
              <a:latin typeface="Arial" panose="020B0604020202020204" pitchFamily="34" charset="0"/>
            </a:endParaRPr>
          </a:p>
        </p:txBody>
      </p:sp>
      <p:sp>
        <p:nvSpPr>
          <p:cNvPr id="31747" name="Rectangle 2">
            <a:extLst>
              <a:ext uri="{FF2B5EF4-FFF2-40B4-BE49-F238E27FC236}">
                <a16:creationId xmlns:a16="http://schemas.microsoft.com/office/drawing/2014/main" id="{E7A06628-4999-814E-A4E3-B3177F2BE58B}"/>
              </a:ext>
            </a:extLst>
          </p:cNvPr>
          <p:cNvSpPr>
            <a:spLocks noGrp="1" noChangeArrowheads="1"/>
          </p:cNvSpPr>
          <p:nvPr>
            <p:ph idx="4294967295"/>
          </p:nvPr>
        </p:nvSpPr>
        <p:spPr>
          <a:xfrm>
            <a:off x="1790700" y="1752600"/>
            <a:ext cx="8610600" cy="4351338"/>
          </a:xfrm>
        </p:spPr>
        <p:txBody>
          <a:bodyPr/>
          <a:lstStyle/>
          <a:p>
            <a:pPr>
              <a:buFont typeface="Monotype Sorts" pitchFamily="2" charset="2"/>
              <a:buNone/>
            </a:pPr>
            <a:r>
              <a:rPr lang="en-US" altLang="en-VN">
                <a:latin typeface="Courier New" panose="02070309020205020404" pitchFamily="49" charset="0"/>
              </a:rPr>
              <a:t>//dinh nghia thao tac </a:t>
            </a:r>
            <a:r>
              <a:rPr lang="en-US" altLang="en-VN" b="1">
                <a:latin typeface="Courier New" panose="02070309020205020404" pitchFamily="49" charset="0"/>
              </a:rPr>
              <a:t>Tinh_DTB</a:t>
            </a:r>
            <a:r>
              <a:rPr lang="en-US" altLang="en-VN">
                <a:latin typeface="Courier New" panose="02070309020205020404" pitchFamily="49" charset="0"/>
              </a:rPr>
              <a:t> lop </a:t>
            </a:r>
            <a:r>
              <a:rPr lang="en-US" altLang="en-VN" b="1">
                <a:latin typeface="Courier New" panose="02070309020205020404" pitchFamily="49" charset="0"/>
              </a:rPr>
              <a:t>DTK</a:t>
            </a:r>
            <a:endParaRPr lang="en-US" altLang="en-VN">
              <a:latin typeface="Courier New" panose="02070309020205020404" pitchFamily="49" charset="0"/>
            </a:endParaRPr>
          </a:p>
          <a:p>
            <a:pPr>
              <a:buFont typeface="Monotype Sorts" pitchFamily="2" charset="2"/>
              <a:buNone/>
            </a:pPr>
            <a:r>
              <a:rPr lang="en-US" altLang="en-VN">
                <a:latin typeface="Courier New" panose="02070309020205020404" pitchFamily="49" charset="0"/>
              </a:rPr>
              <a:t>float DTK::Tinh_DTB()</a:t>
            </a:r>
          </a:p>
          <a:p>
            <a:pPr>
              <a:buFont typeface="Monotype Sorts" pitchFamily="2" charset="2"/>
              <a:buNone/>
            </a:pPr>
            <a:r>
              <a:rPr lang="en-US" altLang="en-VN">
                <a:latin typeface="Courier New" panose="02070309020205020404" pitchFamily="49" charset="0"/>
              </a:rPr>
              <a:t>{</a:t>
            </a:r>
          </a:p>
          <a:p>
            <a:pPr>
              <a:buFont typeface="Monotype Sorts" pitchFamily="2" charset="2"/>
              <a:buNone/>
            </a:pPr>
            <a:r>
              <a:rPr lang="en-US" altLang="en-VN">
                <a:latin typeface="Courier New" panose="02070309020205020404" pitchFamily="49" charset="0"/>
              </a:rPr>
              <a:t>	return (toan + ly + hoa)/3;</a:t>
            </a:r>
          </a:p>
          <a:p>
            <a:pPr>
              <a:buFont typeface="Monotype Sorts" pitchFamily="2" charset="2"/>
              <a:buNone/>
            </a:pPr>
            <a:r>
              <a:rPr lang="en-US" altLang="en-VN">
                <a:latin typeface="Courier New" panose="02070309020205020404" pitchFamily="49" charset="0"/>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1D8E3FE-5C1A-B947-853F-BB005081A84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859BD6AA-5E41-DD42-BC0E-14141A743B3E}" type="slidenum">
              <a:rPr kumimoji="0" lang="en-US" altLang="en-VN" sz="1200">
                <a:solidFill>
                  <a:srgbClr val="300030"/>
                </a:solidFill>
                <a:latin typeface="Arial" panose="020B0604020202020204" pitchFamily="34" charset="0"/>
              </a:rPr>
              <a:pPr algn="r">
                <a:spcBef>
                  <a:spcPct val="50000"/>
                </a:spcBef>
                <a:buClrTx/>
                <a:buSzTx/>
                <a:buFontTx/>
                <a:buNone/>
              </a:pPr>
              <a:t>19</a:t>
            </a:fld>
            <a:endParaRPr kumimoji="0" lang="en-US" altLang="en-VN" sz="1400">
              <a:solidFill>
                <a:srgbClr val="300030"/>
              </a:solidFill>
              <a:latin typeface="Arial" panose="020B0604020202020204" pitchFamily="34" charset="0"/>
            </a:endParaRPr>
          </a:p>
        </p:txBody>
      </p:sp>
      <p:sp>
        <p:nvSpPr>
          <p:cNvPr id="32771" name="Rectangle 2">
            <a:extLst>
              <a:ext uri="{FF2B5EF4-FFF2-40B4-BE49-F238E27FC236}">
                <a16:creationId xmlns:a16="http://schemas.microsoft.com/office/drawing/2014/main" id="{C5B0E828-9167-8447-A678-44849333ECF8}"/>
              </a:ext>
            </a:extLst>
          </p:cNvPr>
          <p:cNvSpPr>
            <a:spLocks noGrp="1" noChangeArrowheads="1"/>
          </p:cNvSpPr>
          <p:nvPr>
            <p:ph idx="4294967295"/>
          </p:nvPr>
        </p:nvSpPr>
        <p:spPr>
          <a:xfrm>
            <a:off x="838200" y="1253331"/>
            <a:ext cx="10515600" cy="4351338"/>
          </a:xfrm>
        </p:spPr>
        <p:txBody>
          <a:bodyPr/>
          <a:lstStyle/>
          <a:p>
            <a:pPr marL="176213" indent="-176213">
              <a:buNone/>
            </a:pPr>
            <a:r>
              <a:rPr lang="en-US" altLang="en-VN">
                <a:latin typeface="Courier New" panose="02070309020205020404" pitchFamily="49" charset="0"/>
              </a:rPr>
              <a:t>//dinh nghia thao tac </a:t>
            </a:r>
            <a:r>
              <a:rPr lang="en-US" altLang="en-VN" b="1">
                <a:latin typeface="Courier New" panose="02070309020205020404" pitchFamily="49" charset="0"/>
              </a:rPr>
              <a:t>Xeploai</a:t>
            </a:r>
            <a:r>
              <a:rPr lang="en-US" altLang="en-VN">
                <a:latin typeface="Courier New" panose="02070309020205020404" pitchFamily="49" charset="0"/>
              </a:rPr>
              <a:t> lop </a:t>
            </a:r>
            <a:r>
              <a:rPr lang="en-US" altLang="en-VN" b="1">
                <a:latin typeface="Courier New" panose="02070309020205020404" pitchFamily="49" charset="0"/>
              </a:rPr>
              <a:t>DTK</a:t>
            </a:r>
            <a:endParaRPr lang="en-US" altLang="en-VN">
              <a:latin typeface="Courier New" panose="02070309020205020404" pitchFamily="49" charset="0"/>
            </a:endParaRPr>
          </a:p>
          <a:p>
            <a:pPr marL="176213" indent="-176213">
              <a:buNone/>
            </a:pPr>
            <a:r>
              <a:rPr lang="en-US" altLang="en-VN">
                <a:latin typeface="Courier New" panose="02070309020205020404" pitchFamily="49" charset="0"/>
              </a:rPr>
              <a:t>*char DTK::Xeploai()</a:t>
            </a:r>
          </a:p>
          <a:p>
            <a:pPr marL="176213" indent="-176213">
              <a:buNone/>
            </a:pPr>
            <a:r>
              <a:rPr lang="en-US" altLang="en-VN">
                <a:latin typeface="Courier New" panose="02070309020205020404" pitchFamily="49" charset="0"/>
              </a:rPr>
              <a:t>{</a:t>
            </a:r>
          </a:p>
          <a:p>
            <a:pPr marL="176213" indent="-176213">
              <a:buNone/>
            </a:pPr>
            <a:r>
              <a:rPr lang="en-US" altLang="en-VN">
                <a:latin typeface="Courier New" panose="02070309020205020404" pitchFamily="49" charset="0"/>
              </a:rPr>
              <a:t>	if ( Tinh_DTB()&gt;= 8 ) return “Gioi”;</a:t>
            </a:r>
          </a:p>
          <a:p>
            <a:pPr marL="176213" indent="-176213">
              <a:buNone/>
            </a:pPr>
            <a:r>
              <a:rPr lang="en-US" altLang="en-VN">
                <a:latin typeface="Courier New" panose="02070309020205020404" pitchFamily="49" charset="0"/>
              </a:rPr>
              <a:t>	  else if ( Tinh_DTB() &gt;= 7 ) return “Kha”;</a:t>
            </a:r>
          </a:p>
          <a:p>
            <a:pPr marL="176213" indent="-176213">
              <a:buNone/>
            </a:pPr>
            <a:r>
              <a:rPr lang="en-US" altLang="en-VN">
                <a:latin typeface="Courier New" panose="02070309020205020404" pitchFamily="49" charset="0"/>
              </a:rPr>
              <a:t>	   if (Tinh_DTB() 	&gt;= 5) return “Trung binh”;</a:t>
            </a:r>
          </a:p>
          <a:p>
            <a:pPr marL="176213" indent="-176213">
              <a:buNone/>
            </a:pPr>
            <a:r>
              <a:rPr lang="en-US" altLang="en-VN">
                <a:latin typeface="Courier New" panose="02070309020205020404" pitchFamily="49" charset="0"/>
              </a:rPr>
              <a:t>		else return “Yeu”;</a:t>
            </a:r>
          </a:p>
          <a:p>
            <a:pPr marL="176213" indent="-176213">
              <a:buNone/>
            </a:pPr>
            <a:r>
              <a:rPr lang="en-US" altLang="en-VN">
                <a:latin typeface="Courier New" panose="02070309020205020404" pitchFamily="49"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8442" name="Rectangle 1844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5" name="Rectangle 2">
            <a:extLst>
              <a:ext uri="{FF2B5EF4-FFF2-40B4-BE49-F238E27FC236}">
                <a16:creationId xmlns:a16="http://schemas.microsoft.com/office/drawing/2014/main" id="{F8EE1883-06FA-6B4E-BA6C-C0ADD0290DE8}"/>
              </a:ext>
            </a:extLst>
          </p:cNvPr>
          <p:cNvSpPr>
            <a:spLocks noGrp="1" noChangeArrowheads="1"/>
          </p:cNvSpPr>
          <p:nvPr>
            <p:ph type="title"/>
          </p:nvPr>
        </p:nvSpPr>
        <p:spPr>
          <a:xfrm>
            <a:off x="635000" y="640823"/>
            <a:ext cx="3418659" cy="5583148"/>
          </a:xfrm>
        </p:spPr>
        <p:txBody>
          <a:bodyPr anchor="ctr">
            <a:normAutofit/>
          </a:bodyPr>
          <a:lstStyle/>
          <a:p>
            <a:r>
              <a:rPr lang="en-US" altLang="en-VN" sz="5400"/>
              <a:t>NỘI DUNG</a:t>
            </a:r>
          </a:p>
        </p:txBody>
      </p:sp>
      <p:sp>
        <p:nvSpPr>
          <p:cNvPr id="1844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Slide Number Placeholder 4">
            <a:extLst>
              <a:ext uri="{FF2B5EF4-FFF2-40B4-BE49-F238E27FC236}">
                <a16:creationId xmlns:a16="http://schemas.microsoft.com/office/drawing/2014/main" id="{2373AEB5-DE62-F24B-A403-963725B79656}"/>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lnSpc>
                <a:spcPct val="90000"/>
              </a:lnSpc>
              <a:spcBef>
                <a:spcPct val="50000"/>
              </a:spcBef>
              <a:buClrTx/>
              <a:buSzTx/>
              <a:buFontTx/>
              <a:buNone/>
            </a:pPr>
            <a:fld id="{3585BE27-3C27-C343-8B1B-E0FF57D7A61C}" type="slidenum">
              <a:rPr kumimoji="0" lang="en-US" altLang="en-VN" sz="1800">
                <a:latin typeface="Arial" panose="020B0604020202020204" pitchFamily="34" charset="0"/>
              </a:rPr>
              <a:pPr algn="r">
                <a:lnSpc>
                  <a:spcPct val="90000"/>
                </a:lnSpc>
                <a:spcBef>
                  <a:spcPct val="50000"/>
                </a:spcBef>
                <a:buClrTx/>
                <a:buSzTx/>
                <a:buFontTx/>
                <a:buNone/>
              </a:pPr>
              <a:t>2</a:t>
            </a:fld>
            <a:endParaRPr kumimoji="0" lang="en-US" altLang="en-VN" sz="1800">
              <a:latin typeface="Arial" panose="020B0604020202020204" pitchFamily="34" charset="0"/>
            </a:endParaRPr>
          </a:p>
        </p:txBody>
      </p:sp>
      <p:graphicFrame>
        <p:nvGraphicFramePr>
          <p:cNvPr id="18438" name="Rectangle 3">
            <a:extLst>
              <a:ext uri="{FF2B5EF4-FFF2-40B4-BE49-F238E27FC236}">
                <a16:creationId xmlns:a16="http://schemas.microsoft.com/office/drawing/2014/main" id="{2D724910-2EEF-F612-1B95-AAB6CAF5B8F1}"/>
              </a:ext>
            </a:extLst>
          </p:cNvPr>
          <p:cNvGraphicFramePr>
            <a:graphicFrameLocks noGrp="1"/>
          </p:cNvGraphicFramePr>
          <p:nvPr>
            <p:ph idx="1"/>
            <p:extLst>
              <p:ext uri="{D42A27DB-BD31-4B8C-83A1-F6EECF244321}">
                <p14:modId xmlns:p14="http://schemas.microsoft.com/office/powerpoint/2010/main" val="32808156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45854B2F-29A8-A440-AEC8-0DB826EA43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32BD9F7-D03D-3248-8603-FF8E5ECE936E}" type="slidenum">
              <a:rPr kumimoji="0" lang="en-US" altLang="en-VN" sz="1200">
                <a:solidFill>
                  <a:srgbClr val="300030"/>
                </a:solidFill>
                <a:latin typeface="Arial" panose="020B0604020202020204" pitchFamily="34" charset="0"/>
              </a:rPr>
              <a:pPr algn="r">
                <a:spcBef>
                  <a:spcPct val="50000"/>
                </a:spcBef>
                <a:buClrTx/>
                <a:buSzTx/>
                <a:buFontTx/>
                <a:buNone/>
              </a:pPr>
              <a:t>20</a:t>
            </a:fld>
            <a:endParaRPr kumimoji="0" lang="en-US" altLang="en-VN" sz="1400">
              <a:solidFill>
                <a:srgbClr val="300030"/>
              </a:solidFill>
              <a:latin typeface="Arial" panose="020B0604020202020204" pitchFamily="34" charset="0"/>
            </a:endParaRPr>
          </a:p>
        </p:txBody>
      </p:sp>
      <p:sp>
        <p:nvSpPr>
          <p:cNvPr id="33795" name="Rectangle 2">
            <a:extLst>
              <a:ext uri="{FF2B5EF4-FFF2-40B4-BE49-F238E27FC236}">
                <a16:creationId xmlns:a16="http://schemas.microsoft.com/office/drawing/2014/main" id="{8831C877-9539-3943-B446-300079D0F6C7}"/>
              </a:ext>
            </a:extLst>
          </p:cNvPr>
          <p:cNvSpPr>
            <a:spLocks noGrp="1" noChangeArrowheads="1"/>
          </p:cNvSpPr>
          <p:nvPr>
            <p:ph idx="4294967295"/>
          </p:nvPr>
        </p:nvSpPr>
        <p:spPr>
          <a:xfrm>
            <a:off x="838200" y="1253331"/>
            <a:ext cx="10515600" cy="4351338"/>
          </a:xfrm>
        </p:spPr>
        <p:txBody>
          <a:bodyPr>
            <a:normAutofit fontScale="92500" lnSpcReduction="20000"/>
          </a:bodyPr>
          <a:lstStyle/>
          <a:p>
            <a:pPr marL="176213" indent="-176213">
              <a:buNone/>
            </a:pPr>
            <a:r>
              <a:rPr lang="en-US" altLang="en-VN">
                <a:latin typeface="Courier New" panose="02070309020205020404" pitchFamily="49" charset="0"/>
              </a:rPr>
              <a:t>void main()</a:t>
            </a:r>
          </a:p>
          <a:p>
            <a:pPr marL="176213" indent="-176213">
              <a:buNone/>
            </a:pPr>
            <a:r>
              <a:rPr lang="en-US" altLang="en-VN">
                <a:latin typeface="Courier New" panose="02070309020205020404" pitchFamily="49" charset="0"/>
              </a:rPr>
              <a:t>{</a:t>
            </a:r>
          </a:p>
          <a:p>
            <a:pPr marL="176213" indent="-176213">
              <a:buNone/>
            </a:pPr>
            <a:r>
              <a:rPr lang="en-US" altLang="en-VN">
                <a:latin typeface="Courier New" panose="02070309020205020404" pitchFamily="49" charset="0"/>
              </a:rPr>
              <a:t>	DTK ds[50];	</a:t>
            </a:r>
            <a:r>
              <a:rPr lang="en-US" altLang="en-VN" i="1">
                <a:latin typeface="Courier New" panose="02070309020205020404" pitchFamily="49" charset="0"/>
              </a:rPr>
              <a:t>//Tao danh sach de luu DTK</a:t>
            </a:r>
          </a:p>
          <a:p>
            <a:pPr marL="176213" indent="-176213">
              <a:buNone/>
            </a:pPr>
            <a:r>
              <a:rPr lang="en-US" altLang="en-VN">
                <a:latin typeface="Courier New" panose="02070309020205020404" pitchFamily="49" charset="0"/>
              </a:rPr>
              <a:t>	int n,i;</a:t>
            </a:r>
          </a:p>
          <a:p>
            <a:pPr marL="176213" indent="-176213">
              <a:buNone/>
            </a:pPr>
            <a:endParaRPr lang="en-US" altLang="en-VN">
              <a:latin typeface="Courier New" panose="02070309020205020404" pitchFamily="49" charset="0"/>
            </a:endParaRPr>
          </a:p>
          <a:p>
            <a:pPr marL="176213" indent="-176213">
              <a:buNone/>
            </a:pPr>
            <a:r>
              <a:rPr lang="en-US" altLang="en-VN">
                <a:latin typeface="Courier New" panose="02070309020205020404" pitchFamily="49" charset="0"/>
              </a:rPr>
              <a:t>	cout&lt;&lt;“\n Nhap so Sinh vien:”; cin&gt;&gt;n;</a:t>
            </a:r>
          </a:p>
          <a:p>
            <a:pPr marL="176213" indent="-176213">
              <a:buNone/>
            </a:pPr>
            <a:r>
              <a:rPr lang="en-US" altLang="en-VN">
                <a:latin typeface="Courier New" panose="02070309020205020404" pitchFamily="49" charset="0"/>
              </a:rPr>
              <a:t>	cout&lt;&lt;“\n NHAP THONG TIN TUNG SINH VIEN \n”;</a:t>
            </a:r>
          </a:p>
          <a:p>
            <a:pPr marL="176213" indent="-176213">
              <a:buNone/>
            </a:pPr>
            <a:r>
              <a:rPr lang="en-US" altLang="en-VN">
                <a:latin typeface="Courier New" panose="02070309020205020404" pitchFamily="49" charset="0"/>
              </a:rPr>
              <a:t>	for ( i=0 ; i&lt;n ; i++ )</a:t>
            </a:r>
          </a:p>
          <a:p>
            <a:pPr marL="176213" indent="-176213">
              <a:buNone/>
            </a:pPr>
            <a:r>
              <a:rPr lang="en-US" altLang="en-VN">
                <a:latin typeface="Courier New" panose="02070309020205020404" pitchFamily="49" charset="0"/>
              </a:rPr>
              <a:t>		ds[i].nhap();	</a:t>
            </a:r>
          </a:p>
          <a:p>
            <a:pPr marL="176213" indent="-176213">
              <a:buNone/>
            </a:pPr>
            <a:r>
              <a:rPr lang="en-US" altLang="en-VN">
                <a:latin typeface="Courier New" panose="02070309020205020404" pitchFamily="49" charset="0"/>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1FE3E5CD-755B-3E46-8130-B4D02B9869C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7DB0FBA4-7D3F-784E-8692-55FEB84B25A3}" type="slidenum">
              <a:rPr kumimoji="0" lang="en-US" altLang="en-VN" sz="1200">
                <a:solidFill>
                  <a:srgbClr val="300030"/>
                </a:solidFill>
                <a:latin typeface="Arial" panose="020B0604020202020204" pitchFamily="34" charset="0"/>
              </a:rPr>
              <a:pPr algn="r">
                <a:spcBef>
                  <a:spcPct val="50000"/>
                </a:spcBef>
                <a:buClrTx/>
                <a:buSzTx/>
                <a:buFontTx/>
                <a:buNone/>
              </a:pPr>
              <a:t>21</a:t>
            </a:fld>
            <a:endParaRPr kumimoji="0" lang="en-US" altLang="en-VN" sz="1400">
              <a:solidFill>
                <a:srgbClr val="300030"/>
              </a:solidFill>
              <a:latin typeface="Arial" panose="020B0604020202020204" pitchFamily="34" charset="0"/>
            </a:endParaRPr>
          </a:p>
        </p:txBody>
      </p:sp>
      <p:sp>
        <p:nvSpPr>
          <p:cNvPr id="34819" name="Rectangle 2">
            <a:extLst>
              <a:ext uri="{FF2B5EF4-FFF2-40B4-BE49-F238E27FC236}">
                <a16:creationId xmlns:a16="http://schemas.microsoft.com/office/drawing/2014/main" id="{B70EAD20-18AD-F94B-8601-22F286B382B9}"/>
              </a:ext>
            </a:extLst>
          </p:cNvPr>
          <p:cNvSpPr>
            <a:spLocks noGrp="1" noChangeArrowheads="1"/>
          </p:cNvSpPr>
          <p:nvPr>
            <p:ph idx="4294967295"/>
          </p:nvPr>
        </p:nvSpPr>
        <p:spPr>
          <a:xfrm>
            <a:off x="838200" y="1447800"/>
            <a:ext cx="10515600" cy="4351338"/>
          </a:xfrm>
        </p:spPr>
        <p:txBody>
          <a:bodyPr>
            <a:normAutofit lnSpcReduction="10000"/>
          </a:bodyPr>
          <a:lstStyle/>
          <a:p>
            <a:pPr marL="176213" indent="-176213">
              <a:buNone/>
            </a:pPr>
            <a:r>
              <a:rPr lang="en-US" altLang="en-VN">
                <a:latin typeface="Courier New" panose="02070309020205020404" pitchFamily="49" charset="0"/>
              </a:rPr>
              <a:t>	cout&lt;&lt;“\n DS SINH VIEN DA NHAP\n”;</a:t>
            </a:r>
          </a:p>
          <a:p>
            <a:pPr marL="176213" indent="-176213">
              <a:buNone/>
            </a:pPr>
            <a:r>
              <a:rPr lang="en-US" altLang="en-VN">
                <a:latin typeface="Courier New" panose="02070309020205020404" pitchFamily="49" charset="0"/>
              </a:rPr>
              <a:t>	for ( i=0 ; i&lt;n ; i++ )</a:t>
            </a:r>
          </a:p>
          <a:p>
            <a:pPr marL="176213" indent="-176213">
              <a:buNone/>
            </a:pPr>
            <a:r>
              <a:rPr lang="en-US" altLang="en-VN">
                <a:latin typeface="Courier New" panose="02070309020205020404" pitchFamily="49" charset="0"/>
              </a:rPr>
              <a:t>		ds[i].xuat();	</a:t>
            </a:r>
          </a:p>
          <a:p>
            <a:pPr marL="176213" indent="-176213">
              <a:buNone/>
            </a:pPr>
            <a:r>
              <a:rPr lang="en-US" altLang="en-VN">
                <a:latin typeface="Courier New" panose="02070309020205020404" pitchFamily="49" charset="0"/>
              </a:rPr>
              <a:t>	</a:t>
            </a:r>
          </a:p>
          <a:p>
            <a:pPr marL="176213" indent="-176213">
              <a:buNone/>
            </a:pPr>
            <a:r>
              <a:rPr lang="en-US" altLang="en-VN">
                <a:latin typeface="Courier New" panose="02070309020205020404" pitchFamily="49" charset="0"/>
              </a:rPr>
              <a:t>	cout&lt;&lt;“\n DS SINH VIEN CO DTB &gt; 8	 \n”;</a:t>
            </a:r>
          </a:p>
          <a:p>
            <a:pPr marL="176213" indent="-176213">
              <a:buNone/>
            </a:pPr>
            <a:r>
              <a:rPr lang="en-US" altLang="en-VN">
                <a:latin typeface="Courier New" panose="02070309020205020404" pitchFamily="49" charset="0"/>
              </a:rPr>
              <a:t>	for ( i=0 ; i&lt;n ; i++ )</a:t>
            </a:r>
          </a:p>
          <a:p>
            <a:pPr marL="176213" indent="-176213">
              <a:buNone/>
            </a:pPr>
            <a:r>
              <a:rPr lang="en-US" altLang="en-VN">
                <a:latin typeface="Courier New" panose="02070309020205020404" pitchFamily="49" charset="0"/>
              </a:rPr>
              <a:t>		if (ds[i].Tinh_DTB() &gt; 8 )</a:t>
            </a:r>
          </a:p>
          <a:p>
            <a:pPr marL="176213" indent="-176213">
              <a:buNone/>
            </a:pPr>
            <a:r>
              <a:rPr lang="en-US" altLang="en-VN">
                <a:latin typeface="Courier New" panose="02070309020205020404" pitchFamily="49" charset="0"/>
              </a:rPr>
              <a:t>			ds[i].xuat();</a:t>
            </a:r>
          </a:p>
          <a:p>
            <a:pPr marL="176213" indent="-176213">
              <a:buNone/>
            </a:pPr>
            <a:r>
              <a:rPr lang="en-US" altLang="en-VN">
                <a:latin typeface="Courier New" panose="02070309020205020404" pitchFamily="49" charset="0"/>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C5A7069-DFD5-504E-B7E6-658299821C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8469B46-7C85-6647-82C8-03DE0F2FDF7B}" type="slidenum">
              <a:rPr kumimoji="0" lang="en-US" altLang="en-VN" sz="1200">
                <a:solidFill>
                  <a:srgbClr val="300030"/>
                </a:solidFill>
                <a:latin typeface="Arial" panose="020B0604020202020204" pitchFamily="34" charset="0"/>
              </a:rPr>
              <a:pPr algn="r">
                <a:spcBef>
                  <a:spcPct val="50000"/>
                </a:spcBef>
                <a:buClrTx/>
                <a:buSzTx/>
                <a:buFontTx/>
                <a:buNone/>
              </a:pPr>
              <a:t>22</a:t>
            </a:fld>
            <a:endParaRPr kumimoji="0" lang="en-US" altLang="en-VN" sz="1400">
              <a:solidFill>
                <a:srgbClr val="300030"/>
              </a:solidFill>
              <a:latin typeface="Arial" panose="020B0604020202020204" pitchFamily="34" charset="0"/>
            </a:endParaRPr>
          </a:p>
        </p:txBody>
      </p:sp>
      <p:sp>
        <p:nvSpPr>
          <p:cNvPr id="35843" name="Rectangle 2">
            <a:extLst>
              <a:ext uri="{FF2B5EF4-FFF2-40B4-BE49-F238E27FC236}">
                <a16:creationId xmlns:a16="http://schemas.microsoft.com/office/drawing/2014/main" id="{D27E6924-B54A-0A4B-A473-0BF9A8074E10}"/>
              </a:ext>
            </a:extLst>
          </p:cNvPr>
          <p:cNvSpPr>
            <a:spLocks noGrp="1" noChangeArrowheads="1"/>
          </p:cNvSpPr>
          <p:nvPr>
            <p:ph idx="4294967295"/>
          </p:nvPr>
        </p:nvSpPr>
        <p:spPr>
          <a:xfrm>
            <a:off x="914400" y="1447800"/>
            <a:ext cx="10363200" cy="4351338"/>
          </a:xfrm>
        </p:spPr>
        <p:txBody>
          <a:bodyPr/>
          <a:lstStyle/>
          <a:p>
            <a:pPr marL="176213" indent="-176213">
              <a:buNone/>
            </a:pPr>
            <a:r>
              <a:rPr lang="en-US" altLang="en-VN">
                <a:latin typeface="Courier New" panose="02070309020205020404" pitchFamily="49" charset="0"/>
              </a:rPr>
              <a:t>	cout&lt;&lt;“\n DS SINH VIEN XEP LOAI KHA	 \n”;</a:t>
            </a:r>
          </a:p>
          <a:p>
            <a:pPr marL="176213" indent="-176213">
              <a:buNone/>
            </a:pPr>
            <a:r>
              <a:rPr lang="en-US" altLang="en-VN">
                <a:latin typeface="Courier New" panose="02070309020205020404" pitchFamily="49" charset="0"/>
              </a:rPr>
              <a:t>	for ( i=0 ; i&lt;n ; i++ )</a:t>
            </a:r>
          </a:p>
          <a:p>
            <a:pPr marL="176213" indent="-176213">
              <a:buNone/>
            </a:pPr>
            <a:r>
              <a:rPr lang="en-US" altLang="en-VN">
                <a:latin typeface="Courier New" panose="02070309020205020404" pitchFamily="49" charset="0"/>
              </a:rPr>
              <a:t>	  if ( strcmp( ds[i].Xeploai(), “Kha”) == 0 )</a:t>
            </a:r>
          </a:p>
          <a:p>
            <a:pPr marL="176213" indent="-176213">
              <a:buNone/>
            </a:pPr>
            <a:r>
              <a:rPr lang="en-US" altLang="en-VN">
                <a:latin typeface="Courier New" panose="02070309020205020404" pitchFamily="49" charset="0"/>
              </a:rPr>
              <a:t>			ds[i].xuat();</a:t>
            </a:r>
          </a:p>
          <a:p>
            <a:pPr marL="176213" indent="-176213">
              <a:buNone/>
            </a:pPr>
            <a:endParaRPr lang="en-US" altLang="en-VN">
              <a:latin typeface="Courier New" panose="02070309020205020404" pitchFamily="49" charset="0"/>
            </a:endParaRPr>
          </a:p>
          <a:p>
            <a:pPr marL="176213" indent="-176213">
              <a:buNone/>
            </a:pPr>
            <a:r>
              <a:rPr lang="en-US" altLang="en-VN">
                <a:latin typeface="Courier New" panose="02070309020205020404" pitchFamily="49" charset="0"/>
              </a:rPr>
              <a:t>	getch();</a:t>
            </a:r>
          </a:p>
          <a:p>
            <a:pPr marL="176213" indent="-176213">
              <a:buNone/>
            </a:pPr>
            <a:r>
              <a:rPr lang="en-US" altLang="en-VN">
                <a:latin typeface="Courier New" panose="02070309020205020404" pitchFamily="49" charset="0"/>
              </a:rPr>
              <a:t>}</a:t>
            </a:r>
          </a:p>
          <a:p>
            <a:pPr marL="176213" indent="-176213">
              <a:buNone/>
            </a:pPr>
            <a:r>
              <a:rPr lang="en-US" altLang="en-VN">
                <a:latin typeface="Courier New" panose="02070309020205020404" pitchFamily="49" charset="0"/>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D125CD1A-349A-2F4A-8C07-B2CFBC4D0238}"/>
              </a:ext>
            </a:extLst>
          </p:cNvPr>
          <p:cNvSpPr>
            <a:spLocks noGrp="1" noChangeArrowheads="1"/>
          </p:cNvSpPr>
          <p:nvPr>
            <p:ph type="title"/>
          </p:nvPr>
        </p:nvSpPr>
        <p:spPr/>
        <p:txBody>
          <a:bodyPr/>
          <a:lstStyle/>
          <a:p>
            <a:r>
              <a:rPr lang="en-US" altLang="en-VN" sz="3200"/>
              <a:t>Ví dụ áp dụng</a:t>
            </a:r>
            <a:endParaRPr lang="en-US" altLang="en-VN" sz="2800"/>
          </a:p>
        </p:txBody>
      </p:sp>
      <p:sp>
        <p:nvSpPr>
          <p:cNvPr id="36866" name="Slide Number Placeholder 4">
            <a:extLst>
              <a:ext uri="{FF2B5EF4-FFF2-40B4-BE49-F238E27FC236}">
                <a16:creationId xmlns:a16="http://schemas.microsoft.com/office/drawing/2014/main" id="{91950B26-994D-5B4C-9D24-BA11D96A5F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6C111515-1F3B-5D43-A5A7-A74B275E39F5}" type="slidenum">
              <a:rPr kumimoji="0" lang="en-US" altLang="en-VN" sz="1200">
                <a:solidFill>
                  <a:srgbClr val="300030"/>
                </a:solidFill>
                <a:latin typeface="Arial" panose="020B0604020202020204" pitchFamily="34" charset="0"/>
              </a:rPr>
              <a:pPr algn="r">
                <a:spcBef>
                  <a:spcPct val="50000"/>
                </a:spcBef>
                <a:buClrTx/>
                <a:buSzTx/>
                <a:buFontTx/>
                <a:buNone/>
              </a:pPr>
              <a:t>23</a:t>
            </a:fld>
            <a:endParaRPr kumimoji="0" lang="en-US" altLang="en-VN" sz="1400">
              <a:solidFill>
                <a:srgbClr val="300030"/>
              </a:solidFill>
              <a:latin typeface="Arial" panose="020B0604020202020204" pitchFamily="34" charset="0"/>
            </a:endParaRPr>
          </a:p>
        </p:txBody>
      </p:sp>
      <p:grpSp>
        <p:nvGrpSpPr>
          <p:cNvPr id="36868" name="Group 20">
            <a:extLst>
              <a:ext uri="{FF2B5EF4-FFF2-40B4-BE49-F238E27FC236}">
                <a16:creationId xmlns:a16="http://schemas.microsoft.com/office/drawing/2014/main" id="{690ED63E-6A74-1546-9DBF-B6B5E1D174F7}"/>
              </a:ext>
            </a:extLst>
          </p:cNvPr>
          <p:cNvGrpSpPr>
            <a:grpSpLocks/>
          </p:cNvGrpSpPr>
          <p:nvPr/>
        </p:nvGrpSpPr>
        <p:grpSpPr bwMode="auto">
          <a:xfrm>
            <a:off x="2209800" y="1219200"/>
            <a:ext cx="7924800" cy="5105400"/>
            <a:chOff x="432" y="768"/>
            <a:chExt cx="4992" cy="3216"/>
          </a:xfrm>
        </p:grpSpPr>
        <p:sp>
          <p:nvSpPr>
            <p:cNvPr id="36869" name="Text Box 17">
              <a:extLst>
                <a:ext uri="{FF2B5EF4-FFF2-40B4-BE49-F238E27FC236}">
                  <a16:creationId xmlns:a16="http://schemas.microsoft.com/office/drawing/2014/main" id="{99332890-4CB9-3F4D-95A3-D5FACF0C80CB}"/>
                </a:ext>
              </a:extLst>
            </p:cNvPr>
            <p:cNvSpPr txBox="1">
              <a:spLocks noChangeArrowheads="1"/>
            </p:cNvSpPr>
            <p:nvPr/>
          </p:nvSpPr>
          <p:spPr bwMode="auto">
            <a:xfrm>
              <a:off x="432" y="3312"/>
              <a:ext cx="4992" cy="6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1300">
                  <a:solidFill>
                    <a:schemeClr val="tx1"/>
                  </a:solidFill>
                </a:rPr>
                <a:t>Áp dụng: </a:t>
              </a:r>
            </a:p>
            <a:p>
              <a:pPr algn="l">
                <a:spcBef>
                  <a:spcPct val="0"/>
                </a:spcBef>
                <a:buClrTx/>
                <a:buSzTx/>
                <a:buFontTx/>
                <a:buNone/>
              </a:pPr>
              <a:r>
                <a:rPr kumimoji="0" lang="en-US" altLang="en-VN" sz="1300">
                  <a:solidFill>
                    <a:schemeClr val="tx1"/>
                  </a:solidFill>
                </a:rPr>
                <a:t>- Tạo ra danh sách để quản lý công nhân và quản lý cán bộ</a:t>
              </a:r>
            </a:p>
            <a:p>
              <a:pPr algn="l">
                <a:spcBef>
                  <a:spcPct val="0"/>
                </a:spcBef>
                <a:buClrTx/>
                <a:buSzTx/>
                <a:buFontTx/>
                <a:buChar char="-"/>
              </a:pPr>
              <a:r>
                <a:rPr kumimoji="0" lang="en-US" altLang="en-VN" sz="1300">
                  <a:solidFill>
                    <a:schemeClr val="tx1"/>
                  </a:solidFill>
                </a:rPr>
                <a:t> In ra màn hình danh sách  các công nhân đã đủ điều kiện về hưu</a:t>
              </a:r>
            </a:p>
            <a:p>
              <a:pPr algn="l">
                <a:spcBef>
                  <a:spcPct val="0"/>
                </a:spcBef>
                <a:buClrTx/>
                <a:buSzTx/>
                <a:buFontTx/>
                <a:buChar char="-"/>
              </a:pPr>
              <a:r>
                <a:rPr kumimoji="0" lang="en-US" altLang="en-VN" sz="1300">
                  <a:solidFill>
                    <a:schemeClr val="tx1"/>
                  </a:solidFill>
                </a:rPr>
                <a:t> In ra màn hình danh sách  các cán bộ chưa đủ điều kiện về hưu</a:t>
              </a:r>
            </a:p>
            <a:p>
              <a:pPr algn="l">
                <a:spcBef>
                  <a:spcPct val="0"/>
                </a:spcBef>
                <a:buClrTx/>
                <a:buSzTx/>
                <a:buFontTx/>
                <a:buNone/>
              </a:pPr>
              <a:r>
                <a:rPr kumimoji="0" lang="en-US" altLang="en-VN" sz="1300">
                  <a:solidFill>
                    <a:schemeClr val="tx1"/>
                  </a:solidFill>
                </a:rPr>
                <a:t>- In ra tiền lương cao nhất trong công nhân và tiền lương thấp nhất trong cán bộ</a:t>
              </a:r>
            </a:p>
          </p:txBody>
        </p:sp>
        <p:grpSp>
          <p:nvGrpSpPr>
            <p:cNvPr id="36870" name="Group 18">
              <a:extLst>
                <a:ext uri="{FF2B5EF4-FFF2-40B4-BE49-F238E27FC236}">
                  <a16:creationId xmlns:a16="http://schemas.microsoft.com/office/drawing/2014/main" id="{CDBC9FEF-EF0A-B54D-A23A-6ED8FA4FC540}"/>
                </a:ext>
              </a:extLst>
            </p:cNvPr>
            <p:cNvGrpSpPr>
              <a:grpSpLocks/>
            </p:cNvGrpSpPr>
            <p:nvPr/>
          </p:nvGrpSpPr>
          <p:grpSpPr bwMode="auto">
            <a:xfrm>
              <a:off x="480" y="768"/>
              <a:ext cx="4432" cy="2685"/>
              <a:chOff x="480" y="723"/>
              <a:chExt cx="4432" cy="2685"/>
            </a:xfrm>
          </p:grpSpPr>
          <p:sp>
            <p:nvSpPr>
              <p:cNvPr id="36871" name="Text Box 7">
                <a:extLst>
                  <a:ext uri="{FF2B5EF4-FFF2-40B4-BE49-F238E27FC236}">
                    <a16:creationId xmlns:a16="http://schemas.microsoft.com/office/drawing/2014/main" id="{763375BA-1615-0046-8F11-154AD234B9E8}"/>
                  </a:ext>
                </a:extLst>
              </p:cNvPr>
              <p:cNvSpPr txBox="1">
                <a:spLocks noChangeArrowheads="1"/>
              </p:cNvSpPr>
              <p:nvPr/>
            </p:nvSpPr>
            <p:spPr bwMode="auto">
              <a:xfrm>
                <a:off x="2032" y="723"/>
                <a:ext cx="1280" cy="249"/>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1300">
                    <a:solidFill>
                      <a:schemeClr val="tx1"/>
                    </a:solidFill>
                  </a:rPr>
                  <a:t>NHÂN SỰ</a:t>
                </a:r>
              </a:p>
            </p:txBody>
          </p:sp>
          <p:sp>
            <p:nvSpPr>
              <p:cNvPr id="36872" name="Text Box 8">
                <a:extLst>
                  <a:ext uri="{FF2B5EF4-FFF2-40B4-BE49-F238E27FC236}">
                    <a16:creationId xmlns:a16="http://schemas.microsoft.com/office/drawing/2014/main" id="{712E5B7C-1E0F-794D-9D8F-44073733E524}"/>
                  </a:ext>
                </a:extLst>
              </p:cNvPr>
              <p:cNvSpPr txBox="1">
                <a:spLocks noChangeArrowheads="1"/>
              </p:cNvSpPr>
              <p:nvPr/>
            </p:nvSpPr>
            <p:spPr bwMode="auto">
              <a:xfrm>
                <a:off x="2032" y="915"/>
                <a:ext cx="1280" cy="960"/>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1200" u="sng">
                    <a:solidFill>
                      <a:schemeClr val="tx1"/>
                    </a:solidFill>
                  </a:rPr>
                  <a:t>Dữ liệu:</a:t>
                </a:r>
              </a:p>
              <a:p>
                <a:pPr algn="l">
                  <a:spcBef>
                    <a:spcPct val="0"/>
                  </a:spcBef>
                  <a:buClrTx/>
                  <a:buSzTx/>
                  <a:buFontTx/>
                  <a:buNone/>
                </a:pPr>
                <a:r>
                  <a:rPr kumimoji="0" lang="en-US" altLang="en-VN" sz="1200">
                    <a:solidFill>
                      <a:schemeClr val="tx1"/>
                    </a:solidFill>
                  </a:rPr>
                  <a:t>- Mã nhân viên</a:t>
                </a:r>
              </a:p>
              <a:p>
                <a:pPr algn="l">
                  <a:spcBef>
                    <a:spcPct val="0"/>
                  </a:spcBef>
                  <a:buClrTx/>
                  <a:buSzTx/>
                  <a:buFontTx/>
                  <a:buNone/>
                </a:pPr>
                <a:r>
                  <a:rPr kumimoji="0" lang="en-US" altLang="en-VN" sz="1200">
                    <a:solidFill>
                      <a:schemeClr val="tx1"/>
                    </a:solidFill>
                  </a:rPr>
                  <a:t>- Họ tên</a:t>
                </a:r>
              </a:p>
              <a:p>
                <a:pPr algn="l">
                  <a:spcBef>
                    <a:spcPct val="0"/>
                  </a:spcBef>
                  <a:buClrTx/>
                  <a:buSzTx/>
                  <a:buFontTx/>
                  <a:buChar char="-"/>
                </a:pPr>
                <a:r>
                  <a:rPr kumimoji="0" lang="en-US" altLang="en-VN" sz="1200">
                    <a:solidFill>
                      <a:schemeClr val="tx1"/>
                    </a:solidFill>
                  </a:rPr>
                  <a:t>Tuổi</a:t>
                </a:r>
              </a:p>
              <a:p>
                <a:pPr algn="l">
                  <a:spcBef>
                    <a:spcPct val="0"/>
                  </a:spcBef>
                  <a:buClrTx/>
                  <a:buSzTx/>
                  <a:buFontTx/>
                  <a:buNone/>
                </a:pPr>
                <a:r>
                  <a:rPr kumimoji="0" lang="en-US" altLang="en-VN" sz="1200" u="sng">
                    <a:solidFill>
                      <a:schemeClr val="tx1"/>
                    </a:solidFill>
                  </a:rPr>
                  <a:t>Thao tác:</a:t>
                </a:r>
              </a:p>
              <a:p>
                <a:pPr algn="l">
                  <a:spcBef>
                    <a:spcPct val="0"/>
                  </a:spcBef>
                  <a:buClrTx/>
                  <a:buSzTx/>
                  <a:buFontTx/>
                  <a:buChar char="-"/>
                </a:pPr>
                <a:r>
                  <a:rPr kumimoji="0" lang="en-US" altLang="en-VN" sz="1200">
                    <a:solidFill>
                      <a:schemeClr val="tx1"/>
                    </a:solidFill>
                  </a:rPr>
                  <a:t>Nhập</a:t>
                </a:r>
              </a:p>
              <a:p>
                <a:pPr algn="l">
                  <a:spcBef>
                    <a:spcPct val="0"/>
                  </a:spcBef>
                  <a:buClrTx/>
                  <a:buSzTx/>
                  <a:buFontTx/>
                  <a:buChar char="-"/>
                </a:pPr>
                <a:r>
                  <a:rPr kumimoji="0" lang="en-US" altLang="en-VN" sz="1200">
                    <a:solidFill>
                      <a:schemeClr val="tx1"/>
                    </a:solidFill>
                  </a:rPr>
                  <a:t>Xuất</a:t>
                </a:r>
              </a:p>
              <a:p>
                <a:pPr algn="l">
                  <a:spcBef>
                    <a:spcPct val="0"/>
                  </a:spcBef>
                  <a:buClrTx/>
                  <a:buSzTx/>
                  <a:buFontTx/>
                  <a:buChar char="-"/>
                </a:pPr>
                <a:r>
                  <a:rPr kumimoji="0" lang="en-US" altLang="en-VN" sz="1200">
                    <a:solidFill>
                      <a:schemeClr val="tx1"/>
                    </a:solidFill>
                  </a:rPr>
                  <a:t>Kiểm tra về hưu</a:t>
                </a:r>
              </a:p>
            </p:txBody>
          </p:sp>
          <p:sp>
            <p:nvSpPr>
              <p:cNvPr id="36873" name="Text Box 10">
                <a:extLst>
                  <a:ext uri="{FF2B5EF4-FFF2-40B4-BE49-F238E27FC236}">
                    <a16:creationId xmlns:a16="http://schemas.microsoft.com/office/drawing/2014/main" id="{62D41EA7-DCBE-2440-B7CE-46850401AA96}"/>
                  </a:ext>
                </a:extLst>
              </p:cNvPr>
              <p:cNvSpPr txBox="1">
                <a:spLocks noChangeArrowheads="1"/>
              </p:cNvSpPr>
              <p:nvPr/>
            </p:nvSpPr>
            <p:spPr bwMode="auto">
              <a:xfrm>
                <a:off x="480" y="1998"/>
                <a:ext cx="1280" cy="181"/>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1300">
                    <a:solidFill>
                      <a:schemeClr val="tx1"/>
                    </a:solidFill>
                  </a:rPr>
                  <a:t>CÔNG NHÂN</a:t>
                </a:r>
              </a:p>
            </p:txBody>
          </p:sp>
          <p:sp>
            <p:nvSpPr>
              <p:cNvPr id="36874" name="Text Box 11">
                <a:extLst>
                  <a:ext uri="{FF2B5EF4-FFF2-40B4-BE49-F238E27FC236}">
                    <a16:creationId xmlns:a16="http://schemas.microsoft.com/office/drawing/2014/main" id="{B0FEEBB8-151F-394F-8EBA-B28154AE7992}"/>
                  </a:ext>
                </a:extLst>
              </p:cNvPr>
              <p:cNvSpPr txBox="1">
                <a:spLocks noChangeArrowheads="1"/>
              </p:cNvSpPr>
              <p:nvPr/>
            </p:nvSpPr>
            <p:spPr bwMode="auto">
              <a:xfrm>
                <a:off x="480" y="2179"/>
                <a:ext cx="1280" cy="1085"/>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1300" u="sng">
                    <a:solidFill>
                      <a:schemeClr val="tx1"/>
                    </a:solidFill>
                  </a:rPr>
                  <a:t>Dữ liệu:</a:t>
                </a:r>
              </a:p>
              <a:p>
                <a:pPr algn="l">
                  <a:spcBef>
                    <a:spcPct val="0"/>
                  </a:spcBef>
                  <a:buClrTx/>
                  <a:buSzTx/>
                  <a:buFontTx/>
                  <a:buNone/>
                </a:pPr>
                <a:r>
                  <a:rPr kumimoji="0" lang="en-US" altLang="en-VN" sz="1300">
                    <a:solidFill>
                      <a:schemeClr val="tx1"/>
                    </a:solidFill>
                  </a:rPr>
                  <a:t>- Mức lương</a:t>
                </a:r>
              </a:p>
              <a:p>
                <a:pPr algn="l">
                  <a:spcBef>
                    <a:spcPct val="0"/>
                  </a:spcBef>
                  <a:buClrTx/>
                  <a:buSzTx/>
                  <a:buFontTx/>
                  <a:buNone/>
                </a:pPr>
                <a:r>
                  <a:rPr kumimoji="0" lang="en-US" altLang="en-VN" sz="1300">
                    <a:solidFill>
                      <a:schemeClr val="tx1"/>
                    </a:solidFill>
                  </a:rPr>
                  <a:t>- Ngày công</a:t>
                </a:r>
              </a:p>
              <a:p>
                <a:pPr algn="l">
                  <a:spcBef>
                    <a:spcPct val="0"/>
                  </a:spcBef>
                  <a:buClrTx/>
                  <a:buSzTx/>
                  <a:buFontTx/>
                  <a:buNone/>
                </a:pPr>
                <a:r>
                  <a:rPr kumimoji="0" lang="en-US" altLang="en-VN" sz="1300">
                    <a:solidFill>
                      <a:schemeClr val="tx1"/>
                    </a:solidFill>
                  </a:rPr>
                  <a:t>- Tay nghề</a:t>
                </a:r>
              </a:p>
              <a:p>
                <a:pPr algn="l">
                  <a:spcBef>
                    <a:spcPct val="0"/>
                  </a:spcBef>
                  <a:buClrTx/>
                  <a:buSzTx/>
                  <a:buFontTx/>
                  <a:buNone/>
                </a:pPr>
                <a:r>
                  <a:rPr kumimoji="0" lang="en-US" altLang="en-VN" sz="1300" u="sng">
                    <a:solidFill>
                      <a:schemeClr val="tx1"/>
                    </a:solidFill>
                  </a:rPr>
                  <a:t>Phương thức</a:t>
                </a:r>
              </a:p>
              <a:p>
                <a:pPr algn="l">
                  <a:spcBef>
                    <a:spcPct val="0"/>
                  </a:spcBef>
                  <a:buClrTx/>
                  <a:buSzTx/>
                  <a:buFontTx/>
                  <a:buNone/>
                </a:pPr>
                <a:r>
                  <a:rPr kumimoji="0" lang="en-US" altLang="en-VN" sz="1300">
                    <a:solidFill>
                      <a:schemeClr val="tx1"/>
                    </a:solidFill>
                  </a:rPr>
                  <a:t>- Nhập</a:t>
                </a:r>
              </a:p>
              <a:p>
                <a:pPr algn="l">
                  <a:spcBef>
                    <a:spcPct val="0"/>
                  </a:spcBef>
                  <a:buClrTx/>
                  <a:buSzTx/>
                  <a:buFontTx/>
                  <a:buNone/>
                </a:pPr>
                <a:r>
                  <a:rPr kumimoji="0" lang="en-US" altLang="en-VN" sz="1300">
                    <a:solidFill>
                      <a:schemeClr val="tx1"/>
                    </a:solidFill>
                  </a:rPr>
                  <a:t>- In</a:t>
                </a:r>
              </a:p>
              <a:p>
                <a:pPr algn="l">
                  <a:spcBef>
                    <a:spcPct val="0"/>
                  </a:spcBef>
                  <a:buClrTx/>
                  <a:buSzTx/>
                  <a:buFontTx/>
                  <a:buNone/>
                </a:pPr>
                <a:r>
                  <a:rPr kumimoji="0" lang="en-US" altLang="en-VN" sz="1300">
                    <a:solidFill>
                      <a:schemeClr val="tx1"/>
                    </a:solidFill>
                  </a:rPr>
                  <a:t>- Tính lương</a:t>
                </a:r>
              </a:p>
            </p:txBody>
          </p:sp>
          <p:sp>
            <p:nvSpPr>
              <p:cNvPr id="36875" name="Text Box 13">
                <a:extLst>
                  <a:ext uri="{FF2B5EF4-FFF2-40B4-BE49-F238E27FC236}">
                    <a16:creationId xmlns:a16="http://schemas.microsoft.com/office/drawing/2014/main" id="{43AE375D-7F8D-0B42-9EEE-09D6257BE8C4}"/>
                  </a:ext>
                </a:extLst>
              </p:cNvPr>
              <p:cNvSpPr txBox="1">
                <a:spLocks noChangeArrowheads="1"/>
              </p:cNvSpPr>
              <p:nvPr/>
            </p:nvSpPr>
            <p:spPr bwMode="auto">
              <a:xfrm>
                <a:off x="3632" y="1989"/>
                <a:ext cx="1280" cy="194"/>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1300">
                    <a:solidFill>
                      <a:schemeClr val="tx1"/>
                    </a:solidFill>
                  </a:rPr>
                  <a:t>CÁN BỘ</a:t>
                </a:r>
              </a:p>
            </p:txBody>
          </p:sp>
          <p:sp>
            <p:nvSpPr>
              <p:cNvPr id="36876" name="Text Box 14">
                <a:extLst>
                  <a:ext uri="{FF2B5EF4-FFF2-40B4-BE49-F238E27FC236}">
                    <a16:creationId xmlns:a16="http://schemas.microsoft.com/office/drawing/2014/main" id="{3ACC9DC8-9777-B04C-BC87-54CAF2D99855}"/>
                  </a:ext>
                </a:extLst>
              </p:cNvPr>
              <p:cNvSpPr txBox="1">
                <a:spLocks noChangeArrowheads="1"/>
              </p:cNvSpPr>
              <p:nvPr/>
            </p:nvSpPr>
            <p:spPr bwMode="auto">
              <a:xfrm>
                <a:off x="3632" y="2183"/>
                <a:ext cx="1280" cy="1225"/>
              </a:xfrm>
              <a:prstGeom prst="rect">
                <a:avLst/>
              </a:prstGeom>
              <a:solidFill>
                <a:srgbClr val="FFFFFF"/>
              </a:solidFill>
              <a:ln w="9525">
                <a:solidFill>
                  <a:srgbClr val="000000"/>
                </a:solidFill>
                <a:miter lim="800000"/>
                <a:headEnd/>
                <a:tailEnd/>
              </a:ln>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a:spcBef>
                    <a:spcPct val="0"/>
                  </a:spcBef>
                  <a:buClrTx/>
                  <a:buSzTx/>
                  <a:buFontTx/>
                  <a:buNone/>
                </a:pPr>
                <a:r>
                  <a:rPr kumimoji="0" lang="en-US" altLang="en-VN" sz="1300" u="sng">
                    <a:solidFill>
                      <a:schemeClr val="tx1"/>
                    </a:solidFill>
                  </a:rPr>
                  <a:t>Dữ liệu:</a:t>
                </a:r>
              </a:p>
              <a:p>
                <a:pPr algn="l">
                  <a:spcBef>
                    <a:spcPct val="0"/>
                  </a:spcBef>
                  <a:buClrTx/>
                  <a:buSzTx/>
                  <a:buFontTx/>
                  <a:buNone/>
                </a:pPr>
                <a:r>
                  <a:rPr kumimoji="0" lang="en-US" altLang="en-VN" sz="1300">
                    <a:solidFill>
                      <a:schemeClr val="tx1"/>
                    </a:solidFill>
                  </a:rPr>
                  <a:t>- Hệ số lương</a:t>
                </a:r>
              </a:p>
              <a:p>
                <a:pPr algn="l">
                  <a:spcBef>
                    <a:spcPct val="0"/>
                  </a:spcBef>
                  <a:buClrTx/>
                  <a:buSzTx/>
                  <a:buFontTx/>
                  <a:buNone/>
                </a:pPr>
                <a:r>
                  <a:rPr kumimoji="0" lang="en-US" altLang="en-VN" sz="1300">
                    <a:solidFill>
                      <a:schemeClr val="tx1"/>
                    </a:solidFill>
                  </a:rPr>
                  <a:t>- Phụ cấp</a:t>
                </a:r>
              </a:p>
              <a:p>
                <a:pPr algn="l">
                  <a:spcBef>
                    <a:spcPct val="0"/>
                  </a:spcBef>
                  <a:buClrTx/>
                  <a:buSzTx/>
                  <a:buFontTx/>
                  <a:buNone/>
                </a:pPr>
                <a:r>
                  <a:rPr kumimoji="0" lang="en-US" altLang="en-VN" sz="1300">
                    <a:solidFill>
                      <a:schemeClr val="tx1"/>
                    </a:solidFill>
                  </a:rPr>
                  <a:t>- Chuyên môn</a:t>
                </a:r>
              </a:p>
              <a:p>
                <a:pPr algn="l">
                  <a:spcBef>
                    <a:spcPct val="0"/>
                  </a:spcBef>
                  <a:buClrTx/>
                  <a:buSzTx/>
                  <a:buFontTx/>
                  <a:buNone/>
                </a:pPr>
                <a:r>
                  <a:rPr kumimoji="0" lang="en-US" altLang="en-VN" sz="1300">
                    <a:solidFill>
                      <a:schemeClr val="tx1"/>
                    </a:solidFill>
                  </a:rPr>
                  <a:t>- Trình độ</a:t>
                </a:r>
              </a:p>
              <a:p>
                <a:pPr algn="l">
                  <a:spcBef>
                    <a:spcPct val="0"/>
                  </a:spcBef>
                  <a:buClrTx/>
                  <a:buSzTx/>
                  <a:buFontTx/>
                  <a:buNone/>
                </a:pPr>
                <a:r>
                  <a:rPr kumimoji="0" lang="en-US" altLang="en-VN" sz="1300" u="sng">
                    <a:solidFill>
                      <a:schemeClr val="tx1"/>
                    </a:solidFill>
                  </a:rPr>
                  <a:t>Phương thức</a:t>
                </a:r>
                <a:endParaRPr kumimoji="0" lang="en-US" altLang="en-VN" sz="1300">
                  <a:solidFill>
                    <a:schemeClr val="tx1"/>
                  </a:solidFill>
                </a:endParaRPr>
              </a:p>
              <a:p>
                <a:pPr algn="l">
                  <a:spcBef>
                    <a:spcPct val="0"/>
                  </a:spcBef>
                  <a:buClrTx/>
                  <a:buSzTx/>
                  <a:buFontTx/>
                  <a:buNone/>
                </a:pPr>
                <a:r>
                  <a:rPr kumimoji="0" lang="en-US" altLang="en-VN" sz="1300">
                    <a:solidFill>
                      <a:schemeClr val="tx1"/>
                    </a:solidFill>
                  </a:rPr>
                  <a:t>- Nhập</a:t>
                </a:r>
              </a:p>
              <a:p>
                <a:pPr algn="l">
                  <a:spcBef>
                    <a:spcPct val="0"/>
                  </a:spcBef>
                  <a:buClrTx/>
                  <a:buSzTx/>
                  <a:buFontTx/>
                  <a:buNone/>
                </a:pPr>
                <a:r>
                  <a:rPr kumimoji="0" lang="en-US" altLang="en-VN" sz="1300">
                    <a:solidFill>
                      <a:schemeClr val="tx1"/>
                    </a:solidFill>
                  </a:rPr>
                  <a:t>- In</a:t>
                </a:r>
              </a:p>
              <a:p>
                <a:pPr algn="l">
                  <a:spcBef>
                    <a:spcPct val="0"/>
                  </a:spcBef>
                  <a:buClrTx/>
                  <a:buSzTx/>
                  <a:buFontTx/>
                  <a:buNone/>
                </a:pPr>
                <a:r>
                  <a:rPr kumimoji="0" lang="en-US" altLang="en-VN" sz="1300">
                    <a:solidFill>
                      <a:schemeClr val="tx1"/>
                    </a:solidFill>
                  </a:rPr>
                  <a:t>- Tính lương</a:t>
                </a:r>
              </a:p>
            </p:txBody>
          </p:sp>
          <p:sp>
            <p:nvSpPr>
              <p:cNvPr id="36877" name="Line 15">
                <a:extLst>
                  <a:ext uri="{FF2B5EF4-FFF2-40B4-BE49-F238E27FC236}">
                    <a16:creationId xmlns:a16="http://schemas.microsoft.com/office/drawing/2014/main" id="{0A0BD36D-38BA-4043-A2B9-F48142597F89}"/>
                  </a:ext>
                </a:extLst>
              </p:cNvPr>
              <p:cNvSpPr>
                <a:spLocks noChangeShapeType="1"/>
              </p:cNvSpPr>
              <p:nvPr/>
            </p:nvSpPr>
            <p:spPr bwMode="auto">
              <a:xfrm flipH="1">
                <a:off x="1760" y="1872"/>
                <a:ext cx="832" cy="492"/>
              </a:xfrm>
              <a:prstGeom prst="line">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VN"/>
              </a:p>
            </p:txBody>
          </p:sp>
          <p:sp>
            <p:nvSpPr>
              <p:cNvPr id="36878" name="Line 16">
                <a:extLst>
                  <a:ext uri="{FF2B5EF4-FFF2-40B4-BE49-F238E27FC236}">
                    <a16:creationId xmlns:a16="http://schemas.microsoft.com/office/drawing/2014/main" id="{516ABB07-2E98-8148-8D35-A5BEABB3A63B}"/>
                  </a:ext>
                </a:extLst>
              </p:cNvPr>
              <p:cNvSpPr>
                <a:spLocks noChangeShapeType="1"/>
              </p:cNvSpPr>
              <p:nvPr/>
            </p:nvSpPr>
            <p:spPr bwMode="auto">
              <a:xfrm>
                <a:off x="2592" y="1872"/>
                <a:ext cx="1040" cy="492"/>
              </a:xfrm>
              <a:prstGeom prst="line">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VN"/>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25">
            <a:extLst>
              <a:ext uri="{FF2B5EF4-FFF2-40B4-BE49-F238E27FC236}">
                <a16:creationId xmlns:a16="http://schemas.microsoft.com/office/drawing/2014/main" id="{175204A7-4CDB-7D4E-B4D9-190602D65D39}"/>
              </a:ext>
            </a:extLst>
          </p:cNvPr>
          <p:cNvSpPr>
            <a:spLocks noGrp="1" noChangeArrowheads="1"/>
          </p:cNvSpPr>
          <p:nvPr>
            <p:ph type="title"/>
          </p:nvPr>
        </p:nvSpPr>
        <p:spPr/>
        <p:txBody>
          <a:bodyPr/>
          <a:lstStyle/>
          <a:p>
            <a:pPr marL="912813" indent="-912813"/>
            <a:r>
              <a:rPr lang="en-US" altLang="en-VN"/>
              <a:t>II. Phân loại kế thừa</a:t>
            </a:r>
          </a:p>
        </p:txBody>
      </p:sp>
      <p:sp>
        <p:nvSpPr>
          <p:cNvPr id="37891" name="Rectangle 2">
            <a:extLst>
              <a:ext uri="{FF2B5EF4-FFF2-40B4-BE49-F238E27FC236}">
                <a16:creationId xmlns:a16="http://schemas.microsoft.com/office/drawing/2014/main" id="{B481C983-69D4-DE43-BC68-32B447076E15}"/>
              </a:ext>
            </a:extLst>
          </p:cNvPr>
          <p:cNvSpPr>
            <a:spLocks noGrp="1" noChangeArrowheads="1"/>
          </p:cNvSpPr>
          <p:nvPr>
            <p:ph idx="1"/>
          </p:nvPr>
        </p:nvSpPr>
        <p:spPr/>
        <p:txBody>
          <a:bodyPr/>
          <a:lstStyle/>
          <a:p>
            <a:pPr marL="166688" indent="-166688">
              <a:lnSpc>
                <a:spcPct val="80000"/>
              </a:lnSpc>
              <a:buNone/>
              <a:tabLst>
                <a:tab pos="166688" algn="l"/>
              </a:tabLst>
            </a:pPr>
            <a:r>
              <a:rPr lang="en-US" altLang="en-VN" sz="1800"/>
              <a:t>1. </a:t>
            </a:r>
            <a:r>
              <a:rPr lang="en-US" altLang="en-VN"/>
              <a:t>Kế thừa đơn</a:t>
            </a:r>
          </a:p>
          <a:p>
            <a:pPr marL="166688" indent="-166688">
              <a:lnSpc>
                <a:spcPct val="80000"/>
              </a:lnSpc>
              <a:tabLst>
                <a:tab pos="166688" algn="l"/>
              </a:tabLst>
            </a:pPr>
            <a:r>
              <a:rPr lang="en-US" altLang="en-VN" sz="2000"/>
              <a:t>Là một lớp chỉ kế thừa từ một lớp đã có</a:t>
            </a:r>
            <a:endParaRPr lang="en-US" altLang="en-VN" sz="1800"/>
          </a:p>
        </p:txBody>
      </p:sp>
      <p:sp>
        <p:nvSpPr>
          <p:cNvPr id="37890" name="Slide Number Placeholder 4">
            <a:extLst>
              <a:ext uri="{FF2B5EF4-FFF2-40B4-BE49-F238E27FC236}">
                <a16:creationId xmlns:a16="http://schemas.microsoft.com/office/drawing/2014/main" id="{D40A3CFE-8630-484D-AB90-D8E52AFCC6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2B61262C-9F04-8748-9CE5-0A67ED3AF210}" type="slidenum">
              <a:rPr kumimoji="0" lang="en-US" altLang="en-VN" sz="1200">
                <a:solidFill>
                  <a:srgbClr val="300030"/>
                </a:solidFill>
                <a:latin typeface="Arial" panose="020B0604020202020204" pitchFamily="34" charset="0"/>
              </a:rPr>
              <a:pPr algn="r">
                <a:spcBef>
                  <a:spcPct val="50000"/>
                </a:spcBef>
                <a:buClrTx/>
                <a:buSzTx/>
                <a:buFontTx/>
                <a:buNone/>
              </a:pPr>
              <a:t>24</a:t>
            </a:fld>
            <a:endParaRPr kumimoji="0" lang="en-US" altLang="en-VN" sz="1400">
              <a:solidFill>
                <a:srgbClr val="300030"/>
              </a:solidFill>
              <a:latin typeface="Arial" panose="020B0604020202020204" pitchFamily="34" charset="0"/>
            </a:endParaRPr>
          </a:p>
        </p:txBody>
      </p:sp>
      <p:grpSp>
        <p:nvGrpSpPr>
          <p:cNvPr id="416771" name="Group 3">
            <a:extLst>
              <a:ext uri="{FF2B5EF4-FFF2-40B4-BE49-F238E27FC236}">
                <a16:creationId xmlns:a16="http://schemas.microsoft.com/office/drawing/2014/main" id="{BF39E944-60F8-2246-A2C4-9F48032E8C49}"/>
              </a:ext>
            </a:extLst>
          </p:cNvPr>
          <p:cNvGrpSpPr>
            <a:grpSpLocks/>
          </p:cNvGrpSpPr>
          <p:nvPr/>
        </p:nvGrpSpPr>
        <p:grpSpPr bwMode="auto">
          <a:xfrm>
            <a:off x="10134600" y="300037"/>
            <a:ext cx="1752600" cy="2824163"/>
            <a:chOff x="4656" y="720"/>
            <a:chExt cx="1104" cy="1779"/>
          </a:xfrm>
        </p:grpSpPr>
        <p:sp>
          <p:nvSpPr>
            <p:cNvPr id="37912" name="AutoShape 4">
              <a:extLst>
                <a:ext uri="{FF2B5EF4-FFF2-40B4-BE49-F238E27FC236}">
                  <a16:creationId xmlns:a16="http://schemas.microsoft.com/office/drawing/2014/main" id="{71577C8A-7F0F-EB43-B768-0CFE70214ABE}"/>
                </a:ext>
              </a:extLst>
            </p:cNvPr>
            <p:cNvSpPr>
              <a:spLocks noChangeArrowheads="1"/>
            </p:cNvSpPr>
            <p:nvPr/>
          </p:nvSpPr>
          <p:spPr bwMode="auto">
            <a:xfrm>
              <a:off x="4720" y="720"/>
              <a:ext cx="928" cy="579"/>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cơ sở</a:t>
              </a:r>
            </a:p>
          </p:txBody>
        </p:sp>
        <p:sp>
          <p:nvSpPr>
            <p:cNvPr id="37913" name="AutoShape 5">
              <a:extLst>
                <a:ext uri="{FF2B5EF4-FFF2-40B4-BE49-F238E27FC236}">
                  <a16:creationId xmlns:a16="http://schemas.microsoft.com/office/drawing/2014/main" id="{FD3A785F-6325-C84E-B577-EAF1788C7CB6}"/>
                </a:ext>
              </a:extLst>
            </p:cNvPr>
            <p:cNvSpPr>
              <a:spLocks noChangeArrowheads="1"/>
            </p:cNvSpPr>
            <p:nvPr/>
          </p:nvSpPr>
          <p:spPr bwMode="auto">
            <a:xfrm>
              <a:off x="4656" y="1920"/>
              <a:ext cx="1104" cy="579"/>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dẫn xuất</a:t>
              </a:r>
            </a:p>
          </p:txBody>
        </p:sp>
        <p:sp>
          <p:nvSpPr>
            <p:cNvPr id="37914" name="Line 6">
              <a:extLst>
                <a:ext uri="{FF2B5EF4-FFF2-40B4-BE49-F238E27FC236}">
                  <a16:creationId xmlns:a16="http://schemas.microsoft.com/office/drawing/2014/main" id="{852BF99A-1005-CB45-A791-8FEC81C1775A}"/>
                </a:ext>
              </a:extLst>
            </p:cNvPr>
            <p:cNvSpPr>
              <a:spLocks noChangeShapeType="1"/>
            </p:cNvSpPr>
            <p:nvPr/>
          </p:nvSpPr>
          <p:spPr bwMode="auto">
            <a:xfrm>
              <a:off x="5184" y="1299"/>
              <a:ext cx="0" cy="62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grpSp>
        <p:nvGrpSpPr>
          <p:cNvPr id="416775" name="Group 7">
            <a:extLst>
              <a:ext uri="{FF2B5EF4-FFF2-40B4-BE49-F238E27FC236}">
                <a16:creationId xmlns:a16="http://schemas.microsoft.com/office/drawing/2014/main" id="{832F23F5-0A5D-C444-BDDE-E9DDDD830284}"/>
              </a:ext>
            </a:extLst>
          </p:cNvPr>
          <p:cNvGrpSpPr>
            <a:grpSpLocks/>
          </p:cNvGrpSpPr>
          <p:nvPr/>
        </p:nvGrpSpPr>
        <p:grpSpPr bwMode="auto">
          <a:xfrm>
            <a:off x="5410200" y="2897188"/>
            <a:ext cx="4000500" cy="3503612"/>
            <a:chOff x="3096" y="1729"/>
            <a:chExt cx="2520" cy="2207"/>
          </a:xfrm>
        </p:grpSpPr>
        <p:grpSp>
          <p:nvGrpSpPr>
            <p:cNvPr id="37896" name="Group 8">
              <a:extLst>
                <a:ext uri="{FF2B5EF4-FFF2-40B4-BE49-F238E27FC236}">
                  <a16:creationId xmlns:a16="http://schemas.microsoft.com/office/drawing/2014/main" id="{A9F2D1E0-B720-A248-928C-8D7E613787A0}"/>
                </a:ext>
              </a:extLst>
            </p:cNvPr>
            <p:cNvGrpSpPr>
              <a:grpSpLocks/>
            </p:cNvGrpSpPr>
            <p:nvPr/>
          </p:nvGrpSpPr>
          <p:grpSpPr bwMode="auto">
            <a:xfrm>
              <a:off x="3120" y="1729"/>
              <a:ext cx="2496" cy="2207"/>
              <a:chOff x="3120" y="1729"/>
              <a:chExt cx="2496" cy="2207"/>
            </a:xfrm>
          </p:grpSpPr>
          <p:grpSp>
            <p:nvGrpSpPr>
              <p:cNvPr id="37904" name="Group 9">
                <a:extLst>
                  <a:ext uri="{FF2B5EF4-FFF2-40B4-BE49-F238E27FC236}">
                    <a16:creationId xmlns:a16="http://schemas.microsoft.com/office/drawing/2014/main" id="{42AF77C5-45C3-974B-962D-12FF3C889A3B}"/>
                  </a:ext>
                </a:extLst>
              </p:cNvPr>
              <p:cNvGrpSpPr>
                <a:grpSpLocks/>
              </p:cNvGrpSpPr>
              <p:nvPr/>
            </p:nvGrpSpPr>
            <p:grpSpPr bwMode="auto">
              <a:xfrm>
                <a:off x="3120" y="1729"/>
                <a:ext cx="2496" cy="2207"/>
                <a:chOff x="3120" y="1729"/>
                <a:chExt cx="2496" cy="2207"/>
              </a:xfrm>
            </p:grpSpPr>
            <p:sp>
              <p:nvSpPr>
                <p:cNvPr id="37906" name="Text Box 10">
                  <a:extLst>
                    <a:ext uri="{FF2B5EF4-FFF2-40B4-BE49-F238E27FC236}">
                      <a16:creationId xmlns:a16="http://schemas.microsoft.com/office/drawing/2014/main" id="{AB11C300-246E-854A-9605-9667B36FE2AC}"/>
                    </a:ext>
                  </a:extLst>
                </p:cNvPr>
                <p:cNvSpPr txBox="1">
                  <a:spLocks noChangeArrowheads="1"/>
                </p:cNvSpPr>
                <p:nvPr/>
              </p:nvSpPr>
              <p:spPr bwMode="auto">
                <a:xfrm>
                  <a:off x="3869" y="1729"/>
                  <a:ext cx="720" cy="523"/>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class C</a:t>
                  </a:r>
                </a:p>
              </p:txBody>
            </p:sp>
            <p:sp>
              <p:nvSpPr>
                <p:cNvPr id="37907" name="Line 11">
                  <a:extLst>
                    <a:ext uri="{FF2B5EF4-FFF2-40B4-BE49-F238E27FC236}">
                      <a16:creationId xmlns:a16="http://schemas.microsoft.com/office/drawing/2014/main" id="{1F43B851-1792-AE44-9B10-437F2ED3E136}"/>
                    </a:ext>
                  </a:extLst>
                </p:cNvPr>
                <p:cNvSpPr>
                  <a:spLocks noChangeShapeType="1"/>
                </p:cNvSpPr>
                <p:nvPr/>
              </p:nvSpPr>
              <p:spPr bwMode="auto">
                <a:xfrm flipH="1">
                  <a:off x="3120" y="2091"/>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7908" name="Line 12">
                  <a:extLst>
                    <a:ext uri="{FF2B5EF4-FFF2-40B4-BE49-F238E27FC236}">
                      <a16:creationId xmlns:a16="http://schemas.microsoft.com/office/drawing/2014/main" id="{3672878B-7115-A244-BB50-72BEB1EF5D84}"/>
                    </a:ext>
                  </a:extLst>
                </p:cNvPr>
                <p:cNvSpPr>
                  <a:spLocks noChangeShapeType="1"/>
                </p:cNvSpPr>
                <p:nvPr/>
              </p:nvSpPr>
              <p:spPr bwMode="auto">
                <a:xfrm>
                  <a:off x="3120" y="2112"/>
                  <a:ext cx="0" cy="1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7909" name="Line 13">
                  <a:extLst>
                    <a:ext uri="{FF2B5EF4-FFF2-40B4-BE49-F238E27FC236}">
                      <a16:creationId xmlns:a16="http://schemas.microsoft.com/office/drawing/2014/main" id="{50084177-A326-D149-B335-95B94A18C6A2}"/>
                    </a:ext>
                  </a:extLst>
                </p:cNvPr>
                <p:cNvSpPr>
                  <a:spLocks noChangeShapeType="1"/>
                </p:cNvSpPr>
                <p:nvPr/>
              </p:nvSpPr>
              <p:spPr bwMode="auto">
                <a:xfrm>
                  <a:off x="3120" y="3936"/>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7910" name="Line 14">
                  <a:extLst>
                    <a:ext uri="{FF2B5EF4-FFF2-40B4-BE49-F238E27FC236}">
                      <a16:creationId xmlns:a16="http://schemas.microsoft.com/office/drawing/2014/main" id="{8C4DE6DF-EDCD-534D-9A08-41B1559E3A6C}"/>
                    </a:ext>
                  </a:extLst>
                </p:cNvPr>
                <p:cNvSpPr>
                  <a:spLocks noChangeShapeType="1"/>
                </p:cNvSpPr>
                <p:nvPr/>
              </p:nvSpPr>
              <p:spPr bwMode="auto">
                <a:xfrm flipV="1">
                  <a:off x="5616" y="2064"/>
                  <a:ext cx="0"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7911" name="Line 15">
                  <a:extLst>
                    <a:ext uri="{FF2B5EF4-FFF2-40B4-BE49-F238E27FC236}">
                      <a16:creationId xmlns:a16="http://schemas.microsoft.com/office/drawing/2014/main" id="{BF080EC6-CBC5-A648-A2EB-8CBA38E8F8FE}"/>
                    </a:ext>
                  </a:extLst>
                </p:cNvPr>
                <p:cNvSpPr>
                  <a:spLocks noChangeShapeType="1"/>
                </p:cNvSpPr>
                <p:nvPr/>
              </p:nvSpPr>
              <p:spPr bwMode="auto">
                <a:xfrm flipH="1">
                  <a:off x="4617" y="206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
            <p:nvSpPr>
              <p:cNvPr id="37905" name="Line 16">
                <a:extLst>
                  <a:ext uri="{FF2B5EF4-FFF2-40B4-BE49-F238E27FC236}">
                    <a16:creationId xmlns:a16="http://schemas.microsoft.com/office/drawing/2014/main" id="{A62F3F77-FF6C-5744-B214-B3E160A19BC2}"/>
                  </a:ext>
                </a:extLst>
              </p:cNvPr>
              <p:cNvSpPr>
                <a:spLocks noChangeShapeType="1"/>
              </p:cNvSpPr>
              <p:nvPr/>
            </p:nvSpPr>
            <p:spPr bwMode="auto">
              <a:xfrm>
                <a:off x="4224" y="2208"/>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
          <p:nvSpPr>
            <p:cNvPr id="37897" name="Text Box 17">
              <a:extLst>
                <a:ext uri="{FF2B5EF4-FFF2-40B4-BE49-F238E27FC236}">
                  <a16:creationId xmlns:a16="http://schemas.microsoft.com/office/drawing/2014/main" id="{D9EDB967-3784-2E4A-A469-62F42AFE1B19}"/>
                </a:ext>
              </a:extLst>
            </p:cNvPr>
            <p:cNvSpPr txBox="1">
              <a:spLocks noChangeArrowheads="1"/>
            </p:cNvSpPr>
            <p:nvPr/>
          </p:nvSpPr>
          <p:spPr bwMode="auto">
            <a:xfrm>
              <a:off x="3096" y="2295"/>
              <a:ext cx="120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Vùng Private</a:t>
              </a:r>
            </a:p>
          </p:txBody>
        </p:sp>
        <p:sp>
          <p:nvSpPr>
            <p:cNvPr id="37898" name="Text Box 18">
              <a:extLst>
                <a:ext uri="{FF2B5EF4-FFF2-40B4-BE49-F238E27FC236}">
                  <a16:creationId xmlns:a16="http://schemas.microsoft.com/office/drawing/2014/main" id="{3C63F4DD-E9BA-664C-8869-A68630EC8A3F}"/>
                </a:ext>
              </a:extLst>
            </p:cNvPr>
            <p:cNvSpPr txBox="1">
              <a:spLocks noChangeArrowheads="1"/>
            </p:cNvSpPr>
            <p:nvPr/>
          </p:nvSpPr>
          <p:spPr bwMode="auto">
            <a:xfrm>
              <a:off x="3408" y="2748"/>
              <a:ext cx="384" cy="2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c</a:t>
              </a:r>
            </a:p>
          </p:txBody>
        </p:sp>
        <p:sp>
          <p:nvSpPr>
            <p:cNvPr id="37899" name="Text Box 19">
              <a:extLst>
                <a:ext uri="{FF2B5EF4-FFF2-40B4-BE49-F238E27FC236}">
                  <a16:creationId xmlns:a16="http://schemas.microsoft.com/office/drawing/2014/main" id="{94610D29-A8DF-DC41-852E-743D908A18B0}"/>
                </a:ext>
              </a:extLst>
            </p:cNvPr>
            <p:cNvSpPr txBox="1">
              <a:spLocks noChangeArrowheads="1"/>
            </p:cNvSpPr>
            <p:nvPr/>
          </p:nvSpPr>
          <p:spPr bwMode="auto">
            <a:xfrm>
              <a:off x="4379" y="2297"/>
              <a:ext cx="1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Vùng Public</a:t>
              </a:r>
            </a:p>
          </p:txBody>
        </p:sp>
        <p:sp>
          <p:nvSpPr>
            <p:cNvPr id="37900" name="Text Box 20">
              <a:extLst>
                <a:ext uri="{FF2B5EF4-FFF2-40B4-BE49-F238E27FC236}">
                  <a16:creationId xmlns:a16="http://schemas.microsoft.com/office/drawing/2014/main" id="{DC09B6A4-9A8A-9D41-8849-C9678DB33041}"/>
                </a:ext>
              </a:extLst>
            </p:cNvPr>
            <p:cNvSpPr txBox="1">
              <a:spLocks noChangeArrowheads="1"/>
            </p:cNvSpPr>
            <p:nvPr/>
          </p:nvSpPr>
          <p:spPr bwMode="auto">
            <a:xfrm>
              <a:off x="4728" y="2700"/>
              <a:ext cx="384" cy="2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b</a:t>
              </a:r>
            </a:p>
          </p:txBody>
        </p:sp>
        <p:sp>
          <p:nvSpPr>
            <p:cNvPr id="37901" name="Text Box 21">
              <a:extLst>
                <a:ext uri="{FF2B5EF4-FFF2-40B4-BE49-F238E27FC236}">
                  <a16:creationId xmlns:a16="http://schemas.microsoft.com/office/drawing/2014/main" id="{52CDF6C4-3DD6-BD4B-BA31-E6A88AFB1D06}"/>
                </a:ext>
              </a:extLst>
            </p:cNvPr>
            <p:cNvSpPr txBox="1">
              <a:spLocks noChangeArrowheads="1"/>
            </p:cNvSpPr>
            <p:nvPr/>
          </p:nvSpPr>
          <p:spPr bwMode="auto">
            <a:xfrm>
              <a:off x="4608" y="3036"/>
              <a:ext cx="758" cy="2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get_a()</a:t>
              </a:r>
            </a:p>
          </p:txBody>
        </p:sp>
        <p:sp>
          <p:nvSpPr>
            <p:cNvPr id="37902" name="Text Box 22">
              <a:extLst>
                <a:ext uri="{FF2B5EF4-FFF2-40B4-BE49-F238E27FC236}">
                  <a16:creationId xmlns:a16="http://schemas.microsoft.com/office/drawing/2014/main" id="{8817117D-62C1-6540-A383-0DF39AAEA805}"/>
                </a:ext>
              </a:extLst>
            </p:cNvPr>
            <p:cNvSpPr txBox="1">
              <a:spLocks noChangeArrowheads="1"/>
            </p:cNvSpPr>
            <p:nvPr/>
          </p:nvSpPr>
          <p:spPr bwMode="auto">
            <a:xfrm>
              <a:off x="4638" y="3427"/>
              <a:ext cx="624" cy="2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mul()</a:t>
              </a:r>
            </a:p>
          </p:txBody>
        </p:sp>
        <p:sp>
          <p:nvSpPr>
            <p:cNvPr id="37903" name="Rectangle 23">
              <a:extLst>
                <a:ext uri="{FF2B5EF4-FFF2-40B4-BE49-F238E27FC236}">
                  <a16:creationId xmlns:a16="http://schemas.microsoft.com/office/drawing/2014/main" id="{4EE3BDB4-E3CE-7746-9FEA-A364F2C56D98}"/>
                </a:ext>
              </a:extLst>
            </p:cNvPr>
            <p:cNvSpPr>
              <a:spLocks noChangeArrowheads="1"/>
            </p:cNvSpPr>
            <p:nvPr/>
          </p:nvSpPr>
          <p:spPr bwMode="auto">
            <a:xfrm>
              <a:off x="4368" y="2604"/>
              <a:ext cx="1104" cy="1144"/>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grpSp>
      <p:sp>
        <p:nvSpPr>
          <p:cNvPr id="416792" name="Text Box 24">
            <a:extLst>
              <a:ext uri="{FF2B5EF4-FFF2-40B4-BE49-F238E27FC236}">
                <a16:creationId xmlns:a16="http://schemas.microsoft.com/office/drawing/2014/main" id="{8ED08528-F255-DA44-A944-5F0E277E878D}"/>
              </a:ext>
            </a:extLst>
          </p:cNvPr>
          <p:cNvSpPr txBox="1">
            <a:spLocks noChangeArrowheads="1"/>
          </p:cNvSpPr>
          <p:nvPr/>
        </p:nvSpPr>
        <p:spPr bwMode="auto">
          <a:xfrm>
            <a:off x="838200" y="2682960"/>
            <a:ext cx="373434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lnSpc>
                <a:spcPct val="80000"/>
              </a:lnSpc>
              <a:buClrTx/>
              <a:buSzTx/>
              <a:buFontTx/>
              <a:buChar char="•"/>
            </a:pPr>
            <a:r>
              <a:rPr kumimoji="0" lang="en-US" altLang="en-VN" sz="2000">
                <a:solidFill>
                  <a:schemeClr val="tx1"/>
                </a:solidFill>
                <a:latin typeface="Arial" panose="020B0604020202020204" pitchFamily="34" charset="0"/>
                <a:cs typeface="Arial" panose="020B0604020202020204" pitchFamily="34" charset="0"/>
              </a:rPr>
              <a:t> Ví dụ:</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class B{</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	int a;</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public:</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	int b;</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	int get_a( );</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class C : public B {</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   int c;</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public:</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   void mul( void ) { c=b*get_a( ); };</a:t>
            </a:r>
          </a:p>
          <a:p>
            <a:pPr algn="l" eaLnBrk="1" hangingPunct="1">
              <a:lnSpc>
                <a:spcPct val="80000"/>
              </a:lnSpc>
              <a:buClrTx/>
              <a:buSzTx/>
              <a:buFontTx/>
              <a:buNone/>
            </a:pPr>
            <a:r>
              <a:rPr kumimoji="0" lang="en-US" altLang="en-VN" sz="2000">
                <a:solidFill>
                  <a:schemeClr val="tx1"/>
                </a:solidFill>
                <a:latin typeface="Arial Narrow" panose="020B0604020202020204" pitchFamily="34" charset="0"/>
                <a:cs typeface="Arial" panose="020B0604020202020204" pitchFamily="34" charset="0"/>
                <a:sym typeface="Wingdings" pitchFamily="2" charset="2"/>
              </a:rPr>
              <a:t>};</a:t>
            </a:r>
            <a:endParaRPr kumimoji="0" lang="en-US" altLang="en-VN" sz="200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0-#ppt_w/2"/>
                                          </p:val>
                                        </p:tav>
                                        <p:tav tm="100000">
                                          <p:val>
                                            <p:strVal val="#ppt_x"/>
                                          </p:val>
                                        </p:tav>
                                      </p:tavLst>
                                    </p:anim>
                                    <p:anim calcmode="lin" valueType="num">
                                      <p:cBhvr additive="base">
                                        <p:cTn id="8"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6792"/>
                                        </p:tgtEl>
                                        <p:attrNameLst>
                                          <p:attrName>style.visibility</p:attrName>
                                        </p:attrNameLst>
                                      </p:cBhvr>
                                      <p:to>
                                        <p:strVal val="visible"/>
                                      </p:to>
                                    </p:set>
                                    <p:anim calcmode="lin" valueType="num">
                                      <p:cBhvr additive="base">
                                        <p:cTn id="13" dur="500" fill="hold"/>
                                        <p:tgtEl>
                                          <p:spTgt spid="416792"/>
                                        </p:tgtEl>
                                        <p:attrNameLst>
                                          <p:attrName>ppt_x</p:attrName>
                                        </p:attrNameLst>
                                      </p:cBhvr>
                                      <p:tavLst>
                                        <p:tav tm="0">
                                          <p:val>
                                            <p:strVal val="0-#ppt_w/2"/>
                                          </p:val>
                                        </p:tav>
                                        <p:tav tm="100000">
                                          <p:val>
                                            <p:strVal val="#ppt_x"/>
                                          </p:val>
                                        </p:tav>
                                      </p:tavLst>
                                    </p:anim>
                                    <p:anim calcmode="lin" valueType="num">
                                      <p:cBhvr additive="base">
                                        <p:cTn id="14" dur="500" fill="hold"/>
                                        <p:tgtEl>
                                          <p:spTgt spid="4167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16775"/>
                                        </p:tgtEl>
                                        <p:attrNameLst>
                                          <p:attrName>style.visibility</p:attrName>
                                        </p:attrNameLst>
                                      </p:cBhvr>
                                      <p:to>
                                        <p:strVal val="visible"/>
                                      </p:to>
                                    </p:set>
                                    <p:anim calcmode="lin" valueType="num">
                                      <p:cBhvr additive="base">
                                        <p:cTn id="19" dur="500" fill="hold"/>
                                        <p:tgtEl>
                                          <p:spTgt spid="416775"/>
                                        </p:tgtEl>
                                        <p:attrNameLst>
                                          <p:attrName>ppt_x</p:attrName>
                                        </p:attrNameLst>
                                      </p:cBhvr>
                                      <p:tavLst>
                                        <p:tav tm="0">
                                          <p:val>
                                            <p:strVal val="0-#ppt_w/2"/>
                                          </p:val>
                                        </p:tav>
                                        <p:tav tm="100000">
                                          <p:val>
                                            <p:strVal val="#ppt_x"/>
                                          </p:val>
                                        </p:tav>
                                      </p:tavLst>
                                    </p:anim>
                                    <p:anim calcmode="lin" valueType="num">
                                      <p:cBhvr additive="base">
                                        <p:cTn id="20"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9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6CB473F9-2900-5A44-B065-1912246E01A0}"/>
              </a:ext>
            </a:extLst>
          </p:cNvPr>
          <p:cNvSpPr>
            <a:spLocks noGrp="1" noChangeArrowheads="1"/>
          </p:cNvSpPr>
          <p:nvPr>
            <p:ph type="title"/>
          </p:nvPr>
        </p:nvSpPr>
        <p:spPr/>
        <p:txBody>
          <a:bodyPr/>
          <a:lstStyle/>
          <a:p>
            <a:r>
              <a:rPr lang="en-US" altLang="en-VN" sz="3200"/>
              <a:t>2. Kế thừa đa mức</a:t>
            </a:r>
          </a:p>
        </p:txBody>
      </p:sp>
      <p:sp>
        <p:nvSpPr>
          <p:cNvPr id="38914" name="Slide Number Placeholder 4">
            <a:extLst>
              <a:ext uri="{FF2B5EF4-FFF2-40B4-BE49-F238E27FC236}">
                <a16:creationId xmlns:a16="http://schemas.microsoft.com/office/drawing/2014/main" id="{4B03F5BF-E5B0-414F-8752-07A251C032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948C35F-4653-344E-849C-02588C44F2DC}" type="slidenum">
              <a:rPr kumimoji="0" lang="en-US" altLang="en-VN" sz="1200">
                <a:solidFill>
                  <a:srgbClr val="300030"/>
                </a:solidFill>
                <a:latin typeface="Arial" panose="020B0604020202020204" pitchFamily="34" charset="0"/>
              </a:rPr>
              <a:pPr algn="r">
                <a:spcBef>
                  <a:spcPct val="50000"/>
                </a:spcBef>
                <a:buClrTx/>
                <a:buSzTx/>
                <a:buFontTx/>
                <a:buNone/>
              </a:pPr>
              <a:t>25</a:t>
            </a:fld>
            <a:endParaRPr kumimoji="0" lang="en-US" altLang="en-VN" sz="1400">
              <a:solidFill>
                <a:srgbClr val="300030"/>
              </a:solidFill>
              <a:latin typeface="Arial" panose="020B0604020202020204" pitchFamily="34" charset="0"/>
            </a:endParaRPr>
          </a:p>
        </p:txBody>
      </p:sp>
      <p:grpSp>
        <p:nvGrpSpPr>
          <p:cNvPr id="417796" name="Group 4">
            <a:extLst>
              <a:ext uri="{FF2B5EF4-FFF2-40B4-BE49-F238E27FC236}">
                <a16:creationId xmlns:a16="http://schemas.microsoft.com/office/drawing/2014/main" id="{58D0114D-3993-6C4E-9411-1D84DA914B1A}"/>
              </a:ext>
            </a:extLst>
          </p:cNvPr>
          <p:cNvGrpSpPr>
            <a:grpSpLocks/>
          </p:cNvGrpSpPr>
          <p:nvPr/>
        </p:nvGrpSpPr>
        <p:grpSpPr bwMode="auto">
          <a:xfrm>
            <a:off x="9295699" y="487515"/>
            <a:ext cx="2286000" cy="2093524"/>
            <a:chOff x="4458" y="576"/>
            <a:chExt cx="1104" cy="1437"/>
          </a:xfrm>
        </p:grpSpPr>
        <p:sp>
          <p:nvSpPr>
            <p:cNvPr id="38924" name="AutoShape 5">
              <a:extLst>
                <a:ext uri="{FF2B5EF4-FFF2-40B4-BE49-F238E27FC236}">
                  <a16:creationId xmlns:a16="http://schemas.microsoft.com/office/drawing/2014/main" id="{86738CC7-D1FB-9F42-AC20-62AD438CD8ED}"/>
                </a:ext>
              </a:extLst>
            </p:cNvPr>
            <p:cNvSpPr>
              <a:spLocks noChangeArrowheads="1"/>
            </p:cNvSpPr>
            <p:nvPr/>
          </p:nvSpPr>
          <p:spPr bwMode="auto">
            <a:xfrm>
              <a:off x="4464" y="576"/>
              <a:ext cx="1016"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cơ sở</a:t>
              </a:r>
            </a:p>
          </p:txBody>
        </p:sp>
        <p:sp>
          <p:nvSpPr>
            <p:cNvPr id="38925" name="AutoShape 6">
              <a:extLst>
                <a:ext uri="{FF2B5EF4-FFF2-40B4-BE49-F238E27FC236}">
                  <a16:creationId xmlns:a16="http://schemas.microsoft.com/office/drawing/2014/main" id="{B7BA6030-81C5-4642-BB62-B246AC930723}"/>
                </a:ext>
              </a:extLst>
            </p:cNvPr>
            <p:cNvSpPr>
              <a:spLocks noChangeArrowheads="1"/>
            </p:cNvSpPr>
            <p:nvPr/>
          </p:nvSpPr>
          <p:spPr bwMode="auto">
            <a:xfrm>
              <a:off x="4464" y="1085"/>
              <a:ext cx="1098"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trung gian</a:t>
              </a:r>
            </a:p>
          </p:txBody>
        </p:sp>
        <p:sp>
          <p:nvSpPr>
            <p:cNvPr id="38926" name="Line 7">
              <a:extLst>
                <a:ext uri="{FF2B5EF4-FFF2-40B4-BE49-F238E27FC236}">
                  <a16:creationId xmlns:a16="http://schemas.microsoft.com/office/drawing/2014/main" id="{872B6B72-675A-7146-A177-A711DD3CE852}"/>
                </a:ext>
              </a:extLst>
            </p:cNvPr>
            <p:cNvSpPr>
              <a:spLocks noChangeShapeType="1"/>
            </p:cNvSpPr>
            <p:nvPr/>
          </p:nvSpPr>
          <p:spPr bwMode="auto">
            <a:xfrm>
              <a:off x="4992" y="898"/>
              <a:ext cx="0" cy="185"/>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8927" name="AutoShape 8">
              <a:extLst>
                <a:ext uri="{FF2B5EF4-FFF2-40B4-BE49-F238E27FC236}">
                  <a16:creationId xmlns:a16="http://schemas.microsoft.com/office/drawing/2014/main" id="{4CBA406E-E260-F448-8273-6FF13449D9FC}"/>
                </a:ext>
              </a:extLst>
            </p:cNvPr>
            <p:cNvSpPr>
              <a:spLocks noChangeArrowheads="1"/>
            </p:cNvSpPr>
            <p:nvPr/>
          </p:nvSpPr>
          <p:spPr bwMode="auto">
            <a:xfrm>
              <a:off x="4458" y="1662"/>
              <a:ext cx="1098" cy="351"/>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dẫn xuất</a:t>
              </a:r>
            </a:p>
          </p:txBody>
        </p:sp>
        <p:sp>
          <p:nvSpPr>
            <p:cNvPr id="38928" name="Line 9">
              <a:extLst>
                <a:ext uri="{FF2B5EF4-FFF2-40B4-BE49-F238E27FC236}">
                  <a16:creationId xmlns:a16="http://schemas.microsoft.com/office/drawing/2014/main" id="{16A1A752-DA0D-344A-9AD8-785D789D3943}"/>
                </a:ext>
              </a:extLst>
            </p:cNvPr>
            <p:cNvSpPr>
              <a:spLocks noChangeShapeType="1"/>
            </p:cNvSpPr>
            <p:nvPr/>
          </p:nvSpPr>
          <p:spPr bwMode="auto">
            <a:xfrm flipH="1">
              <a:off x="4992" y="1414"/>
              <a:ext cx="0" cy="235"/>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
        <p:nvSpPr>
          <p:cNvPr id="417823" name="Text Box 31">
            <a:extLst>
              <a:ext uri="{FF2B5EF4-FFF2-40B4-BE49-F238E27FC236}">
                <a16:creationId xmlns:a16="http://schemas.microsoft.com/office/drawing/2014/main" id="{9AC477B7-FFB4-F241-9785-344462E32455}"/>
              </a:ext>
            </a:extLst>
          </p:cNvPr>
          <p:cNvSpPr txBox="1">
            <a:spLocks noChangeArrowheads="1"/>
          </p:cNvSpPr>
          <p:nvPr/>
        </p:nvSpPr>
        <p:spPr bwMode="auto">
          <a:xfrm>
            <a:off x="985226" y="1406524"/>
            <a:ext cx="6939571"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eaLnBrk="1" hangingPunct="1">
              <a:lnSpc>
                <a:spcPct val="80000"/>
              </a:lnSpc>
              <a:buClrTx/>
              <a:buSzTx/>
              <a:buFontTx/>
              <a:buChar char="•"/>
            </a:pPr>
            <a:r>
              <a:rPr kumimoji="0" lang="en-US" altLang="en-VN" sz="2400">
                <a:solidFill>
                  <a:schemeClr val="tx1"/>
                </a:solidFill>
                <a:cs typeface="Arial" panose="020B0604020202020204" pitchFamily="34" charset="0"/>
              </a:rPr>
              <a:t>K</a:t>
            </a:r>
            <a:r>
              <a:rPr kumimoji="0" lang="en-US" altLang="en-VN" sz="2400">
                <a:solidFill>
                  <a:schemeClr val="tx1"/>
                </a:solidFill>
              </a:rPr>
              <a:t>ế thừa đa mức là một lớp dẫn xuất kế thừa một lớp cơ sở nhưng thông qua lớp trung gian ở giữa</a:t>
            </a:r>
            <a:endParaRPr kumimoji="0" lang="en-US" altLang="en-VN" sz="2400">
              <a:solidFill>
                <a:schemeClr val="tx1"/>
              </a:solidFill>
              <a:cs typeface="Arial" panose="020B0604020202020204" pitchFamily="34" charset="0"/>
            </a:endParaRPr>
          </a:p>
          <a:p>
            <a:pPr eaLnBrk="1" hangingPunct="1">
              <a:lnSpc>
                <a:spcPct val="80000"/>
              </a:lnSpc>
              <a:buClrTx/>
              <a:buSzTx/>
              <a:buFontTx/>
              <a:buChar char="•"/>
            </a:pPr>
            <a:r>
              <a:rPr kumimoji="0" lang="en-US" altLang="en-VN" sz="2400">
                <a:solidFill>
                  <a:schemeClr val="tx1"/>
                </a:solidFill>
                <a:cs typeface="Arial" panose="020B0604020202020204" pitchFamily="34" charset="0"/>
              </a:rPr>
              <a:t>Ví dụ:</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class SINHVIEN {</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	char *hoten;</a:t>
            </a:r>
          </a:p>
          <a:p>
            <a:pPr eaLnBrk="1" hangingPunct="1">
              <a:lnSpc>
                <a:spcPct val="80000"/>
              </a:lnSpc>
              <a:buClrTx/>
              <a:buSzTx/>
              <a:buFontTx/>
              <a:buNone/>
            </a:pPr>
            <a:r>
              <a:rPr kumimoji="0" lang="en-US" altLang="en-VN" sz="2400" i="1">
                <a:solidFill>
                  <a:schemeClr val="tx1"/>
                </a:solidFill>
                <a:cs typeface="Arial" panose="020B0604020202020204" pitchFamily="34" charset="0"/>
                <a:sym typeface="Wingdings" pitchFamily="2" charset="2"/>
              </a:rPr>
              <a:t>protected</a:t>
            </a:r>
            <a:r>
              <a:rPr kumimoji="0" lang="en-US" altLang="en-VN" sz="2400">
                <a:solidFill>
                  <a:schemeClr val="tx1"/>
                </a:solidFill>
                <a:cs typeface="Arial" panose="020B0604020202020204" pitchFamily="34" charset="0"/>
                <a:sym typeface="Wingdings" pitchFamily="2" charset="2"/>
              </a:rPr>
              <a:t>:</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	int SBD;</a:t>
            </a:r>
          </a:p>
          <a:p>
            <a:pPr eaLnBrk="1" hangingPunct="1">
              <a:lnSpc>
                <a:spcPct val="80000"/>
              </a:lnSpc>
              <a:buClrTx/>
              <a:buSzTx/>
              <a:buFontTx/>
              <a:buNone/>
            </a:pPr>
            <a:r>
              <a:rPr kumimoji="0" lang="en-US" altLang="en-VN" sz="2400" i="1">
                <a:solidFill>
                  <a:schemeClr val="tx1"/>
                </a:solidFill>
                <a:cs typeface="Arial" panose="020B0604020202020204" pitchFamily="34" charset="0"/>
                <a:sym typeface="Wingdings" pitchFamily="2" charset="2"/>
              </a:rPr>
              <a:t>public:</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	void get_SBD( int );</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	void put_SBD( void );</a:t>
            </a:r>
          </a:p>
          <a:p>
            <a:pPr eaLnBrk="1" hangingPunct="1">
              <a:lnSpc>
                <a:spcPct val="80000"/>
              </a:lnSpc>
              <a:buClrTx/>
              <a:buSzTx/>
              <a:buFontTx/>
              <a:buNone/>
            </a:pPr>
            <a:r>
              <a:rPr kumimoji="0" lang="en-US" altLang="en-VN" sz="2400">
                <a:solidFill>
                  <a:schemeClr val="tx1"/>
                </a:solidFill>
                <a:cs typeface="Arial" panose="020B0604020202020204" pitchFamily="34" charset="0"/>
                <a:sym typeface="Wingdings" pitchFamily="2" charset="2"/>
              </a:rPr>
              <a:t> };</a:t>
            </a:r>
          </a:p>
        </p:txBody>
      </p:sp>
      <p:grpSp>
        <p:nvGrpSpPr>
          <p:cNvPr id="417825" name="Group 33">
            <a:extLst>
              <a:ext uri="{FF2B5EF4-FFF2-40B4-BE49-F238E27FC236}">
                <a16:creationId xmlns:a16="http://schemas.microsoft.com/office/drawing/2014/main" id="{5173DC97-E169-FC4D-94DB-0709253395F0}"/>
              </a:ext>
            </a:extLst>
          </p:cNvPr>
          <p:cNvGrpSpPr>
            <a:grpSpLocks/>
          </p:cNvGrpSpPr>
          <p:nvPr/>
        </p:nvGrpSpPr>
        <p:grpSpPr bwMode="auto">
          <a:xfrm>
            <a:off x="9258427" y="3015670"/>
            <a:ext cx="2298424" cy="2151064"/>
            <a:chOff x="4464" y="477"/>
            <a:chExt cx="1110" cy="1355"/>
          </a:xfrm>
        </p:grpSpPr>
        <p:sp>
          <p:nvSpPr>
            <p:cNvPr id="38919" name="AutoShape 34">
              <a:extLst>
                <a:ext uri="{FF2B5EF4-FFF2-40B4-BE49-F238E27FC236}">
                  <a16:creationId xmlns:a16="http://schemas.microsoft.com/office/drawing/2014/main" id="{13990314-03D8-6244-AC91-248AE62AB538}"/>
                </a:ext>
              </a:extLst>
            </p:cNvPr>
            <p:cNvSpPr>
              <a:spLocks noChangeArrowheads="1"/>
            </p:cNvSpPr>
            <p:nvPr/>
          </p:nvSpPr>
          <p:spPr bwMode="auto">
            <a:xfrm>
              <a:off x="4473" y="477"/>
              <a:ext cx="1086"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SINHVIEN</a:t>
              </a:r>
            </a:p>
          </p:txBody>
        </p:sp>
        <p:sp>
          <p:nvSpPr>
            <p:cNvPr id="38920" name="AutoShape 35">
              <a:extLst>
                <a:ext uri="{FF2B5EF4-FFF2-40B4-BE49-F238E27FC236}">
                  <a16:creationId xmlns:a16="http://schemas.microsoft.com/office/drawing/2014/main" id="{6F61DB77-C637-2741-ACBE-EBB61D3CEEE2}"/>
                </a:ext>
              </a:extLst>
            </p:cNvPr>
            <p:cNvSpPr>
              <a:spLocks noChangeArrowheads="1"/>
            </p:cNvSpPr>
            <p:nvPr/>
          </p:nvSpPr>
          <p:spPr bwMode="auto">
            <a:xfrm>
              <a:off x="4464" y="1014"/>
              <a:ext cx="1104"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DIEMTHI</a:t>
              </a:r>
            </a:p>
          </p:txBody>
        </p:sp>
        <p:sp>
          <p:nvSpPr>
            <p:cNvPr id="38921" name="Line 36">
              <a:extLst>
                <a:ext uri="{FF2B5EF4-FFF2-40B4-BE49-F238E27FC236}">
                  <a16:creationId xmlns:a16="http://schemas.microsoft.com/office/drawing/2014/main" id="{FAB6C7E6-07EA-FB41-8405-0E3A87BDB03B}"/>
                </a:ext>
              </a:extLst>
            </p:cNvPr>
            <p:cNvSpPr>
              <a:spLocks noChangeShapeType="1"/>
            </p:cNvSpPr>
            <p:nvPr/>
          </p:nvSpPr>
          <p:spPr bwMode="auto">
            <a:xfrm>
              <a:off x="4992" y="799"/>
              <a:ext cx="0" cy="226"/>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38922" name="AutoShape 37">
              <a:extLst>
                <a:ext uri="{FF2B5EF4-FFF2-40B4-BE49-F238E27FC236}">
                  <a16:creationId xmlns:a16="http://schemas.microsoft.com/office/drawing/2014/main" id="{5A72FEF6-CA4A-F04C-9369-A11DF520960A}"/>
                </a:ext>
              </a:extLst>
            </p:cNvPr>
            <p:cNvSpPr>
              <a:spLocks noChangeArrowheads="1"/>
            </p:cNvSpPr>
            <p:nvPr/>
          </p:nvSpPr>
          <p:spPr bwMode="auto">
            <a:xfrm>
              <a:off x="4470" y="1510"/>
              <a:ext cx="1104"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KETQUA</a:t>
              </a:r>
            </a:p>
          </p:txBody>
        </p:sp>
        <p:sp>
          <p:nvSpPr>
            <p:cNvPr id="38923" name="Line 38">
              <a:extLst>
                <a:ext uri="{FF2B5EF4-FFF2-40B4-BE49-F238E27FC236}">
                  <a16:creationId xmlns:a16="http://schemas.microsoft.com/office/drawing/2014/main" id="{8DB3D92B-74D0-0B43-B1DA-84DD369C2781}"/>
                </a:ext>
              </a:extLst>
            </p:cNvPr>
            <p:cNvSpPr>
              <a:spLocks noChangeShapeType="1"/>
            </p:cNvSpPr>
            <p:nvPr/>
          </p:nvSpPr>
          <p:spPr bwMode="auto">
            <a:xfrm flipH="1">
              <a:off x="4992" y="1336"/>
              <a:ext cx="0" cy="174"/>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 calcmode="lin" valueType="num">
                                      <p:cBhvr additive="base">
                                        <p:cTn id="7" dur="500" fill="hold"/>
                                        <p:tgtEl>
                                          <p:spTgt spid="417796"/>
                                        </p:tgtEl>
                                        <p:attrNameLst>
                                          <p:attrName>ppt_x</p:attrName>
                                        </p:attrNameLst>
                                      </p:cBhvr>
                                      <p:tavLst>
                                        <p:tav tm="0">
                                          <p:val>
                                            <p:strVal val="0-#ppt_w/2"/>
                                          </p:val>
                                        </p:tav>
                                        <p:tav tm="100000">
                                          <p:val>
                                            <p:strVal val="#ppt_x"/>
                                          </p:val>
                                        </p:tav>
                                      </p:tavLst>
                                    </p:anim>
                                    <p:anim calcmode="lin" valueType="num">
                                      <p:cBhvr additive="base">
                                        <p:cTn id="8" dur="500" fill="hold"/>
                                        <p:tgtEl>
                                          <p:spTgt spid="4177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iterate type="wd">
                                    <p:tmPct val="100000"/>
                                  </p:iterate>
                                  <p:childTnLst>
                                    <p:set>
                                      <p:cBhvr>
                                        <p:cTn id="12" dur="1" fill="hold">
                                          <p:stCondLst>
                                            <p:cond delay="0"/>
                                          </p:stCondLst>
                                        </p:cTn>
                                        <p:tgtEl>
                                          <p:spTgt spid="417823">
                                            <p:txEl>
                                              <p:pRg st="0" end="0"/>
                                            </p:txEl>
                                          </p:spTgt>
                                        </p:tgtEl>
                                        <p:attrNameLst>
                                          <p:attrName>style.visibility</p:attrName>
                                        </p:attrNameLst>
                                      </p:cBhvr>
                                      <p:to>
                                        <p:strVal val="visible"/>
                                      </p:to>
                                    </p:set>
                                    <p:animEffect transition="in" filter="blinds(vertical)">
                                      <p:cBhvr>
                                        <p:cTn id="13" dur="300"/>
                                        <p:tgtEl>
                                          <p:spTgt spid="41782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417825"/>
                                        </p:tgtEl>
                                        <p:attrNameLst>
                                          <p:attrName>style.visibility</p:attrName>
                                        </p:attrNameLst>
                                      </p:cBhvr>
                                      <p:to>
                                        <p:strVal val="visible"/>
                                      </p:to>
                                    </p:set>
                                    <p:anim calcmode="lin" valueType="num">
                                      <p:cBhvr additive="base">
                                        <p:cTn id="18" dur="500" fill="hold"/>
                                        <p:tgtEl>
                                          <p:spTgt spid="417825"/>
                                        </p:tgtEl>
                                        <p:attrNameLst>
                                          <p:attrName>ppt_x</p:attrName>
                                        </p:attrNameLst>
                                      </p:cBhvr>
                                      <p:tavLst>
                                        <p:tav tm="0">
                                          <p:val>
                                            <p:strVal val="0-#ppt_w/2"/>
                                          </p:val>
                                        </p:tav>
                                        <p:tav tm="100000">
                                          <p:val>
                                            <p:strVal val="#ppt_x"/>
                                          </p:val>
                                        </p:tav>
                                      </p:tavLst>
                                    </p:anim>
                                    <p:anim calcmode="lin" valueType="num">
                                      <p:cBhvr additive="base">
                                        <p:cTn id="19" dur="500" fill="hold"/>
                                        <p:tgtEl>
                                          <p:spTgt spid="41782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iterate type="wd">
                                    <p:tmPct val="100000"/>
                                  </p:iterate>
                                  <p:childTnLst>
                                    <p:set>
                                      <p:cBhvr>
                                        <p:cTn id="23" dur="1" fill="hold">
                                          <p:stCondLst>
                                            <p:cond delay="0"/>
                                          </p:stCondLst>
                                        </p:cTn>
                                        <p:tgtEl>
                                          <p:spTgt spid="417823">
                                            <p:txEl>
                                              <p:pRg st="1" end="1"/>
                                            </p:txEl>
                                          </p:spTgt>
                                        </p:tgtEl>
                                        <p:attrNameLst>
                                          <p:attrName>style.visibility</p:attrName>
                                        </p:attrNameLst>
                                      </p:cBhvr>
                                      <p:to>
                                        <p:strVal val="visible"/>
                                      </p:to>
                                    </p:set>
                                    <p:animEffect transition="in" filter="blinds(vertical)">
                                      <p:cBhvr>
                                        <p:cTn id="24" dur="300"/>
                                        <p:tgtEl>
                                          <p:spTgt spid="41782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iterate type="wd">
                                    <p:tmPct val="100000"/>
                                  </p:iterate>
                                  <p:childTnLst>
                                    <p:set>
                                      <p:cBhvr>
                                        <p:cTn id="28" dur="1" fill="hold">
                                          <p:stCondLst>
                                            <p:cond delay="0"/>
                                          </p:stCondLst>
                                        </p:cTn>
                                        <p:tgtEl>
                                          <p:spTgt spid="417823">
                                            <p:txEl>
                                              <p:pRg st="2" end="2"/>
                                            </p:txEl>
                                          </p:spTgt>
                                        </p:tgtEl>
                                        <p:attrNameLst>
                                          <p:attrName>style.visibility</p:attrName>
                                        </p:attrNameLst>
                                      </p:cBhvr>
                                      <p:to>
                                        <p:strVal val="visible"/>
                                      </p:to>
                                    </p:set>
                                    <p:animEffect transition="in" filter="blinds(vertical)">
                                      <p:cBhvr>
                                        <p:cTn id="29" dur="300"/>
                                        <p:tgtEl>
                                          <p:spTgt spid="417823">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iterate type="wd">
                                    <p:tmPct val="100000"/>
                                  </p:iterate>
                                  <p:childTnLst>
                                    <p:set>
                                      <p:cBhvr>
                                        <p:cTn id="33" dur="1" fill="hold">
                                          <p:stCondLst>
                                            <p:cond delay="0"/>
                                          </p:stCondLst>
                                        </p:cTn>
                                        <p:tgtEl>
                                          <p:spTgt spid="417823">
                                            <p:txEl>
                                              <p:pRg st="3" end="3"/>
                                            </p:txEl>
                                          </p:spTgt>
                                        </p:tgtEl>
                                        <p:attrNameLst>
                                          <p:attrName>style.visibility</p:attrName>
                                        </p:attrNameLst>
                                      </p:cBhvr>
                                      <p:to>
                                        <p:strVal val="visible"/>
                                      </p:to>
                                    </p:set>
                                    <p:animEffect transition="in" filter="blinds(vertical)">
                                      <p:cBhvr>
                                        <p:cTn id="34" dur="300"/>
                                        <p:tgtEl>
                                          <p:spTgt spid="417823">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grpId="0" nodeType="clickEffect">
                                  <p:stCondLst>
                                    <p:cond delay="0"/>
                                  </p:stCondLst>
                                  <p:iterate type="wd">
                                    <p:tmPct val="100000"/>
                                  </p:iterate>
                                  <p:childTnLst>
                                    <p:set>
                                      <p:cBhvr>
                                        <p:cTn id="38" dur="1" fill="hold">
                                          <p:stCondLst>
                                            <p:cond delay="0"/>
                                          </p:stCondLst>
                                        </p:cTn>
                                        <p:tgtEl>
                                          <p:spTgt spid="417823">
                                            <p:txEl>
                                              <p:pRg st="4" end="4"/>
                                            </p:txEl>
                                          </p:spTgt>
                                        </p:tgtEl>
                                        <p:attrNameLst>
                                          <p:attrName>style.visibility</p:attrName>
                                        </p:attrNameLst>
                                      </p:cBhvr>
                                      <p:to>
                                        <p:strVal val="visible"/>
                                      </p:to>
                                    </p:set>
                                    <p:animEffect transition="in" filter="blinds(vertical)">
                                      <p:cBhvr>
                                        <p:cTn id="39" dur="300"/>
                                        <p:tgtEl>
                                          <p:spTgt spid="417823">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iterate type="wd">
                                    <p:tmPct val="100000"/>
                                  </p:iterate>
                                  <p:childTnLst>
                                    <p:set>
                                      <p:cBhvr>
                                        <p:cTn id="43" dur="1" fill="hold">
                                          <p:stCondLst>
                                            <p:cond delay="0"/>
                                          </p:stCondLst>
                                        </p:cTn>
                                        <p:tgtEl>
                                          <p:spTgt spid="417823">
                                            <p:txEl>
                                              <p:pRg st="5" end="5"/>
                                            </p:txEl>
                                          </p:spTgt>
                                        </p:tgtEl>
                                        <p:attrNameLst>
                                          <p:attrName>style.visibility</p:attrName>
                                        </p:attrNameLst>
                                      </p:cBhvr>
                                      <p:to>
                                        <p:strVal val="visible"/>
                                      </p:to>
                                    </p:set>
                                    <p:animEffect transition="in" filter="blinds(vertical)">
                                      <p:cBhvr>
                                        <p:cTn id="44" dur="300"/>
                                        <p:tgtEl>
                                          <p:spTgt spid="417823">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grpId="0" nodeType="clickEffect">
                                  <p:stCondLst>
                                    <p:cond delay="0"/>
                                  </p:stCondLst>
                                  <p:iterate type="wd">
                                    <p:tmPct val="100000"/>
                                  </p:iterate>
                                  <p:childTnLst>
                                    <p:set>
                                      <p:cBhvr>
                                        <p:cTn id="48" dur="1" fill="hold">
                                          <p:stCondLst>
                                            <p:cond delay="0"/>
                                          </p:stCondLst>
                                        </p:cTn>
                                        <p:tgtEl>
                                          <p:spTgt spid="417823">
                                            <p:txEl>
                                              <p:pRg st="6" end="6"/>
                                            </p:txEl>
                                          </p:spTgt>
                                        </p:tgtEl>
                                        <p:attrNameLst>
                                          <p:attrName>style.visibility</p:attrName>
                                        </p:attrNameLst>
                                      </p:cBhvr>
                                      <p:to>
                                        <p:strVal val="visible"/>
                                      </p:to>
                                    </p:set>
                                    <p:animEffect transition="in" filter="blinds(vertical)">
                                      <p:cBhvr>
                                        <p:cTn id="49" dur="300"/>
                                        <p:tgtEl>
                                          <p:spTgt spid="417823">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grpId="0" nodeType="clickEffect">
                                  <p:stCondLst>
                                    <p:cond delay="0"/>
                                  </p:stCondLst>
                                  <p:iterate type="wd">
                                    <p:tmPct val="100000"/>
                                  </p:iterate>
                                  <p:childTnLst>
                                    <p:set>
                                      <p:cBhvr>
                                        <p:cTn id="53" dur="1" fill="hold">
                                          <p:stCondLst>
                                            <p:cond delay="0"/>
                                          </p:stCondLst>
                                        </p:cTn>
                                        <p:tgtEl>
                                          <p:spTgt spid="417823">
                                            <p:txEl>
                                              <p:pRg st="7" end="7"/>
                                            </p:txEl>
                                          </p:spTgt>
                                        </p:tgtEl>
                                        <p:attrNameLst>
                                          <p:attrName>style.visibility</p:attrName>
                                        </p:attrNameLst>
                                      </p:cBhvr>
                                      <p:to>
                                        <p:strVal val="visible"/>
                                      </p:to>
                                    </p:set>
                                    <p:animEffect transition="in" filter="blinds(vertical)">
                                      <p:cBhvr>
                                        <p:cTn id="54" dur="300"/>
                                        <p:tgtEl>
                                          <p:spTgt spid="417823">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grpId="0" nodeType="clickEffect">
                                  <p:stCondLst>
                                    <p:cond delay="0"/>
                                  </p:stCondLst>
                                  <p:iterate type="wd">
                                    <p:tmPct val="100000"/>
                                  </p:iterate>
                                  <p:childTnLst>
                                    <p:set>
                                      <p:cBhvr>
                                        <p:cTn id="58" dur="1" fill="hold">
                                          <p:stCondLst>
                                            <p:cond delay="0"/>
                                          </p:stCondLst>
                                        </p:cTn>
                                        <p:tgtEl>
                                          <p:spTgt spid="417823">
                                            <p:txEl>
                                              <p:pRg st="8" end="8"/>
                                            </p:txEl>
                                          </p:spTgt>
                                        </p:tgtEl>
                                        <p:attrNameLst>
                                          <p:attrName>style.visibility</p:attrName>
                                        </p:attrNameLst>
                                      </p:cBhvr>
                                      <p:to>
                                        <p:strVal val="visible"/>
                                      </p:to>
                                    </p:set>
                                    <p:animEffect transition="in" filter="blinds(vertical)">
                                      <p:cBhvr>
                                        <p:cTn id="59" dur="300"/>
                                        <p:tgtEl>
                                          <p:spTgt spid="417823">
                                            <p:txEl>
                                              <p:pRg st="8" end="8"/>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iterate type="wd">
                                    <p:tmPct val="100000"/>
                                  </p:iterate>
                                  <p:childTnLst>
                                    <p:set>
                                      <p:cBhvr>
                                        <p:cTn id="63" dur="1" fill="hold">
                                          <p:stCondLst>
                                            <p:cond delay="0"/>
                                          </p:stCondLst>
                                        </p:cTn>
                                        <p:tgtEl>
                                          <p:spTgt spid="417823">
                                            <p:txEl>
                                              <p:pRg st="9" end="9"/>
                                            </p:txEl>
                                          </p:spTgt>
                                        </p:tgtEl>
                                        <p:attrNameLst>
                                          <p:attrName>style.visibility</p:attrName>
                                        </p:attrNameLst>
                                      </p:cBhvr>
                                      <p:to>
                                        <p:strVal val="visible"/>
                                      </p:to>
                                    </p:set>
                                    <p:animEffect transition="in" filter="blinds(vertical)">
                                      <p:cBhvr>
                                        <p:cTn id="64" dur="300"/>
                                        <p:tgtEl>
                                          <p:spTgt spid="4178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23"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D0E71955-D158-DA4A-A752-8AB691AB27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59557038-FB8C-5C44-B4BC-C0EB2554511A}" type="slidenum">
              <a:rPr kumimoji="0" lang="en-US" altLang="en-VN" sz="1200">
                <a:solidFill>
                  <a:srgbClr val="300030"/>
                </a:solidFill>
                <a:latin typeface="Arial" panose="020B0604020202020204" pitchFamily="34" charset="0"/>
              </a:rPr>
              <a:pPr algn="r">
                <a:spcBef>
                  <a:spcPct val="50000"/>
                </a:spcBef>
                <a:buClrTx/>
                <a:buSzTx/>
                <a:buFontTx/>
                <a:buNone/>
              </a:pPr>
              <a:t>26</a:t>
            </a:fld>
            <a:endParaRPr kumimoji="0" lang="en-US" altLang="en-VN" sz="1400">
              <a:solidFill>
                <a:srgbClr val="300030"/>
              </a:solidFill>
              <a:latin typeface="Arial" panose="020B0604020202020204" pitchFamily="34" charset="0"/>
            </a:endParaRPr>
          </a:p>
        </p:txBody>
      </p:sp>
      <p:sp>
        <p:nvSpPr>
          <p:cNvPr id="451614" name="Text Box 30">
            <a:extLst>
              <a:ext uri="{FF2B5EF4-FFF2-40B4-BE49-F238E27FC236}">
                <a16:creationId xmlns:a16="http://schemas.microsoft.com/office/drawing/2014/main" id="{0A4B51D8-4908-0449-83AA-0AE7FB2687B3}"/>
              </a:ext>
            </a:extLst>
          </p:cNvPr>
          <p:cNvSpPr txBox="1">
            <a:spLocks noChangeArrowheads="1"/>
          </p:cNvSpPr>
          <p:nvPr/>
        </p:nvSpPr>
        <p:spPr bwMode="auto">
          <a:xfrm>
            <a:off x="1981200" y="1181100"/>
            <a:ext cx="8229600"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class DIEMTHI : public SINHVIEN {</a:t>
            </a:r>
          </a:p>
          <a:p>
            <a:pPr algn="l" eaLnBrk="1" hangingPunct="1">
              <a:lnSpc>
                <a:spcPct val="80000"/>
              </a:lnSpc>
              <a:buClrTx/>
              <a:buSzTx/>
              <a:buFontTx/>
              <a:buNone/>
            </a:pPr>
            <a:r>
              <a:rPr kumimoji="0" lang="en-US" altLang="en-VN" sz="2800" i="1">
                <a:solidFill>
                  <a:schemeClr val="tx1"/>
                </a:solidFill>
                <a:latin typeface="Arial Narrow" panose="020B0604020202020204" pitchFamily="34" charset="0"/>
                <a:cs typeface="Arial" panose="020B0604020202020204" pitchFamily="34" charset="0"/>
                <a:sym typeface="Wingdings" pitchFamily="2" charset="2"/>
              </a:rPr>
              <a:t>protected</a:t>
            </a: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	float mon1, mon2;</a:t>
            </a:r>
          </a:p>
          <a:p>
            <a:pPr algn="l" eaLnBrk="1" hangingPunct="1">
              <a:lnSpc>
                <a:spcPct val="80000"/>
              </a:lnSpc>
              <a:buClrTx/>
              <a:buSzTx/>
              <a:buFontTx/>
              <a:buNone/>
            </a:pPr>
            <a:r>
              <a:rPr kumimoji="0" lang="en-US" altLang="en-VN" sz="2800" i="1">
                <a:solidFill>
                  <a:schemeClr val="tx1"/>
                </a:solidFill>
                <a:latin typeface="Arial Narrow" panose="020B0604020202020204" pitchFamily="34" charset="0"/>
                <a:cs typeface="Arial" panose="020B0604020202020204" pitchFamily="34" charset="0"/>
                <a:sym typeface="Wingdings" pitchFamily="2" charset="2"/>
              </a:rPr>
              <a:t>public:</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	void get_Diem( float , float );</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	void put_Diem( void ); </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class KETQUA : public DIEMTHI {</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	float tb;</a:t>
            </a:r>
          </a:p>
          <a:p>
            <a:pPr algn="l" eaLnBrk="1" hangingPunct="1">
              <a:lnSpc>
                <a:spcPct val="80000"/>
              </a:lnSpc>
              <a:buClrTx/>
              <a:buSzTx/>
              <a:buFontTx/>
              <a:buNone/>
            </a:pPr>
            <a:r>
              <a:rPr kumimoji="0" lang="en-US" altLang="en-VN" sz="2800" i="1">
                <a:solidFill>
                  <a:schemeClr val="tx1"/>
                </a:solidFill>
                <a:latin typeface="Arial Narrow" panose="020B0604020202020204" pitchFamily="34" charset="0"/>
                <a:cs typeface="Arial" panose="020B0604020202020204" pitchFamily="34" charset="0"/>
                <a:sym typeface="Wingdings" pitchFamily="2" charset="2"/>
              </a:rPr>
              <a:t>public:</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	void Display( void ); </a:t>
            </a:r>
          </a:p>
          <a:p>
            <a:pPr algn="l" eaLnBrk="1" hangingPunct="1">
              <a:lnSpc>
                <a:spcPct val="80000"/>
              </a:lnSpc>
              <a:buClrTx/>
              <a:buSzTx/>
              <a:buFontTx/>
              <a:buNone/>
            </a:pPr>
            <a:r>
              <a:rPr kumimoji="0" lang="en-US" altLang="en-VN" sz="2800">
                <a:solidFill>
                  <a:schemeClr val="tx1"/>
                </a:solidFill>
                <a:latin typeface="Arial Narrow" panose="020B0604020202020204" pitchFamily="34" charset="0"/>
                <a:cs typeface="Arial" panose="020B0604020202020204" pitchFamily="34" charset="0"/>
                <a:sym typeface="Wingdings" pitchFamily="2" charset="2"/>
              </a:rPr>
              <a:t>};</a:t>
            </a:r>
            <a:endParaRPr kumimoji="0" lang="en-US" altLang="en-VN" sz="2800">
              <a:solidFill>
                <a:schemeClr val="tx1"/>
              </a:solidFill>
              <a:latin typeface="Arial" panose="020B0604020202020204" pitchFamily="34" charset="0"/>
              <a:cs typeface="Arial" panose="020B0604020202020204" pitchFamily="34" charset="0"/>
            </a:endParaRPr>
          </a:p>
        </p:txBody>
      </p:sp>
      <p:grpSp>
        <p:nvGrpSpPr>
          <p:cNvPr id="40964" name="Group 32">
            <a:extLst>
              <a:ext uri="{FF2B5EF4-FFF2-40B4-BE49-F238E27FC236}">
                <a16:creationId xmlns:a16="http://schemas.microsoft.com/office/drawing/2014/main" id="{1A60B5D7-3213-5E46-B647-3CD4F362608D}"/>
              </a:ext>
            </a:extLst>
          </p:cNvPr>
          <p:cNvGrpSpPr>
            <a:grpSpLocks/>
          </p:cNvGrpSpPr>
          <p:nvPr/>
        </p:nvGrpSpPr>
        <p:grpSpPr bwMode="auto">
          <a:xfrm>
            <a:off x="8153400" y="1524000"/>
            <a:ext cx="2286000" cy="2120901"/>
            <a:chOff x="4464" y="576"/>
            <a:chExt cx="1104" cy="1336"/>
          </a:xfrm>
        </p:grpSpPr>
        <p:sp>
          <p:nvSpPr>
            <p:cNvPr id="40965" name="AutoShape 33">
              <a:extLst>
                <a:ext uri="{FF2B5EF4-FFF2-40B4-BE49-F238E27FC236}">
                  <a16:creationId xmlns:a16="http://schemas.microsoft.com/office/drawing/2014/main" id="{8275F467-57B0-3742-93D4-1B9817424678}"/>
                </a:ext>
              </a:extLst>
            </p:cNvPr>
            <p:cNvSpPr>
              <a:spLocks noChangeArrowheads="1"/>
            </p:cNvSpPr>
            <p:nvPr/>
          </p:nvSpPr>
          <p:spPr bwMode="auto">
            <a:xfrm>
              <a:off x="4464" y="576"/>
              <a:ext cx="1104"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SINHVIEN</a:t>
              </a:r>
            </a:p>
          </p:txBody>
        </p:sp>
        <p:sp>
          <p:nvSpPr>
            <p:cNvPr id="40966" name="AutoShape 34">
              <a:extLst>
                <a:ext uri="{FF2B5EF4-FFF2-40B4-BE49-F238E27FC236}">
                  <a16:creationId xmlns:a16="http://schemas.microsoft.com/office/drawing/2014/main" id="{34A2E87E-426C-2D49-9E89-8EFC049D9A9B}"/>
                </a:ext>
              </a:extLst>
            </p:cNvPr>
            <p:cNvSpPr>
              <a:spLocks noChangeArrowheads="1"/>
            </p:cNvSpPr>
            <p:nvPr/>
          </p:nvSpPr>
          <p:spPr bwMode="auto">
            <a:xfrm>
              <a:off x="4464" y="1091"/>
              <a:ext cx="1104"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DIEMTHI</a:t>
              </a:r>
            </a:p>
          </p:txBody>
        </p:sp>
        <p:sp>
          <p:nvSpPr>
            <p:cNvPr id="40967" name="Line 35">
              <a:extLst>
                <a:ext uri="{FF2B5EF4-FFF2-40B4-BE49-F238E27FC236}">
                  <a16:creationId xmlns:a16="http://schemas.microsoft.com/office/drawing/2014/main" id="{B1D622A3-3A4A-A242-A455-ADA55872F558}"/>
                </a:ext>
              </a:extLst>
            </p:cNvPr>
            <p:cNvSpPr>
              <a:spLocks noChangeShapeType="1"/>
            </p:cNvSpPr>
            <p:nvPr/>
          </p:nvSpPr>
          <p:spPr bwMode="auto">
            <a:xfrm>
              <a:off x="4992" y="898"/>
              <a:ext cx="0" cy="185"/>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0968" name="AutoShape 36">
              <a:extLst>
                <a:ext uri="{FF2B5EF4-FFF2-40B4-BE49-F238E27FC236}">
                  <a16:creationId xmlns:a16="http://schemas.microsoft.com/office/drawing/2014/main" id="{0B2A0F72-F770-E243-82CC-49FFA69145ED}"/>
                </a:ext>
              </a:extLst>
            </p:cNvPr>
            <p:cNvSpPr>
              <a:spLocks noChangeArrowheads="1"/>
            </p:cNvSpPr>
            <p:nvPr/>
          </p:nvSpPr>
          <p:spPr bwMode="auto">
            <a:xfrm>
              <a:off x="4464" y="1590"/>
              <a:ext cx="1104"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KETQUA</a:t>
              </a:r>
            </a:p>
          </p:txBody>
        </p:sp>
        <p:sp>
          <p:nvSpPr>
            <p:cNvPr id="40969" name="Line 37">
              <a:extLst>
                <a:ext uri="{FF2B5EF4-FFF2-40B4-BE49-F238E27FC236}">
                  <a16:creationId xmlns:a16="http://schemas.microsoft.com/office/drawing/2014/main" id="{748A9ACB-2596-AF4A-86EE-FFDBFB6618BB}"/>
                </a:ext>
              </a:extLst>
            </p:cNvPr>
            <p:cNvSpPr>
              <a:spLocks noChangeShapeType="1"/>
            </p:cNvSpPr>
            <p:nvPr/>
          </p:nvSpPr>
          <p:spPr bwMode="auto">
            <a:xfrm>
              <a:off x="4992" y="1393"/>
              <a:ext cx="0" cy="197"/>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51614">
                                            <p:txEl>
                                              <p:pRg st="0" end="0"/>
                                            </p:txEl>
                                          </p:spTgt>
                                        </p:tgtEl>
                                        <p:attrNameLst>
                                          <p:attrName>style.visibility</p:attrName>
                                        </p:attrNameLst>
                                      </p:cBhvr>
                                      <p:to>
                                        <p:strVal val="visible"/>
                                      </p:to>
                                    </p:set>
                                    <p:animEffect transition="in" filter="blinds(vertical)">
                                      <p:cBhvr>
                                        <p:cTn id="7" dur="300"/>
                                        <p:tgtEl>
                                          <p:spTgt spid="4516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51614">
                                            <p:txEl>
                                              <p:pRg st="1" end="1"/>
                                            </p:txEl>
                                          </p:spTgt>
                                        </p:tgtEl>
                                        <p:attrNameLst>
                                          <p:attrName>style.visibility</p:attrName>
                                        </p:attrNameLst>
                                      </p:cBhvr>
                                      <p:to>
                                        <p:strVal val="visible"/>
                                      </p:to>
                                    </p:set>
                                    <p:animEffect transition="in" filter="blinds(vertical)">
                                      <p:cBhvr>
                                        <p:cTn id="12" dur="300"/>
                                        <p:tgtEl>
                                          <p:spTgt spid="4516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51614">
                                            <p:txEl>
                                              <p:pRg st="2" end="2"/>
                                            </p:txEl>
                                          </p:spTgt>
                                        </p:tgtEl>
                                        <p:attrNameLst>
                                          <p:attrName>style.visibility</p:attrName>
                                        </p:attrNameLst>
                                      </p:cBhvr>
                                      <p:to>
                                        <p:strVal val="visible"/>
                                      </p:to>
                                    </p:set>
                                    <p:animEffect transition="in" filter="blinds(vertical)">
                                      <p:cBhvr>
                                        <p:cTn id="17" dur="300"/>
                                        <p:tgtEl>
                                          <p:spTgt spid="4516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51614">
                                            <p:txEl>
                                              <p:pRg st="3" end="3"/>
                                            </p:txEl>
                                          </p:spTgt>
                                        </p:tgtEl>
                                        <p:attrNameLst>
                                          <p:attrName>style.visibility</p:attrName>
                                        </p:attrNameLst>
                                      </p:cBhvr>
                                      <p:to>
                                        <p:strVal val="visible"/>
                                      </p:to>
                                    </p:set>
                                    <p:animEffect transition="in" filter="blinds(vertical)">
                                      <p:cBhvr>
                                        <p:cTn id="22" dur="300"/>
                                        <p:tgtEl>
                                          <p:spTgt spid="4516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iterate type="wd">
                                    <p:tmPct val="100000"/>
                                  </p:iterate>
                                  <p:childTnLst>
                                    <p:set>
                                      <p:cBhvr>
                                        <p:cTn id="26" dur="1" fill="hold">
                                          <p:stCondLst>
                                            <p:cond delay="0"/>
                                          </p:stCondLst>
                                        </p:cTn>
                                        <p:tgtEl>
                                          <p:spTgt spid="451614">
                                            <p:txEl>
                                              <p:pRg st="4" end="4"/>
                                            </p:txEl>
                                          </p:spTgt>
                                        </p:tgtEl>
                                        <p:attrNameLst>
                                          <p:attrName>style.visibility</p:attrName>
                                        </p:attrNameLst>
                                      </p:cBhvr>
                                      <p:to>
                                        <p:strVal val="visible"/>
                                      </p:to>
                                    </p:set>
                                    <p:animEffect transition="in" filter="blinds(vertical)">
                                      <p:cBhvr>
                                        <p:cTn id="27" dur="300"/>
                                        <p:tgtEl>
                                          <p:spTgt spid="4516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iterate type="wd">
                                    <p:tmPct val="100000"/>
                                  </p:iterate>
                                  <p:childTnLst>
                                    <p:set>
                                      <p:cBhvr>
                                        <p:cTn id="31" dur="1" fill="hold">
                                          <p:stCondLst>
                                            <p:cond delay="0"/>
                                          </p:stCondLst>
                                        </p:cTn>
                                        <p:tgtEl>
                                          <p:spTgt spid="451614">
                                            <p:txEl>
                                              <p:pRg st="5" end="5"/>
                                            </p:txEl>
                                          </p:spTgt>
                                        </p:tgtEl>
                                        <p:attrNameLst>
                                          <p:attrName>style.visibility</p:attrName>
                                        </p:attrNameLst>
                                      </p:cBhvr>
                                      <p:to>
                                        <p:strVal val="visible"/>
                                      </p:to>
                                    </p:set>
                                    <p:animEffect transition="in" filter="blinds(vertical)">
                                      <p:cBhvr>
                                        <p:cTn id="32" dur="300"/>
                                        <p:tgtEl>
                                          <p:spTgt spid="4516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iterate type="wd">
                                    <p:tmPct val="100000"/>
                                  </p:iterate>
                                  <p:childTnLst>
                                    <p:set>
                                      <p:cBhvr>
                                        <p:cTn id="36" dur="1" fill="hold">
                                          <p:stCondLst>
                                            <p:cond delay="0"/>
                                          </p:stCondLst>
                                        </p:cTn>
                                        <p:tgtEl>
                                          <p:spTgt spid="451614">
                                            <p:txEl>
                                              <p:pRg st="6" end="6"/>
                                            </p:txEl>
                                          </p:spTgt>
                                        </p:tgtEl>
                                        <p:attrNameLst>
                                          <p:attrName>style.visibility</p:attrName>
                                        </p:attrNameLst>
                                      </p:cBhvr>
                                      <p:to>
                                        <p:strVal val="visible"/>
                                      </p:to>
                                    </p:set>
                                    <p:animEffect transition="in" filter="blinds(vertical)">
                                      <p:cBhvr>
                                        <p:cTn id="37" dur="300"/>
                                        <p:tgtEl>
                                          <p:spTgt spid="45161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iterate type="wd">
                                    <p:tmPct val="100000"/>
                                  </p:iterate>
                                  <p:childTnLst>
                                    <p:set>
                                      <p:cBhvr>
                                        <p:cTn id="41" dur="1" fill="hold">
                                          <p:stCondLst>
                                            <p:cond delay="0"/>
                                          </p:stCondLst>
                                        </p:cTn>
                                        <p:tgtEl>
                                          <p:spTgt spid="451614">
                                            <p:txEl>
                                              <p:pRg st="7" end="7"/>
                                            </p:txEl>
                                          </p:spTgt>
                                        </p:tgtEl>
                                        <p:attrNameLst>
                                          <p:attrName>style.visibility</p:attrName>
                                        </p:attrNameLst>
                                      </p:cBhvr>
                                      <p:to>
                                        <p:strVal val="visible"/>
                                      </p:to>
                                    </p:set>
                                    <p:animEffect transition="in" filter="blinds(vertical)">
                                      <p:cBhvr>
                                        <p:cTn id="42" dur="300"/>
                                        <p:tgtEl>
                                          <p:spTgt spid="45161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iterate type="wd">
                                    <p:tmPct val="100000"/>
                                  </p:iterate>
                                  <p:childTnLst>
                                    <p:set>
                                      <p:cBhvr>
                                        <p:cTn id="46" dur="1" fill="hold">
                                          <p:stCondLst>
                                            <p:cond delay="0"/>
                                          </p:stCondLst>
                                        </p:cTn>
                                        <p:tgtEl>
                                          <p:spTgt spid="451614">
                                            <p:txEl>
                                              <p:pRg st="8" end="8"/>
                                            </p:txEl>
                                          </p:spTgt>
                                        </p:tgtEl>
                                        <p:attrNameLst>
                                          <p:attrName>style.visibility</p:attrName>
                                        </p:attrNameLst>
                                      </p:cBhvr>
                                      <p:to>
                                        <p:strVal val="visible"/>
                                      </p:to>
                                    </p:set>
                                    <p:animEffect transition="in" filter="blinds(vertical)">
                                      <p:cBhvr>
                                        <p:cTn id="47" dur="300"/>
                                        <p:tgtEl>
                                          <p:spTgt spid="45161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iterate type="wd">
                                    <p:tmPct val="100000"/>
                                  </p:iterate>
                                  <p:childTnLst>
                                    <p:set>
                                      <p:cBhvr>
                                        <p:cTn id="51" dur="1" fill="hold">
                                          <p:stCondLst>
                                            <p:cond delay="0"/>
                                          </p:stCondLst>
                                        </p:cTn>
                                        <p:tgtEl>
                                          <p:spTgt spid="451614">
                                            <p:txEl>
                                              <p:pRg st="9" end="9"/>
                                            </p:txEl>
                                          </p:spTgt>
                                        </p:tgtEl>
                                        <p:attrNameLst>
                                          <p:attrName>style.visibility</p:attrName>
                                        </p:attrNameLst>
                                      </p:cBhvr>
                                      <p:to>
                                        <p:strVal val="visible"/>
                                      </p:to>
                                    </p:set>
                                    <p:animEffect transition="in" filter="blinds(vertical)">
                                      <p:cBhvr>
                                        <p:cTn id="52" dur="300"/>
                                        <p:tgtEl>
                                          <p:spTgt spid="45161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iterate type="wd">
                                    <p:tmPct val="100000"/>
                                  </p:iterate>
                                  <p:childTnLst>
                                    <p:set>
                                      <p:cBhvr>
                                        <p:cTn id="56" dur="1" fill="hold">
                                          <p:stCondLst>
                                            <p:cond delay="0"/>
                                          </p:stCondLst>
                                        </p:cTn>
                                        <p:tgtEl>
                                          <p:spTgt spid="451614">
                                            <p:txEl>
                                              <p:pRg st="10" end="10"/>
                                            </p:txEl>
                                          </p:spTgt>
                                        </p:tgtEl>
                                        <p:attrNameLst>
                                          <p:attrName>style.visibility</p:attrName>
                                        </p:attrNameLst>
                                      </p:cBhvr>
                                      <p:to>
                                        <p:strVal val="visible"/>
                                      </p:to>
                                    </p:set>
                                    <p:animEffect transition="in" filter="blinds(vertical)">
                                      <p:cBhvr>
                                        <p:cTn id="57" dur="300"/>
                                        <p:tgtEl>
                                          <p:spTgt spid="45161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iterate type="wd">
                                    <p:tmPct val="100000"/>
                                  </p:iterate>
                                  <p:childTnLst>
                                    <p:set>
                                      <p:cBhvr>
                                        <p:cTn id="61" dur="1" fill="hold">
                                          <p:stCondLst>
                                            <p:cond delay="0"/>
                                          </p:stCondLst>
                                        </p:cTn>
                                        <p:tgtEl>
                                          <p:spTgt spid="451614">
                                            <p:txEl>
                                              <p:pRg st="11" end="11"/>
                                            </p:txEl>
                                          </p:spTgt>
                                        </p:tgtEl>
                                        <p:attrNameLst>
                                          <p:attrName>style.visibility</p:attrName>
                                        </p:attrNameLst>
                                      </p:cBhvr>
                                      <p:to>
                                        <p:strVal val="visible"/>
                                      </p:to>
                                    </p:set>
                                    <p:animEffect transition="in" filter="blinds(vertical)">
                                      <p:cBhvr>
                                        <p:cTn id="62" dur="300"/>
                                        <p:tgtEl>
                                          <p:spTgt spid="4516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0262784C-BDC1-1844-838B-AEB1EFC773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1D1965AC-D5A2-9C4C-89CE-DDC553DB466F}" type="slidenum">
              <a:rPr kumimoji="0" lang="en-US" altLang="en-VN" sz="1200">
                <a:solidFill>
                  <a:srgbClr val="300030"/>
                </a:solidFill>
                <a:latin typeface="Arial" panose="020B0604020202020204" pitchFamily="34" charset="0"/>
              </a:rPr>
              <a:pPr algn="r">
                <a:spcBef>
                  <a:spcPct val="50000"/>
                </a:spcBef>
                <a:buClrTx/>
                <a:buSzTx/>
                <a:buFontTx/>
                <a:buNone/>
              </a:pPr>
              <a:t>27</a:t>
            </a:fld>
            <a:endParaRPr kumimoji="0" lang="en-US" altLang="en-VN" sz="1400">
              <a:solidFill>
                <a:srgbClr val="300030"/>
              </a:solidFill>
              <a:latin typeface="Arial" panose="020B0604020202020204" pitchFamily="34" charset="0"/>
            </a:endParaRPr>
          </a:p>
        </p:txBody>
      </p:sp>
      <p:grpSp>
        <p:nvGrpSpPr>
          <p:cNvPr id="452611" name="Group 3">
            <a:extLst>
              <a:ext uri="{FF2B5EF4-FFF2-40B4-BE49-F238E27FC236}">
                <a16:creationId xmlns:a16="http://schemas.microsoft.com/office/drawing/2014/main" id="{77874637-5E21-E543-BAED-B7594AFC9089}"/>
              </a:ext>
            </a:extLst>
          </p:cNvPr>
          <p:cNvGrpSpPr>
            <a:grpSpLocks/>
          </p:cNvGrpSpPr>
          <p:nvPr/>
        </p:nvGrpSpPr>
        <p:grpSpPr bwMode="auto">
          <a:xfrm>
            <a:off x="2133600" y="1524000"/>
            <a:ext cx="7924800" cy="3886200"/>
            <a:chOff x="2433" y="1671"/>
            <a:chExt cx="3240" cy="1968"/>
          </a:xfrm>
        </p:grpSpPr>
        <p:sp>
          <p:nvSpPr>
            <p:cNvPr id="41988" name="Text Box 4">
              <a:extLst>
                <a:ext uri="{FF2B5EF4-FFF2-40B4-BE49-F238E27FC236}">
                  <a16:creationId xmlns:a16="http://schemas.microsoft.com/office/drawing/2014/main" id="{B2FBFC6E-85A9-7B43-9E24-69E31B80438B}"/>
                </a:ext>
              </a:extLst>
            </p:cNvPr>
            <p:cNvSpPr txBox="1">
              <a:spLocks noChangeArrowheads="1"/>
            </p:cNvSpPr>
            <p:nvPr/>
          </p:nvSpPr>
          <p:spPr bwMode="auto">
            <a:xfrm>
              <a:off x="3312" y="1671"/>
              <a:ext cx="1536" cy="23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class KETQUA</a:t>
              </a:r>
            </a:p>
          </p:txBody>
        </p:sp>
        <p:sp>
          <p:nvSpPr>
            <p:cNvPr id="41989" name="Line 5">
              <a:extLst>
                <a:ext uri="{FF2B5EF4-FFF2-40B4-BE49-F238E27FC236}">
                  <a16:creationId xmlns:a16="http://schemas.microsoft.com/office/drawing/2014/main" id="{1E98A2F2-3227-6445-AB5F-43FC674A6D6E}"/>
                </a:ext>
              </a:extLst>
            </p:cNvPr>
            <p:cNvSpPr>
              <a:spLocks noChangeShapeType="1"/>
            </p:cNvSpPr>
            <p:nvPr/>
          </p:nvSpPr>
          <p:spPr bwMode="auto">
            <a:xfrm flipH="1">
              <a:off x="2448" y="179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0" name="Line 6">
              <a:extLst>
                <a:ext uri="{FF2B5EF4-FFF2-40B4-BE49-F238E27FC236}">
                  <a16:creationId xmlns:a16="http://schemas.microsoft.com/office/drawing/2014/main" id="{1E434FE6-5095-8843-BDC8-682A3D4C4135}"/>
                </a:ext>
              </a:extLst>
            </p:cNvPr>
            <p:cNvSpPr>
              <a:spLocks noChangeShapeType="1"/>
            </p:cNvSpPr>
            <p:nvPr/>
          </p:nvSpPr>
          <p:spPr bwMode="auto">
            <a:xfrm>
              <a:off x="2463" y="1815"/>
              <a:ext cx="0" cy="1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1" name="Line 7">
              <a:extLst>
                <a:ext uri="{FF2B5EF4-FFF2-40B4-BE49-F238E27FC236}">
                  <a16:creationId xmlns:a16="http://schemas.microsoft.com/office/drawing/2014/main" id="{480AA14A-3643-BB4A-9D3E-DFC7C71FE58F}"/>
                </a:ext>
              </a:extLst>
            </p:cNvPr>
            <p:cNvSpPr>
              <a:spLocks noChangeShapeType="1"/>
            </p:cNvSpPr>
            <p:nvPr/>
          </p:nvSpPr>
          <p:spPr bwMode="auto">
            <a:xfrm>
              <a:off x="2448" y="3639"/>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2" name="Line 8">
              <a:extLst>
                <a:ext uri="{FF2B5EF4-FFF2-40B4-BE49-F238E27FC236}">
                  <a16:creationId xmlns:a16="http://schemas.microsoft.com/office/drawing/2014/main" id="{AE431DEE-0DFB-804E-84FE-4EBE0E53B662}"/>
                </a:ext>
              </a:extLst>
            </p:cNvPr>
            <p:cNvSpPr>
              <a:spLocks noChangeShapeType="1"/>
            </p:cNvSpPr>
            <p:nvPr/>
          </p:nvSpPr>
          <p:spPr bwMode="auto">
            <a:xfrm flipV="1">
              <a:off x="5616" y="1767"/>
              <a:ext cx="0"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3" name="Line 9">
              <a:extLst>
                <a:ext uri="{FF2B5EF4-FFF2-40B4-BE49-F238E27FC236}">
                  <a16:creationId xmlns:a16="http://schemas.microsoft.com/office/drawing/2014/main" id="{77DDB79C-E8C9-8B43-BD90-0388B4DB933C}"/>
                </a:ext>
              </a:extLst>
            </p:cNvPr>
            <p:cNvSpPr>
              <a:spLocks noChangeShapeType="1"/>
            </p:cNvSpPr>
            <p:nvPr/>
          </p:nvSpPr>
          <p:spPr bwMode="auto">
            <a:xfrm flipH="1">
              <a:off x="4857" y="1767"/>
              <a:ext cx="7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4" name="Line 10">
              <a:extLst>
                <a:ext uri="{FF2B5EF4-FFF2-40B4-BE49-F238E27FC236}">
                  <a16:creationId xmlns:a16="http://schemas.microsoft.com/office/drawing/2014/main" id="{A178B147-5398-024C-974F-CC76068A7F37}"/>
                </a:ext>
              </a:extLst>
            </p:cNvPr>
            <p:cNvSpPr>
              <a:spLocks noChangeShapeType="1"/>
            </p:cNvSpPr>
            <p:nvPr/>
          </p:nvSpPr>
          <p:spPr bwMode="auto">
            <a:xfrm>
              <a:off x="3504" y="1911"/>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1995" name="Text Box 11">
              <a:extLst>
                <a:ext uri="{FF2B5EF4-FFF2-40B4-BE49-F238E27FC236}">
                  <a16:creationId xmlns:a16="http://schemas.microsoft.com/office/drawing/2014/main" id="{7F772980-56F7-2745-93D1-68DEC00B8640}"/>
                </a:ext>
              </a:extLst>
            </p:cNvPr>
            <p:cNvSpPr txBox="1">
              <a:spLocks noChangeArrowheads="1"/>
            </p:cNvSpPr>
            <p:nvPr/>
          </p:nvSpPr>
          <p:spPr bwMode="auto">
            <a:xfrm>
              <a:off x="2433" y="1992"/>
              <a:ext cx="100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Vùng Protected</a:t>
              </a:r>
            </a:p>
          </p:txBody>
        </p:sp>
        <p:sp>
          <p:nvSpPr>
            <p:cNvPr id="41996" name="Text Box 12">
              <a:extLst>
                <a:ext uri="{FF2B5EF4-FFF2-40B4-BE49-F238E27FC236}">
                  <a16:creationId xmlns:a16="http://schemas.microsoft.com/office/drawing/2014/main" id="{AA32DE79-466F-0542-97DA-BF421B548FB8}"/>
                </a:ext>
              </a:extLst>
            </p:cNvPr>
            <p:cNvSpPr txBox="1">
              <a:spLocks noChangeArrowheads="1"/>
            </p:cNvSpPr>
            <p:nvPr/>
          </p:nvSpPr>
          <p:spPr bwMode="auto">
            <a:xfrm>
              <a:off x="2724" y="2256"/>
              <a:ext cx="432"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SBD</a:t>
              </a:r>
            </a:p>
          </p:txBody>
        </p:sp>
        <p:sp>
          <p:nvSpPr>
            <p:cNvPr id="41997" name="Text Box 13">
              <a:extLst>
                <a:ext uri="{FF2B5EF4-FFF2-40B4-BE49-F238E27FC236}">
                  <a16:creationId xmlns:a16="http://schemas.microsoft.com/office/drawing/2014/main" id="{69E863A0-7199-ED4F-99A2-595A969B59FE}"/>
                </a:ext>
              </a:extLst>
            </p:cNvPr>
            <p:cNvSpPr txBox="1">
              <a:spLocks noChangeArrowheads="1"/>
            </p:cNvSpPr>
            <p:nvPr/>
          </p:nvSpPr>
          <p:spPr bwMode="auto">
            <a:xfrm>
              <a:off x="4713" y="1992"/>
              <a:ext cx="96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Vùng Public</a:t>
              </a:r>
            </a:p>
          </p:txBody>
        </p:sp>
        <p:sp>
          <p:nvSpPr>
            <p:cNvPr id="41998" name="Text Box 14">
              <a:extLst>
                <a:ext uri="{FF2B5EF4-FFF2-40B4-BE49-F238E27FC236}">
                  <a16:creationId xmlns:a16="http://schemas.microsoft.com/office/drawing/2014/main" id="{B022D7CB-3C3C-F447-826A-594773D65A93}"/>
                </a:ext>
              </a:extLst>
            </p:cNvPr>
            <p:cNvSpPr txBox="1">
              <a:spLocks noChangeArrowheads="1"/>
            </p:cNvSpPr>
            <p:nvPr/>
          </p:nvSpPr>
          <p:spPr bwMode="auto">
            <a:xfrm>
              <a:off x="4689" y="2232"/>
              <a:ext cx="864"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Get_SBD()</a:t>
              </a:r>
            </a:p>
          </p:txBody>
        </p:sp>
        <p:sp>
          <p:nvSpPr>
            <p:cNvPr id="41999" name="Line 15">
              <a:extLst>
                <a:ext uri="{FF2B5EF4-FFF2-40B4-BE49-F238E27FC236}">
                  <a16:creationId xmlns:a16="http://schemas.microsoft.com/office/drawing/2014/main" id="{680421DB-42AD-1341-9C89-8F7EB8D13ACA}"/>
                </a:ext>
              </a:extLst>
            </p:cNvPr>
            <p:cNvSpPr>
              <a:spLocks noChangeShapeType="1"/>
            </p:cNvSpPr>
            <p:nvPr/>
          </p:nvSpPr>
          <p:spPr bwMode="auto">
            <a:xfrm>
              <a:off x="4635" y="1905"/>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2000" name="Text Box 16">
              <a:extLst>
                <a:ext uri="{FF2B5EF4-FFF2-40B4-BE49-F238E27FC236}">
                  <a16:creationId xmlns:a16="http://schemas.microsoft.com/office/drawing/2014/main" id="{8496E698-DF54-584D-B98D-2BE1F9AC14BD}"/>
                </a:ext>
              </a:extLst>
            </p:cNvPr>
            <p:cNvSpPr txBox="1">
              <a:spLocks noChangeArrowheads="1"/>
            </p:cNvSpPr>
            <p:nvPr/>
          </p:nvSpPr>
          <p:spPr bwMode="auto">
            <a:xfrm>
              <a:off x="3504" y="1992"/>
              <a:ext cx="120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Vùng private</a:t>
              </a:r>
            </a:p>
          </p:txBody>
        </p:sp>
        <p:sp>
          <p:nvSpPr>
            <p:cNvPr id="42001" name="Text Box 17">
              <a:extLst>
                <a:ext uri="{FF2B5EF4-FFF2-40B4-BE49-F238E27FC236}">
                  <a16:creationId xmlns:a16="http://schemas.microsoft.com/office/drawing/2014/main" id="{054175BC-B134-1242-AB1C-6DB681FD93CC}"/>
                </a:ext>
              </a:extLst>
            </p:cNvPr>
            <p:cNvSpPr txBox="1">
              <a:spLocks noChangeArrowheads="1"/>
            </p:cNvSpPr>
            <p:nvPr/>
          </p:nvSpPr>
          <p:spPr bwMode="auto">
            <a:xfrm>
              <a:off x="2676" y="2640"/>
              <a:ext cx="528"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mon1</a:t>
              </a:r>
            </a:p>
          </p:txBody>
        </p:sp>
        <p:sp>
          <p:nvSpPr>
            <p:cNvPr id="42002" name="Text Box 18">
              <a:extLst>
                <a:ext uri="{FF2B5EF4-FFF2-40B4-BE49-F238E27FC236}">
                  <a16:creationId xmlns:a16="http://schemas.microsoft.com/office/drawing/2014/main" id="{BECE9CDB-4B22-3C4D-8168-6DCC151EF74D}"/>
                </a:ext>
              </a:extLst>
            </p:cNvPr>
            <p:cNvSpPr txBox="1">
              <a:spLocks noChangeArrowheads="1"/>
            </p:cNvSpPr>
            <p:nvPr/>
          </p:nvSpPr>
          <p:spPr bwMode="auto">
            <a:xfrm>
              <a:off x="2700" y="3024"/>
              <a:ext cx="480"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mon2</a:t>
              </a:r>
            </a:p>
          </p:txBody>
        </p:sp>
        <p:sp>
          <p:nvSpPr>
            <p:cNvPr id="42003" name="Text Box 19">
              <a:extLst>
                <a:ext uri="{FF2B5EF4-FFF2-40B4-BE49-F238E27FC236}">
                  <a16:creationId xmlns:a16="http://schemas.microsoft.com/office/drawing/2014/main" id="{CCC50007-601A-BF4C-BC35-9B2A08841C38}"/>
                </a:ext>
              </a:extLst>
            </p:cNvPr>
            <p:cNvSpPr txBox="1">
              <a:spLocks noChangeArrowheads="1"/>
            </p:cNvSpPr>
            <p:nvPr/>
          </p:nvSpPr>
          <p:spPr bwMode="auto">
            <a:xfrm>
              <a:off x="3819" y="2247"/>
              <a:ext cx="480"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tb</a:t>
              </a:r>
            </a:p>
          </p:txBody>
        </p:sp>
        <p:sp>
          <p:nvSpPr>
            <p:cNvPr id="42004" name="Text Box 20">
              <a:extLst>
                <a:ext uri="{FF2B5EF4-FFF2-40B4-BE49-F238E27FC236}">
                  <a16:creationId xmlns:a16="http://schemas.microsoft.com/office/drawing/2014/main" id="{AE352036-AF68-CB40-B672-9CA443572A47}"/>
                </a:ext>
              </a:extLst>
            </p:cNvPr>
            <p:cNvSpPr txBox="1">
              <a:spLocks noChangeArrowheads="1"/>
            </p:cNvSpPr>
            <p:nvPr/>
          </p:nvSpPr>
          <p:spPr bwMode="auto">
            <a:xfrm>
              <a:off x="4704" y="2514"/>
              <a:ext cx="864"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Put_SBD()</a:t>
              </a:r>
            </a:p>
          </p:txBody>
        </p:sp>
        <p:sp>
          <p:nvSpPr>
            <p:cNvPr id="42005" name="Text Box 21">
              <a:extLst>
                <a:ext uri="{FF2B5EF4-FFF2-40B4-BE49-F238E27FC236}">
                  <a16:creationId xmlns:a16="http://schemas.microsoft.com/office/drawing/2014/main" id="{EFE5049A-E710-D04D-A5F4-F692AF3A1EC5}"/>
                </a:ext>
              </a:extLst>
            </p:cNvPr>
            <p:cNvSpPr txBox="1">
              <a:spLocks noChangeArrowheads="1"/>
            </p:cNvSpPr>
            <p:nvPr/>
          </p:nvSpPr>
          <p:spPr bwMode="auto">
            <a:xfrm>
              <a:off x="4704" y="2796"/>
              <a:ext cx="864"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Get_Diem()</a:t>
              </a:r>
            </a:p>
          </p:txBody>
        </p:sp>
        <p:sp>
          <p:nvSpPr>
            <p:cNvPr id="42006" name="Text Box 22">
              <a:extLst>
                <a:ext uri="{FF2B5EF4-FFF2-40B4-BE49-F238E27FC236}">
                  <a16:creationId xmlns:a16="http://schemas.microsoft.com/office/drawing/2014/main" id="{B1A0587C-B56C-0B4F-B6CA-0B01CBFD443A}"/>
                </a:ext>
              </a:extLst>
            </p:cNvPr>
            <p:cNvSpPr txBox="1">
              <a:spLocks noChangeArrowheads="1"/>
            </p:cNvSpPr>
            <p:nvPr/>
          </p:nvSpPr>
          <p:spPr bwMode="auto">
            <a:xfrm>
              <a:off x="4704" y="3078"/>
              <a:ext cx="864"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Put_Diem()</a:t>
              </a:r>
            </a:p>
          </p:txBody>
        </p:sp>
        <p:sp>
          <p:nvSpPr>
            <p:cNvPr id="42007" name="Text Box 23">
              <a:extLst>
                <a:ext uri="{FF2B5EF4-FFF2-40B4-BE49-F238E27FC236}">
                  <a16:creationId xmlns:a16="http://schemas.microsoft.com/office/drawing/2014/main" id="{B6533184-6C83-834B-B151-CDA2A2080723}"/>
                </a:ext>
              </a:extLst>
            </p:cNvPr>
            <p:cNvSpPr txBox="1">
              <a:spLocks noChangeArrowheads="1"/>
            </p:cNvSpPr>
            <p:nvPr/>
          </p:nvSpPr>
          <p:spPr bwMode="auto">
            <a:xfrm>
              <a:off x="4704" y="3360"/>
              <a:ext cx="864" cy="234"/>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Display()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2611"/>
                                        </p:tgtEl>
                                        <p:attrNameLst>
                                          <p:attrName>style.visibility</p:attrName>
                                        </p:attrNameLst>
                                      </p:cBhvr>
                                      <p:to>
                                        <p:strVal val="visible"/>
                                      </p:to>
                                    </p:set>
                                    <p:anim calcmode="lin" valueType="num">
                                      <p:cBhvr additive="base">
                                        <p:cTn id="7" dur="500" fill="hold"/>
                                        <p:tgtEl>
                                          <p:spTgt spid="452611"/>
                                        </p:tgtEl>
                                        <p:attrNameLst>
                                          <p:attrName>ppt_x</p:attrName>
                                        </p:attrNameLst>
                                      </p:cBhvr>
                                      <p:tavLst>
                                        <p:tav tm="0">
                                          <p:val>
                                            <p:strVal val="0-#ppt_w/2"/>
                                          </p:val>
                                        </p:tav>
                                        <p:tav tm="100000">
                                          <p:val>
                                            <p:strVal val="#ppt_x"/>
                                          </p:val>
                                        </p:tav>
                                      </p:tavLst>
                                    </p:anim>
                                    <p:anim calcmode="lin" valueType="num">
                                      <p:cBhvr additive="base">
                                        <p:cTn id="8" dur="500" fill="hold"/>
                                        <p:tgtEl>
                                          <p:spTgt spid="452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16">
            <a:extLst>
              <a:ext uri="{FF2B5EF4-FFF2-40B4-BE49-F238E27FC236}">
                <a16:creationId xmlns:a16="http://schemas.microsoft.com/office/drawing/2014/main" id="{6EEDEB4B-B5ED-D444-A7D7-FB635CE72883}"/>
              </a:ext>
            </a:extLst>
          </p:cNvPr>
          <p:cNvSpPr>
            <a:spLocks noGrp="1" noChangeArrowheads="1"/>
          </p:cNvSpPr>
          <p:nvPr>
            <p:ph type="title"/>
          </p:nvPr>
        </p:nvSpPr>
        <p:spPr/>
        <p:txBody>
          <a:bodyPr/>
          <a:lstStyle/>
          <a:p>
            <a:r>
              <a:rPr lang="en-US" altLang="en-VN" b="0"/>
              <a:t>3. Kế thừa bội</a:t>
            </a:r>
          </a:p>
        </p:txBody>
      </p:sp>
      <p:sp>
        <p:nvSpPr>
          <p:cNvPr id="43011" name="Rectangle 2">
            <a:extLst>
              <a:ext uri="{FF2B5EF4-FFF2-40B4-BE49-F238E27FC236}">
                <a16:creationId xmlns:a16="http://schemas.microsoft.com/office/drawing/2014/main" id="{C63A2EDB-8FFD-B848-B260-BC93CF2D5D0B}"/>
              </a:ext>
            </a:extLst>
          </p:cNvPr>
          <p:cNvSpPr>
            <a:spLocks noGrp="1" noChangeArrowheads="1"/>
          </p:cNvSpPr>
          <p:nvPr>
            <p:ph idx="1"/>
          </p:nvPr>
        </p:nvSpPr>
        <p:spPr>
          <a:xfrm>
            <a:off x="838200" y="1825625"/>
            <a:ext cx="8915400" cy="4351338"/>
          </a:xfrm>
        </p:spPr>
        <p:txBody>
          <a:bodyPr/>
          <a:lstStyle/>
          <a:p>
            <a:pPr marL="111125" indent="-111125">
              <a:buClr>
                <a:schemeClr val="tx1"/>
              </a:buClr>
              <a:buFont typeface="Wingdings" pitchFamily="2" charset="2"/>
              <a:buChar char="Ø"/>
              <a:tabLst>
                <a:tab pos="166688" algn="l"/>
              </a:tabLst>
            </a:pPr>
            <a:r>
              <a:rPr lang="en-US" altLang="en-VN"/>
              <a:t> Là một lớp dẫn xuất kế thừa của nhiều lớp cơ sở cùng lúc </a:t>
            </a:r>
            <a:r>
              <a:rPr lang="en-US" altLang="en-VN">
                <a:sym typeface="Wingdings" pitchFamily="2" charset="2"/>
              </a:rPr>
              <a:t> kết hợp đặc trưng của các lớp để tạo lớp mới</a:t>
            </a:r>
          </a:p>
        </p:txBody>
      </p:sp>
      <p:sp>
        <p:nvSpPr>
          <p:cNvPr id="43010" name="Slide Number Placeholder 4">
            <a:extLst>
              <a:ext uri="{FF2B5EF4-FFF2-40B4-BE49-F238E27FC236}">
                <a16:creationId xmlns:a16="http://schemas.microsoft.com/office/drawing/2014/main" id="{4BF6B9EE-F62F-CC49-8738-92BAEEE9A6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BCF53373-20C5-154A-ADCC-46B47758C78E}" type="slidenum">
              <a:rPr kumimoji="0" lang="en-US" altLang="en-VN" sz="1200">
                <a:solidFill>
                  <a:srgbClr val="300030"/>
                </a:solidFill>
                <a:latin typeface="Arial" panose="020B0604020202020204" pitchFamily="34" charset="0"/>
              </a:rPr>
              <a:pPr algn="r">
                <a:spcBef>
                  <a:spcPct val="50000"/>
                </a:spcBef>
                <a:buClrTx/>
                <a:buSzTx/>
                <a:buFontTx/>
                <a:buNone/>
              </a:pPr>
              <a:t>28</a:t>
            </a:fld>
            <a:endParaRPr kumimoji="0" lang="en-US" altLang="en-VN" sz="1400">
              <a:solidFill>
                <a:srgbClr val="300030"/>
              </a:solidFill>
              <a:latin typeface="Arial" panose="020B0604020202020204" pitchFamily="34" charset="0"/>
            </a:endParaRPr>
          </a:p>
        </p:txBody>
      </p:sp>
      <p:grpSp>
        <p:nvGrpSpPr>
          <p:cNvPr id="418819" name="Group 3">
            <a:extLst>
              <a:ext uri="{FF2B5EF4-FFF2-40B4-BE49-F238E27FC236}">
                <a16:creationId xmlns:a16="http://schemas.microsoft.com/office/drawing/2014/main" id="{3953A88C-25A9-2F41-B8D8-B270AE17F86F}"/>
              </a:ext>
            </a:extLst>
          </p:cNvPr>
          <p:cNvGrpSpPr>
            <a:grpSpLocks/>
          </p:cNvGrpSpPr>
          <p:nvPr/>
        </p:nvGrpSpPr>
        <p:grpSpPr bwMode="auto">
          <a:xfrm>
            <a:off x="9677400" y="277813"/>
            <a:ext cx="2209800" cy="1870075"/>
            <a:chOff x="4272" y="900"/>
            <a:chExt cx="1461" cy="1178"/>
          </a:xfrm>
        </p:grpSpPr>
        <p:sp>
          <p:nvSpPr>
            <p:cNvPr id="43015" name="AutoShape 4">
              <a:extLst>
                <a:ext uri="{FF2B5EF4-FFF2-40B4-BE49-F238E27FC236}">
                  <a16:creationId xmlns:a16="http://schemas.microsoft.com/office/drawing/2014/main" id="{39A15EAA-2B3B-764B-8E75-4D7CA5324726}"/>
                </a:ext>
              </a:extLst>
            </p:cNvPr>
            <p:cNvSpPr>
              <a:spLocks noChangeArrowheads="1"/>
            </p:cNvSpPr>
            <p:nvPr/>
          </p:nvSpPr>
          <p:spPr bwMode="auto">
            <a:xfrm>
              <a:off x="4272" y="900"/>
              <a:ext cx="432"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A1</a:t>
              </a:r>
            </a:p>
          </p:txBody>
        </p:sp>
        <p:sp>
          <p:nvSpPr>
            <p:cNvPr id="43016" name="AutoShape 5">
              <a:extLst>
                <a:ext uri="{FF2B5EF4-FFF2-40B4-BE49-F238E27FC236}">
                  <a16:creationId xmlns:a16="http://schemas.microsoft.com/office/drawing/2014/main" id="{1CB22C80-67F3-9E4D-9184-ACC46942A958}"/>
                </a:ext>
              </a:extLst>
            </p:cNvPr>
            <p:cNvSpPr>
              <a:spLocks noChangeArrowheads="1"/>
            </p:cNvSpPr>
            <p:nvPr/>
          </p:nvSpPr>
          <p:spPr bwMode="auto">
            <a:xfrm>
              <a:off x="4277" y="1756"/>
              <a:ext cx="1411"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Lớp dẫn xuất</a:t>
              </a:r>
            </a:p>
          </p:txBody>
        </p:sp>
        <p:sp>
          <p:nvSpPr>
            <p:cNvPr id="43017" name="AutoShape 6">
              <a:extLst>
                <a:ext uri="{FF2B5EF4-FFF2-40B4-BE49-F238E27FC236}">
                  <a16:creationId xmlns:a16="http://schemas.microsoft.com/office/drawing/2014/main" id="{A4991F0B-43FA-5843-A3E1-5966E0E02750}"/>
                </a:ext>
              </a:extLst>
            </p:cNvPr>
            <p:cNvSpPr>
              <a:spLocks noChangeArrowheads="1"/>
            </p:cNvSpPr>
            <p:nvPr/>
          </p:nvSpPr>
          <p:spPr bwMode="auto">
            <a:xfrm>
              <a:off x="4755" y="900"/>
              <a:ext cx="440"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A2</a:t>
              </a:r>
            </a:p>
          </p:txBody>
        </p:sp>
        <p:sp>
          <p:nvSpPr>
            <p:cNvPr id="43018" name="AutoShape 7">
              <a:extLst>
                <a:ext uri="{FF2B5EF4-FFF2-40B4-BE49-F238E27FC236}">
                  <a16:creationId xmlns:a16="http://schemas.microsoft.com/office/drawing/2014/main" id="{ADC00844-A700-CD42-8FAE-2B63AD391FAD}"/>
                </a:ext>
              </a:extLst>
            </p:cNvPr>
            <p:cNvSpPr>
              <a:spLocks noChangeArrowheads="1"/>
            </p:cNvSpPr>
            <p:nvPr/>
          </p:nvSpPr>
          <p:spPr bwMode="auto">
            <a:xfrm>
              <a:off x="5293" y="900"/>
              <a:ext cx="440" cy="322"/>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An</a:t>
              </a:r>
            </a:p>
          </p:txBody>
        </p:sp>
        <p:sp>
          <p:nvSpPr>
            <p:cNvPr id="43019" name="Line 8">
              <a:extLst>
                <a:ext uri="{FF2B5EF4-FFF2-40B4-BE49-F238E27FC236}">
                  <a16:creationId xmlns:a16="http://schemas.microsoft.com/office/drawing/2014/main" id="{770245FD-53EB-EB47-B768-EE9D4DE29167}"/>
                </a:ext>
              </a:extLst>
            </p:cNvPr>
            <p:cNvSpPr>
              <a:spLocks noChangeShapeType="1"/>
            </p:cNvSpPr>
            <p:nvPr/>
          </p:nvSpPr>
          <p:spPr bwMode="auto">
            <a:xfrm flipH="1">
              <a:off x="4488" y="1228"/>
              <a:ext cx="0" cy="522"/>
            </a:xfrm>
            <a:prstGeom prst="line">
              <a:avLst/>
            </a:prstGeom>
            <a:noFill/>
            <a:ln w="9525">
              <a:solidFill>
                <a:schemeClr val="accent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3022" name="Line 11">
              <a:extLst>
                <a:ext uri="{FF2B5EF4-FFF2-40B4-BE49-F238E27FC236}">
                  <a16:creationId xmlns:a16="http://schemas.microsoft.com/office/drawing/2014/main" id="{9AA276E3-790F-F04E-8D22-A2EEAFF947A2}"/>
                </a:ext>
              </a:extLst>
            </p:cNvPr>
            <p:cNvSpPr>
              <a:spLocks noChangeShapeType="1"/>
            </p:cNvSpPr>
            <p:nvPr/>
          </p:nvSpPr>
          <p:spPr bwMode="auto">
            <a:xfrm>
              <a:off x="4977" y="1222"/>
              <a:ext cx="0" cy="528"/>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3023" name="Line 12">
              <a:extLst>
                <a:ext uri="{FF2B5EF4-FFF2-40B4-BE49-F238E27FC236}">
                  <a16:creationId xmlns:a16="http://schemas.microsoft.com/office/drawing/2014/main" id="{40B3929A-8B0E-4F4C-92D5-E9B7E11CACDF}"/>
                </a:ext>
              </a:extLst>
            </p:cNvPr>
            <p:cNvSpPr>
              <a:spLocks noChangeShapeType="1"/>
            </p:cNvSpPr>
            <p:nvPr/>
          </p:nvSpPr>
          <p:spPr bwMode="auto">
            <a:xfrm>
              <a:off x="5531" y="1228"/>
              <a:ext cx="0" cy="522"/>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
        <p:nvSpPr>
          <p:cNvPr id="418831" name="Text Box 15">
            <a:extLst>
              <a:ext uri="{FF2B5EF4-FFF2-40B4-BE49-F238E27FC236}">
                <a16:creationId xmlns:a16="http://schemas.microsoft.com/office/drawing/2014/main" id="{E969E5E9-9499-6748-8639-151DEDC21FB7}"/>
              </a:ext>
            </a:extLst>
          </p:cNvPr>
          <p:cNvSpPr txBox="1">
            <a:spLocks noChangeArrowheads="1"/>
          </p:cNvSpPr>
          <p:nvPr/>
        </p:nvSpPr>
        <p:spPr bwMode="auto">
          <a:xfrm>
            <a:off x="914400" y="3603069"/>
            <a:ext cx="8915400" cy="259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l" eaLnBrk="1" hangingPunct="1">
              <a:lnSpc>
                <a:spcPct val="80000"/>
              </a:lnSpc>
              <a:buClrTx/>
              <a:buSzTx/>
              <a:buFontTx/>
              <a:buChar char="•"/>
            </a:pPr>
            <a:r>
              <a:rPr kumimoji="0" lang="en-US" altLang="en-VN" sz="2800">
                <a:solidFill>
                  <a:schemeClr val="tx1"/>
                </a:solidFill>
                <a:latin typeface="Arial" panose="020B0604020202020204" pitchFamily="34" charset="0"/>
                <a:cs typeface="Arial" panose="020B0604020202020204" pitchFamily="34" charset="0"/>
              </a:rPr>
              <a:t> Cú pháp: </a:t>
            </a:r>
          </a:p>
          <a:p>
            <a:pPr algn="l" eaLnBrk="1" hangingPunct="1">
              <a:lnSpc>
                <a:spcPct val="80000"/>
              </a:lnSpc>
              <a:buClrTx/>
              <a:buSzTx/>
              <a:buFontTx/>
              <a:buNone/>
            </a:pPr>
            <a:r>
              <a:rPr kumimoji="0" lang="en-US" altLang="en-VN" sz="2800">
                <a:solidFill>
                  <a:schemeClr val="tx1"/>
                </a:solidFill>
                <a:latin typeface="Arial" panose="020B0604020202020204" pitchFamily="34" charset="0"/>
                <a:cs typeface="Arial" panose="020B0604020202020204" pitchFamily="34" charset="0"/>
              </a:rPr>
              <a:t>class lớp-dẫn-xuất : mode A1, mode A2, …, mode An</a:t>
            </a:r>
          </a:p>
          <a:p>
            <a:pPr algn="l" eaLnBrk="1" hangingPunct="1">
              <a:lnSpc>
                <a:spcPct val="80000"/>
              </a:lnSpc>
              <a:buClrTx/>
              <a:buSzTx/>
              <a:buFontTx/>
              <a:buNone/>
            </a:pPr>
            <a:r>
              <a:rPr kumimoji="0" lang="en-US" altLang="en-VN" sz="2800">
                <a:solidFill>
                  <a:schemeClr val="tx1"/>
                </a:solidFill>
                <a:latin typeface="Arial" panose="020B0604020202020204" pitchFamily="34" charset="0"/>
                <a:cs typeface="Arial" panose="020B0604020202020204" pitchFamily="34" charset="0"/>
              </a:rPr>
              <a:t>{</a:t>
            </a:r>
          </a:p>
          <a:p>
            <a:pPr algn="l" eaLnBrk="1" hangingPunct="1">
              <a:lnSpc>
                <a:spcPct val="80000"/>
              </a:lnSpc>
              <a:buClrTx/>
              <a:buSzTx/>
              <a:buFontTx/>
              <a:buNone/>
            </a:pPr>
            <a:r>
              <a:rPr kumimoji="0" lang="en-US" altLang="en-VN" sz="2800">
                <a:solidFill>
                  <a:schemeClr val="tx1"/>
                </a:solidFill>
                <a:latin typeface="Arial" panose="020B0604020202020204" pitchFamily="34" charset="0"/>
                <a:cs typeface="Arial" panose="020B0604020202020204" pitchFamily="34" charset="0"/>
              </a:rPr>
              <a:t>	…..;	//</a:t>
            </a:r>
            <a:r>
              <a:rPr kumimoji="0" lang="en-US" altLang="en-VN" sz="2800" i="1">
                <a:solidFill>
                  <a:schemeClr val="tx1"/>
                </a:solidFill>
                <a:latin typeface="Arial" panose="020B0604020202020204" pitchFamily="34" charset="0"/>
                <a:cs typeface="Arial" panose="020B0604020202020204" pitchFamily="34" charset="0"/>
              </a:rPr>
              <a:t>định nghĩa lớp mới</a:t>
            </a:r>
            <a:r>
              <a:rPr kumimoji="0" lang="en-US" altLang="en-VN" sz="2800">
                <a:solidFill>
                  <a:schemeClr val="tx1"/>
                </a:solidFill>
                <a:latin typeface="Arial" panose="020B0604020202020204" pitchFamily="34" charset="0"/>
                <a:cs typeface="Arial" panose="020B0604020202020204" pitchFamily="34" charset="0"/>
              </a:rPr>
              <a:t>	</a:t>
            </a:r>
          </a:p>
          <a:p>
            <a:pPr algn="l" eaLnBrk="1" hangingPunct="1">
              <a:lnSpc>
                <a:spcPct val="80000"/>
              </a:lnSpc>
              <a:buClrTx/>
              <a:buSzTx/>
              <a:buFontTx/>
              <a:buNone/>
            </a:pPr>
            <a:r>
              <a:rPr kumimoji="0" lang="en-US" altLang="en-VN" sz="2800">
                <a:solidFill>
                  <a:schemeClr val="tx1"/>
                </a:solidFill>
                <a:latin typeface="Arial" panose="020B0604020202020204" pitchFamily="34" charset="0"/>
                <a:cs typeface="Arial" panose="020B0604020202020204" pitchFamily="34" charset="0"/>
              </a:rPr>
              <a:t>}; </a:t>
            </a:r>
          </a:p>
          <a:p>
            <a:pPr algn="l" eaLnBrk="1" hangingPunct="1">
              <a:lnSpc>
                <a:spcPct val="80000"/>
              </a:lnSpc>
              <a:buClrTx/>
              <a:buSzTx/>
              <a:buFontTx/>
              <a:buNone/>
            </a:pPr>
            <a:r>
              <a:rPr kumimoji="0" lang="en-US" altLang="en-VN" sz="2800">
                <a:solidFill>
                  <a:schemeClr val="tx1"/>
                </a:solidFill>
                <a:latin typeface="Arial" panose="020B0604020202020204" pitchFamily="34" charset="0"/>
                <a:cs typeface="Arial" panose="020B0604020202020204" pitchFamily="34" charset="0"/>
              </a:rPr>
              <a:t>Chú ý: </a:t>
            </a:r>
            <a:r>
              <a:rPr kumimoji="0" lang="en-US" altLang="en-VN" sz="2800" i="1">
                <a:solidFill>
                  <a:schemeClr val="tx1"/>
                </a:solidFill>
                <a:latin typeface="Arial" panose="020B0604020202020204" pitchFamily="34" charset="0"/>
                <a:cs typeface="Arial" panose="020B0604020202020204" pitchFamily="34" charset="0"/>
              </a:rPr>
              <a:t>mỗi lớp sẽ có một chế độ kế thừa khác nhau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8819"/>
                                        </p:tgtEl>
                                        <p:attrNameLst>
                                          <p:attrName>style.visibility</p:attrName>
                                        </p:attrNameLst>
                                      </p:cBhvr>
                                      <p:to>
                                        <p:strVal val="visible"/>
                                      </p:to>
                                    </p:set>
                                    <p:anim calcmode="lin" valueType="num">
                                      <p:cBhvr additive="base">
                                        <p:cTn id="7" dur="500" fill="hold"/>
                                        <p:tgtEl>
                                          <p:spTgt spid="418819"/>
                                        </p:tgtEl>
                                        <p:attrNameLst>
                                          <p:attrName>ppt_x</p:attrName>
                                        </p:attrNameLst>
                                      </p:cBhvr>
                                      <p:tavLst>
                                        <p:tav tm="0">
                                          <p:val>
                                            <p:strVal val="0-#ppt_w/2"/>
                                          </p:val>
                                        </p:tav>
                                        <p:tav tm="100000">
                                          <p:val>
                                            <p:strVal val="#ppt_x"/>
                                          </p:val>
                                        </p:tav>
                                      </p:tavLst>
                                    </p:anim>
                                    <p:anim calcmode="lin" valueType="num">
                                      <p:cBhvr additive="base">
                                        <p:cTn id="8" dur="500" fill="hold"/>
                                        <p:tgtEl>
                                          <p:spTgt spid="4188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iterate type="wd">
                                    <p:tmPct val="100000"/>
                                  </p:iterate>
                                  <p:childTnLst>
                                    <p:set>
                                      <p:cBhvr>
                                        <p:cTn id="12" dur="1" fill="hold">
                                          <p:stCondLst>
                                            <p:cond delay="0"/>
                                          </p:stCondLst>
                                        </p:cTn>
                                        <p:tgtEl>
                                          <p:spTgt spid="418831">
                                            <p:txEl>
                                              <p:pRg st="0" end="0"/>
                                            </p:txEl>
                                          </p:spTgt>
                                        </p:tgtEl>
                                        <p:attrNameLst>
                                          <p:attrName>style.visibility</p:attrName>
                                        </p:attrNameLst>
                                      </p:cBhvr>
                                      <p:to>
                                        <p:strVal val="visible"/>
                                      </p:to>
                                    </p:set>
                                    <p:animEffect transition="in" filter="blinds(vertical)">
                                      <p:cBhvr>
                                        <p:cTn id="13" dur="300"/>
                                        <p:tgtEl>
                                          <p:spTgt spid="4188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iterate type="wd">
                                    <p:tmPct val="100000"/>
                                  </p:iterate>
                                  <p:childTnLst>
                                    <p:set>
                                      <p:cBhvr>
                                        <p:cTn id="17" dur="1" fill="hold">
                                          <p:stCondLst>
                                            <p:cond delay="0"/>
                                          </p:stCondLst>
                                        </p:cTn>
                                        <p:tgtEl>
                                          <p:spTgt spid="418831">
                                            <p:txEl>
                                              <p:pRg st="1" end="1"/>
                                            </p:txEl>
                                          </p:spTgt>
                                        </p:tgtEl>
                                        <p:attrNameLst>
                                          <p:attrName>style.visibility</p:attrName>
                                        </p:attrNameLst>
                                      </p:cBhvr>
                                      <p:to>
                                        <p:strVal val="visible"/>
                                      </p:to>
                                    </p:set>
                                    <p:animEffect transition="in" filter="blinds(vertical)">
                                      <p:cBhvr>
                                        <p:cTn id="18" dur="300"/>
                                        <p:tgtEl>
                                          <p:spTgt spid="41883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iterate type="wd">
                                    <p:tmPct val="100000"/>
                                  </p:iterate>
                                  <p:childTnLst>
                                    <p:set>
                                      <p:cBhvr>
                                        <p:cTn id="22" dur="1" fill="hold">
                                          <p:stCondLst>
                                            <p:cond delay="0"/>
                                          </p:stCondLst>
                                        </p:cTn>
                                        <p:tgtEl>
                                          <p:spTgt spid="418831">
                                            <p:txEl>
                                              <p:pRg st="2" end="2"/>
                                            </p:txEl>
                                          </p:spTgt>
                                        </p:tgtEl>
                                        <p:attrNameLst>
                                          <p:attrName>style.visibility</p:attrName>
                                        </p:attrNameLst>
                                      </p:cBhvr>
                                      <p:to>
                                        <p:strVal val="visible"/>
                                      </p:to>
                                    </p:set>
                                    <p:animEffect transition="in" filter="blinds(vertical)">
                                      <p:cBhvr>
                                        <p:cTn id="23" dur="300"/>
                                        <p:tgtEl>
                                          <p:spTgt spid="41883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iterate type="wd">
                                    <p:tmPct val="100000"/>
                                  </p:iterate>
                                  <p:childTnLst>
                                    <p:set>
                                      <p:cBhvr>
                                        <p:cTn id="27" dur="1" fill="hold">
                                          <p:stCondLst>
                                            <p:cond delay="0"/>
                                          </p:stCondLst>
                                        </p:cTn>
                                        <p:tgtEl>
                                          <p:spTgt spid="418831">
                                            <p:txEl>
                                              <p:pRg st="3" end="3"/>
                                            </p:txEl>
                                          </p:spTgt>
                                        </p:tgtEl>
                                        <p:attrNameLst>
                                          <p:attrName>style.visibility</p:attrName>
                                        </p:attrNameLst>
                                      </p:cBhvr>
                                      <p:to>
                                        <p:strVal val="visible"/>
                                      </p:to>
                                    </p:set>
                                    <p:animEffect transition="in" filter="blinds(vertical)">
                                      <p:cBhvr>
                                        <p:cTn id="28" dur="300"/>
                                        <p:tgtEl>
                                          <p:spTgt spid="41883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iterate type="wd">
                                    <p:tmPct val="100000"/>
                                  </p:iterate>
                                  <p:childTnLst>
                                    <p:set>
                                      <p:cBhvr>
                                        <p:cTn id="32" dur="1" fill="hold">
                                          <p:stCondLst>
                                            <p:cond delay="0"/>
                                          </p:stCondLst>
                                        </p:cTn>
                                        <p:tgtEl>
                                          <p:spTgt spid="418831">
                                            <p:txEl>
                                              <p:pRg st="4" end="4"/>
                                            </p:txEl>
                                          </p:spTgt>
                                        </p:tgtEl>
                                        <p:attrNameLst>
                                          <p:attrName>style.visibility</p:attrName>
                                        </p:attrNameLst>
                                      </p:cBhvr>
                                      <p:to>
                                        <p:strVal val="visible"/>
                                      </p:to>
                                    </p:set>
                                    <p:animEffect transition="in" filter="blinds(vertical)">
                                      <p:cBhvr>
                                        <p:cTn id="33" dur="300"/>
                                        <p:tgtEl>
                                          <p:spTgt spid="418831">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iterate type="wd">
                                    <p:tmPct val="100000"/>
                                  </p:iterate>
                                  <p:childTnLst>
                                    <p:set>
                                      <p:cBhvr>
                                        <p:cTn id="37" dur="1" fill="hold">
                                          <p:stCondLst>
                                            <p:cond delay="0"/>
                                          </p:stCondLst>
                                        </p:cTn>
                                        <p:tgtEl>
                                          <p:spTgt spid="418831">
                                            <p:txEl>
                                              <p:pRg st="5" end="5"/>
                                            </p:txEl>
                                          </p:spTgt>
                                        </p:tgtEl>
                                        <p:attrNameLst>
                                          <p:attrName>style.visibility</p:attrName>
                                        </p:attrNameLst>
                                      </p:cBhvr>
                                      <p:to>
                                        <p:strVal val="visible"/>
                                      </p:to>
                                    </p:set>
                                    <p:animEffect transition="in" filter="blinds(vertical)">
                                      <p:cBhvr>
                                        <p:cTn id="38" dur="300"/>
                                        <p:tgtEl>
                                          <p:spTgt spid="4188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1B33E219-309E-8E4D-A03A-0196713ACE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CB805573-B2EB-2F42-9151-11E8993F01F3}" type="slidenum">
              <a:rPr kumimoji="0" lang="en-US" altLang="en-VN" sz="1200">
                <a:solidFill>
                  <a:srgbClr val="300030"/>
                </a:solidFill>
                <a:latin typeface="Arial" panose="020B0604020202020204" pitchFamily="34" charset="0"/>
              </a:rPr>
              <a:pPr algn="r">
                <a:spcBef>
                  <a:spcPct val="50000"/>
                </a:spcBef>
                <a:buClrTx/>
                <a:buSzTx/>
                <a:buFontTx/>
                <a:buNone/>
              </a:pPr>
              <a:t>29</a:t>
            </a:fld>
            <a:endParaRPr kumimoji="0" lang="en-US" altLang="en-VN" sz="1400">
              <a:solidFill>
                <a:srgbClr val="300030"/>
              </a:solidFill>
              <a:latin typeface="Arial" panose="020B0604020202020204" pitchFamily="34" charset="0"/>
            </a:endParaRPr>
          </a:p>
        </p:txBody>
      </p:sp>
      <p:sp>
        <p:nvSpPr>
          <p:cNvPr id="44035" name="Rectangle 2">
            <a:extLst>
              <a:ext uri="{FF2B5EF4-FFF2-40B4-BE49-F238E27FC236}">
                <a16:creationId xmlns:a16="http://schemas.microsoft.com/office/drawing/2014/main" id="{D783BBC5-265F-8F4F-BFE7-72553F8A04C2}"/>
              </a:ext>
            </a:extLst>
          </p:cNvPr>
          <p:cNvSpPr>
            <a:spLocks noGrp="1" noChangeArrowheads="1"/>
          </p:cNvSpPr>
          <p:nvPr>
            <p:ph idx="4294967295"/>
          </p:nvPr>
        </p:nvSpPr>
        <p:spPr>
          <a:xfrm>
            <a:off x="1143000" y="1577409"/>
            <a:ext cx="10515600" cy="4351338"/>
          </a:xfrm>
        </p:spPr>
        <p:txBody>
          <a:bodyPr/>
          <a:lstStyle/>
          <a:p>
            <a:pPr marL="404813" indent="-404813">
              <a:buClr>
                <a:schemeClr val="tx1"/>
              </a:buClr>
              <a:buFont typeface="Wingdings" pitchFamily="2" charset="2"/>
              <a:buChar char="ü"/>
              <a:tabLst>
                <a:tab pos="166688" algn="l"/>
              </a:tabLst>
            </a:pPr>
            <a:r>
              <a:rPr lang="en-US" altLang="en-VN"/>
              <a:t>Ví dụ:</a:t>
            </a:r>
          </a:p>
        </p:txBody>
      </p:sp>
      <p:grpSp>
        <p:nvGrpSpPr>
          <p:cNvPr id="44037" name="Group 28">
            <a:extLst>
              <a:ext uri="{FF2B5EF4-FFF2-40B4-BE49-F238E27FC236}">
                <a16:creationId xmlns:a16="http://schemas.microsoft.com/office/drawing/2014/main" id="{357D9C70-43B0-BB4A-8366-8415049A4099}"/>
              </a:ext>
            </a:extLst>
          </p:cNvPr>
          <p:cNvGrpSpPr>
            <a:grpSpLocks/>
          </p:cNvGrpSpPr>
          <p:nvPr/>
        </p:nvGrpSpPr>
        <p:grpSpPr bwMode="auto">
          <a:xfrm>
            <a:off x="2819401" y="2209801"/>
            <a:ext cx="6704013" cy="2498725"/>
            <a:chOff x="1344" y="2016"/>
            <a:chExt cx="4016" cy="1390"/>
          </a:xfrm>
        </p:grpSpPr>
        <p:sp>
          <p:nvSpPr>
            <p:cNvPr id="44038" name="AutoShape 5">
              <a:extLst>
                <a:ext uri="{FF2B5EF4-FFF2-40B4-BE49-F238E27FC236}">
                  <a16:creationId xmlns:a16="http://schemas.microsoft.com/office/drawing/2014/main" id="{78F91CA1-F10F-9349-9623-D29EC14FC5CB}"/>
                </a:ext>
              </a:extLst>
            </p:cNvPr>
            <p:cNvSpPr>
              <a:spLocks noChangeArrowheads="1"/>
            </p:cNvSpPr>
            <p:nvPr/>
          </p:nvSpPr>
          <p:spPr bwMode="auto">
            <a:xfrm>
              <a:off x="2594" y="3122"/>
              <a:ext cx="1385"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KẾT QUẢ</a:t>
              </a:r>
            </a:p>
          </p:txBody>
        </p:sp>
        <p:sp>
          <p:nvSpPr>
            <p:cNvPr id="44039" name="AutoShape 6">
              <a:extLst>
                <a:ext uri="{FF2B5EF4-FFF2-40B4-BE49-F238E27FC236}">
                  <a16:creationId xmlns:a16="http://schemas.microsoft.com/office/drawing/2014/main" id="{81487282-4EE0-2941-8919-F5A16B40165D}"/>
                </a:ext>
              </a:extLst>
            </p:cNvPr>
            <p:cNvSpPr>
              <a:spLocks noChangeArrowheads="1"/>
            </p:cNvSpPr>
            <p:nvPr/>
          </p:nvSpPr>
          <p:spPr bwMode="auto">
            <a:xfrm>
              <a:off x="2688" y="2016"/>
              <a:ext cx="1180" cy="246"/>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000">
                  <a:solidFill>
                    <a:schemeClr val="tx1"/>
                  </a:solidFill>
                  <a:cs typeface="Arial" panose="020B0604020202020204" pitchFamily="34" charset="0"/>
                </a:rPr>
                <a:t>ĐIỂM THI</a:t>
              </a:r>
            </a:p>
          </p:txBody>
        </p:sp>
        <p:sp>
          <p:nvSpPr>
            <p:cNvPr id="44040" name="AutoShape 7">
              <a:extLst>
                <a:ext uri="{FF2B5EF4-FFF2-40B4-BE49-F238E27FC236}">
                  <a16:creationId xmlns:a16="http://schemas.microsoft.com/office/drawing/2014/main" id="{F1D8F647-4F42-0345-B01F-280A3FC85D9A}"/>
                </a:ext>
              </a:extLst>
            </p:cNvPr>
            <p:cNvSpPr>
              <a:spLocks noChangeArrowheads="1"/>
            </p:cNvSpPr>
            <p:nvPr/>
          </p:nvSpPr>
          <p:spPr bwMode="auto">
            <a:xfrm>
              <a:off x="4125" y="2021"/>
              <a:ext cx="1235"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ƯU TIÊN</a:t>
              </a:r>
            </a:p>
          </p:txBody>
        </p:sp>
        <p:sp>
          <p:nvSpPr>
            <p:cNvPr id="44041" name="Line 12">
              <a:extLst>
                <a:ext uri="{FF2B5EF4-FFF2-40B4-BE49-F238E27FC236}">
                  <a16:creationId xmlns:a16="http://schemas.microsoft.com/office/drawing/2014/main" id="{F9652330-7B96-5247-A277-A05FB15BC2AA}"/>
                </a:ext>
              </a:extLst>
            </p:cNvPr>
            <p:cNvSpPr>
              <a:spLocks noChangeShapeType="1"/>
            </p:cNvSpPr>
            <p:nvPr/>
          </p:nvSpPr>
          <p:spPr bwMode="auto">
            <a:xfrm>
              <a:off x="4742" y="2296"/>
              <a:ext cx="0" cy="38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42" name="Line 13">
              <a:extLst>
                <a:ext uri="{FF2B5EF4-FFF2-40B4-BE49-F238E27FC236}">
                  <a16:creationId xmlns:a16="http://schemas.microsoft.com/office/drawing/2014/main" id="{24527D0B-1E20-A542-954C-E9E1AB9524C8}"/>
                </a:ext>
              </a:extLst>
            </p:cNvPr>
            <p:cNvSpPr>
              <a:spLocks noChangeShapeType="1"/>
            </p:cNvSpPr>
            <p:nvPr/>
          </p:nvSpPr>
          <p:spPr bwMode="auto">
            <a:xfrm flipH="1">
              <a:off x="3899" y="2677"/>
              <a:ext cx="8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43" name="Line 14">
              <a:extLst>
                <a:ext uri="{FF2B5EF4-FFF2-40B4-BE49-F238E27FC236}">
                  <a16:creationId xmlns:a16="http://schemas.microsoft.com/office/drawing/2014/main" id="{A029751B-B347-A44C-8360-4BF245D06549}"/>
                </a:ext>
              </a:extLst>
            </p:cNvPr>
            <p:cNvSpPr>
              <a:spLocks noChangeShapeType="1"/>
            </p:cNvSpPr>
            <p:nvPr/>
          </p:nvSpPr>
          <p:spPr bwMode="auto">
            <a:xfrm flipH="1">
              <a:off x="3888" y="2677"/>
              <a:ext cx="11" cy="441"/>
            </a:xfrm>
            <a:prstGeom prst="line">
              <a:avLst/>
            </a:prstGeom>
            <a:noFill/>
            <a:ln w="9525">
              <a:solidFill>
                <a:schemeClr val="accent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44" name="AutoShape 17">
              <a:extLst>
                <a:ext uri="{FF2B5EF4-FFF2-40B4-BE49-F238E27FC236}">
                  <a16:creationId xmlns:a16="http://schemas.microsoft.com/office/drawing/2014/main" id="{71638AFA-50EC-CB43-9A8D-CB681EDB465C}"/>
                </a:ext>
              </a:extLst>
            </p:cNvPr>
            <p:cNvSpPr>
              <a:spLocks noChangeArrowheads="1"/>
            </p:cNvSpPr>
            <p:nvPr/>
          </p:nvSpPr>
          <p:spPr bwMode="auto">
            <a:xfrm>
              <a:off x="1344" y="2016"/>
              <a:ext cx="1180" cy="246"/>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000">
                  <a:solidFill>
                    <a:schemeClr val="tx1"/>
                  </a:solidFill>
                  <a:cs typeface="Arial" panose="020B0604020202020204" pitchFamily="34" charset="0"/>
                </a:rPr>
                <a:t>SINH VI</a:t>
              </a:r>
              <a:r>
                <a:rPr kumimoji="0" lang="en-US" altLang="en-VN" sz="2000">
                  <a:solidFill>
                    <a:schemeClr val="tx1"/>
                  </a:solidFill>
                </a:rPr>
                <a:t>ÊN</a:t>
              </a:r>
            </a:p>
          </p:txBody>
        </p:sp>
        <p:sp>
          <p:nvSpPr>
            <p:cNvPr id="44046" name="Line 22">
              <a:extLst>
                <a:ext uri="{FF2B5EF4-FFF2-40B4-BE49-F238E27FC236}">
                  <a16:creationId xmlns:a16="http://schemas.microsoft.com/office/drawing/2014/main" id="{41135B2E-F417-0446-8D59-C1BEA074C1BA}"/>
                </a:ext>
              </a:extLst>
            </p:cNvPr>
            <p:cNvSpPr>
              <a:spLocks noChangeShapeType="1"/>
            </p:cNvSpPr>
            <p:nvPr/>
          </p:nvSpPr>
          <p:spPr bwMode="auto">
            <a:xfrm>
              <a:off x="2805" y="2630"/>
              <a:ext cx="0" cy="488"/>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47" name="Line 23">
              <a:extLst>
                <a:ext uri="{FF2B5EF4-FFF2-40B4-BE49-F238E27FC236}">
                  <a16:creationId xmlns:a16="http://schemas.microsoft.com/office/drawing/2014/main" id="{CC771691-CAE7-CD4A-BD84-9524C1ADA220}"/>
                </a:ext>
              </a:extLst>
            </p:cNvPr>
            <p:cNvSpPr>
              <a:spLocks noChangeShapeType="1"/>
            </p:cNvSpPr>
            <p:nvPr/>
          </p:nvSpPr>
          <p:spPr bwMode="auto">
            <a:xfrm>
              <a:off x="1815" y="2278"/>
              <a:ext cx="0" cy="326"/>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48" name="Line 24">
              <a:extLst>
                <a:ext uri="{FF2B5EF4-FFF2-40B4-BE49-F238E27FC236}">
                  <a16:creationId xmlns:a16="http://schemas.microsoft.com/office/drawing/2014/main" id="{AC9D86B2-FC40-F349-A506-9D68EB640CD0}"/>
                </a:ext>
              </a:extLst>
            </p:cNvPr>
            <p:cNvSpPr>
              <a:spLocks noChangeShapeType="1"/>
            </p:cNvSpPr>
            <p:nvPr/>
          </p:nvSpPr>
          <p:spPr bwMode="auto">
            <a:xfrm>
              <a:off x="1815" y="2614"/>
              <a:ext cx="990" cy="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4050" name="Line 27">
              <a:extLst>
                <a:ext uri="{FF2B5EF4-FFF2-40B4-BE49-F238E27FC236}">
                  <a16:creationId xmlns:a16="http://schemas.microsoft.com/office/drawing/2014/main" id="{522090D4-4C0C-E541-9676-AAD6542A1496}"/>
                </a:ext>
              </a:extLst>
            </p:cNvPr>
            <p:cNvSpPr>
              <a:spLocks noChangeShapeType="1"/>
            </p:cNvSpPr>
            <p:nvPr/>
          </p:nvSpPr>
          <p:spPr bwMode="auto">
            <a:xfrm flipH="1">
              <a:off x="3307" y="2262"/>
              <a:ext cx="0" cy="860"/>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9184"/>
            <a:ext cx="6894576" cy="1783080"/>
          </a:xfrm>
        </p:spPr>
        <p:txBody>
          <a:bodyPr anchor="b">
            <a:normAutofit/>
          </a:bodyPr>
          <a:lstStyle/>
          <a:p>
            <a:r>
              <a:rPr lang="en-US" sz="5400"/>
              <a:t>Giới thiệu về Kế thừa</a:t>
            </a:r>
          </a:p>
        </p:txBody>
      </p:sp>
      <p:sp>
        <p:nvSpPr>
          <p:cNvPr id="308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640080" y="2706624"/>
            <a:ext cx="7370064" cy="3483864"/>
          </a:xfrm>
        </p:spPr>
        <p:txBody>
          <a:bodyPr>
            <a:noAutofit/>
          </a:bodyPr>
          <a:lstStyle/>
          <a:p>
            <a:pPr algn="just"/>
            <a:r>
              <a:rPr lang="en-US"/>
              <a:t>Thế nào là kế thừa? Định nghĩa?</a:t>
            </a:r>
          </a:p>
          <a:p>
            <a:pPr algn="just"/>
            <a:r>
              <a:rPr lang="en-US"/>
              <a:t>Một kỹ thuật lập trình mạnh, khái niệm trừu tượng</a:t>
            </a:r>
          </a:p>
          <a:p>
            <a:pPr algn="just"/>
            <a:r>
              <a:rPr lang="en-US"/>
              <a:t>Cấu trúc tổng quát về một khái niệm được định nghĩa trong một lớp (lớp cha / lớp cơ sở)</a:t>
            </a:r>
          </a:p>
          <a:p>
            <a:pPr lvl="1" algn="just"/>
            <a:r>
              <a:rPr lang="en-US"/>
              <a:t>Những phiên bản chuyên biệt (lớp con) sau đó kế thừa thuộc tính của lớp tổng quát đó</a:t>
            </a:r>
          </a:p>
          <a:p>
            <a:pPr lvl="1" algn="just"/>
            <a:r>
              <a:rPr lang="en-US"/>
              <a:t>Lớp con có thể mở rộng hay thay đổi chức năng cho phù hợp</a:t>
            </a:r>
            <a:endParaRPr lang="en-US" sz="2800"/>
          </a:p>
        </p:txBody>
      </p:sp>
      <p:pic>
        <p:nvPicPr>
          <p:cNvPr id="3076" name="Picture 4" descr="Image result"/>
          <p:cNvPicPr>
            <a:picLocks noChangeAspect="1" noChangeArrowheads="1"/>
          </p:cNvPicPr>
          <p:nvPr/>
        </p:nvPicPr>
        <p:blipFill>
          <a:blip r:embed="rId3" cstate="print"/>
          <a:stretch>
            <a:fillRect/>
          </a:stretch>
        </p:blipFill>
        <p:spPr bwMode="auto">
          <a:xfrm>
            <a:off x="8101584" y="961903"/>
            <a:ext cx="4014216" cy="2164528"/>
          </a:xfrm>
          <a:prstGeom prst="rect">
            <a:avLst/>
          </a:prstGeom>
          <a:noFill/>
        </p:spPr>
      </p:pic>
      <p:pic>
        <p:nvPicPr>
          <p:cNvPr id="3074" name="Picture 2" descr="https://daynhauhoc.s3-ap-southeast-1.amazonaws.com/original/2X/c/c198da5b48ffe9e48c361c4d66de89cb40088ee6.png"/>
          <p:cNvPicPr>
            <a:picLocks noChangeAspect="1" noChangeArrowheads="1"/>
          </p:cNvPicPr>
          <p:nvPr/>
        </p:nvPicPr>
        <p:blipFill>
          <a:blip r:embed="rId4" cstate="print"/>
          <a:stretch>
            <a:fillRect/>
          </a:stretch>
        </p:blipFill>
        <p:spPr bwMode="auto">
          <a:xfrm>
            <a:off x="8101584" y="4113029"/>
            <a:ext cx="3995928" cy="2108600"/>
          </a:xfrm>
          <a:prstGeom prst="rect">
            <a:avLst/>
          </a:prstGeom>
          <a:noFill/>
        </p:spPr>
      </p:pic>
      <p:sp>
        <p:nvSpPr>
          <p:cNvPr id="4" name="Slide Number Placeholder 3"/>
          <p:cNvSpPr>
            <a:spLocks noGrp="1"/>
          </p:cNvSpPr>
          <p:nvPr>
            <p:ph type="sldNum" sz="quarter" idx="12"/>
          </p:nvPr>
        </p:nvSpPr>
        <p:spPr>
          <a:xfrm>
            <a:off x="8610600" y="6356350"/>
            <a:ext cx="2743200" cy="365125"/>
          </a:xfrm>
        </p:spPr>
        <p:txBody>
          <a:bodyPr>
            <a:normAutofit/>
          </a:bodyPr>
          <a:lstStyle/>
          <a:p>
            <a:pPr eaLnBrk="1" latinLnBrk="0" hangingPunct="1">
              <a:spcAft>
                <a:spcPts val="600"/>
              </a:spcAft>
            </a:pPr>
            <a:fld id="{2BBB5E19-F10A-4C2F-BF6F-11C513378A2E}" type="slidenum">
              <a:rPr kumimoji="0" lang="en-US" smtClean="0"/>
              <a:pPr eaLnBrk="1" latinLnBrk="0" hangingPunct="1">
                <a:spcAft>
                  <a:spcPts val="600"/>
                </a:spcAft>
              </a:pPr>
              <a:t>3</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15">
            <a:extLst>
              <a:ext uri="{FF2B5EF4-FFF2-40B4-BE49-F238E27FC236}">
                <a16:creationId xmlns:a16="http://schemas.microsoft.com/office/drawing/2014/main" id="{FFAF3AC6-B65A-BE4A-920A-511AE9BB3979}"/>
              </a:ext>
            </a:extLst>
          </p:cNvPr>
          <p:cNvSpPr>
            <a:spLocks noGrp="1" noChangeArrowheads="1"/>
          </p:cNvSpPr>
          <p:nvPr>
            <p:ph type="title"/>
          </p:nvPr>
        </p:nvSpPr>
        <p:spPr/>
        <p:txBody>
          <a:bodyPr/>
          <a:lstStyle/>
          <a:p>
            <a:r>
              <a:rPr lang="en-US" altLang="en-VN" b="0"/>
              <a:t>4. Kế thừa kép:</a:t>
            </a:r>
          </a:p>
        </p:txBody>
      </p:sp>
      <p:sp>
        <p:nvSpPr>
          <p:cNvPr id="45059" name="Rectangle 2">
            <a:extLst>
              <a:ext uri="{FF2B5EF4-FFF2-40B4-BE49-F238E27FC236}">
                <a16:creationId xmlns:a16="http://schemas.microsoft.com/office/drawing/2014/main" id="{075E1E7F-F220-544C-A0FC-1D3EE563AAA6}"/>
              </a:ext>
            </a:extLst>
          </p:cNvPr>
          <p:cNvSpPr>
            <a:spLocks noGrp="1" noChangeArrowheads="1"/>
          </p:cNvSpPr>
          <p:nvPr>
            <p:ph idx="1"/>
          </p:nvPr>
        </p:nvSpPr>
        <p:spPr/>
        <p:txBody>
          <a:bodyPr/>
          <a:lstStyle/>
          <a:p>
            <a:pPr marL="404813" indent="-404813">
              <a:buClr>
                <a:schemeClr val="tx1"/>
              </a:buClr>
              <a:buFont typeface="Wingdings" pitchFamily="2" charset="2"/>
              <a:buChar char="ü"/>
              <a:tabLst>
                <a:tab pos="166688" algn="l"/>
              </a:tabLst>
            </a:pPr>
            <a:r>
              <a:rPr lang="en-US" altLang="en-VN"/>
              <a:t>Là kế thừa bằng cách kết hợp nhiều loại kế thừa để tạo ra lớp dẫn xuất mới</a:t>
            </a:r>
          </a:p>
        </p:txBody>
      </p:sp>
      <p:sp>
        <p:nvSpPr>
          <p:cNvPr id="45058" name="Slide Number Placeholder 4">
            <a:extLst>
              <a:ext uri="{FF2B5EF4-FFF2-40B4-BE49-F238E27FC236}">
                <a16:creationId xmlns:a16="http://schemas.microsoft.com/office/drawing/2014/main" id="{39181149-F8F4-8C49-A69E-954A50548E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1ECE6D43-96EF-944A-9FBC-1C5FC2C8524D}" type="slidenum">
              <a:rPr kumimoji="0" lang="en-US" altLang="en-VN" sz="1200">
                <a:solidFill>
                  <a:srgbClr val="300030"/>
                </a:solidFill>
                <a:latin typeface="Arial" panose="020B0604020202020204" pitchFamily="34" charset="0"/>
              </a:rPr>
              <a:pPr algn="r">
                <a:spcBef>
                  <a:spcPct val="50000"/>
                </a:spcBef>
                <a:buClrTx/>
                <a:buSzTx/>
                <a:buFontTx/>
                <a:buNone/>
              </a:pPr>
              <a:t>30</a:t>
            </a:fld>
            <a:endParaRPr kumimoji="0" lang="en-US" altLang="en-VN" sz="1400">
              <a:solidFill>
                <a:srgbClr val="300030"/>
              </a:solidFill>
              <a:latin typeface="Arial" panose="020B0604020202020204" pitchFamily="34" charset="0"/>
            </a:endParaRPr>
          </a:p>
        </p:txBody>
      </p:sp>
      <p:grpSp>
        <p:nvGrpSpPr>
          <p:cNvPr id="453635" name="Group 3">
            <a:extLst>
              <a:ext uri="{FF2B5EF4-FFF2-40B4-BE49-F238E27FC236}">
                <a16:creationId xmlns:a16="http://schemas.microsoft.com/office/drawing/2014/main" id="{98B203CB-F1AB-694C-B628-73A45FDB571D}"/>
              </a:ext>
            </a:extLst>
          </p:cNvPr>
          <p:cNvGrpSpPr>
            <a:grpSpLocks/>
          </p:cNvGrpSpPr>
          <p:nvPr/>
        </p:nvGrpSpPr>
        <p:grpSpPr bwMode="auto">
          <a:xfrm>
            <a:off x="3124201" y="2743201"/>
            <a:ext cx="5267325" cy="3355975"/>
            <a:chOff x="432" y="1538"/>
            <a:chExt cx="2832" cy="1868"/>
          </a:xfrm>
        </p:grpSpPr>
        <p:sp>
          <p:nvSpPr>
            <p:cNvPr id="45062" name="AutoShape 4">
              <a:extLst>
                <a:ext uri="{FF2B5EF4-FFF2-40B4-BE49-F238E27FC236}">
                  <a16:creationId xmlns:a16="http://schemas.microsoft.com/office/drawing/2014/main" id="{40D605A5-EBFE-A149-BE49-CA054DC36A6A}"/>
                </a:ext>
              </a:extLst>
            </p:cNvPr>
            <p:cNvSpPr>
              <a:spLocks noChangeArrowheads="1"/>
            </p:cNvSpPr>
            <p:nvPr/>
          </p:nvSpPr>
          <p:spPr bwMode="auto">
            <a:xfrm>
              <a:off x="432" y="1538"/>
              <a:ext cx="1008"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SINH VIÊN</a:t>
              </a:r>
            </a:p>
          </p:txBody>
        </p:sp>
        <p:sp>
          <p:nvSpPr>
            <p:cNvPr id="45063" name="AutoShape 5">
              <a:extLst>
                <a:ext uri="{FF2B5EF4-FFF2-40B4-BE49-F238E27FC236}">
                  <a16:creationId xmlns:a16="http://schemas.microsoft.com/office/drawing/2014/main" id="{137DBC72-A8C5-644A-ADE9-87EFF322AD56}"/>
                </a:ext>
              </a:extLst>
            </p:cNvPr>
            <p:cNvSpPr>
              <a:spLocks noChangeArrowheads="1"/>
            </p:cNvSpPr>
            <p:nvPr/>
          </p:nvSpPr>
          <p:spPr bwMode="auto">
            <a:xfrm>
              <a:off x="1392" y="3122"/>
              <a:ext cx="1104"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KẾT QUẢ</a:t>
              </a:r>
            </a:p>
          </p:txBody>
        </p:sp>
        <p:sp>
          <p:nvSpPr>
            <p:cNvPr id="45064" name="AutoShape 6">
              <a:extLst>
                <a:ext uri="{FF2B5EF4-FFF2-40B4-BE49-F238E27FC236}">
                  <a16:creationId xmlns:a16="http://schemas.microsoft.com/office/drawing/2014/main" id="{87071A83-9043-BD4B-A125-641ADC5D747B}"/>
                </a:ext>
              </a:extLst>
            </p:cNvPr>
            <p:cNvSpPr>
              <a:spLocks noChangeArrowheads="1"/>
            </p:cNvSpPr>
            <p:nvPr/>
          </p:nvSpPr>
          <p:spPr bwMode="auto">
            <a:xfrm>
              <a:off x="432" y="2132"/>
              <a:ext cx="1008"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ĐIỂM THI</a:t>
              </a:r>
            </a:p>
          </p:txBody>
        </p:sp>
        <p:sp>
          <p:nvSpPr>
            <p:cNvPr id="45065" name="AutoShape 7">
              <a:extLst>
                <a:ext uri="{FF2B5EF4-FFF2-40B4-BE49-F238E27FC236}">
                  <a16:creationId xmlns:a16="http://schemas.microsoft.com/office/drawing/2014/main" id="{73E5654C-86AC-2041-BBA2-0750ACF0F1E4}"/>
                </a:ext>
              </a:extLst>
            </p:cNvPr>
            <p:cNvSpPr>
              <a:spLocks noChangeArrowheads="1"/>
            </p:cNvSpPr>
            <p:nvPr/>
          </p:nvSpPr>
          <p:spPr bwMode="auto">
            <a:xfrm>
              <a:off x="2208" y="2047"/>
              <a:ext cx="1056" cy="284"/>
            </a:xfrm>
            <a:prstGeom prst="flowChartAlternateProcess">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eaLnBrk="1" hangingPunct="1">
                <a:spcBef>
                  <a:spcPct val="50000"/>
                </a:spcBef>
                <a:buClrTx/>
                <a:buSzTx/>
                <a:buFontTx/>
                <a:buNone/>
              </a:pPr>
              <a:r>
                <a:rPr kumimoji="0" lang="en-US" altLang="en-VN" sz="2400">
                  <a:solidFill>
                    <a:schemeClr val="tx1"/>
                  </a:solidFill>
                  <a:latin typeface="Arial" panose="020B0604020202020204" pitchFamily="34" charset="0"/>
                  <a:cs typeface="Arial" panose="020B0604020202020204" pitchFamily="34" charset="0"/>
                </a:rPr>
                <a:t>ƯU TIÊN</a:t>
              </a:r>
            </a:p>
          </p:txBody>
        </p:sp>
        <p:sp>
          <p:nvSpPr>
            <p:cNvPr id="45066" name="Line 8">
              <a:extLst>
                <a:ext uri="{FF2B5EF4-FFF2-40B4-BE49-F238E27FC236}">
                  <a16:creationId xmlns:a16="http://schemas.microsoft.com/office/drawing/2014/main" id="{04EA1AD3-4063-CB40-96B5-0602BD840037}"/>
                </a:ext>
              </a:extLst>
            </p:cNvPr>
            <p:cNvSpPr>
              <a:spLocks noChangeShapeType="1"/>
            </p:cNvSpPr>
            <p:nvPr/>
          </p:nvSpPr>
          <p:spPr bwMode="auto">
            <a:xfrm>
              <a:off x="924" y="1835"/>
              <a:ext cx="0" cy="28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67" name="Line 9">
              <a:extLst>
                <a:ext uri="{FF2B5EF4-FFF2-40B4-BE49-F238E27FC236}">
                  <a16:creationId xmlns:a16="http://schemas.microsoft.com/office/drawing/2014/main" id="{D73ECEB7-FED8-F843-AC46-24FBE2BB2FF4}"/>
                </a:ext>
              </a:extLst>
            </p:cNvPr>
            <p:cNvSpPr>
              <a:spLocks noChangeShapeType="1"/>
            </p:cNvSpPr>
            <p:nvPr/>
          </p:nvSpPr>
          <p:spPr bwMode="auto">
            <a:xfrm>
              <a:off x="924" y="2400"/>
              <a:ext cx="0" cy="288"/>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68" name="Line 10">
              <a:extLst>
                <a:ext uri="{FF2B5EF4-FFF2-40B4-BE49-F238E27FC236}">
                  <a16:creationId xmlns:a16="http://schemas.microsoft.com/office/drawing/2014/main" id="{6F35AD85-6DA4-ED4E-9246-BE2024875ECA}"/>
                </a:ext>
              </a:extLst>
            </p:cNvPr>
            <p:cNvSpPr>
              <a:spLocks noChangeShapeType="1"/>
            </p:cNvSpPr>
            <p:nvPr/>
          </p:nvSpPr>
          <p:spPr bwMode="auto">
            <a:xfrm>
              <a:off x="924" y="2688"/>
              <a:ext cx="8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69" name="Line 11">
              <a:extLst>
                <a:ext uri="{FF2B5EF4-FFF2-40B4-BE49-F238E27FC236}">
                  <a16:creationId xmlns:a16="http://schemas.microsoft.com/office/drawing/2014/main" id="{7EA6A07D-79A6-0A4B-90E3-5E3493BD64C4}"/>
                </a:ext>
              </a:extLst>
            </p:cNvPr>
            <p:cNvSpPr>
              <a:spLocks noChangeShapeType="1"/>
            </p:cNvSpPr>
            <p:nvPr/>
          </p:nvSpPr>
          <p:spPr bwMode="auto">
            <a:xfrm>
              <a:off x="1728" y="2688"/>
              <a:ext cx="0" cy="432"/>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70" name="Line 12">
              <a:extLst>
                <a:ext uri="{FF2B5EF4-FFF2-40B4-BE49-F238E27FC236}">
                  <a16:creationId xmlns:a16="http://schemas.microsoft.com/office/drawing/2014/main" id="{D64D6228-0BE3-3646-8C42-183CDE00600F}"/>
                </a:ext>
              </a:extLst>
            </p:cNvPr>
            <p:cNvSpPr>
              <a:spLocks noChangeShapeType="1"/>
            </p:cNvSpPr>
            <p:nvPr/>
          </p:nvSpPr>
          <p:spPr bwMode="auto">
            <a:xfrm>
              <a:off x="2736" y="2352"/>
              <a:ext cx="0" cy="336"/>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71" name="Line 13">
              <a:extLst>
                <a:ext uri="{FF2B5EF4-FFF2-40B4-BE49-F238E27FC236}">
                  <a16:creationId xmlns:a16="http://schemas.microsoft.com/office/drawing/2014/main" id="{AE5C23AD-3A65-864D-9FF4-A4C0A13E68F4}"/>
                </a:ext>
              </a:extLst>
            </p:cNvPr>
            <p:cNvSpPr>
              <a:spLocks noChangeShapeType="1"/>
            </p:cNvSpPr>
            <p:nvPr/>
          </p:nvSpPr>
          <p:spPr bwMode="auto">
            <a:xfrm flipH="1">
              <a:off x="2016" y="268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45072" name="Line 14">
              <a:extLst>
                <a:ext uri="{FF2B5EF4-FFF2-40B4-BE49-F238E27FC236}">
                  <a16:creationId xmlns:a16="http://schemas.microsoft.com/office/drawing/2014/main" id="{3AD8BBA6-7C47-A348-96D5-475E8CE6C869}"/>
                </a:ext>
              </a:extLst>
            </p:cNvPr>
            <p:cNvSpPr>
              <a:spLocks noChangeShapeType="1"/>
            </p:cNvSpPr>
            <p:nvPr/>
          </p:nvSpPr>
          <p:spPr bwMode="auto">
            <a:xfrm>
              <a:off x="2016" y="2688"/>
              <a:ext cx="0" cy="432"/>
            </a:xfrm>
            <a:prstGeom prst="line">
              <a:avLst/>
            </a:prstGeom>
            <a:noFill/>
            <a:ln w="9525">
              <a:solidFill>
                <a:schemeClr val="accent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3635"/>
                                        </p:tgtEl>
                                        <p:attrNameLst>
                                          <p:attrName>style.visibility</p:attrName>
                                        </p:attrNameLst>
                                      </p:cBhvr>
                                      <p:to>
                                        <p:strVal val="visible"/>
                                      </p:to>
                                    </p:set>
                                    <p:anim calcmode="lin" valueType="num">
                                      <p:cBhvr additive="base">
                                        <p:cTn id="7" dur="500" fill="hold"/>
                                        <p:tgtEl>
                                          <p:spTgt spid="453635"/>
                                        </p:tgtEl>
                                        <p:attrNameLst>
                                          <p:attrName>ppt_x</p:attrName>
                                        </p:attrNameLst>
                                      </p:cBhvr>
                                      <p:tavLst>
                                        <p:tav tm="0">
                                          <p:val>
                                            <p:strVal val="0-#ppt_w/2"/>
                                          </p:val>
                                        </p:tav>
                                        <p:tav tm="100000">
                                          <p:val>
                                            <p:strVal val="#ppt_x"/>
                                          </p:val>
                                        </p:tav>
                                      </p:tavLst>
                                    </p:anim>
                                    <p:anim calcmode="lin" valueType="num">
                                      <p:cBhvr additive="base">
                                        <p:cTn id="8" dur="500" fill="hold"/>
                                        <p:tgtEl>
                                          <p:spTgt spid="453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00899D7B-FA8E-514B-A09A-ED3F8E9EC979}"/>
              </a:ext>
            </a:extLst>
          </p:cNvPr>
          <p:cNvSpPr>
            <a:spLocks noGrp="1" noChangeArrowheads="1"/>
          </p:cNvSpPr>
          <p:nvPr>
            <p:ph type="title"/>
          </p:nvPr>
        </p:nvSpPr>
        <p:spPr/>
        <p:txBody>
          <a:bodyPr>
            <a:normAutofit/>
          </a:bodyPr>
          <a:lstStyle/>
          <a:p>
            <a:r>
              <a:rPr lang="en-US" altLang="en-VN" sz="4000"/>
              <a:t>IV. Hàm tạo và Hàm huỷ trong lớp dẫn xuất</a:t>
            </a:r>
          </a:p>
        </p:txBody>
      </p:sp>
      <p:sp>
        <p:nvSpPr>
          <p:cNvPr id="46084" name="Rectangle 3">
            <a:extLst>
              <a:ext uri="{FF2B5EF4-FFF2-40B4-BE49-F238E27FC236}">
                <a16:creationId xmlns:a16="http://schemas.microsoft.com/office/drawing/2014/main" id="{4881B8BF-503A-4F4E-BECA-BC28066AF12B}"/>
              </a:ext>
            </a:extLst>
          </p:cNvPr>
          <p:cNvSpPr>
            <a:spLocks noGrp="1" noChangeArrowheads="1"/>
          </p:cNvSpPr>
          <p:nvPr>
            <p:ph idx="1"/>
          </p:nvPr>
        </p:nvSpPr>
        <p:spPr/>
        <p:txBody>
          <a:bodyPr>
            <a:normAutofit/>
          </a:bodyPr>
          <a:lstStyle/>
          <a:p>
            <a:pPr algn="just">
              <a:lnSpc>
                <a:spcPct val="90000"/>
              </a:lnSpc>
            </a:pPr>
            <a:r>
              <a:rPr lang="en-US" altLang="en-VN" sz="2400"/>
              <a:t>Trong lớp dẫn xuất kế thừa các thành viên của lớp cơ sở </a:t>
            </a:r>
            <a:r>
              <a:rPr lang="en-US" altLang="en-VN" sz="2400" b="1"/>
              <a:t>ngoại trừ hàm tạo và hàm huỷ</a:t>
            </a:r>
          </a:p>
          <a:p>
            <a:pPr algn="just">
              <a:lnSpc>
                <a:spcPct val="90000"/>
              </a:lnSpc>
            </a:pPr>
            <a:r>
              <a:rPr lang="en-US" altLang="en-VN" sz="2400"/>
              <a:t>Các hàm tạo và hàm huỷ của lớp dẫn xuất vẫn có thể gọi các hàm tạo và hàm huỷ</a:t>
            </a:r>
            <a:r>
              <a:rPr lang="en-US" altLang="en-VN" sz="2400" b="1"/>
              <a:t> </a:t>
            </a:r>
            <a:r>
              <a:rPr lang="en-US" altLang="en-VN" sz="2400"/>
              <a:t>của lớp cơ sở để khởi tạo</a:t>
            </a:r>
          </a:p>
          <a:p>
            <a:pPr algn="just">
              <a:lnSpc>
                <a:spcPct val="90000"/>
              </a:lnSpc>
              <a:buFont typeface="Times New Roman" panose="02020603050405020304" pitchFamily="18" charset="0"/>
              <a:buChar char="-"/>
            </a:pPr>
            <a:r>
              <a:rPr lang="en-US" altLang="en-VN" sz="2400" b="1"/>
              <a:t>Khi xây dựng hàm tạo của lớp dẫn xuất thì phải thực hiện khởi gán các thành phần của lớp cơ sở trước (gọi hàm tạo của lớp cơ sở trước), sau đó mới thực hiện khởi gán các thành phần trong lớp dẫn xuất</a:t>
            </a:r>
          </a:p>
          <a:p>
            <a:pPr algn="just">
              <a:lnSpc>
                <a:spcPct val="90000"/>
              </a:lnSpc>
              <a:buFont typeface="Times New Roman" panose="02020603050405020304" pitchFamily="18" charset="0"/>
              <a:buChar char="-"/>
            </a:pPr>
            <a:r>
              <a:rPr lang="en-US" altLang="en-VN" sz="2400"/>
              <a:t>Các hàm huỷ được gọi theo thứ  tự  ngược lại =&gt; các hàm huỷ của lớp dẫn xuất thực hiện trước, sau đó đến các hàm huỷ của lớp cơ sở</a:t>
            </a:r>
          </a:p>
        </p:txBody>
      </p:sp>
      <p:sp>
        <p:nvSpPr>
          <p:cNvPr id="46082" name="Slide Number Placeholder 4">
            <a:extLst>
              <a:ext uri="{FF2B5EF4-FFF2-40B4-BE49-F238E27FC236}">
                <a16:creationId xmlns:a16="http://schemas.microsoft.com/office/drawing/2014/main" id="{5D1AB24F-F85F-B64D-8363-3F29318529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449863F1-B6C6-F54E-BF58-69148AA49BCF}" type="slidenum">
              <a:rPr kumimoji="0" lang="en-US" altLang="en-VN" sz="1200">
                <a:solidFill>
                  <a:srgbClr val="300030"/>
                </a:solidFill>
                <a:latin typeface="Arial" panose="020B0604020202020204" pitchFamily="34" charset="0"/>
              </a:rPr>
              <a:pPr algn="r">
                <a:spcBef>
                  <a:spcPct val="50000"/>
                </a:spcBef>
                <a:buClrTx/>
                <a:buSzTx/>
                <a:buFontTx/>
                <a:buNone/>
              </a:pPr>
              <a:t>31</a:t>
            </a:fld>
            <a:endParaRPr kumimoji="0" lang="en-US" altLang="en-VN" sz="1400">
              <a:solidFill>
                <a:srgbClr val="300030"/>
              </a:solidFill>
              <a:latin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40ABC964-5A36-584E-98F6-3DBC43455A6D}"/>
              </a:ext>
            </a:extLst>
          </p:cNvPr>
          <p:cNvSpPr>
            <a:spLocks noGrp="1" noChangeArrowheads="1"/>
          </p:cNvSpPr>
          <p:nvPr>
            <p:ph type="title"/>
          </p:nvPr>
        </p:nvSpPr>
        <p:spPr/>
        <p:txBody>
          <a:bodyPr/>
          <a:lstStyle/>
          <a:p>
            <a:r>
              <a:rPr lang="en-US" altLang="en-VN"/>
              <a:t>Một số nguyên tắc</a:t>
            </a:r>
          </a:p>
        </p:txBody>
      </p:sp>
      <p:sp>
        <p:nvSpPr>
          <p:cNvPr id="420866" name="Rectangle 2">
            <a:extLst>
              <a:ext uri="{FF2B5EF4-FFF2-40B4-BE49-F238E27FC236}">
                <a16:creationId xmlns:a16="http://schemas.microsoft.com/office/drawing/2014/main" id="{37315F86-FEA6-1E45-89A5-622ED879B803}"/>
              </a:ext>
            </a:extLst>
          </p:cNvPr>
          <p:cNvSpPr>
            <a:spLocks noGrp="1" noChangeArrowheads="1"/>
          </p:cNvSpPr>
          <p:nvPr>
            <p:ph idx="1"/>
          </p:nvPr>
        </p:nvSpPr>
        <p:spPr/>
        <p:txBody>
          <a:bodyPr/>
          <a:lstStyle/>
          <a:p>
            <a:pPr algn="just">
              <a:lnSpc>
                <a:spcPct val="80000"/>
              </a:lnSpc>
              <a:tabLst>
                <a:tab pos="166688" algn="l"/>
              </a:tabLst>
            </a:pPr>
            <a:r>
              <a:rPr lang="en-US" altLang="en-VN"/>
              <a:t>Nếu trong lớp cơ sở không có hàm tạo có tham số thì trong lớp dẫn xuất không bắt buộc xây dựng hàm tạo trong lớp dẫn xuất</a:t>
            </a:r>
          </a:p>
          <a:p>
            <a:pPr algn="just">
              <a:lnSpc>
                <a:spcPct val="80000"/>
              </a:lnSpc>
              <a:tabLst>
                <a:tab pos="166688" algn="l"/>
              </a:tabLst>
            </a:pPr>
            <a:r>
              <a:rPr lang="en-US" altLang="en-VN"/>
              <a:t>Nếu trong lớp cơ sở chỉ có hàm tạo có tham số thì trong lớp dẫn xuất bắt buộc phải xây dựng hàm tạo trong lớp dẫn xuất</a:t>
            </a:r>
          </a:p>
          <a:p>
            <a:pPr algn="just">
              <a:lnSpc>
                <a:spcPct val="80000"/>
              </a:lnSpc>
              <a:tabLst>
                <a:tab pos="166688" algn="l"/>
              </a:tabLst>
            </a:pPr>
            <a:r>
              <a:rPr lang="en-US" altLang="en-VN"/>
              <a:t>Cả lớp cơ sở và lớp dẫn xuất đều có tham biến =&gt; hàm tạo lớp cơ sở được thực hiện sau đó đến hàm tạo lớp dẫn xuất</a:t>
            </a:r>
          </a:p>
          <a:p>
            <a:pPr algn="just">
              <a:lnSpc>
                <a:spcPct val="80000"/>
              </a:lnSpc>
              <a:tabLst>
                <a:tab pos="166688" algn="l"/>
              </a:tabLst>
            </a:pPr>
            <a:r>
              <a:rPr lang="en-US" altLang="en-VN"/>
              <a:t>Kế thừa bội thì các hàm tạo được thực hiện lần lượt theo thứ tự khai báo</a:t>
            </a:r>
          </a:p>
        </p:txBody>
      </p:sp>
      <p:sp>
        <p:nvSpPr>
          <p:cNvPr id="47106" name="Slide Number Placeholder 4">
            <a:extLst>
              <a:ext uri="{FF2B5EF4-FFF2-40B4-BE49-F238E27FC236}">
                <a16:creationId xmlns:a16="http://schemas.microsoft.com/office/drawing/2014/main" id="{B3F1C828-5663-5644-9676-2F7F009874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B568772A-B63C-0845-BD25-474A7A3CF2F3}" type="slidenum">
              <a:rPr kumimoji="0" lang="en-US" altLang="en-VN" sz="1200">
                <a:solidFill>
                  <a:srgbClr val="300030"/>
                </a:solidFill>
                <a:latin typeface="Arial" panose="020B0604020202020204" pitchFamily="34" charset="0"/>
              </a:rPr>
              <a:pPr algn="r">
                <a:spcBef>
                  <a:spcPct val="50000"/>
                </a:spcBef>
                <a:buClrTx/>
                <a:buSzTx/>
                <a:buFontTx/>
                <a:buNone/>
              </a:pPr>
              <a:t>32</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blinds(vertical)">
                                      <p:cBhvr>
                                        <p:cTn id="7" dur="300"/>
                                        <p:tgtEl>
                                          <p:spTgt spid="420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20866">
                                            <p:txEl>
                                              <p:pRg st="1" end="1"/>
                                            </p:txEl>
                                          </p:spTgt>
                                        </p:tgtEl>
                                        <p:attrNameLst>
                                          <p:attrName>style.visibility</p:attrName>
                                        </p:attrNameLst>
                                      </p:cBhvr>
                                      <p:to>
                                        <p:strVal val="visible"/>
                                      </p:to>
                                    </p:set>
                                    <p:animEffect transition="in" filter="blinds(vertical)">
                                      <p:cBhvr>
                                        <p:cTn id="12" dur="300"/>
                                        <p:tgtEl>
                                          <p:spTgt spid="420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20866">
                                            <p:txEl>
                                              <p:pRg st="2" end="2"/>
                                            </p:txEl>
                                          </p:spTgt>
                                        </p:tgtEl>
                                        <p:attrNameLst>
                                          <p:attrName>style.visibility</p:attrName>
                                        </p:attrNameLst>
                                      </p:cBhvr>
                                      <p:to>
                                        <p:strVal val="visible"/>
                                      </p:to>
                                    </p:set>
                                    <p:animEffect transition="in" filter="blinds(vertical)">
                                      <p:cBhvr>
                                        <p:cTn id="17" dur="300"/>
                                        <p:tgtEl>
                                          <p:spTgt spid="4208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20866">
                                            <p:txEl>
                                              <p:pRg st="3" end="3"/>
                                            </p:txEl>
                                          </p:spTgt>
                                        </p:tgtEl>
                                        <p:attrNameLst>
                                          <p:attrName>style.visibility</p:attrName>
                                        </p:attrNameLst>
                                      </p:cBhvr>
                                      <p:to>
                                        <p:strVal val="visible"/>
                                      </p:to>
                                    </p:set>
                                    <p:animEffect transition="in" filter="blinds(vertical)">
                                      <p:cBhvr>
                                        <p:cTn id="22" dur="300"/>
                                        <p:tgtEl>
                                          <p:spTgt spid="4208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5EA98012-0F23-2043-B349-5F1B4B415F5F}"/>
              </a:ext>
            </a:extLst>
          </p:cNvPr>
          <p:cNvSpPr>
            <a:spLocks noGrp="1" noChangeArrowheads="1"/>
          </p:cNvSpPr>
          <p:nvPr>
            <p:ph type="title"/>
          </p:nvPr>
        </p:nvSpPr>
        <p:spPr/>
        <p:txBody>
          <a:bodyPr/>
          <a:lstStyle/>
          <a:p>
            <a:r>
              <a:rPr lang="en-US" altLang="en-VN"/>
              <a:t>Ví dụ</a:t>
            </a:r>
          </a:p>
        </p:txBody>
      </p:sp>
      <p:sp>
        <p:nvSpPr>
          <p:cNvPr id="48132" name="Rectangle 3">
            <a:extLst>
              <a:ext uri="{FF2B5EF4-FFF2-40B4-BE49-F238E27FC236}">
                <a16:creationId xmlns:a16="http://schemas.microsoft.com/office/drawing/2014/main" id="{40E43E51-4951-0042-9008-3A1963739D09}"/>
              </a:ext>
            </a:extLst>
          </p:cNvPr>
          <p:cNvSpPr>
            <a:spLocks noGrp="1" noChangeArrowheads="1"/>
          </p:cNvSpPr>
          <p:nvPr>
            <p:ph idx="1"/>
          </p:nvPr>
        </p:nvSpPr>
        <p:spPr/>
        <p:txBody>
          <a:bodyPr/>
          <a:lstStyle/>
          <a:p>
            <a:r>
              <a:rPr lang="en-US" altLang="en-VN"/>
              <a:t>Xây dựng lớp POINT với hai thành phần dữ liệu x,y. </a:t>
            </a:r>
            <a:r>
              <a:rPr lang="en-US" altLang="en-VN" i="1"/>
              <a:t>Yêu cầu xây dựng hàm cấu tử và hủy tử</a:t>
            </a:r>
          </a:p>
          <a:p>
            <a:r>
              <a:rPr lang="en-US" altLang="en-VN"/>
              <a:t>Xây dựng lớp TAMGIAC kế thừa từ lớp POINT với thành phần thể hiện tọa độ của tam giác. </a:t>
            </a:r>
            <a:r>
              <a:rPr lang="en-US" altLang="en-VN" i="1"/>
              <a:t>Yêu cầu xây dựng cấu tử và hủy tử tương ứng cho hình tròn</a:t>
            </a:r>
            <a:endParaRPr lang="en-US" altLang="en-VN"/>
          </a:p>
        </p:txBody>
      </p:sp>
      <p:sp>
        <p:nvSpPr>
          <p:cNvPr id="48130" name="Slide Number Placeholder 4">
            <a:extLst>
              <a:ext uri="{FF2B5EF4-FFF2-40B4-BE49-F238E27FC236}">
                <a16:creationId xmlns:a16="http://schemas.microsoft.com/office/drawing/2014/main" id="{2D8AFFD1-86B5-9849-BD04-4F1FDA6D99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14A07630-15CD-4746-A2F3-91FC701353DC}" type="slidenum">
              <a:rPr kumimoji="0" lang="en-US" altLang="en-VN" sz="1200">
                <a:solidFill>
                  <a:srgbClr val="300030"/>
                </a:solidFill>
                <a:latin typeface="Arial" panose="020B0604020202020204" pitchFamily="34" charset="0"/>
              </a:rPr>
              <a:pPr algn="r">
                <a:spcBef>
                  <a:spcPct val="50000"/>
                </a:spcBef>
                <a:buClrTx/>
                <a:buSzTx/>
                <a:buFontTx/>
                <a:buNone/>
              </a:pPr>
              <a:t>33</a:t>
            </a:fld>
            <a:endParaRPr kumimoji="0" lang="en-US" altLang="en-VN" sz="1400">
              <a:solidFill>
                <a:srgbClr val="300030"/>
              </a:solidFill>
              <a:latin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8538972E-D457-DA43-ABD4-38D27DF9D8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BA7B5F77-DCF0-A843-8D71-2E01CEAA77CF}" type="slidenum">
              <a:rPr kumimoji="0" lang="en-US" altLang="en-VN" sz="1200">
                <a:solidFill>
                  <a:srgbClr val="300030"/>
                </a:solidFill>
                <a:latin typeface="Arial" panose="020B0604020202020204" pitchFamily="34" charset="0"/>
              </a:rPr>
              <a:pPr algn="r">
                <a:spcBef>
                  <a:spcPct val="50000"/>
                </a:spcBef>
                <a:buClrTx/>
                <a:buSzTx/>
                <a:buFontTx/>
                <a:buNone/>
              </a:pPr>
              <a:t>34</a:t>
            </a:fld>
            <a:endParaRPr kumimoji="0" lang="en-US" altLang="en-VN" sz="1400">
              <a:solidFill>
                <a:srgbClr val="300030"/>
              </a:solidFill>
              <a:latin typeface="Arial" panose="020B0604020202020204" pitchFamily="34" charset="0"/>
            </a:endParaRPr>
          </a:p>
        </p:txBody>
      </p:sp>
      <p:sp>
        <p:nvSpPr>
          <p:cNvPr id="50180" name="Rectangle 3">
            <a:extLst>
              <a:ext uri="{FF2B5EF4-FFF2-40B4-BE49-F238E27FC236}">
                <a16:creationId xmlns:a16="http://schemas.microsoft.com/office/drawing/2014/main" id="{BBB0A453-4B13-6B4F-A020-18D53116EA0B}"/>
              </a:ext>
            </a:extLst>
          </p:cNvPr>
          <p:cNvSpPr>
            <a:spLocks noGrp="1" noChangeArrowheads="1"/>
          </p:cNvSpPr>
          <p:nvPr>
            <p:ph idx="4294967295"/>
          </p:nvPr>
        </p:nvSpPr>
        <p:spPr>
          <a:xfrm>
            <a:off x="3048000" y="304800"/>
            <a:ext cx="5295900" cy="5943600"/>
          </a:xfrm>
        </p:spPr>
        <p:txBody>
          <a:bodyPr>
            <a:noAutofit/>
          </a:bodyPr>
          <a:lstStyle/>
          <a:p>
            <a:pPr>
              <a:lnSpc>
                <a:spcPct val="80000"/>
              </a:lnSpc>
              <a:buFont typeface="Monotype Sorts" pitchFamily="2" charset="2"/>
              <a:buNone/>
            </a:pPr>
            <a:r>
              <a:rPr lang="en-US" altLang="en-VN" sz="2000"/>
              <a:t>class DIEM</a:t>
            </a:r>
          </a:p>
          <a:p>
            <a:pPr>
              <a:lnSpc>
                <a:spcPct val="80000"/>
              </a:lnSpc>
              <a:buFont typeface="Monotype Sorts" pitchFamily="2" charset="2"/>
              <a:buNone/>
            </a:pPr>
            <a:r>
              <a:rPr lang="en-US" altLang="en-VN" sz="2000"/>
              <a:t>{</a:t>
            </a:r>
          </a:p>
          <a:p>
            <a:pPr>
              <a:lnSpc>
                <a:spcPct val="80000"/>
              </a:lnSpc>
              <a:buFont typeface="Monotype Sorts" pitchFamily="2" charset="2"/>
              <a:buNone/>
            </a:pPr>
            <a:r>
              <a:rPr lang="en-US" altLang="en-VN" sz="2000"/>
              <a:t>	protected:</a:t>
            </a:r>
          </a:p>
          <a:p>
            <a:pPr>
              <a:lnSpc>
                <a:spcPct val="80000"/>
              </a:lnSpc>
              <a:buFont typeface="Monotype Sorts" pitchFamily="2" charset="2"/>
              <a:buNone/>
            </a:pPr>
            <a:r>
              <a:rPr lang="en-US" altLang="en-VN" sz="2000"/>
              <a:t>		int x;</a:t>
            </a:r>
          </a:p>
          <a:p>
            <a:pPr>
              <a:lnSpc>
                <a:spcPct val="80000"/>
              </a:lnSpc>
              <a:buFont typeface="Monotype Sorts" pitchFamily="2" charset="2"/>
              <a:buNone/>
            </a:pPr>
            <a:r>
              <a:rPr lang="en-US" altLang="en-VN" sz="2000"/>
              <a:t>		int y;</a:t>
            </a:r>
          </a:p>
          <a:p>
            <a:pPr>
              <a:lnSpc>
                <a:spcPct val="80000"/>
              </a:lnSpc>
              <a:buFont typeface="Monotype Sorts" pitchFamily="2" charset="2"/>
              <a:buNone/>
            </a:pPr>
            <a:r>
              <a:rPr lang="en-US" altLang="en-VN" sz="2000"/>
              <a:t>	public:</a:t>
            </a:r>
          </a:p>
          <a:p>
            <a:pPr>
              <a:lnSpc>
                <a:spcPct val="80000"/>
              </a:lnSpc>
              <a:buFont typeface="Monotype Sorts" pitchFamily="2" charset="2"/>
              <a:buNone/>
            </a:pPr>
            <a:r>
              <a:rPr lang="en-US" altLang="en-VN" sz="2000"/>
              <a:t>		DIEM( int xx, int yy);</a:t>
            </a:r>
          </a:p>
          <a:p>
            <a:pPr>
              <a:lnSpc>
                <a:spcPct val="80000"/>
              </a:lnSpc>
              <a:buFont typeface="Monotype Sorts" pitchFamily="2" charset="2"/>
              <a:buNone/>
            </a:pPr>
            <a:r>
              <a:rPr lang="en-US" altLang="en-VN" sz="2000"/>
              <a:t>		void nhap( );</a:t>
            </a:r>
          </a:p>
          <a:p>
            <a:pPr>
              <a:lnSpc>
                <a:spcPct val="80000"/>
              </a:lnSpc>
              <a:buFont typeface="Monotype Sorts" pitchFamily="2" charset="2"/>
              <a:buNone/>
            </a:pPr>
            <a:r>
              <a:rPr lang="en-US" altLang="en-VN" sz="2000"/>
              <a:t>		void in( );</a:t>
            </a:r>
          </a:p>
          <a:p>
            <a:pPr>
              <a:lnSpc>
                <a:spcPct val="80000"/>
              </a:lnSpc>
              <a:buFont typeface="Monotype Sorts" pitchFamily="2" charset="2"/>
              <a:buNone/>
            </a:pPr>
            <a:r>
              <a:rPr lang="en-US" altLang="en-VN" sz="2000"/>
              <a:t>};</a:t>
            </a:r>
          </a:p>
          <a:p>
            <a:pPr>
              <a:lnSpc>
                <a:spcPct val="80000"/>
              </a:lnSpc>
              <a:buFont typeface="Monotype Sorts" pitchFamily="2" charset="2"/>
              <a:buNone/>
            </a:pPr>
            <a:r>
              <a:rPr lang="en-US" altLang="en-VN" sz="2000"/>
              <a:t>	</a:t>
            </a:r>
          </a:p>
          <a:p>
            <a:pPr>
              <a:lnSpc>
                <a:spcPct val="80000"/>
              </a:lnSpc>
              <a:buFont typeface="Monotype Sorts" pitchFamily="2" charset="2"/>
              <a:buNone/>
            </a:pPr>
            <a:r>
              <a:rPr lang="en-US" altLang="en-VN" sz="2000"/>
              <a:t>DIEM::DIEM( int xx, int yy)</a:t>
            </a:r>
          </a:p>
          <a:p>
            <a:pPr>
              <a:lnSpc>
                <a:spcPct val="80000"/>
              </a:lnSpc>
              <a:buFont typeface="Monotype Sorts" pitchFamily="2" charset="2"/>
              <a:buNone/>
            </a:pPr>
            <a:r>
              <a:rPr lang="en-US" altLang="en-VN" sz="2000"/>
              <a:t>{</a:t>
            </a:r>
          </a:p>
          <a:p>
            <a:pPr lvl="1">
              <a:lnSpc>
                <a:spcPct val="80000"/>
              </a:lnSpc>
              <a:buFont typeface="Monotype Sorts" pitchFamily="2" charset="2"/>
              <a:buNone/>
            </a:pPr>
            <a:r>
              <a:rPr lang="en-US" altLang="en-VN" sz="2000"/>
              <a:t>x = xx;</a:t>
            </a:r>
          </a:p>
          <a:p>
            <a:pPr lvl="1">
              <a:lnSpc>
                <a:spcPct val="80000"/>
              </a:lnSpc>
              <a:buFont typeface="Monotype Sorts" pitchFamily="2" charset="2"/>
              <a:buNone/>
            </a:pPr>
            <a:r>
              <a:rPr lang="en-US" altLang="en-VN" sz="2000"/>
              <a:t>y = yy;</a:t>
            </a:r>
          </a:p>
          <a:p>
            <a:pPr>
              <a:lnSpc>
                <a:spcPct val="80000"/>
              </a:lnSpc>
              <a:buFont typeface="Monotype Sorts" pitchFamily="2" charset="2"/>
              <a:buNone/>
            </a:pPr>
            <a:r>
              <a:rPr lang="en-US" altLang="en-VN" sz="2000"/>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C0B0841F-D5C8-9348-9F9E-7989C378FE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C5562552-C70B-8F49-AC26-7ADB79D16A69}" type="slidenum">
              <a:rPr kumimoji="0" lang="en-US" altLang="en-VN" sz="1200">
                <a:solidFill>
                  <a:srgbClr val="300030"/>
                </a:solidFill>
                <a:latin typeface="Arial" panose="020B0604020202020204" pitchFamily="34" charset="0"/>
              </a:rPr>
              <a:pPr algn="r">
                <a:spcBef>
                  <a:spcPct val="50000"/>
                </a:spcBef>
                <a:buClrTx/>
                <a:buSzTx/>
                <a:buFontTx/>
                <a:buNone/>
              </a:pPr>
              <a:t>35</a:t>
            </a:fld>
            <a:endParaRPr kumimoji="0" lang="en-US" altLang="en-VN" sz="1400">
              <a:solidFill>
                <a:srgbClr val="300030"/>
              </a:solidFill>
              <a:latin typeface="Arial" panose="020B0604020202020204" pitchFamily="34" charset="0"/>
            </a:endParaRPr>
          </a:p>
        </p:txBody>
      </p:sp>
      <p:sp>
        <p:nvSpPr>
          <p:cNvPr id="51204" name="Rectangle 3">
            <a:extLst>
              <a:ext uri="{FF2B5EF4-FFF2-40B4-BE49-F238E27FC236}">
                <a16:creationId xmlns:a16="http://schemas.microsoft.com/office/drawing/2014/main" id="{59EE5F08-E535-0643-8922-17D6DD0E22A4}"/>
              </a:ext>
            </a:extLst>
          </p:cNvPr>
          <p:cNvSpPr>
            <a:spLocks noGrp="1" noChangeArrowheads="1"/>
          </p:cNvSpPr>
          <p:nvPr>
            <p:ph idx="4294967295"/>
          </p:nvPr>
        </p:nvSpPr>
        <p:spPr>
          <a:xfrm>
            <a:off x="685800" y="457200"/>
            <a:ext cx="10896600" cy="5719763"/>
          </a:xfrm>
        </p:spPr>
        <p:txBody>
          <a:bodyPr>
            <a:noAutofit/>
          </a:bodyPr>
          <a:lstStyle/>
          <a:p>
            <a:pPr>
              <a:lnSpc>
                <a:spcPct val="80000"/>
              </a:lnSpc>
              <a:buFont typeface="Monotype Sorts" pitchFamily="2" charset="2"/>
              <a:buNone/>
            </a:pPr>
            <a:r>
              <a:rPr lang="en-US" altLang="en-VN" sz="2000"/>
              <a:t>class HINHTG : public DIEM</a:t>
            </a:r>
          </a:p>
          <a:p>
            <a:pPr>
              <a:lnSpc>
                <a:spcPct val="80000"/>
              </a:lnSpc>
              <a:buFont typeface="Monotype Sorts" pitchFamily="2" charset="2"/>
              <a:buNone/>
            </a:pPr>
            <a:r>
              <a:rPr lang="en-US" altLang="en-VN" sz="2000"/>
              <a:t>{</a:t>
            </a:r>
          </a:p>
          <a:p>
            <a:pPr lvl="1">
              <a:lnSpc>
                <a:spcPct val="80000"/>
              </a:lnSpc>
              <a:buNone/>
            </a:pPr>
            <a:r>
              <a:rPr lang="en-US" altLang="en-VN" sz="1600"/>
              <a:t>private:</a:t>
            </a:r>
          </a:p>
          <a:p>
            <a:pPr lvl="1">
              <a:lnSpc>
                <a:spcPct val="80000"/>
              </a:lnSpc>
              <a:buNone/>
            </a:pPr>
            <a:r>
              <a:rPr lang="en-US" altLang="en-VN" sz="1600"/>
              <a:t>	DIEM B;			</a:t>
            </a:r>
            <a:r>
              <a:rPr lang="en-US" altLang="en-VN" sz="1600" i="1"/>
              <a:t>//Tọa độ điểm B</a:t>
            </a:r>
            <a:endParaRPr lang="en-US" altLang="en-VN" sz="1600"/>
          </a:p>
          <a:p>
            <a:pPr lvl="1">
              <a:lnSpc>
                <a:spcPct val="80000"/>
              </a:lnSpc>
              <a:buNone/>
            </a:pPr>
            <a:r>
              <a:rPr lang="en-US" altLang="en-VN" sz="1600"/>
              <a:t>	int Cx, Cy;			</a:t>
            </a:r>
            <a:r>
              <a:rPr lang="en-US" altLang="en-VN" sz="1600" i="1"/>
              <a:t>// Tọa độ điểm C</a:t>
            </a:r>
            <a:endParaRPr lang="en-US" altLang="en-VN" sz="1600"/>
          </a:p>
          <a:p>
            <a:pPr lvl="1">
              <a:lnSpc>
                <a:spcPct val="80000"/>
              </a:lnSpc>
              <a:buNone/>
            </a:pPr>
            <a:r>
              <a:rPr lang="en-US" altLang="en-VN" sz="1600"/>
              <a:t>public:</a:t>
            </a:r>
          </a:p>
          <a:p>
            <a:pPr lvl="1">
              <a:lnSpc>
                <a:spcPct val="80000"/>
              </a:lnSpc>
              <a:buNone/>
            </a:pPr>
            <a:r>
              <a:rPr lang="en-US" altLang="en-VN" sz="1600"/>
              <a:t>	TAMGIAC( int Axx, int Ayy, int Bxx, int Byy, int Cxx, int Cyy );</a:t>
            </a:r>
          </a:p>
          <a:p>
            <a:pPr lvl="1">
              <a:lnSpc>
                <a:spcPct val="80000"/>
              </a:lnSpc>
              <a:buNone/>
            </a:pPr>
            <a:r>
              <a:rPr lang="en-US" altLang="en-VN" sz="1600"/>
              <a:t>	void nhap( );</a:t>
            </a:r>
          </a:p>
          <a:p>
            <a:pPr lvl="1">
              <a:lnSpc>
                <a:spcPct val="80000"/>
              </a:lnSpc>
              <a:buNone/>
            </a:pPr>
            <a:r>
              <a:rPr lang="en-US" altLang="en-VN" sz="1600"/>
              <a:t>	void in( );</a:t>
            </a:r>
          </a:p>
          <a:p>
            <a:pPr>
              <a:lnSpc>
                <a:spcPct val="80000"/>
              </a:lnSpc>
              <a:buFont typeface="Monotype Sorts" pitchFamily="2" charset="2"/>
              <a:buNone/>
            </a:pPr>
            <a:r>
              <a:rPr lang="en-US" altLang="en-VN" sz="2000"/>
              <a:t>};</a:t>
            </a:r>
          </a:p>
          <a:p>
            <a:pPr>
              <a:lnSpc>
                <a:spcPct val="80000"/>
              </a:lnSpc>
              <a:buFont typeface="Monotype Sorts" pitchFamily="2" charset="2"/>
              <a:buNone/>
            </a:pPr>
            <a:r>
              <a:rPr lang="en-US" altLang="en-VN" sz="2000"/>
              <a:t>TAMGIAC::TAMGIAC( int Axx, int Ayy, int Bxx, int Byy, int Cxx, int Cyy ) : DIEM(Axx, Ayy) , B(Bxx, Byy)</a:t>
            </a:r>
          </a:p>
          <a:p>
            <a:pPr>
              <a:lnSpc>
                <a:spcPct val="80000"/>
              </a:lnSpc>
              <a:buFont typeface="Monotype Sorts" pitchFamily="2" charset="2"/>
              <a:buNone/>
            </a:pPr>
            <a:r>
              <a:rPr lang="en-US" altLang="en-VN" sz="2000"/>
              <a:t>{</a:t>
            </a:r>
          </a:p>
          <a:p>
            <a:pPr>
              <a:lnSpc>
                <a:spcPct val="80000"/>
              </a:lnSpc>
              <a:buFont typeface="Monotype Sorts" pitchFamily="2" charset="2"/>
              <a:buNone/>
            </a:pPr>
            <a:r>
              <a:rPr lang="en-US" altLang="en-VN" sz="2000"/>
              <a:t>	Cx = Cxx;</a:t>
            </a:r>
          </a:p>
          <a:p>
            <a:pPr>
              <a:lnSpc>
                <a:spcPct val="80000"/>
              </a:lnSpc>
              <a:buFont typeface="Monotype Sorts" pitchFamily="2" charset="2"/>
              <a:buNone/>
            </a:pPr>
            <a:r>
              <a:rPr lang="en-US" altLang="en-VN" sz="2000"/>
              <a:t>	Cy = Cyy;</a:t>
            </a:r>
          </a:p>
          <a:p>
            <a:pPr>
              <a:lnSpc>
                <a:spcPct val="80000"/>
              </a:lnSpc>
              <a:buFont typeface="Monotype Sorts" pitchFamily="2" charset="2"/>
              <a:buNone/>
            </a:pPr>
            <a:r>
              <a:rPr lang="en-US" altLang="en-VN" sz="2000"/>
              <a:t>}</a:t>
            </a:r>
          </a:p>
        </p:txBody>
      </p:sp>
      <p:grpSp>
        <p:nvGrpSpPr>
          <p:cNvPr id="51205" name="Group 12">
            <a:extLst>
              <a:ext uri="{FF2B5EF4-FFF2-40B4-BE49-F238E27FC236}">
                <a16:creationId xmlns:a16="http://schemas.microsoft.com/office/drawing/2014/main" id="{27F99F7D-B3EA-4A4C-A324-24860C6CD147}"/>
              </a:ext>
            </a:extLst>
          </p:cNvPr>
          <p:cNvGrpSpPr>
            <a:grpSpLocks/>
          </p:cNvGrpSpPr>
          <p:nvPr/>
        </p:nvGrpSpPr>
        <p:grpSpPr bwMode="auto">
          <a:xfrm>
            <a:off x="7956550" y="990600"/>
            <a:ext cx="2701925" cy="1752600"/>
            <a:chOff x="3943" y="720"/>
            <a:chExt cx="1702" cy="1104"/>
          </a:xfrm>
        </p:grpSpPr>
        <p:grpSp>
          <p:nvGrpSpPr>
            <p:cNvPr id="51206" name="Group 8">
              <a:extLst>
                <a:ext uri="{FF2B5EF4-FFF2-40B4-BE49-F238E27FC236}">
                  <a16:creationId xmlns:a16="http://schemas.microsoft.com/office/drawing/2014/main" id="{E44A0109-C92A-CD48-9660-2BFD2FCE3AFE}"/>
                </a:ext>
              </a:extLst>
            </p:cNvPr>
            <p:cNvGrpSpPr>
              <a:grpSpLocks/>
            </p:cNvGrpSpPr>
            <p:nvPr/>
          </p:nvGrpSpPr>
          <p:grpSpPr bwMode="auto">
            <a:xfrm>
              <a:off x="3943" y="720"/>
              <a:ext cx="1702" cy="1104"/>
              <a:chOff x="3943" y="720"/>
              <a:chExt cx="1702" cy="1104"/>
            </a:xfrm>
          </p:grpSpPr>
          <p:sp>
            <p:nvSpPr>
              <p:cNvPr id="51210" name="AutoShape 4">
                <a:extLst>
                  <a:ext uri="{FF2B5EF4-FFF2-40B4-BE49-F238E27FC236}">
                    <a16:creationId xmlns:a16="http://schemas.microsoft.com/office/drawing/2014/main" id="{1EF288FD-B86E-784A-9269-03805E0CBAA7}"/>
                  </a:ext>
                </a:extLst>
              </p:cNvPr>
              <p:cNvSpPr>
                <a:spLocks noChangeArrowheads="1"/>
              </p:cNvSpPr>
              <p:nvPr/>
            </p:nvSpPr>
            <p:spPr bwMode="auto">
              <a:xfrm rot="9753413">
                <a:off x="4272" y="1056"/>
                <a:ext cx="1056" cy="768"/>
              </a:xfrm>
              <a:prstGeom prst="rtTriangle">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sp>
            <p:nvSpPr>
              <p:cNvPr id="51211" name="Text Box 5">
                <a:extLst>
                  <a:ext uri="{FF2B5EF4-FFF2-40B4-BE49-F238E27FC236}">
                    <a16:creationId xmlns:a16="http://schemas.microsoft.com/office/drawing/2014/main" id="{87DEE0DF-0E4E-3B44-860F-B0C2110C82A4}"/>
                  </a:ext>
                </a:extLst>
              </p:cNvPr>
              <p:cNvSpPr txBox="1">
                <a:spLocks noChangeArrowheads="1"/>
              </p:cNvSpPr>
              <p:nvPr/>
            </p:nvSpPr>
            <p:spPr bwMode="auto">
              <a:xfrm>
                <a:off x="3943" y="111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2400">
                    <a:solidFill>
                      <a:schemeClr val="tx1"/>
                    </a:solidFill>
                  </a:rPr>
                  <a:t>A</a:t>
                </a:r>
              </a:p>
            </p:txBody>
          </p:sp>
          <p:sp>
            <p:nvSpPr>
              <p:cNvPr id="51212" name="Text Box 6">
                <a:extLst>
                  <a:ext uri="{FF2B5EF4-FFF2-40B4-BE49-F238E27FC236}">
                    <a16:creationId xmlns:a16="http://schemas.microsoft.com/office/drawing/2014/main" id="{AAFA8D3B-C2AF-6B44-A0B2-8C607FAE2BBF}"/>
                  </a:ext>
                </a:extLst>
              </p:cNvPr>
              <p:cNvSpPr txBox="1">
                <a:spLocks noChangeArrowheads="1"/>
              </p:cNvSpPr>
              <p:nvPr/>
            </p:nvSpPr>
            <p:spPr bwMode="auto">
              <a:xfrm>
                <a:off x="5211" y="720"/>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2400">
                    <a:solidFill>
                      <a:schemeClr val="tx1"/>
                    </a:solidFill>
                  </a:rPr>
                  <a:t>B</a:t>
                </a:r>
              </a:p>
            </p:txBody>
          </p:sp>
          <p:sp>
            <p:nvSpPr>
              <p:cNvPr id="51213" name="Text Box 7">
                <a:extLst>
                  <a:ext uri="{FF2B5EF4-FFF2-40B4-BE49-F238E27FC236}">
                    <a16:creationId xmlns:a16="http://schemas.microsoft.com/office/drawing/2014/main" id="{FA22EAA8-B5BF-424F-928A-435671A399D8}"/>
                  </a:ext>
                </a:extLst>
              </p:cNvPr>
              <p:cNvSpPr txBox="1">
                <a:spLocks noChangeArrowheads="1"/>
              </p:cNvSpPr>
              <p:nvPr/>
            </p:nvSpPr>
            <p:spPr bwMode="auto">
              <a:xfrm>
                <a:off x="5399" y="1488"/>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r>
                  <a:rPr kumimoji="0" lang="en-US" altLang="en-VN" sz="2400">
                    <a:solidFill>
                      <a:schemeClr val="tx1"/>
                    </a:solidFill>
                  </a:rPr>
                  <a:t>C</a:t>
                </a:r>
              </a:p>
            </p:txBody>
          </p:sp>
        </p:grpSp>
        <p:sp>
          <p:nvSpPr>
            <p:cNvPr id="51207" name="Oval 9">
              <a:extLst>
                <a:ext uri="{FF2B5EF4-FFF2-40B4-BE49-F238E27FC236}">
                  <a16:creationId xmlns:a16="http://schemas.microsoft.com/office/drawing/2014/main" id="{9D69B51A-CDC3-9E4C-B507-D4EB7A33384F}"/>
                </a:ext>
              </a:extLst>
            </p:cNvPr>
            <p:cNvSpPr>
              <a:spLocks noChangeArrowheads="1"/>
            </p:cNvSpPr>
            <p:nvPr/>
          </p:nvSpPr>
          <p:spPr bwMode="auto">
            <a:xfrm>
              <a:off x="4142" y="1173"/>
              <a:ext cx="96" cy="9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sp>
          <p:nvSpPr>
            <p:cNvPr id="51208" name="Oval 10">
              <a:extLst>
                <a:ext uri="{FF2B5EF4-FFF2-40B4-BE49-F238E27FC236}">
                  <a16:creationId xmlns:a16="http://schemas.microsoft.com/office/drawing/2014/main" id="{03F3A5F7-5AE8-0B4A-B9C0-BFCA2F0A6DBB}"/>
                </a:ext>
              </a:extLst>
            </p:cNvPr>
            <p:cNvSpPr>
              <a:spLocks noChangeArrowheads="1"/>
            </p:cNvSpPr>
            <p:nvPr/>
          </p:nvSpPr>
          <p:spPr bwMode="auto">
            <a:xfrm>
              <a:off x="5136" y="864"/>
              <a:ext cx="96" cy="9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sp>
          <p:nvSpPr>
            <p:cNvPr id="51209" name="Oval 11">
              <a:extLst>
                <a:ext uri="{FF2B5EF4-FFF2-40B4-BE49-F238E27FC236}">
                  <a16:creationId xmlns:a16="http://schemas.microsoft.com/office/drawing/2014/main" id="{C69815D8-2ED8-7849-8240-4A2895344A5D}"/>
                </a:ext>
              </a:extLst>
            </p:cNvPr>
            <p:cNvSpPr>
              <a:spLocks noChangeArrowheads="1"/>
            </p:cNvSpPr>
            <p:nvPr/>
          </p:nvSpPr>
          <p:spPr bwMode="auto">
            <a:xfrm>
              <a:off x="5376" y="1598"/>
              <a:ext cx="96" cy="9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97AF18C3-D4B0-FE4F-852E-65F53F9FE628}"/>
              </a:ext>
            </a:extLst>
          </p:cNvPr>
          <p:cNvSpPr>
            <a:spLocks noGrp="1" noChangeArrowheads="1"/>
          </p:cNvSpPr>
          <p:nvPr>
            <p:ph type="title"/>
          </p:nvPr>
        </p:nvSpPr>
        <p:spPr/>
        <p:txBody>
          <a:bodyPr/>
          <a:lstStyle/>
          <a:p>
            <a:r>
              <a:rPr lang="en-US" altLang="en-VN" b="0"/>
              <a:t>Chú ý:</a:t>
            </a:r>
            <a:endParaRPr lang="en-US" altLang="en-VN"/>
          </a:p>
        </p:txBody>
      </p:sp>
      <p:sp>
        <p:nvSpPr>
          <p:cNvPr id="52228" name="Rectangle 3">
            <a:extLst>
              <a:ext uri="{FF2B5EF4-FFF2-40B4-BE49-F238E27FC236}">
                <a16:creationId xmlns:a16="http://schemas.microsoft.com/office/drawing/2014/main" id="{D0663C62-9250-8B47-9BCD-A0BB8A907350}"/>
              </a:ext>
            </a:extLst>
          </p:cNvPr>
          <p:cNvSpPr>
            <a:spLocks noGrp="1" noChangeArrowheads="1"/>
          </p:cNvSpPr>
          <p:nvPr>
            <p:ph idx="1"/>
          </p:nvPr>
        </p:nvSpPr>
        <p:spPr/>
        <p:txBody>
          <a:bodyPr/>
          <a:lstStyle/>
          <a:p>
            <a:pPr>
              <a:lnSpc>
                <a:spcPct val="90000"/>
              </a:lnSpc>
            </a:pPr>
            <a:r>
              <a:rPr lang="en-US" altLang="en-VN"/>
              <a:t>Khi thực hiện kế thừa các thành phần dữ liệu của lớp dẫn xuất gồm các loại: </a:t>
            </a:r>
          </a:p>
          <a:p>
            <a:pPr lvl="1">
              <a:lnSpc>
                <a:spcPct val="90000"/>
              </a:lnSpc>
            </a:pPr>
            <a:r>
              <a:rPr lang="en-US" altLang="en-VN" sz="2000"/>
              <a:t>thành phần mới khai báo (</a:t>
            </a:r>
            <a:r>
              <a:rPr lang="en-US" altLang="en-VN" sz="2000" i="1"/>
              <a:t>Cx, Cy)</a:t>
            </a:r>
            <a:endParaRPr lang="en-US" altLang="en-VN" sz="2000"/>
          </a:p>
          <a:p>
            <a:pPr lvl="1">
              <a:lnSpc>
                <a:spcPct val="90000"/>
              </a:lnSpc>
            </a:pPr>
            <a:r>
              <a:rPr lang="en-US" altLang="en-VN" sz="2000"/>
              <a:t>thành phần kế thừa từ lớp cơ sở </a:t>
            </a:r>
            <a:r>
              <a:rPr lang="en-US" altLang="en-VN" sz="2000" i="1"/>
              <a:t>(Tọa độ đỉnh A – Ax, Ay)</a:t>
            </a:r>
            <a:endParaRPr lang="en-US" altLang="en-VN" sz="2000"/>
          </a:p>
          <a:p>
            <a:pPr lvl="1">
              <a:lnSpc>
                <a:spcPct val="90000"/>
              </a:lnSpc>
            </a:pPr>
            <a:r>
              <a:rPr lang="en-US" altLang="en-VN" sz="2000"/>
              <a:t>thành phần có kiểu là đối tượng của lớp đã định nghĩa </a:t>
            </a:r>
            <a:r>
              <a:rPr lang="en-US" altLang="en-VN" sz="2000" i="1"/>
              <a:t>(đỉnh B – Bx, By)</a:t>
            </a:r>
            <a:endParaRPr lang="en-US" altLang="en-VN" sz="2000"/>
          </a:p>
          <a:p>
            <a:pPr>
              <a:lnSpc>
                <a:spcPct val="90000"/>
              </a:lnSpc>
            </a:pPr>
            <a:r>
              <a:rPr lang="en-US" altLang="en-VN"/>
              <a:t>Tùy theo loại thành phần dữ liệu khác nhau, cách xây dựng hàm tạo là khác nhau:</a:t>
            </a:r>
          </a:p>
          <a:p>
            <a:pPr lvl="1">
              <a:lnSpc>
                <a:spcPct val="90000"/>
              </a:lnSpc>
            </a:pPr>
            <a:r>
              <a:rPr lang="en-US" altLang="en-VN" sz="2000"/>
              <a:t>nếu thành phần mới: dùng câu lệnh gán trực tiếp trong thân hàm cấu tử</a:t>
            </a:r>
          </a:p>
          <a:p>
            <a:pPr lvl="1">
              <a:lnSpc>
                <a:spcPct val="90000"/>
              </a:lnSpc>
            </a:pPr>
            <a:r>
              <a:rPr lang="en-US" altLang="en-VN" sz="2000"/>
              <a:t>nếu thành phần kế thừa từ lớp cơ sở: dùng hàm cấu tử của lớp cơ sở để khởi gán và viết trên dòng tên hàm cấu tử của lớp dẫn xuất  </a:t>
            </a:r>
            <a:r>
              <a:rPr lang="en-US" altLang="en-VN" sz="2000" b="1">
                <a:sym typeface="Wingdings" pitchFamily="2" charset="2"/>
              </a:rPr>
              <a:t> DIEM(Axx, Ayy)</a:t>
            </a:r>
            <a:endParaRPr lang="en-US" altLang="en-VN" sz="2000"/>
          </a:p>
          <a:p>
            <a:pPr lvl="1">
              <a:lnSpc>
                <a:spcPct val="90000"/>
              </a:lnSpc>
            </a:pPr>
            <a:r>
              <a:rPr lang="en-US" altLang="en-VN" sz="2000"/>
              <a:t>nếu thành phần có kiểu là đối tượng của lớp đã có: dùng trực tiếp tên của đối tượng được khai báo để khởi gán và cùng viết trên dòng tên hàm cấu tử </a:t>
            </a:r>
            <a:r>
              <a:rPr lang="en-US" altLang="en-VN" sz="2000">
                <a:sym typeface="Wingdings" pitchFamily="2" charset="2"/>
              </a:rPr>
              <a:t> </a:t>
            </a:r>
            <a:r>
              <a:rPr lang="en-US" altLang="en-VN" sz="2000" b="1">
                <a:sym typeface="Wingdings" pitchFamily="2" charset="2"/>
              </a:rPr>
              <a:t>B( Bxx, Byy);</a:t>
            </a:r>
            <a:endParaRPr lang="en-US" altLang="en-VN" sz="2000"/>
          </a:p>
        </p:txBody>
      </p:sp>
      <p:sp>
        <p:nvSpPr>
          <p:cNvPr id="52226" name="Slide Number Placeholder 4">
            <a:extLst>
              <a:ext uri="{FF2B5EF4-FFF2-40B4-BE49-F238E27FC236}">
                <a16:creationId xmlns:a16="http://schemas.microsoft.com/office/drawing/2014/main" id="{2FEA9690-D383-D54D-94F6-8EF770BD07F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92B7276C-C47E-2F41-8E01-17BB751E6F14}" type="slidenum">
              <a:rPr kumimoji="0" lang="en-US" altLang="en-VN" sz="1200">
                <a:solidFill>
                  <a:srgbClr val="300030"/>
                </a:solidFill>
                <a:latin typeface="Arial" panose="020B0604020202020204" pitchFamily="34" charset="0"/>
              </a:rPr>
              <a:pPr algn="r">
                <a:spcBef>
                  <a:spcPct val="50000"/>
                </a:spcBef>
                <a:buClrTx/>
                <a:buSzTx/>
                <a:buFontTx/>
                <a:buNone/>
              </a:pPr>
              <a:t>36</a:t>
            </a:fld>
            <a:endParaRPr kumimoji="0" lang="en-US" altLang="en-VN" sz="1400">
              <a:solidFill>
                <a:srgbClr val="300030"/>
              </a:solidFill>
              <a:latin typeface="Arial" panose="020B06040202020202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5EBEA1BB-4020-B341-BF3F-0A185F566F19}"/>
              </a:ext>
            </a:extLst>
          </p:cNvPr>
          <p:cNvSpPr>
            <a:spLocks noGrp="1" noChangeArrowheads="1"/>
          </p:cNvSpPr>
          <p:nvPr>
            <p:ph type="title"/>
          </p:nvPr>
        </p:nvSpPr>
        <p:spPr/>
        <p:txBody>
          <a:bodyPr/>
          <a:lstStyle/>
          <a:p>
            <a:r>
              <a:rPr lang="en-US" altLang="en-VN"/>
              <a:t>V. Toán tử gán cho lớp dẫn xuất</a:t>
            </a:r>
          </a:p>
        </p:txBody>
      </p:sp>
      <p:sp>
        <p:nvSpPr>
          <p:cNvPr id="423938" name="Rectangle 2">
            <a:extLst>
              <a:ext uri="{FF2B5EF4-FFF2-40B4-BE49-F238E27FC236}">
                <a16:creationId xmlns:a16="http://schemas.microsoft.com/office/drawing/2014/main" id="{C67EBBD9-186D-EC41-A895-34BD48DAC1AC}"/>
              </a:ext>
            </a:extLst>
          </p:cNvPr>
          <p:cNvSpPr>
            <a:spLocks noGrp="1" noChangeArrowheads="1"/>
          </p:cNvSpPr>
          <p:nvPr>
            <p:ph idx="1"/>
          </p:nvPr>
        </p:nvSpPr>
        <p:spPr/>
        <p:txBody>
          <a:bodyPr/>
          <a:lstStyle/>
          <a:p>
            <a:pPr marL="279400" indent="-279400">
              <a:buClr>
                <a:schemeClr val="tx1"/>
              </a:buClr>
              <a:buFont typeface="Wingdings" pitchFamily="2" charset="2"/>
              <a:buChar char="ü"/>
              <a:tabLst>
                <a:tab pos="166688" algn="l"/>
              </a:tabLst>
            </a:pPr>
            <a:r>
              <a:rPr lang="en-US" altLang="en-VN"/>
              <a:t>Khi trong lớp dẫn xuất có tồn tại thuộc tính dưới dạng con trỏ (kể cả thuộc tính kế thừa từ lớp cơ sở) thì bắt buộc phải xây dựng toán tử gán không được sử dụng toán tử gán mặc định</a:t>
            </a:r>
          </a:p>
        </p:txBody>
      </p:sp>
      <p:sp>
        <p:nvSpPr>
          <p:cNvPr id="53250" name="Slide Number Placeholder 4">
            <a:extLst>
              <a:ext uri="{FF2B5EF4-FFF2-40B4-BE49-F238E27FC236}">
                <a16:creationId xmlns:a16="http://schemas.microsoft.com/office/drawing/2014/main" id="{5B5592D9-8596-9844-A6ED-1F2031388E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5CD24C5F-E6F4-CB4D-918D-440F44EC6CC2}" type="slidenum">
              <a:rPr kumimoji="0" lang="en-US" altLang="en-VN" sz="1200">
                <a:solidFill>
                  <a:srgbClr val="300030"/>
                </a:solidFill>
                <a:latin typeface="Arial" panose="020B0604020202020204" pitchFamily="34" charset="0"/>
              </a:rPr>
              <a:pPr algn="r">
                <a:spcBef>
                  <a:spcPct val="50000"/>
                </a:spcBef>
                <a:buClrTx/>
                <a:buSzTx/>
                <a:buFontTx/>
                <a:buNone/>
              </a:pPr>
              <a:t>37</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23938">
                                            <p:txEl>
                                              <p:pRg st="0" end="0"/>
                                            </p:txEl>
                                          </p:spTgt>
                                        </p:tgtEl>
                                        <p:attrNameLst>
                                          <p:attrName>style.visibility</p:attrName>
                                        </p:attrNameLst>
                                      </p:cBhvr>
                                      <p:to>
                                        <p:strVal val="visible"/>
                                      </p:to>
                                    </p:set>
                                    <p:animEffect transition="in" filter="blinds(vertical)">
                                      <p:cBhvr>
                                        <p:cTn id="7" dur="300"/>
                                        <p:tgtEl>
                                          <p:spTgt spid="4239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4B1FCA51-A76C-244B-9A81-BE48505AC003}"/>
              </a:ext>
            </a:extLst>
          </p:cNvPr>
          <p:cNvSpPr>
            <a:spLocks noGrp="1" noChangeArrowheads="1"/>
          </p:cNvSpPr>
          <p:nvPr>
            <p:ph type="title"/>
          </p:nvPr>
        </p:nvSpPr>
        <p:spPr/>
        <p:txBody>
          <a:bodyPr>
            <a:normAutofit/>
          </a:bodyPr>
          <a:lstStyle/>
          <a:p>
            <a:r>
              <a:rPr lang="en-US" altLang="en-VN" sz="3200"/>
              <a:t>Ví dụ định nghĩa toán tử gán của lớp dẫn xuất</a:t>
            </a:r>
          </a:p>
        </p:txBody>
      </p:sp>
      <p:sp>
        <p:nvSpPr>
          <p:cNvPr id="424962" name="Rectangle 2">
            <a:extLst>
              <a:ext uri="{FF2B5EF4-FFF2-40B4-BE49-F238E27FC236}">
                <a16:creationId xmlns:a16="http://schemas.microsoft.com/office/drawing/2014/main" id="{8B0DB25E-F7D6-4647-8C05-2B1390C45C38}"/>
              </a:ext>
            </a:extLst>
          </p:cNvPr>
          <p:cNvSpPr>
            <a:spLocks noGrp="1" noChangeArrowheads="1"/>
          </p:cNvSpPr>
          <p:nvPr>
            <p:ph idx="1"/>
          </p:nvPr>
        </p:nvSpPr>
        <p:spPr/>
        <p:txBody>
          <a:bodyPr>
            <a:normAutofit fontScale="92500" lnSpcReduction="20000"/>
          </a:bodyPr>
          <a:lstStyle/>
          <a:p>
            <a:pPr marL="279400" indent="-279400">
              <a:lnSpc>
                <a:spcPct val="80000"/>
              </a:lnSpc>
              <a:spcBef>
                <a:spcPct val="0"/>
              </a:spcBef>
              <a:buNone/>
              <a:tabLst>
                <a:tab pos="166688" algn="l"/>
              </a:tabLst>
            </a:pPr>
            <a:r>
              <a:rPr lang="en-US" altLang="en-VN" sz="2200"/>
              <a:t>class A </a:t>
            </a:r>
          </a:p>
          <a:p>
            <a:pPr marL="279400" indent="-279400">
              <a:lnSpc>
                <a:spcPct val="80000"/>
              </a:lnSpc>
              <a:spcBef>
                <a:spcPct val="0"/>
              </a:spcBef>
              <a:buNone/>
              <a:tabLst>
                <a:tab pos="166688" algn="l"/>
              </a:tabLst>
            </a:pPr>
            <a:r>
              <a:rPr lang="en-US" altLang="en-VN" sz="2200"/>
              <a:t>{ </a:t>
            </a:r>
            <a:r>
              <a:rPr lang="en-US" altLang="en-VN" sz="2200">
                <a:latin typeface="Arial" panose="020B0604020202020204" pitchFamily="34" charset="0"/>
              </a:rPr>
              <a:t>…</a:t>
            </a:r>
            <a:r>
              <a:rPr lang="en-US" altLang="en-VN" sz="2200"/>
              <a:t>.</a:t>
            </a:r>
          </a:p>
          <a:p>
            <a:pPr marL="279400" indent="-279400">
              <a:lnSpc>
                <a:spcPct val="80000"/>
              </a:lnSpc>
              <a:spcBef>
                <a:spcPct val="0"/>
              </a:spcBef>
              <a:buNone/>
              <a:tabLst>
                <a:tab pos="166688" algn="l"/>
              </a:tabLst>
            </a:pPr>
            <a:r>
              <a:rPr lang="en-US" altLang="en-VN" sz="2200"/>
              <a:t>		A operator =(A &amp; h)</a:t>
            </a:r>
          </a:p>
          <a:p>
            <a:pPr marL="279400" indent="-279400">
              <a:lnSpc>
                <a:spcPct val="80000"/>
              </a:lnSpc>
              <a:spcBef>
                <a:spcPct val="0"/>
              </a:spcBef>
              <a:buNone/>
              <a:tabLst>
                <a:tab pos="166688" algn="l"/>
              </a:tabLst>
            </a:pPr>
            <a:r>
              <a:rPr lang="en-US" altLang="en-VN" sz="2200"/>
              <a:t>		{</a:t>
            </a:r>
          </a:p>
          <a:p>
            <a:pPr marL="279400" indent="-279400">
              <a:lnSpc>
                <a:spcPct val="80000"/>
              </a:lnSpc>
              <a:spcBef>
                <a:spcPct val="0"/>
              </a:spcBef>
              <a:buNone/>
              <a:tabLst>
                <a:tab pos="166688" algn="l"/>
              </a:tabLst>
            </a:pPr>
            <a:r>
              <a:rPr lang="en-US" altLang="en-VN" sz="2200"/>
              <a:t>			//thực hiện định nghĩa to</a:t>
            </a:r>
            <a:r>
              <a:rPr lang="en-US" altLang="en-VN" sz="2200">
                <a:latin typeface="Arial" panose="020B0604020202020204" pitchFamily="34" charset="0"/>
              </a:rPr>
              <a:t>á</a:t>
            </a:r>
            <a:r>
              <a:rPr lang="en-US" altLang="en-VN" sz="2200"/>
              <a:t>n tử g</a:t>
            </a:r>
            <a:r>
              <a:rPr lang="en-US" altLang="en-VN" sz="2200">
                <a:latin typeface="Arial" panose="020B0604020202020204" pitchFamily="34" charset="0"/>
              </a:rPr>
              <a:t>á</a:t>
            </a:r>
            <a:r>
              <a:rPr lang="en-US" altLang="en-VN" sz="2200"/>
              <a:t>n của lớp A </a:t>
            </a:r>
          </a:p>
          <a:p>
            <a:pPr marL="279400" indent="-279400">
              <a:lnSpc>
                <a:spcPct val="80000"/>
              </a:lnSpc>
              <a:spcBef>
                <a:spcPct val="0"/>
              </a:spcBef>
              <a:buNone/>
              <a:tabLst>
                <a:tab pos="166688" algn="l"/>
              </a:tabLst>
            </a:pPr>
            <a:r>
              <a:rPr lang="en-US" altLang="en-VN" sz="2200"/>
              <a:t> 		}</a:t>
            </a:r>
          </a:p>
          <a:p>
            <a:pPr marL="279400" indent="-279400">
              <a:lnSpc>
                <a:spcPct val="80000"/>
              </a:lnSpc>
              <a:spcBef>
                <a:spcPct val="0"/>
              </a:spcBef>
              <a:buNone/>
              <a:tabLst>
                <a:tab pos="166688" algn="l"/>
              </a:tabLst>
            </a:pPr>
            <a:r>
              <a:rPr lang="en-US" altLang="en-VN" sz="2200"/>
              <a:t>		A* get_A() { return this; }</a:t>
            </a:r>
          </a:p>
          <a:p>
            <a:pPr marL="279400" indent="-279400">
              <a:lnSpc>
                <a:spcPct val="80000"/>
              </a:lnSpc>
              <a:spcBef>
                <a:spcPct val="0"/>
              </a:spcBef>
              <a:buNone/>
              <a:tabLst>
                <a:tab pos="166688" algn="l"/>
              </a:tabLst>
            </a:pPr>
            <a:r>
              <a:rPr lang="en-US" altLang="en-VN" sz="2200"/>
              <a:t>};</a:t>
            </a:r>
          </a:p>
          <a:p>
            <a:pPr marL="279400" indent="-279400">
              <a:lnSpc>
                <a:spcPct val="80000"/>
              </a:lnSpc>
              <a:spcBef>
                <a:spcPct val="0"/>
              </a:spcBef>
              <a:buNone/>
              <a:tabLst>
                <a:tab pos="166688" algn="l"/>
              </a:tabLst>
            </a:pPr>
            <a:r>
              <a:rPr lang="en-US" altLang="en-VN" sz="2200"/>
              <a:t>class B:public A</a:t>
            </a:r>
          </a:p>
          <a:p>
            <a:pPr marL="279400" indent="-279400">
              <a:lnSpc>
                <a:spcPct val="80000"/>
              </a:lnSpc>
              <a:spcBef>
                <a:spcPct val="0"/>
              </a:spcBef>
              <a:buNone/>
              <a:tabLst>
                <a:tab pos="166688" algn="l"/>
              </a:tabLst>
            </a:pPr>
            <a:r>
              <a:rPr lang="en-US" altLang="en-VN" sz="2200"/>
              <a:t>{ </a:t>
            </a:r>
            <a:r>
              <a:rPr lang="en-US" altLang="en-VN" sz="2200">
                <a:latin typeface="Arial" panose="020B0604020202020204" pitchFamily="34" charset="0"/>
              </a:rPr>
              <a:t>…</a:t>
            </a:r>
            <a:r>
              <a:rPr lang="en-US" altLang="en-VN" sz="2200"/>
              <a:t>..</a:t>
            </a:r>
          </a:p>
          <a:p>
            <a:pPr marL="279400" indent="-279400">
              <a:lnSpc>
                <a:spcPct val="80000"/>
              </a:lnSpc>
              <a:spcBef>
                <a:spcPct val="0"/>
              </a:spcBef>
              <a:buNone/>
              <a:tabLst>
                <a:tab pos="166688" algn="l"/>
              </a:tabLst>
            </a:pPr>
            <a:r>
              <a:rPr lang="en-US" altLang="en-VN" sz="2200"/>
              <a:t>	B&amp; operator=(B&amp;h)</a:t>
            </a:r>
          </a:p>
          <a:p>
            <a:pPr marL="279400" indent="-279400">
              <a:lnSpc>
                <a:spcPct val="80000"/>
              </a:lnSpc>
              <a:spcBef>
                <a:spcPct val="0"/>
              </a:spcBef>
              <a:buNone/>
              <a:tabLst>
                <a:tab pos="166688" algn="l"/>
              </a:tabLst>
            </a:pPr>
            <a:r>
              <a:rPr lang="en-US" altLang="en-VN" sz="2200"/>
              <a:t>  {</a:t>
            </a:r>
          </a:p>
          <a:p>
            <a:pPr marL="279400" indent="-279400">
              <a:lnSpc>
                <a:spcPct val="80000"/>
              </a:lnSpc>
              <a:spcBef>
                <a:spcPct val="0"/>
              </a:spcBef>
              <a:buNone/>
              <a:tabLst>
                <a:tab pos="166688" algn="l"/>
              </a:tabLst>
            </a:pPr>
            <a:r>
              <a:rPr lang="en-US" altLang="en-VN" sz="2200"/>
              <a:t>     A *u1, *u2;</a:t>
            </a:r>
          </a:p>
          <a:p>
            <a:pPr marL="279400" indent="-279400">
              <a:lnSpc>
                <a:spcPct val="80000"/>
              </a:lnSpc>
              <a:spcBef>
                <a:spcPct val="0"/>
              </a:spcBef>
              <a:buNone/>
              <a:tabLst>
                <a:tab pos="166688" algn="l"/>
              </a:tabLst>
            </a:pPr>
            <a:r>
              <a:rPr lang="en-US" altLang="en-VN" sz="2200"/>
              <a:t>	   u1= this-&gt;get_A();</a:t>
            </a:r>
          </a:p>
          <a:p>
            <a:pPr marL="279400" indent="-279400">
              <a:lnSpc>
                <a:spcPct val="80000"/>
              </a:lnSpc>
              <a:buNone/>
              <a:tabLst>
                <a:tab pos="166688" algn="l"/>
              </a:tabLst>
            </a:pPr>
            <a:r>
              <a:rPr lang="en-US" altLang="en-VN" sz="2200"/>
              <a:t>		 u2 = h.get_A();</a:t>
            </a:r>
          </a:p>
          <a:p>
            <a:pPr marL="279400" indent="-279400">
              <a:lnSpc>
                <a:spcPct val="80000"/>
              </a:lnSpc>
              <a:buNone/>
              <a:tabLst>
                <a:tab pos="166688" algn="l"/>
              </a:tabLst>
            </a:pPr>
            <a:r>
              <a:rPr lang="en-US" altLang="en-VN" sz="2200"/>
              <a:t>		*u1= *u2;</a:t>
            </a:r>
          </a:p>
          <a:p>
            <a:pPr marL="279400" indent="-279400">
              <a:lnSpc>
                <a:spcPct val="80000"/>
              </a:lnSpc>
              <a:buNone/>
              <a:tabLst>
                <a:tab pos="166688" algn="l"/>
              </a:tabLst>
            </a:pPr>
            <a:r>
              <a:rPr lang="en-US" altLang="en-VN" sz="2200"/>
              <a:t>		}</a:t>
            </a:r>
          </a:p>
          <a:p>
            <a:pPr marL="279400" indent="-279400">
              <a:lnSpc>
                <a:spcPct val="80000"/>
              </a:lnSpc>
              <a:buNone/>
              <a:tabLst>
                <a:tab pos="166688" algn="l"/>
              </a:tabLst>
            </a:pPr>
            <a:r>
              <a:rPr lang="en-US" altLang="en-VN" sz="2200"/>
              <a:t>};</a:t>
            </a:r>
            <a:br>
              <a:rPr lang="en-US" altLang="en-VN" sz="2200"/>
            </a:br>
            <a:endParaRPr lang="en-US" altLang="en-VN" sz="2200"/>
          </a:p>
        </p:txBody>
      </p:sp>
      <p:sp>
        <p:nvSpPr>
          <p:cNvPr id="54274" name="Slide Number Placeholder 4">
            <a:extLst>
              <a:ext uri="{FF2B5EF4-FFF2-40B4-BE49-F238E27FC236}">
                <a16:creationId xmlns:a16="http://schemas.microsoft.com/office/drawing/2014/main" id="{9F6EAAAA-F251-2B48-A437-E0CF03DEB8C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66C3D491-BA8E-9B48-AF7E-0C20AF0AE8B2}" type="slidenum">
              <a:rPr kumimoji="0" lang="en-US" altLang="en-VN" sz="1200">
                <a:solidFill>
                  <a:srgbClr val="300030"/>
                </a:solidFill>
                <a:latin typeface="Arial" panose="020B0604020202020204" pitchFamily="34" charset="0"/>
              </a:rPr>
              <a:pPr algn="r">
                <a:spcBef>
                  <a:spcPct val="50000"/>
                </a:spcBef>
                <a:buClrTx/>
                <a:buSzTx/>
                <a:buFontTx/>
                <a:buNone/>
              </a:pPr>
              <a:t>38</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24962">
                                            <p:txEl>
                                              <p:pRg st="0" end="0"/>
                                            </p:txEl>
                                          </p:spTgt>
                                        </p:tgtEl>
                                        <p:attrNameLst>
                                          <p:attrName>style.visibility</p:attrName>
                                        </p:attrNameLst>
                                      </p:cBhvr>
                                      <p:to>
                                        <p:strVal val="visible"/>
                                      </p:to>
                                    </p:set>
                                    <p:animEffect transition="in" filter="blinds(vertical)">
                                      <p:cBhvr>
                                        <p:cTn id="7" dur="300"/>
                                        <p:tgtEl>
                                          <p:spTgt spid="4249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24962">
                                            <p:txEl>
                                              <p:pRg st="1" end="1"/>
                                            </p:txEl>
                                          </p:spTgt>
                                        </p:tgtEl>
                                        <p:attrNameLst>
                                          <p:attrName>style.visibility</p:attrName>
                                        </p:attrNameLst>
                                      </p:cBhvr>
                                      <p:to>
                                        <p:strVal val="visible"/>
                                      </p:to>
                                    </p:set>
                                    <p:animEffect transition="in" filter="blinds(vertical)">
                                      <p:cBhvr>
                                        <p:cTn id="12" dur="300"/>
                                        <p:tgtEl>
                                          <p:spTgt spid="4249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24962">
                                            <p:txEl>
                                              <p:pRg st="2" end="2"/>
                                            </p:txEl>
                                          </p:spTgt>
                                        </p:tgtEl>
                                        <p:attrNameLst>
                                          <p:attrName>style.visibility</p:attrName>
                                        </p:attrNameLst>
                                      </p:cBhvr>
                                      <p:to>
                                        <p:strVal val="visible"/>
                                      </p:to>
                                    </p:set>
                                    <p:animEffect transition="in" filter="blinds(vertical)">
                                      <p:cBhvr>
                                        <p:cTn id="17" dur="300"/>
                                        <p:tgtEl>
                                          <p:spTgt spid="4249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24962">
                                            <p:txEl>
                                              <p:pRg st="3" end="3"/>
                                            </p:txEl>
                                          </p:spTgt>
                                        </p:tgtEl>
                                        <p:attrNameLst>
                                          <p:attrName>style.visibility</p:attrName>
                                        </p:attrNameLst>
                                      </p:cBhvr>
                                      <p:to>
                                        <p:strVal val="visible"/>
                                      </p:to>
                                    </p:set>
                                    <p:animEffect transition="in" filter="blinds(vertical)">
                                      <p:cBhvr>
                                        <p:cTn id="22" dur="300"/>
                                        <p:tgtEl>
                                          <p:spTgt spid="4249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iterate type="wd">
                                    <p:tmPct val="100000"/>
                                  </p:iterate>
                                  <p:childTnLst>
                                    <p:set>
                                      <p:cBhvr>
                                        <p:cTn id="26" dur="1" fill="hold">
                                          <p:stCondLst>
                                            <p:cond delay="0"/>
                                          </p:stCondLst>
                                        </p:cTn>
                                        <p:tgtEl>
                                          <p:spTgt spid="424962">
                                            <p:txEl>
                                              <p:pRg st="4" end="4"/>
                                            </p:txEl>
                                          </p:spTgt>
                                        </p:tgtEl>
                                        <p:attrNameLst>
                                          <p:attrName>style.visibility</p:attrName>
                                        </p:attrNameLst>
                                      </p:cBhvr>
                                      <p:to>
                                        <p:strVal val="visible"/>
                                      </p:to>
                                    </p:set>
                                    <p:animEffect transition="in" filter="blinds(vertical)">
                                      <p:cBhvr>
                                        <p:cTn id="27" dur="300"/>
                                        <p:tgtEl>
                                          <p:spTgt spid="4249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iterate type="wd">
                                    <p:tmPct val="100000"/>
                                  </p:iterate>
                                  <p:childTnLst>
                                    <p:set>
                                      <p:cBhvr>
                                        <p:cTn id="31" dur="1" fill="hold">
                                          <p:stCondLst>
                                            <p:cond delay="0"/>
                                          </p:stCondLst>
                                        </p:cTn>
                                        <p:tgtEl>
                                          <p:spTgt spid="424962">
                                            <p:txEl>
                                              <p:pRg st="5" end="5"/>
                                            </p:txEl>
                                          </p:spTgt>
                                        </p:tgtEl>
                                        <p:attrNameLst>
                                          <p:attrName>style.visibility</p:attrName>
                                        </p:attrNameLst>
                                      </p:cBhvr>
                                      <p:to>
                                        <p:strVal val="visible"/>
                                      </p:to>
                                    </p:set>
                                    <p:animEffect transition="in" filter="blinds(vertical)">
                                      <p:cBhvr>
                                        <p:cTn id="32" dur="300"/>
                                        <p:tgtEl>
                                          <p:spTgt spid="4249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iterate type="wd">
                                    <p:tmPct val="100000"/>
                                  </p:iterate>
                                  <p:childTnLst>
                                    <p:set>
                                      <p:cBhvr>
                                        <p:cTn id="36" dur="1" fill="hold">
                                          <p:stCondLst>
                                            <p:cond delay="0"/>
                                          </p:stCondLst>
                                        </p:cTn>
                                        <p:tgtEl>
                                          <p:spTgt spid="424962">
                                            <p:txEl>
                                              <p:pRg st="6" end="6"/>
                                            </p:txEl>
                                          </p:spTgt>
                                        </p:tgtEl>
                                        <p:attrNameLst>
                                          <p:attrName>style.visibility</p:attrName>
                                        </p:attrNameLst>
                                      </p:cBhvr>
                                      <p:to>
                                        <p:strVal val="visible"/>
                                      </p:to>
                                    </p:set>
                                    <p:animEffect transition="in" filter="blinds(vertical)">
                                      <p:cBhvr>
                                        <p:cTn id="37" dur="300"/>
                                        <p:tgtEl>
                                          <p:spTgt spid="42496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iterate type="wd">
                                    <p:tmPct val="100000"/>
                                  </p:iterate>
                                  <p:childTnLst>
                                    <p:set>
                                      <p:cBhvr>
                                        <p:cTn id="41" dur="1" fill="hold">
                                          <p:stCondLst>
                                            <p:cond delay="0"/>
                                          </p:stCondLst>
                                        </p:cTn>
                                        <p:tgtEl>
                                          <p:spTgt spid="424962">
                                            <p:txEl>
                                              <p:pRg st="7" end="7"/>
                                            </p:txEl>
                                          </p:spTgt>
                                        </p:tgtEl>
                                        <p:attrNameLst>
                                          <p:attrName>style.visibility</p:attrName>
                                        </p:attrNameLst>
                                      </p:cBhvr>
                                      <p:to>
                                        <p:strVal val="visible"/>
                                      </p:to>
                                    </p:set>
                                    <p:animEffect transition="in" filter="blinds(vertical)">
                                      <p:cBhvr>
                                        <p:cTn id="42" dur="300"/>
                                        <p:tgtEl>
                                          <p:spTgt spid="42496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iterate type="wd">
                                    <p:tmPct val="100000"/>
                                  </p:iterate>
                                  <p:childTnLst>
                                    <p:set>
                                      <p:cBhvr>
                                        <p:cTn id="46" dur="1" fill="hold">
                                          <p:stCondLst>
                                            <p:cond delay="0"/>
                                          </p:stCondLst>
                                        </p:cTn>
                                        <p:tgtEl>
                                          <p:spTgt spid="424962">
                                            <p:txEl>
                                              <p:pRg st="8" end="8"/>
                                            </p:txEl>
                                          </p:spTgt>
                                        </p:tgtEl>
                                        <p:attrNameLst>
                                          <p:attrName>style.visibility</p:attrName>
                                        </p:attrNameLst>
                                      </p:cBhvr>
                                      <p:to>
                                        <p:strVal val="visible"/>
                                      </p:to>
                                    </p:set>
                                    <p:animEffect transition="in" filter="blinds(vertical)">
                                      <p:cBhvr>
                                        <p:cTn id="47" dur="300"/>
                                        <p:tgtEl>
                                          <p:spTgt spid="42496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iterate type="wd">
                                    <p:tmPct val="100000"/>
                                  </p:iterate>
                                  <p:childTnLst>
                                    <p:set>
                                      <p:cBhvr>
                                        <p:cTn id="51" dur="1" fill="hold">
                                          <p:stCondLst>
                                            <p:cond delay="0"/>
                                          </p:stCondLst>
                                        </p:cTn>
                                        <p:tgtEl>
                                          <p:spTgt spid="424962">
                                            <p:txEl>
                                              <p:pRg st="9" end="9"/>
                                            </p:txEl>
                                          </p:spTgt>
                                        </p:tgtEl>
                                        <p:attrNameLst>
                                          <p:attrName>style.visibility</p:attrName>
                                        </p:attrNameLst>
                                      </p:cBhvr>
                                      <p:to>
                                        <p:strVal val="visible"/>
                                      </p:to>
                                    </p:set>
                                    <p:animEffect transition="in" filter="blinds(vertical)">
                                      <p:cBhvr>
                                        <p:cTn id="52" dur="300"/>
                                        <p:tgtEl>
                                          <p:spTgt spid="42496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iterate type="wd">
                                    <p:tmPct val="100000"/>
                                  </p:iterate>
                                  <p:childTnLst>
                                    <p:set>
                                      <p:cBhvr>
                                        <p:cTn id="56" dur="1" fill="hold">
                                          <p:stCondLst>
                                            <p:cond delay="0"/>
                                          </p:stCondLst>
                                        </p:cTn>
                                        <p:tgtEl>
                                          <p:spTgt spid="424962">
                                            <p:txEl>
                                              <p:pRg st="10" end="10"/>
                                            </p:txEl>
                                          </p:spTgt>
                                        </p:tgtEl>
                                        <p:attrNameLst>
                                          <p:attrName>style.visibility</p:attrName>
                                        </p:attrNameLst>
                                      </p:cBhvr>
                                      <p:to>
                                        <p:strVal val="visible"/>
                                      </p:to>
                                    </p:set>
                                    <p:animEffect transition="in" filter="blinds(vertical)">
                                      <p:cBhvr>
                                        <p:cTn id="57" dur="300"/>
                                        <p:tgtEl>
                                          <p:spTgt spid="42496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iterate type="wd">
                                    <p:tmPct val="100000"/>
                                  </p:iterate>
                                  <p:childTnLst>
                                    <p:set>
                                      <p:cBhvr>
                                        <p:cTn id="61" dur="1" fill="hold">
                                          <p:stCondLst>
                                            <p:cond delay="0"/>
                                          </p:stCondLst>
                                        </p:cTn>
                                        <p:tgtEl>
                                          <p:spTgt spid="424962">
                                            <p:txEl>
                                              <p:pRg st="11" end="11"/>
                                            </p:txEl>
                                          </p:spTgt>
                                        </p:tgtEl>
                                        <p:attrNameLst>
                                          <p:attrName>style.visibility</p:attrName>
                                        </p:attrNameLst>
                                      </p:cBhvr>
                                      <p:to>
                                        <p:strVal val="visible"/>
                                      </p:to>
                                    </p:set>
                                    <p:animEffect transition="in" filter="blinds(vertical)">
                                      <p:cBhvr>
                                        <p:cTn id="62" dur="300"/>
                                        <p:tgtEl>
                                          <p:spTgt spid="42496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grpId="0" nodeType="clickEffect">
                                  <p:stCondLst>
                                    <p:cond delay="0"/>
                                  </p:stCondLst>
                                  <p:iterate type="wd">
                                    <p:tmPct val="100000"/>
                                  </p:iterate>
                                  <p:childTnLst>
                                    <p:set>
                                      <p:cBhvr>
                                        <p:cTn id="66" dur="1" fill="hold">
                                          <p:stCondLst>
                                            <p:cond delay="0"/>
                                          </p:stCondLst>
                                        </p:cTn>
                                        <p:tgtEl>
                                          <p:spTgt spid="424962">
                                            <p:txEl>
                                              <p:pRg st="12" end="12"/>
                                            </p:txEl>
                                          </p:spTgt>
                                        </p:tgtEl>
                                        <p:attrNameLst>
                                          <p:attrName>style.visibility</p:attrName>
                                        </p:attrNameLst>
                                      </p:cBhvr>
                                      <p:to>
                                        <p:strVal val="visible"/>
                                      </p:to>
                                    </p:set>
                                    <p:animEffect transition="in" filter="blinds(vertical)">
                                      <p:cBhvr>
                                        <p:cTn id="67" dur="300"/>
                                        <p:tgtEl>
                                          <p:spTgt spid="424962">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grpId="0" nodeType="clickEffect">
                                  <p:stCondLst>
                                    <p:cond delay="0"/>
                                  </p:stCondLst>
                                  <p:iterate type="wd">
                                    <p:tmPct val="100000"/>
                                  </p:iterate>
                                  <p:childTnLst>
                                    <p:set>
                                      <p:cBhvr>
                                        <p:cTn id="71" dur="1" fill="hold">
                                          <p:stCondLst>
                                            <p:cond delay="0"/>
                                          </p:stCondLst>
                                        </p:cTn>
                                        <p:tgtEl>
                                          <p:spTgt spid="424962">
                                            <p:txEl>
                                              <p:pRg st="13" end="13"/>
                                            </p:txEl>
                                          </p:spTgt>
                                        </p:tgtEl>
                                        <p:attrNameLst>
                                          <p:attrName>style.visibility</p:attrName>
                                        </p:attrNameLst>
                                      </p:cBhvr>
                                      <p:to>
                                        <p:strVal val="visible"/>
                                      </p:to>
                                    </p:set>
                                    <p:animEffect transition="in" filter="blinds(vertical)">
                                      <p:cBhvr>
                                        <p:cTn id="72" dur="300"/>
                                        <p:tgtEl>
                                          <p:spTgt spid="42496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grpId="0" nodeType="clickEffect">
                                  <p:stCondLst>
                                    <p:cond delay="0"/>
                                  </p:stCondLst>
                                  <p:iterate type="wd">
                                    <p:tmPct val="100000"/>
                                  </p:iterate>
                                  <p:childTnLst>
                                    <p:set>
                                      <p:cBhvr>
                                        <p:cTn id="76" dur="1" fill="hold">
                                          <p:stCondLst>
                                            <p:cond delay="0"/>
                                          </p:stCondLst>
                                        </p:cTn>
                                        <p:tgtEl>
                                          <p:spTgt spid="424962">
                                            <p:txEl>
                                              <p:pRg st="14" end="14"/>
                                            </p:txEl>
                                          </p:spTgt>
                                        </p:tgtEl>
                                        <p:attrNameLst>
                                          <p:attrName>style.visibility</p:attrName>
                                        </p:attrNameLst>
                                      </p:cBhvr>
                                      <p:to>
                                        <p:strVal val="visible"/>
                                      </p:to>
                                    </p:set>
                                    <p:animEffect transition="in" filter="blinds(vertical)">
                                      <p:cBhvr>
                                        <p:cTn id="77" dur="300"/>
                                        <p:tgtEl>
                                          <p:spTgt spid="424962">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grpId="0" nodeType="clickEffect">
                                  <p:stCondLst>
                                    <p:cond delay="0"/>
                                  </p:stCondLst>
                                  <p:iterate type="wd">
                                    <p:tmPct val="100000"/>
                                  </p:iterate>
                                  <p:childTnLst>
                                    <p:set>
                                      <p:cBhvr>
                                        <p:cTn id="81" dur="1" fill="hold">
                                          <p:stCondLst>
                                            <p:cond delay="0"/>
                                          </p:stCondLst>
                                        </p:cTn>
                                        <p:tgtEl>
                                          <p:spTgt spid="424962">
                                            <p:txEl>
                                              <p:pRg st="15" end="15"/>
                                            </p:txEl>
                                          </p:spTgt>
                                        </p:tgtEl>
                                        <p:attrNameLst>
                                          <p:attrName>style.visibility</p:attrName>
                                        </p:attrNameLst>
                                      </p:cBhvr>
                                      <p:to>
                                        <p:strVal val="visible"/>
                                      </p:to>
                                    </p:set>
                                    <p:animEffect transition="in" filter="blinds(vertical)">
                                      <p:cBhvr>
                                        <p:cTn id="82" dur="300"/>
                                        <p:tgtEl>
                                          <p:spTgt spid="424962">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5" fill="hold" grpId="0" nodeType="clickEffect">
                                  <p:stCondLst>
                                    <p:cond delay="0"/>
                                  </p:stCondLst>
                                  <p:iterate type="wd">
                                    <p:tmPct val="100000"/>
                                  </p:iterate>
                                  <p:childTnLst>
                                    <p:set>
                                      <p:cBhvr>
                                        <p:cTn id="86" dur="1" fill="hold">
                                          <p:stCondLst>
                                            <p:cond delay="0"/>
                                          </p:stCondLst>
                                        </p:cTn>
                                        <p:tgtEl>
                                          <p:spTgt spid="424962">
                                            <p:txEl>
                                              <p:pRg st="16" end="16"/>
                                            </p:txEl>
                                          </p:spTgt>
                                        </p:tgtEl>
                                        <p:attrNameLst>
                                          <p:attrName>style.visibility</p:attrName>
                                        </p:attrNameLst>
                                      </p:cBhvr>
                                      <p:to>
                                        <p:strVal val="visible"/>
                                      </p:to>
                                    </p:set>
                                    <p:animEffect transition="in" filter="blinds(vertical)">
                                      <p:cBhvr>
                                        <p:cTn id="87" dur="300"/>
                                        <p:tgtEl>
                                          <p:spTgt spid="424962">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5" fill="hold" grpId="0" nodeType="clickEffect">
                                  <p:stCondLst>
                                    <p:cond delay="0"/>
                                  </p:stCondLst>
                                  <p:iterate type="wd">
                                    <p:tmPct val="100000"/>
                                  </p:iterate>
                                  <p:childTnLst>
                                    <p:set>
                                      <p:cBhvr>
                                        <p:cTn id="91" dur="1" fill="hold">
                                          <p:stCondLst>
                                            <p:cond delay="0"/>
                                          </p:stCondLst>
                                        </p:cTn>
                                        <p:tgtEl>
                                          <p:spTgt spid="424962">
                                            <p:txEl>
                                              <p:pRg st="17" end="17"/>
                                            </p:txEl>
                                          </p:spTgt>
                                        </p:tgtEl>
                                        <p:attrNameLst>
                                          <p:attrName>style.visibility</p:attrName>
                                        </p:attrNameLst>
                                      </p:cBhvr>
                                      <p:to>
                                        <p:strVal val="visible"/>
                                      </p:to>
                                    </p:set>
                                    <p:animEffect transition="in" filter="blinds(vertical)">
                                      <p:cBhvr>
                                        <p:cTn id="92" dur="300"/>
                                        <p:tgtEl>
                                          <p:spTgt spid="42496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3">
            <a:extLst>
              <a:ext uri="{FF2B5EF4-FFF2-40B4-BE49-F238E27FC236}">
                <a16:creationId xmlns:a16="http://schemas.microsoft.com/office/drawing/2014/main" id="{F936FA4A-374A-844D-AD17-CD9536170DD4}"/>
              </a:ext>
            </a:extLst>
          </p:cNvPr>
          <p:cNvSpPr>
            <a:spLocks noGrp="1" noChangeArrowheads="1"/>
          </p:cNvSpPr>
          <p:nvPr>
            <p:ph type="title"/>
          </p:nvPr>
        </p:nvSpPr>
        <p:spPr/>
        <p:txBody>
          <a:bodyPr>
            <a:normAutofit/>
          </a:bodyPr>
          <a:lstStyle/>
          <a:p>
            <a:r>
              <a:rPr lang="en-US" altLang="en-VN" sz="4800"/>
              <a:t>C</a:t>
            </a:r>
            <a:r>
              <a:rPr lang="en-US" altLang="en-VN" sz="4800">
                <a:latin typeface="Arial" panose="020B0604020202020204" pitchFamily="34" charset="0"/>
              </a:rPr>
              <a:t>á</a:t>
            </a:r>
            <a:r>
              <a:rPr lang="en-US" altLang="en-VN" sz="4800"/>
              <a:t>ch xây dựng</a:t>
            </a:r>
          </a:p>
        </p:txBody>
      </p:sp>
      <p:sp>
        <p:nvSpPr>
          <p:cNvPr id="425986" name="Rectangle 2">
            <a:extLst>
              <a:ext uri="{FF2B5EF4-FFF2-40B4-BE49-F238E27FC236}">
                <a16:creationId xmlns:a16="http://schemas.microsoft.com/office/drawing/2014/main" id="{D6C72EC0-8DBD-444C-B4D0-36B17F8786C1}"/>
              </a:ext>
            </a:extLst>
          </p:cNvPr>
          <p:cNvSpPr>
            <a:spLocks noGrp="1" noChangeArrowheads="1"/>
          </p:cNvSpPr>
          <p:nvPr>
            <p:ph idx="1"/>
          </p:nvPr>
        </p:nvSpPr>
        <p:spPr/>
        <p:txBody>
          <a:bodyPr/>
          <a:lstStyle/>
          <a:p>
            <a:pPr marL="115888" indent="-115888">
              <a:lnSpc>
                <a:spcPct val="80000"/>
              </a:lnSpc>
              <a:spcBef>
                <a:spcPct val="15000"/>
              </a:spcBef>
              <a:buClr>
                <a:schemeClr val="tx1"/>
              </a:buClr>
              <a:buNone/>
              <a:tabLst>
                <a:tab pos="166688" algn="l"/>
              </a:tabLst>
            </a:pPr>
            <a:r>
              <a:rPr lang="en-US" altLang="en-VN" b="1" u="sng"/>
              <a:t>Bước 1</a:t>
            </a:r>
            <a:r>
              <a:rPr lang="en-US" altLang="en-VN"/>
              <a:t>: xây dựng toán tử gán cho lớp cơ sở</a:t>
            </a:r>
          </a:p>
          <a:p>
            <a:pPr marL="115888" indent="-115888">
              <a:lnSpc>
                <a:spcPct val="80000"/>
              </a:lnSpc>
              <a:spcBef>
                <a:spcPct val="15000"/>
              </a:spcBef>
              <a:buClr>
                <a:schemeClr val="tx1"/>
              </a:buClr>
              <a:buNone/>
              <a:tabLst>
                <a:tab pos="166688" algn="l"/>
              </a:tabLst>
            </a:pPr>
            <a:r>
              <a:rPr lang="en-US" altLang="en-VN" b="1" u="sng"/>
              <a:t>Bước 2:</a:t>
            </a:r>
            <a:r>
              <a:rPr lang="en-US" altLang="en-VN" b="1"/>
              <a:t> </a:t>
            </a:r>
            <a:r>
              <a:rPr lang="en-US" altLang="en-VN"/>
              <a:t>Xây dựng phương thức (trong các lớp cơ sở) để nhận địa chỉ của đối tượng ẩn của lớp:</a:t>
            </a:r>
          </a:p>
          <a:p>
            <a:pPr marL="115888" indent="-115888">
              <a:lnSpc>
                <a:spcPct val="80000"/>
              </a:lnSpc>
              <a:spcBef>
                <a:spcPct val="15000"/>
              </a:spcBef>
              <a:buNone/>
              <a:tabLst>
                <a:tab pos="166688" algn="l"/>
              </a:tabLst>
            </a:pPr>
            <a:r>
              <a:rPr lang="en-US" altLang="en-VN"/>
              <a:t>				</a:t>
            </a:r>
            <a:r>
              <a:rPr lang="en-US" altLang="en-VN" i="1"/>
              <a:t>Tên_lớp_cơ_sở</a:t>
            </a:r>
            <a:r>
              <a:rPr lang="en-US" altLang="en-VN"/>
              <a:t>* </a:t>
            </a:r>
            <a:r>
              <a:rPr lang="en-US" altLang="en-VN" b="1"/>
              <a:t>get_DT</a:t>
            </a:r>
            <a:r>
              <a:rPr lang="en-US" altLang="en-VN"/>
              <a:t>()</a:t>
            </a:r>
          </a:p>
          <a:p>
            <a:pPr marL="115888" indent="-115888">
              <a:lnSpc>
                <a:spcPct val="80000"/>
              </a:lnSpc>
              <a:spcBef>
                <a:spcPct val="15000"/>
              </a:spcBef>
              <a:buNone/>
              <a:tabLst>
                <a:tab pos="166688" algn="l"/>
              </a:tabLst>
            </a:pPr>
            <a:r>
              <a:rPr lang="en-US" altLang="en-VN"/>
              <a:t>				{ </a:t>
            </a:r>
          </a:p>
          <a:p>
            <a:pPr marL="115888" indent="-115888">
              <a:lnSpc>
                <a:spcPct val="80000"/>
              </a:lnSpc>
              <a:spcBef>
                <a:spcPct val="15000"/>
              </a:spcBef>
              <a:buNone/>
              <a:tabLst>
                <a:tab pos="166688" algn="l"/>
              </a:tabLst>
            </a:pPr>
            <a:r>
              <a:rPr lang="en-US" altLang="en-VN"/>
              <a:t>					return this; </a:t>
            </a:r>
          </a:p>
          <a:p>
            <a:pPr marL="115888" indent="-115888">
              <a:lnSpc>
                <a:spcPct val="80000"/>
              </a:lnSpc>
              <a:spcBef>
                <a:spcPct val="15000"/>
              </a:spcBef>
              <a:buNone/>
              <a:tabLst>
                <a:tab pos="166688" algn="l"/>
              </a:tabLst>
            </a:pPr>
            <a:r>
              <a:rPr lang="en-US" altLang="en-VN"/>
              <a:t>				}</a:t>
            </a:r>
          </a:p>
          <a:p>
            <a:pPr marL="115888" indent="-115888">
              <a:lnSpc>
                <a:spcPct val="80000"/>
              </a:lnSpc>
              <a:spcBef>
                <a:spcPct val="15000"/>
              </a:spcBef>
              <a:buNone/>
              <a:tabLst>
                <a:tab pos="166688" algn="l"/>
              </a:tabLst>
            </a:pPr>
            <a:r>
              <a:rPr lang="en-US" altLang="en-VN" b="1" u="sng"/>
              <a:t>Bước 3</a:t>
            </a:r>
            <a:r>
              <a:rPr lang="en-US" altLang="en-VN"/>
              <a:t>: xây dựng toán tử gán cho lớp dẫn xuất </a:t>
            </a:r>
            <a:r>
              <a:rPr lang="en-US" altLang="en-VN">
                <a:sym typeface="Wingdings" pitchFamily="2" charset="2"/>
              </a:rPr>
              <a:t></a:t>
            </a:r>
            <a:r>
              <a:rPr lang="en-US" altLang="en-VN"/>
              <a:t>  dùng phương thức trên để nhận địa chỉ của đối tượng lớp cơ sở mà lớp dẫn xuất kế thừa, sau đó thực hiện lệnh gán trên 2 đối tượng này</a:t>
            </a:r>
          </a:p>
        </p:txBody>
      </p:sp>
      <p:sp>
        <p:nvSpPr>
          <p:cNvPr id="55298" name="Slide Number Placeholder 4">
            <a:extLst>
              <a:ext uri="{FF2B5EF4-FFF2-40B4-BE49-F238E27FC236}">
                <a16:creationId xmlns:a16="http://schemas.microsoft.com/office/drawing/2014/main" id="{14EDD172-3435-434A-AF7A-306AD857A7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AC51FCA3-8F23-B849-BFCC-409C6AE12171}" type="slidenum">
              <a:rPr kumimoji="0" lang="en-US" altLang="en-VN" sz="1200">
                <a:solidFill>
                  <a:srgbClr val="300030"/>
                </a:solidFill>
                <a:latin typeface="Arial" panose="020B0604020202020204" pitchFamily="34" charset="0"/>
              </a:rPr>
              <a:pPr algn="r">
                <a:spcBef>
                  <a:spcPct val="50000"/>
                </a:spcBef>
                <a:buClrTx/>
                <a:buSzTx/>
                <a:buFontTx/>
                <a:buNone/>
              </a:pPr>
              <a:t>39</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25986">
                                            <p:txEl>
                                              <p:pRg st="0" end="0"/>
                                            </p:txEl>
                                          </p:spTgt>
                                        </p:tgtEl>
                                        <p:attrNameLst>
                                          <p:attrName>style.visibility</p:attrName>
                                        </p:attrNameLst>
                                      </p:cBhvr>
                                      <p:to>
                                        <p:strVal val="visible"/>
                                      </p:to>
                                    </p:set>
                                    <p:animEffect transition="in" filter="blinds(vertical)">
                                      <p:cBhvr>
                                        <p:cTn id="7" dur="300"/>
                                        <p:tgtEl>
                                          <p:spTgt spid="425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25986">
                                            <p:txEl>
                                              <p:pRg st="1" end="1"/>
                                            </p:txEl>
                                          </p:spTgt>
                                        </p:tgtEl>
                                        <p:attrNameLst>
                                          <p:attrName>style.visibility</p:attrName>
                                        </p:attrNameLst>
                                      </p:cBhvr>
                                      <p:to>
                                        <p:strVal val="visible"/>
                                      </p:to>
                                    </p:set>
                                    <p:animEffect transition="in" filter="blinds(vertical)">
                                      <p:cBhvr>
                                        <p:cTn id="12" dur="300"/>
                                        <p:tgtEl>
                                          <p:spTgt spid="4259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25986">
                                            <p:txEl>
                                              <p:pRg st="2" end="2"/>
                                            </p:txEl>
                                          </p:spTgt>
                                        </p:tgtEl>
                                        <p:attrNameLst>
                                          <p:attrName>style.visibility</p:attrName>
                                        </p:attrNameLst>
                                      </p:cBhvr>
                                      <p:to>
                                        <p:strVal val="visible"/>
                                      </p:to>
                                    </p:set>
                                    <p:animEffect transition="in" filter="blinds(vertical)">
                                      <p:cBhvr>
                                        <p:cTn id="17" dur="300"/>
                                        <p:tgtEl>
                                          <p:spTgt spid="4259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25986">
                                            <p:txEl>
                                              <p:pRg st="3" end="3"/>
                                            </p:txEl>
                                          </p:spTgt>
                                        </p:tgtEl>
                                        <p:attrNameLst>
                                          <p:attrName>style.visibility</p:attrName>
                                        </p:attrNameLst>
                                      </p:cBhvr>
                                      <p:to>
                                        <p:strVal val="visible"/>
                                      </p:to>
                                    </p:set>
                                    <p:animEffect transition="in" filter="blinds(vertical)">
                                      <p:cBhvr>
                                        <p:cTn id="22" dur="300"/>
                                        <p:tgtEl>
                                          <p:spTgt spid="4259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iterate type="wd">
                                    <p:tmPct val="100000"/>
                                  </p:iterate>
                                  <p:childTnLst>
                                    <p:set>
                                      <p:cBhvr>
                                        <p:cTn id="26" dur="1" fill="hold">
                                          <p:stCondLst>
                                            <p:cond delay="0"/>
                                          </p:stCondLst>
                                        </p:cTn>
                                        <p:tgtEl>
                                          <p:spTgt spid="425986">
                                            <p:txEl>
                                              <p:pRg st="4" end="4"/>
                                            </p:txEl>
                                          </p:spTgt>
                                        </p:tgtEl>
                                        <p:attrNameLst>
                                          <p:attrName>style.visibility</p:attrName>
                                        </p:attrNameLst>
                                      </p:cBhvr>
                                      <p:to>
                                        <p:strVal val="visible"/>
                                      </p:to>
                                    </p:set>
                                    <p:animEffect transition="in" filter="blinds(vertical)">
                                      <p:cBhvr>
                                        <p:cTn id="27" dur="300"/>
                                        <p:tgtEl>
                                          <p:spTgt spid="4259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iterate type="wd">
                                    <p:tmPct val="100000"/>
                                  </p:iterate>
                                  <p:childTnLst>
                                    <p:set>
                                      <p:cBhvr>
                                        <p:cTn id="31" dur="1" fill="hold">
                                          <p:stCondLst>
                                            <p:cond delay="0"/>
                                          </p:stCondLst>
                                        </p:cTn>
                                        <p:tgtEl>
                                          <p:spTgt spid="425986">
                                            <p:txEl>
                                              <p:pRg st="5" end="5"/>
                                            </p:txEl>
                                          </p:spTgt>
                                        </p:tgtEl>
                                        <p:attrNameLst>
                                          <p:attrName>style.visibility</p:attrName>
                                        </p:attrNameLst>
                                      </p:cBhvr>
                                      <p:to>
                                        <p:strVal val="visible"/>
                                      </p:to>
                                    </p:set>
                                    <p:animEffect transition="in" filter="blinds(vertical)">
                                      <p:cBhvr>
                                        <p:cTn id="32" dur="300"/>
                                        <p:tgtEl>
                                          <p:spTgt spid="4259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iterate type="wd">
                                    <p:tmPct val="100000"/>
                                  </p:iterate>
                                  <p:childTnLst>
                                    <p:set>
                                      <p:cBhvr>
                                        <p:cTn id="36" dur="1" fill="hold">
                                          <p:stCondLst>
                                            <p:cond delay="0"/>
                                          </p:stCondLst>
                                        </p:cTn>
                                        <p:tgtEl>
                                          <p:spTgt spid="425986">
                                            <p:txEl>
                                              <p:pRg st="6" end="6"/>
                                            </p:txEl>
                                          </p:spTgt>
                                        </p:tgtEl>
                                        <p:attrNameLst>
                                          <p:attrName>style.visibility</p:attrName>
                                        </p:attrNameLst>
                                      </p:cBhvr>
                                      <p:to>
                                        <p:strVal val="visible"/>
                                      </p:to>
                                    </p:set>
                                    <p:animEffect transition="in" filter="blinds(vertical)">
                                      <p:cBhvr>
                                        <p:cTn id="37" dur="300"/>
                                        <p:tgtEl>
                                          <p:spTgt spid="425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Cơ bản về Kế thừa</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838200" y="1929383"/>
            <a:ext cx="10515600" cy="4563491"/>
          </a:xfrm>
        </p:spPr>
        <p:txBody>
          <a:bodyPr>
            <a:noAutofit/>
          </a:bodyPr>
          <a:lstStyle/>
          <a:p>
            <a:r>
              <a:rPr lang="en-US" sz="2400"/>
              <a:t>Một lớp mới được kế thừa từ một lớp khác</a:t>
            </a:r>
          </a:p>
          <a:p>
            <a:r>
              <a:rPr lang="en-US" sz="2400"/>
              <a:t>Lớp cơ sở (lớp cha)</a:t>
            </a:r>
          </a:p>
          <a:p>
            <a:pPr lvl="1"/>
            <a:r>
              <a:rPr lang="en-US" sz="2000"/>
              <a:t>Lớp tổng quát mà từ đó các lớp khác sẽ kế thừa</a:t>
            </a:r>
            <a:endParaRPr lang="en-US"/>
          </a:p>
          <a:p>
            <a:r>
              <a:rPr lang="en-US" sz="2400"/>
              <a:t>Lớp thừa kế (lớp con)</a:t>
            </a:r>
          </a:p>
          <a:p>
            <a:pPr lvl="1"/>
            <a:r>
              <a:rPr lang="en-US" sz="2000"/>
              <a:t>Một lớp mới</a:t>
            </a:r>
          </a:p>
          <a:p>
            <a:pPr lvl="1"/>
            <a:r>
              <a:rPr lang="en-US" sz="2000"/>
              <a:t>Tự động có những hàm/biến thành viên của lớp cơ sở</a:t>
            </a:r>
          </a:p>
          <a:p>
            <a:pPr lvl="1"/>
            <a:r>
              <a:rPr lang="en-US" sz="2000"/>
              <a:t>Sau đó có thể thêm những hàm/biến thành viên mới</a:t>
            </a:r>
            <a:endParaRPr lang="en-US"/>
          </a:p>
          <a:p>
            <a:r>
              <a:rPr lang="en-US" sz="2400"/>
              <a:t>Thuật ngữ về kế thừa giống như quan hệ gia đình</a:t>
            </a:r>
          </a:p>
          <a:p>
            <a:pPr lvl="1"/>
            <a:r>
              <a:rPr lang="en-US" sz="2000"/>
              <a:t>Lớp cha (Parent class) ~ Lớp cơ sở (Base class)</a:t>
            </a:r>
          </a:p>
          <a:p>
            <a:pPr lvl="1"/>
            <a:r>
              <a:rPr lang="en-US" sz="2000"/>
              <a:t>Lớp con (Child class) ~ Lớp thừa kế (Derived class)</a:t>
            </a:r>
          </a:p>
          <a:p>
            <a:pPr lvl="1"/>
            <a:r>
              <a:rPr lang="en-US" sz="2000"/>
              <a:t>Lớp tổ tiên (Ancestor class)</a:t>
            </a:r>
          </a:p>
          <a:p>
            <a:pPr lvl="1"/>
            <a:r>
              <a:rPr lang="en-US" sz="2000"/>
              <a:t>Lớp con cháu (Descendant class)</a:t>
            </a:r>
            <a:endParaRPr lang="en-US"/>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eaLnBrk="1" latinLnBrk="0" hangingPunct="1">
              <a:spcAft>
                <a:spcPts val="600"/>
              </a:spcAft>
            </a:pPr>
            <a:fld id="{2BBB5E19-F10A-4C2F-BF6F-11C513378A2E}" type="slidenum">
              <a:rPr kumimoji="0" lang="en-US" smtClean="0"/>
              <a:pPr eaLnBrk="1" latinLnBrk="0" hangingPunct="1">
                <a:spcAft>
                  <a:spcPts val="600"/>
                </a:spcAft>
              </a:pPr>
              <a:t>4</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1392607C-0DA5-6F43-8641-13A34A85800F}"/>
              </a:ext>
            </a:extLst>
          </p:cNvPr>
          <p:cNvSpPr>
            <a:spLocks noGrp="1" noChangeArrowheads="1"/>
          </p:cNvSpPr>
          <p:nvPr>
            <p:ph type="title"/>
          </p:nvPr>
        </p:nvSpPr>
        <p:spPr/>
        <p:txBody>
          <a:bodyPr/>
          <a:lstStyle/>
          <a:p>
            <a:r>
              <a:rPr lang="en-US" altLang="en-VN"/>
              <a:t>Ví dụ:</a:t>
            </a:r>
          </a:p>
        </p:txBody>
      </p:sp>
      <p:sp>
        <p:nvSpPr>
          <p:cNvPr id="56324" name="Rectangle 3">
            <a:extLst>
              <a:ext uri="{FF2B5EF4-FFF2-40B4-BE49-F238E27FC236}">
                <a16:creationId xmlns:a16="http://schemas.microsoft.com/office/drawing/2014/main" id="{A6184BA9-3B74-CE45-A218-1B9C9127C8C7}"/>
              </a:ext>
            </a:extLst>
          </p:cNvPr>
          <p:cNvSpPr>
            <a:spLocks noGrp="1" noChangeArrowheads="1"/>
          </p:cNvSpPr>
          <p:nvPr>
            <p:ph idx="1"/>
          </p:nvPr>
        </p:nvSpPr>
        <p:spPr/>
        <p:txBody>
          <a:bodyPr>
            <a:normAutofit fontScale="85000" lnSpcReduction="20000"/>
          </a:bodyPr>
          <a:lstStyle/>
          <a:p>
            <a:pPr>
              <a:lnSpc>
                <a:spcPct val="80000"/>
              </a:lnSpc>
              <a:buFont typeface="Monotype Sorts" pitchFamily="2" charset="2"/>
              <a:buNone/>
            </a:pPr>
            <a:r>
              <a:rPr lang="en-US" altLang="en-VN" sz="2000"/>
              <a:t>class DIEM</a:t>
            </a:r>
          </a:p>
          <a:p>
            <a:pPr>
              <a:lnSpc>
                <a:spcPct val="80000"/>
              </a:lnSpc>
              <a:buFont typeface="Monotype Sorts" pitchFamily="2" charset="2"/>
              <a:buNone/>
            </a:pPr>
            <a:r>
              <a:rPr lang="en-US" altLang="en-VN" sz="2000"/>
              <a:t>{</a:t>
            </a:r>
          </a:p>
          <a:p>
            <a:pPr>
              <a:lnSpc>
                <a:spcPct val="80000"/>
              </a:lnSpc>
              <a:buFont typeface="Monotype Sorts" pitchFamily="2" charset="2"/>
              <a:buNone/>
            </a:pPr>
            <a:r>
              <a:rPr lang="en-US" altLang="en-VN" sz="2000"/>
              <a:t>	private:</a:t>
            </a:r>
          </a:p>
          <a:p>
            <a:pPr>
              <a:lnSpc>
                <a:spcPct val="80000"/>
              </a:lnSpc>
              <a:buFont typeface="Monotype Sorts" pitchFamily="2" charset="2"/>
              <a:buNone/>
            </a:pPr>
            <a:r>
              <a:rPr lang="en-US" altLang="en-VN" sz="2000"/>
              <a:t>		int x;</a:t>
            </a:r>
          </a:p>
          <a:p>
            <a:pPr>
              <a:lnSpc>
                <a:spcPct val="80000"/>
              </a:lnSpc>
              <a:buFont typeface="Monotype Sorts" pitchFamily="2" charset="2"/>
              <a:buNone/>
            </a:pPr>
            <a:r>
              <a:rPr lang="en-US" altLang="en-VN" sz="2000"/>
              <a:t>		int y;</a:t>
            </a:r>
          </a:p>
          <a:p>
            <a:pPr>
              <a:lnSpc>
                <a:spcPct val="80000"/>
              </a:lnSpc>
              <a:buFont typeface="Monotype Sorts" pitchFamily="2" charset="2"/>
              <a:buNone/>
            </a:pPr>
            <a:r>
              <a:rPr lang="en-US" altLang="en-VN" sz="2000"/>
              <a:t>	public:</a:t>
            </a:r>
          </a:p>
          <a:p>
            <a:pPr>
              <a:lnSpc>
                <a:spcPct val="80000"/>
              </a:lnSpc>
              <a:buFont typeface="Monotype Sorts" pitchFamily="2" charset="2"/>
              <a:buNone/>
            </a:pPr>
            <a:r>
              <a:rPr lang="en-US" altLang="en-VN" sz="2000"/>
              <a:t>		DIEM operator = ( DIEM &amp;h )</a:t>
            </a:r>
          </a:p>
          <a:p>
            <a:pPr>
              <a:lnSpc>
                <a:spcPct val="80000"/>
              </a:lnSpc>
              <a:buFont typeface="Monotype Sorts" pitchFamily="2" charset="2"/>
              <a:buNone/>
            </a:pPr>
            <a:r>
              <a:rPr lang="en-US" altLang="en-VN" sz="2000"/>
              <a:t>		{</a:t>
            </a:r>
          </a:p>
          <a:p>
            <a:pPr>
              <a:lnSpc>
                <a:spcPct val="80000"/>
              </a:lnSpc>
              <a:buFont typeface="Monotype Sorts" pitchFamily="2" charset="2"/>
              <a:buNone/>
            </a:pPr>
            <a:r>
              <a:rPr lang="en-US" altLang="en-VN" sz="2000"/>
              <a:t>			x = h.x;</a:t>
            </a:r>
          </a:p>
          <a:p>
            <a:pPr>
              <a:lnSpc>
                <a:spcPct val="80000"/>
              </a:lnSpc>
              <a:buFont typeface="Monotype Sorts" pitchFamily="2" charset="2"/>
              <a:buNone/>
            </a:pPr>
            <a:r>
              <a:rPr lang="en-US" altLang="en-VN" sz="2000"/>
              <a:t>			y = h.y;</a:t>
            </a:r>
          </a:p>
          <a:p>
            <a:pPr>
              <a:lnSpc>
                <a:spcPct val="80000"/>
              </a:lnSpc>
              <a:buFont typeface="Monotype Sorts" pitchFamily="2" charset="2"/>
              <a:buNone/>
            </a:pPr>
            <a:r>
              <a:rPr lang="en-US" altLang="en-VN" sz="2000"/>
              <a:t>		}</a:t>
            </a:r>
          </a:p>
          <a:p>
            <a:pPr lvl="2">
              <a:lnSpc>
                <a:spcPct val="80000"/>
              </a:lnSpc>
              <a:buFont typeface="Monotype Sorts" pitchFamily="2" charset="2"/>
              <a:buNone/>
            </a:pPr>
            <a:r>
              <a:rPr lang="en-US" altLang="en-VN" sz="1600"/>
              <a:t>DIEM *get_DIEM( )</a:t>
            </a:r>
          </a:p>
          <a:p>
            <a:pPr lvl="2">
              <a:lnSpc>
                <a:spcPct val="80000"/>
              </a:lnSpc>
              <a:buFont typeface="Monotype Sorts" pitchFamily="2" charset="2"/>
              <a:buNone/>
            </a:pPr>
            <a:r>
              <a:rPr lang="en-US" altLang="en-VN" sz="1600"/>
              <a:t>{</a:t>
            </a:r>
          </a:p>
          <a:p>
            <a:pPr lvl="2">
              <a:lnSpc>
                <a:spcPct val="80000"/>
              </a:lnSpc>
              <a:buFont typeface="Monotype Sorts" pitchFamily="2" charset="2"/>
              <a:buNone/>
            </a:pPr>
            <a:r>
              <a:rPr lang="en-US" altLang="en-VN" sz="1600"/>
              <a:t>	return this;</a:t>
            </a:r>
          </a:p>
          <a:p>
            <a:pPr lvl="2">
              <a:lnSpc>
                <a:spcPct val="80000"/>
              </a:lnSpc>
              <a:buFont typeface="Monotype Sorts" pitchFamily="2" charset="2"/>
              <a:buNone/>
            </a:pPr>
            <a:r>
              <a:rPr lang="en-US" altLang="en-VN" sz="1600"/>
              <a:t>}</a:t>
            </a:r>
          </a:p>
          <a:p>
            <a:pPr>
              <a:lnSpc>
                <a:spcPct val="80000"/>
              </a:lnSpc>
              <a:buFont typeface="Monotype Sorts" pitchFamily="2" charset="2"/>
              <a:buNone/>
            </a:pPr>
            <a:r>
              <a:rPr lang="en-US" altLang="en-VN" sz="2000"/>
              <a:t>};</a:t>
            </a:r>
          </a:p>
        </p:txBody>
      </p:sp>
      <p:sp>
        <p:nvSpPr>
          <p:cNvPr id="56322" name="Slide Number Placeholder 4">
            <a:extLst>
              <a:ext uri="{FF2B5EF4-FFF2-40B4-BE49-F238E27FC236}">
                <a16:creationId xmlns:a16="http://schemas.microsoft.com/office/drawing/2014/main" id="{046BDA03-AB09-2041-A34D-0551108F76B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ED7D64AB-1EA7-E74D-95AD-86CF6C7CC4EE}" type="slidenum">
              <a:rPr kumimoji="0" lang="en-US" altLang="en-VN" sz="1200">
                <a:solidFill>
                  <a:srgbClr val="300030"/>
                </a:solidFill>
                <a:latin typeface="Arial" panose="020B0604020202020204" pitchFamily="34" charset="0"/>
              </a:rPr>
              <a:pPr algn="r">
                <a:spcBef>
                  <a:spcPct val="50000"/>
                </a:spcBef>
                <a:buClrTx/>
                <a:buSzTx/>
                <a:buFontTx/>
                <a:buNone/>
              </a:pPr>
              <a:t>40</a:t>
            </a:fld>
            <a:endParaRPr kumimoji="0" lang="en-US" altLang="en-VN" sz="1400">
              <a:solidFill>
                <a:srgbClr val="300030"/>
              </a:solidFill>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EC5EDC4-7AB7-5549-808C-4D97A343CC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2674227A-83CE-1247-A415-A35CED2586F3}" type="slidenum">
              <a:rPr kumimoji="0" lang="en-US" altLang="en-VN" sz="1200">
                <a:solidFill>
                  <a:srgbClr val="300030"/>
                </a:solidFill>
                <a:latin typeface="Arial" panose="020B0604020202020204" pitchFamily="34" charset="0"/>
              </a:rPr>
              <a:pPr algn="r">
                <a:spcBef>
                  <a:spcPct val="50000"/>
                </a:spcBef>
                <a:buClrTx/>
                <a:buSzTx/>
                <a:buFontTx/>
                <a:buNone/>
              </a:pPr>
              <a:t>41</a:t>
            </a:fld>
            <a:endParaRPr kumimoji="0" lang="en-US" altLang="en-VN" sz="1400">
              <a:solidFill>
                <a:srgbClr val="300030"/>
              </a:solidFill>
              <a:latin typeface="Arial" panose="020B0604020202020204" pitchFamily="34" charset="0"/>
            </a:endParaRPr>
          </a:p>
        </p:txBody>
      </p:sp>
      <p:sp>
        <p:nvSpPr>
          <p:cNvPr id="57348" name="Rectangle 3">
            <a:extLst>
              <a:ext uri="{FF2B5EF4-FFF2-40B4-BE49-F238E27FC236}">
                <a16:creationId xmlns:a16="http://schemas.microsoft.com/office/drawing/2014/main" id="{3FAF2A1F-A4AC-014A-9AB5-CFE4A777EFDF}"/>
              </a:ext>
            </a:extLst>
          </p:cNvPr>
          <p:cNvSpPr>
            <a:spLocks noGrp="1" noChangeArrowheads="1"/>
          </p:cNvSpPr>
          <p:nvPr>
            <p:ph idx="4294967295"/>
          </p:nvPr>
        </p:nvSpPr>
        <p:spPr>
          <a:xfrm>
            <a:off x="3543300" y="1524000"/>
            <a:ext cx="5105400" cy="4351338"/>
          </a:xfrm>
        </p:spPr>
        <p:txBody>
          <a:bodyPr>
            <a:normAutofit fontScale="92500" lnSpcReduction="20000"/>
          </a:bodyPr>
          <a:lstStyle/>
          <a:p>
            <a:pPr>
              <a:lnSpc>
                <a:spcPct val="80000"/>
              </a:lnSpc>
              <a:buFont typeface="Monotype Sorts" pitchFamily="2" charset="2"/>
              <a:buNone/>
            </a:pPr>
            <a:r>
              <a:rPr lang="en-US" altLang="en-VN"/>
              <a:t>class HCN : public DIEM</a:t>
            </a:r>
          </a:p>
          <a:p>
            <a:pPr>
              <a:lnSpc>
                <a:spcPct val="80000"/>
              </a:lnSpc>
              <a:buFont typeface="Monotype Sorts" pitchFamily="2" charset="2"/>
              <a:buNone/>
            </a:pPr>
            <a:r>
              <a:rPr lang="en-US" altLang="en-VN"/>
              <a:t>{</a:t>
            </a:r>
          </a:p>
          <a:p>
            <a:pPr lvl="1">
              <a:lnSpc>
                <a:spcPct val="80000"/>
              </a:lnSpc>
              <a:buFont typeface="Monotype Sorts" pitchFamily="2" charset="2"/>
              <a:buNone/>
            </a:pPr>
            <a:r>
              <a:rPr lang="en-US" altLang="en-VN"/>
              <a:t>private:</a:t>
            </a:r>
          </a:p>
          <a:p>
            <a:pPr lvl="1">
              <a:lnSpc>
                <a:spcPct val="80000"/>
              </a:lnSpc>
              <a:buFont typeface="Monotype Sorts" pitchFamily="2" charset="2"/>
              <a:buNone/>
            </a:pPr>
            <a:r>
              <a:rPr lang="en-US" altLang="en-VN"/>
              <a:t>	int Cx, Cy;</a:t>
            </a:r>
          </a:p>
          <a:p>
            <a:pPr lvl="1">
              <a:lnSpc>
                <a:spcPct val="80000"/>
              </a:lnSpc>
              <a:buFont typeface="Monotype Sorts" pitchFamily="2" charset="2"/>
              <a:buNone/>
            </a:pPr>
            <a:r>
              <a:rPr lang="en-US" altLang="en-VN"/>
              <a:t>public:</a:t>
            </a:r>
          </a:p>
          <a:p>
            <a:pPr lvl="1">
              <a:lnSpc>
                <a:spcPct val="80000"/>
              </a:lnSpc>
              <a:buFont typeface="Monotype Sorts" pitchFamily="2" charset="2"/>
              <a:buNone/>
            </a:pPr>
            <a:r>
              <a:rPr lang="en-US" altLang="en-VN"/>
              <a:t>HCN operator = ( HCN &amp;h)</a:t>
            </a:r>
          </a:p>
          <a:p>
            <a:pPr lvl="1">
              <a:lnSpc>
                <a:spcPct val="80000"/>
              </a:lnSpc>
              <a:buFont typeface="Monotype Sorts" pitchFamily="2" charset="2"/>
              <a:buNone/>
            </a:pPr>
            <a:r>
              <a:rPr lang="en-US" altLang="en-VN"/>
              <a:t>{</a:t>
            </a:r>
          </a:p>
          <a:p>
            <a:pPr lvl="2">
              <a:lnSpc>
                <a:spcPct val="80000"/>
              </a:lnSpc>
              <a:buFont typeface="Monotype Sorts" pitchFamily="2" charset="2"/>
              <a:buNone/>
            </a:pPr>
            <a:r>
              <a:rPr lang="en-US" altLang="en-VN"/>
              <a:t>DIEM *u1, *u2;</a:t>
            </a:r>
          </a:p>
          <a:p>
            <a:pPr lvl="2">
              <a:lnSpc>
                <a:spcPct val="80000"/>
              </a:lnSpc>
              <a:buFont typeface="Monotype Sorts" pitchFamily="2" charset="2"/>
              <a:buNone/>
            </a:pPr>
            <a:r>
              <a:rPr lang="en-US" altLang="en-VN"/>
              <a:t>u1 = this -&gt; get_DIEM( );</a:t>
            </a:r>
          </a:p>
          <a:p>
            <a:pPr lvl="2">
              <a:lnSpc>
                <a:spcPct val="80000"/>
              </a:lnSpc>
              <a:buFont typeface="Monotype Sorts" pitchFamily="2" charset="2"/>
              <a:buNone/>
            </a:pPr>
            <a:r>
              <a:rPr lang="en-US" altLang="en-VN"/>
              <a:t>u2 = h.get_DIEM( );</a:t>
            </a:r>
          </a:p>
          <a:p>
            <a:pPr lvl="2">
              <a:lnSpc>
                <a:spcPct val="80000"/>
              </a:lnSpc>
              <a:buFont typeface="Monotype Sorts" pitchFamily="2" charset="2"/>
              <a:buNone/>
            </a:pPr>
            <a:r>
              <a:rPr lang="en-US" altLang="en-VN"/>
              <a:t>*u1 = *u2;</a:t>
            </a:r>
          </a:p>
          <a:p>
            <a:pPr lvl="2">
              <a:lnSpc>
                <a:spcPct val="80000"/>
              </a:lnSpc>
              <a:buFont typeface="Monotype Sorts" pitchFamily="2" charset="2"/>
              <a:buNone/>
            </a:pPr>
            <a:r>
              <a:rPr lang="en-US" altLang="en-VN"/>
              <a:t>Cx = h.Cx;		</a:t>
            </a:r>
          </a:p>
          <a:p>
            <a:pPr lvl="2">
              <a:lnSpc>
                <a:spcPct val="80000"/>
              </a:lnSpc>
              <a:buFont typeface="Monotype Sorts" pitchFamily="2" charset="2"/>
              <a:buNone/>
            </a:pPr>
            <a:r>
              <a:rPr lang="en-US" altLang="en-VN"/>
              <a:t>Cy = h.Cy;</a:t>
            </a:r>
          </a:p>
          <a:p>
            <a:pPr lvl="1">
              <a:lnSpc>
                <a:spcPct val="80000"/>
              </a:lnSpc>
              <a:buFont typeface="Monotype Sorts" pitchFamily="2" charset="2"/>
              <a:buNone/>
            </a:pPr>
            <a:r>
              <a:rPr lang="en-US" altLang="en-VN"/>
              <a:t>}</a:t>
            </a:r>
          </a:p>
          <a:p>
            <a:pPr>
              <a:lnSpc>
                <a:spcPct val="80000"/>
              </a:lnSpc>
              <a:buFont typeface="Monotype Sorts" pitchFamily="2" charset="2"/>
              <a:buNone/>
            </a:pPr>
            <a:r>
              <a:rPr lang="en-US" altLang="en-VN"/>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3">
            <a:extLst>
              <a:ext uri="{FF2B5EF4-FFF2-40B4-BE49-F238E27FC236}">
                <a16:creationId xmlns:a16="http://schemas.microsoft.com/office/drawing/2014/main" id="{33495532-7189-064C-B082-004E704BEE8E}"/>
              </a:ext>
            </a:extLst>
          </p:cNvPr>
          <p:cNvSpPr>
            <a:spLocks noGrp="1" noChangeArrowheads="1"/>
          </p:cNvSpPr>
          <p:nvPr>
            <p:ph type="title"/>
          </p:nvPr>
        </p:nvSpPr>
        <p:spPr/>
        <p:txBody>
          <a:bodyPr>
            <a:normAutofit/>
          </a:bodyPr>
          <a:lstStyle/>
          <a:p>
            <a:r>
              <a:rPr lang="en-US" altLang="en-VN" sz="4800"/>
              <a:t>VI. Hàm tạo sao chép của lớp dẫn xuất</a:t>
            </a:r>
          </a:p>
        </p:txBody>
      </p:sp>
      <p:sp>
        <p:nvSpPr>
          <p:cNvPr id="427010" name="Rectangle 2">
            <a:extLst>
              <a:ext uri="{FF2B5EF4-FFF2-40B4-BE49-F238E27FC236}">
                <a16:creationId xmlns:a16="http://schemas.microsoft.com/office/drawing/2014/main" id="{B522FEC4-DB48-394D-865C-9F4279457311}"/>
              </a:ext>
            </a:extLst>
          </p:cNvPr>
          <p:cNvSpPr>
            <a:spLocks noGrp="1" noChangeArrowheads="1"/>
          </p:cNvSpPr>
          <p:nvPr>
            <p:ph idx="1"/>
          </p:nvPr>
        </p:nvSpPr>
        <p:spPr/>
        <p:txBody>
          <a:bodyPr>
            <a:normAutofit lnSpcReduction="10000"/>
          </a:bodyPr>
          <a:lstStyle/>
          <a:p>
            <a:pPr>
              <a:tabLst>
                <a:tab pos="166688" algn="l"/>
              </a:tabLst>
            </a:pPr>
            <a:r>
              <a:rPr lang="en-US" altLang="en-VN" sz="2700"/>
              <a:t>Tương tự như toán tử gán, khi các thuộc tính (kể cả các thuộc tính kế thừa) là con trỏ cần xây dựng hàm tạo sao chép để tạo ra đối tượng mới giống và độc lập với đối tượng đã cho.</a:t>
            </a:r>
          </a:p>
          <a:p>
            <a:pPr>
              <a:tabLst>
                <a:tab pos="166688" algn="l"/>
              </a:tabLst>
            </a:pPr>
            <a:r>
              <a:rPr lang="en-US" altLang="en-VN" sz="2700"/>
              <a:t>Cách xây dựng:</a:t>
            </a:r>
          </a:p>
          <a:p>
            <a:pPr marL="111125" indent="-111125">
              <a:buNone/>
              <a:tabLst>
                <a:tab pos="166688" algn="l"/>
              </a:tabLst>
            </a:pPr>
            <a:r>
              <a:rPr lang="en-US" altLang="en-VN" sz="2700" i="1"/>
              <a:t>B1</a:t>
            </a:r>
            <a:r>
              <a:rPr lang="en-US" altLang="en-VN" sz="2700"/>
              <a:t>: Xây dựng toán tử gán cho lớp dẫn xuất</a:t>
            </a:r>
          </a:p>
          <a:p>
            <a:pPr marL="111125" indent="-111125">
              <a:buNone/>
              <a:tabLst>
                <a:tab pos="166688" algn="l"/>
              </a:tabLst>
            </a:pPr>
            <a:r>
              <a:rPr lang="en-US" altLang="en-VN" sz="2700" i="1"/>
              <a:t>B2</a:t>
            </a:r>
            <a:r>
              <a:rPr lang="en-US" altLang="en-VN" sz="2700"/>
              <a:t>: Xây dựng hàm tạo sao chép cho lớp dẫn xuất theo mẫu:</a:t>
            </a:r>
          </a:p>
          <a:p>
            <a:pPr marL="111125" indent="-111125">
              <a:buNone/>
              <a:tabLst>
                <a:tab pos="166688" algn="l"/>
              </a:tabLst>
            </a:pPr>
            <a:r>
              <a:rPr lang="en-US" altLang="en-VN" sz="2700" b="1"/>
              <a:t>Tên_lớp_dẫn_xuất(Tên_lớp_dẫn_xuất &amp; h)</a:t>
            </a:r>
          </a:p>
          <a:p>
            <a:pPr marL="111125" indent="-111125">
              <a:buNone/>
              <a:tabLst>
                <a:tab pos="166688" algn="l"/>
              </a:tabLst>
            </a:pPr>
            <a:r>
              <a:rPr lang="en-US" altLang="en-VN" sz="2700" b="1"/>
              <a:t>{</a:t>
            </a:r>
          </a:p>
          <a:p>
            <a:pPr marL="111125" indent="-111125">
              <a:buNone/>
              <a:tabLst>
                <a:tab pos="166688" algn="l"/>
              </a:tabLst>
            </a:pPr>
            <a:r>
              <a:rPr lang="en-US" altLang="en-VN" sz="2700" b="1"/>
              <a:t> 			*this = h; </a:t>
            </a:r>
          </a:p>
          <a:p>
            <a:pPr marL="111125" indent="-111125">
              <a:buNone/>
              <a:tabLst>
                <a:tab pos="166688" algn="l"/>
              </a:tabLst>
            </a:pPr>
            <a:r>
              <a:rPr lang="en-US" altLang="en-VN" sz="2700" b="1"/>
              <a:t>}</a:t>
            </a:r>
          </a:p>
        </p:txBody>
      </p:sp>
      <p:sp>
        <p:nvSpPr>
          <p:cNvPr id="58370" name="Slide Number Placeholder 5">
            <a:extLst>
              <a:ext uri="{FF2B5EF4-FFF2-40B4-BE49-F238E27FC236}">
                <a16:creationId xmlns:a16="http://schemas.microsoft.com/office/drawing/2014/main" id="{3AC09D4D-6270-6544-BEE0-614F69E145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A620766A-AB04-DB4B-B63C-1B6AE54C04CD}" type="slidenum">
              <a:rPr kumimoji="0" lang="en-US" altLang="en-VN" sz="1200">
                <a:solidFill>
                  <a:srgbClr val="300030"/>
                </a:solidFill>
                <a:latin typeface="Arial" panose="020B0604020202020204" pitchFamily="34" charset="0"/>
              </a:rPr>
              <a:pPr algn="r">
                <a:spcBef>
                  <a:spcPct val="50000"/>
                </a:spcBef>
                <a:buClrTx/>
                <a:buSzTx/>
                <a:buFontTx/>
                <a:buNone/>
              </a:pPr>
              <a:t>42</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animEffect transition="in" filter="box(in)">
                                      <p:cBhvr>
                                        <p:cTn id="7" dur="500"/>
                                        <p:tgtEl>
                                          <p:spTgt spid="427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7010">
                                            <p:txEl>
                                              <p:pRg st="1" end="1"/>
                                            </p:txEl>
                                          </p:spTgt>
                                        </p:tgtEl>
                                        <p:attrNameLst>
                                          <p:attrName>style.visibility</p:attrName>
                                        </p:attrNameLst>
                                      </p:cBhvr>
                                      <p:to>
                                        <p:strVal val="visible"/>
                                      </p:to>
                                    </p:set>
                                    <p:animEffect transition="in" filter="box(in)">
                                      <p:cBhvr>
                                        <p:cTn id="12" dur="500"/>
                                        <p:tgtEl>
                                          <p:spTgt spid="427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7010">
                                            <p:txEl>
                                              <p:pRg st="2" end="2"/>
                                            </p:txEl>
                                          </p:spTgt>
                                        </p:tgtEl>
                                        <p:attrNameLst>
                                          <p:attrName>style.visibility</p:attrName>
                                        </p:attrNameLst>
                                      </p:cBhvr>
                                      <p:to>
                                        <p:strVal val="visible"/>
                                      </p:to>
                                    </p:set>
                                    <p:animEffect transition="in" filter="box(in)">
                                      <p:cBhvr>
                                        <p:cTn id="17" dur="500"/>
                                        <p:tgtEl>
                                          <p:spTgt spid="427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7010">
                                            <p:txEl>
                                              <p:pRg st="3" end="3"/>
                                            </p:txEl>
                                          </p:spTgt>
                                        </p:tgtEl>
                                        <p:attrNameLst>
                                          <p:attrName>style.visibility</p:attrName>
                                        </p:attrNameLst>
                                      </p:cBhvr>
                                      <p:to>
                                        <p:strVal val="visible"/>
                                      </p:to>
                                    </p:set>
                                    <p:animEffect transition="in" filter="box(in)">
                                      <p:cBhvr>
                                        <p:cTn id="22" dur="500"/>
                                        <p:tgtEl>
                                          <p:spTgt spid="427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27010">
                                            <p:txEl>
                                              <p:pRg st="4" end="4"/>
                                            </p:txEl>
                                          </p:spTgt>
                                        </p:tgtEl>
                                        <p:attrNameLst>
                                          <p:attrName>style.visibility</p:attrName>
                                        </p:attrNameLst>
                                      </p:cBhvr>
                                      <p:to>
                                        <p:strVal val="visible"/>
                                      </p:to>
                                    </p:set>
                                    <p:animEffect transition="in" filter="box(in)">
                                      <p:cBhvr>
                                        <p:cTn id="27" dur="500"/>
                                        <p:tgtEl>
                                          <p:spTgt spid="427010">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27010">
                                            <p:txEl>
                                              <p:pRg st="5" end="5"/>
                                            </p:txEl>
                                          </p:spTgt>
                                        </p:tgtEl>
                                        <p:attrNameLst>
                                          <p:attrName>style.visibility</p:attrName>
                                        </p:attrNameLst>
                                      </p:cBhvr>
                                      <p:to>
                                        <p:strVal val="visible"/>
                                      </p:to>
                                    </p:set>
                                    <p:animEffect transition="in" filter="box(in)">
                                      <p:cBhvr>
                                        <p:cTn id="30" dur="500"/>
                                        <p:tgtEl>
                                          <p:spTgt spid="427010">
                                            <p:txEl>
                                              <p:pRg st="5" end="5"/>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27010">
                                            <p:txEl>
                                              <p:pRg st="6" end="6"/>
                                            </p:txEl>
                                          </p:spTgt>
                                        </p:tgtEl>
                                        <p:attrNameLst>
                                          <p:attrName>style.visibility</p:attrName>
                                        </p:attrNameLst>
                                      </p:cBhvr>
                                      <p:to>
                                        <p:strVal val="visible"/>
                                      </p:to>
                                    </p:set>
                                    <p:animEffect transition="in" filter="box(in)">
                                      <p:cBhvr>
                                        <p:cTn id="33" dur="500"/>
                                        <p:tgtEl>
                                          <p:spTgt spid="427010">
                                            <p:txEl>
                                              <p:pRg st="6" end="6"/>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27010">
                                            <p:txEl>
                                              <p:pRg st="7" end="7"/>
                                            </p:txEl>
                                          </p:spTgt>
                                        </p:tgtEl>
                                        <p:attrNameLst>
                                          <p:attrName>style.visibility</p:attrName>
                                        </p:attrNameLst>
                                      </p:cBhvr>
                                      <p:to>
                                        <p:strVal val="visible"/>
                                      </p:to>
                                    </p:set>
                                    <p:animEffect transition="in" filter="box(in)">
                                      <p:cBhvr>
                                        <p:cTn id="36" dur="500"/>
                                        <p:tgtEl>
                                          <p:spTgt spid="4270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641DDB5-49DF-414E-9109-55007215D608}"/>
              </a:ext>
            </a:extLst>
          </p:cNvPr>
          <p:cNvSpPr>
            <a:spLocks noGrp="1" noChangeArrowheads="1"/>
          </p:cNvSpPr>
          <p:nvPr>
            <p:ph type="title"/>
          </p:nvPr>
        </p:nvSpPr>
        <p:spPr/>
        <p:txBody>
          <a:bodyPr/>
          <a:lstStyle/>
          <a:p>
            <a:r>
              <a:rPr lang="en-US" altLang="en-VN"/>
              <a:t>VII. Sự nhập nhằng trong đa kế thừa</a:t>
            </a:r>
          </a:p>
        </p:txBody>
      </p:sp>
      <p:sp>
        <p:nvSpPr>
          <p:cNvPr id="59394" name="Slide Number Placeholder 4">
            <a:extLst>
              <a:ext uri="{FF2B5EF4-FFF2-40B4-BE49-F238E27FC236}">
                <a16:creationId xmlns:a16="http://schemas.microsoft.com/office/drawing/2014/main" id="{6E53A498-5F0E-F948-BB61-AE42BCDF9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0FC24340-949E-C140-AF03-8EA585560A71}" type="slidenum">
              <a:rPr kumimoji="0" lang="en-US" altLang="en-VN" sz="1200">
                <a:solidFill>
                  <a:srgbClr val="300030"/>
                </a:solidFill>
                <a:latin typeface="Arial" panose="020B0604020202020204" pitchFamily="34" charset="0"/>
              </a:rPr>
              <a:pPr algn="r">
                <a:spcBef>
                  <a:spcPct val="50000"/>
                </a:spcBef>
                <a:buClrTx/>
                <a:buSzTx/>
                <a:buFontTx/>
                <a:buNone/>
              </a:pPr>
              <a:t>43</a:t>
            </a:fld>
            <a:endParaRPr kumimoji="0" lang="en-US" altLang="en-VN" sz="1400">
              <a:solidFill>
                <a:srgbClr val="300030"/>
              </a:solidFill>
              <a:latin typeface="Arial" panose="020B0604020202020204" pitchFamily="34" charset="0"/>
            </a:endParaRPr>
          </a:p>
        </p:txBody>
      </p:sp>
      <p:sp>
        <p:nvSpPr>
          <p:cNvPr id="465925" name="Rectangle 5">
            <a:extLst>
              <a:ext uri="{FF2B5EF4-FFF2-40B4-BE49-F238E27FC236}">
                <a16:creationId xmlns:a16="http://schemas.microsoft.com/office/drawing/2014/main" id="{C2DEECCC-3913-6A4B-A9D4-4B876F9748B8}"/>
              </a:ext>
            </a:extLst>
          </p:cNvPr>
          <p:cNvSpPr>
            <a:spLocks noChangeArrowheads="1"/>
          </p:cNvSpPr>
          <p:nvPr/>
        </p:nvSpPr>
        <p:spPr bwMode="auto">
          <a:xfrm>
            <a:off x="2438400" y="1541464"/>
            <a:ext cx="3048000" cy="1423987"/>
          </a:xfrm>
          <a:prstGeom prst="rect">
            <a:avLst/>
          </a:prstGeom>
          <a:solidFill>
            <a:srgbClr val="6666FF"/>
          </a:solidFill>
          <a:ln w="25400" cmpd="dbl">
            <a:solidFill>
              <a:schemeClr val="tx1"/>
            </a:solidFill>
            <a:miter lim="800000"/>
            <a:headEnd/>
            <a:tailEnd/>
          </a:ln>
          <a:effectLst/>
        </p:spPr>
        <p:txBody>
          <a:bodyPr wrap="square" anchor="ctr">
            <a:spAutoFit/>
          </a:bodyPr>
          <a:lstStyle>
            <a:lvl1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1pPr>
            <a:lvl2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2pPr>
            <a:lvl3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3pPr>
            <a:lvl4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4pPr>
            <a:lvl5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9pPr>
          </a:lstStyle>
          <a:p>
            <a:pPr eaLnBrk="1" hangingPunct="1">
              <a:lnSpc>
                <a:spcPct val="110000"/>
              </a:lnSpc>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OptionList</a:t>
            </a: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lnSpc>
                <a:spcPct val="110000"/>
              </a:lnSpc>
              <a:defRPr/>
            </a:pPr>
            <a:r>
              <a:rPr lang="en-AU" altLang="en-VN" sz="1600">
                <a:latin typeface="Arial" panose="020B0604020202020204" pitchFamily="34" charset="0"/>
                <a:cs typeface="Arial" panose="020B0604020202020204" pitchFamily="34" charset="0"/>
              </a:rPr>
              <a:t>      public:</a:t>
            </a:r>
          </a:p>
          <a:p>
            <a:pPr eaLnBrk="1" hangingPunct="1">
              <a:lnSpc>
                <a:spcPct val="110000"/>
              </a:lnSpc>
              <a:defRPr/>
            </a:pPr>
            <a:r>
              <a:rPr lang="en-AU" altLang="en-VN" sz="1600">
                <a:latin typeface="Arial" panose="020B0604020202020204" pitchFamily="34" charset="0"/>
                <a:cs typeface="Arial" panose="020B0604020202020204" pitchFamily="34" charset="0"/>
              </a:rPr>
              <a:t>           // ……</a:t>
            </a:r>
            <a:endParaRPr lang="vi-VN" altLang="en-VN" sz="1600">
              <a:latin typeface="Arial" panose="020B0604020202020204" pitchFamily="34" charset="0"/>
              <a:cs typeface="Arial" panose="020B0604020202020204" pitchFamily="34" charset="0"/>
            </a:endParaRPr>
          </a:p>
          <a:p>
            <a:pPr eaLnBrk="1" hangingPunct="1">
              <a:lnSpc>
                <a:spcPct val="110000"/>
              </a:lnSpc>
              <a:defRPr/>
            </a:pPr>
            <a:r>
              <a:rPr lang="en-AU" altLang="en-VN" sz="1600">
                <a:latin typeface="Arial" panose="020B0604020202020204" pitchFamily="34" charset="0"/>
                <a:cs typeface="Arial" panose="020B0604020202020204" pitchFamily="34" charset="0"/>
              </a:rPr>
              <a:t>           </a:t>
            </a:r>
            <a:r>
              <a:rPr lang="en-US" altLang="en-VN" sz="1600">
                <a:latin typeface="Arial" panose="020B0604020202020204" pitchFamily="34" charset="0"/>
                <a:cs typeface="Arial" panose="020B0604020202020204" pitchFamily="34" charset="0"/>
              </a:rPr>
              <a:t>void Highlight (int part); </a:t>
            </a:r>
          </a:p>
          <a:p>
            <a:pPr eaLnBrk="1" hangingPunct="1">
              <a:lnSpc>
                <a:spcPct val="110000"/>
              </a:lnSpc>
              <a:defRPr/>
            </a:pPr>
            <a:r>
              <a:rPr lang="en-US" altLang="en-VN" sz="1600">
                <a:latin typeface="Arial" panose="020B0604020202020204" pitchFamily="34" charset="0"/>
                <a:cs typeface="Arial" panose="020B0604020202020204" pitchFamily="34" charset="0"/>
              </a:rPr>
              <a:t>  </a:t>
            </a:r>
            <a:r>
              <a:rPr lang="en-AU" altLang="en-VN" sz="1600">
                <a:latin typeface="Arial" panose="020B0604020202020204" pitchFamily="34" charset="0"/>
                <a:cs typeface="Arial" panose="020B0604020202020204" pitchFamily="34" charset="0"/>
              </a:rPr>
              <a:t>};</a:t>
            </a:r>
            <a:endParaRPr lang="vi-VN" altLang="en-VN" sz="1600">
              <a:latin typeface="Arial" panose="020B0604020202020204" pitchFamily="34" charset="0"/>
              <a:cs typeface="Arial" panose="020B0604020202020204" pitchFamily="34" charset="0"/>
            </a:endParaRPr>
          </a:p>
        </p:txBody>
      </p:sp>
      <p:sp>
        <p:nvSpPr>
          <p:cNvPr id="465926" name="Rectangle 6">
            <a:extLst>
              <a:ext uri="{FF2B5EF4-FFF2-40B4-BE49-F238E27FC236}">
                <a16:creationId xmlns:a16="http://schemas.microsoft.com/office/drawing/2014/main" id="{1931F698-C305-F044-8EAB-91C1B7846D39}"/>
              </a:ext>
            </a:extLst>
          </p:cNvPr>
          <p:cNvSpPr>
            <a:spLocks noChangeArrowheads="1"/>
          </p:cNvSpPr>
          <p:nvPr/>
        </p:nvSpPr>
        <p:spPr bwMode="auto">
          <a:xfrm>
            <a:off x="6096000" y="1530350"/>
            <a:ext cx="3048000" cy="1423988"/>
          </a:xfrm>
          <a:prstGeom prst="rect">
            <a:avLst/>
          </a:prstGeom>
          <a:solidFill>
            <a:srgbClr val="6666FF"/>
          </a:solidFill>
          <a:ln w="25400" cmpd="dbl">
            <a:solidFill>
              <a:schemeClr val="tx1"/>
            </a:solidFill>
            <a:miter lim="800000"/>
            <a:headEnd/>
            <a:tailEnd/>
          </a:ln>
          <a:effectLst/>
        </p:spPr>
        <p:txBody>
          <a:bodyPr wrap="square" anchor="ctr">
            <a:spAutoFit/>
          </a:bodyPr>
          <a:lstStyle>
            <a:lvl1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1pPr>
            <a:lvl2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2pPr>
            <a:lvl3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3pPr>
            <a:lvl4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4pPr>
            <a:lvl5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9pPr>
          </a:lstStyle>
          <a:p>
            <a:pPr eaLnBrk="1" hangingPunct="1">
              <a:lnSpc>
                <a:spcPct val="110000"/>
              </a:lnSpc>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Window</a:t>
            </a: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lnSpc>
                <a:spcPct val="110000"/>
              </a:lnSpc>
              <a:defRPr/>
            </a:pPr>
            <a:r>
              <a:rPr lang="en-AU" altLang="en-VN" sz="1600">
                <a:latin typeface="Arial" panose="020B0604020202020204" pitchFamily="34" charset="0"/>
                <a:cs typeface="Arial" panose="020B0604020202020204" pitchFamily="34" charset="0"/>
              </a:rPr>
              <a:t>      public:</a:t>
            </a:r>
          </a:p>
          <a:p>
            <a:pPr eaLnBrk="1" hangingPunct="1">
              <a:lnSpc>
                <a:spcPct val="110000"/>
              </a:lnSpc>
              <a:defRPr/>
            </a:pPr>
            <a:r>
              <a:rPr lang="en-AU" altLang="en-VN" sz="1600">
                <a:latin typeface="Arial" panose="020B0604020202020204" pitchFamily="34" charset="0"/>
                <a:cs typeface="Arial" panose="020B0604020202020204" pitchFamily="34" charset="0"/>
              </a:rPr>
              <a:t>           // ……</a:t>
            </a:r>
            <a:endParaRPr lang="vi-VN" altLang="en-VN" sz="1600">
              <a:latin typeface="Arial" panose="020B0604020202020204" pitchFamily="34" charset="0"/>
              <a:cs typeface="Arial" panose="020B0604020202020204" pitchFamily="34" charset="0"/>
            </a:endParaRPr>
          </a:p>
          <a:p>
            <a:pPr eaLnBrk="1" hangingPunct="1">
              <a:lnSpc>
                <a:spcPct val="110000"/>
              </a:lnSpc>
              <a:defRPr/>
            </a:pPr>
            <a:r>
              <a:rPr lang="en-AU" altLang="en-VN" sz="1600">
                <a:latin typeface="Arial" panose="020B0604020202020204" pitchFamily="34" charset="0"/>
                <a:cs typeface="Arial" panose="020B0604020202020204" pitchFamily="34" charset="0"/>
              </a:rPr>
              <a:t>           </a:t>
            </a:r>
            <a:r>
              <a:rPr lang="en-US" altLang="en-VN" sz="1600">
                <a:latin typeface="Arial" panose="020B0604020202020204" pitchFamily="34" charset="0"/>
                <a:cs typeface="Arial" panose="020B0604020202020204" pitchFamily="34" charset="0"/>
              </a:rPr>
              <a:t>void Highlight (int part); </a:t>
            </a:r>
          </a:p>
          <a:p>
            <a:pPr eaLnBrk="1" hangingPunct="1">
              <a:lnSpc>
                <a:spcPct val="110000"/>
              </a:lnSpc>
              <a:defRPr/>
            </a:pPr>
            <a:r>
              <a:rPr lang="en-US" altLang="en-VN" sz="1600">
                <a:latin typeface="Arial" panose="020B0604020202020204" pitchFamily="34" charset="0"/>
                <a:cs typeface="Arial" panose="020B0604020202020204" pitchFamily="34" charset="0"/>
              </a:rPr>
              <a:t>  </a:t>
            </a:r>
            <a:r>
              <a:rPr lang="en-AU" altLang="en-VN" sz="1600">
                <a:latin typeface="Arial" panose="020B0604020202020204" pitchFamily="34" charset="0"/>
                <a:cs typeface="Arial" panose="020B0604020202020204" pitchFamily="34" charset="0"/>
              </a:rPr>
              <a:t>};</a:t>
            </a:r>
            <a:endParaRPr lang="vi-VN" altLang="en-VN" sz="1600">
              <a:latin typeface="Arial" panose="020B0604020202020204" pitchFamily="34" charset="0"/>
              <a:cs typeface="Arial" panose="020B0604020202020204" pitchFamily="34" charset="0"/>
            </a:endParaRPr>
          </a:p>
        </p:txBody>
      </p:sp>
      <p:sp>
        <p:nvSpPr>
          <p:cNvPr id="59398" name="Rectangle 7">
            <a:extLst>
              <a:ext uri="{FF2B5EF4-FFF2-40B4-BE49-F238E27FC236}">
                <a16:creationId xmlns:a16="http://schemas.microsoft.com/office/drawing/2014/main" id="{2AE99FC0-3244-1547-876E-A3D7804A3DD3}"/>
              </a:ext>
            </a:extLst>
          </p:cNvPr>
          <p:cNvSpPr>
            <a:spLocks noChangeArrowheads="1"/>
          </p:cNvSpPr>
          <p:nvPr/>
        </p:nvSpPr>
        <p:spPr bwMode="auto">
          <a:xfrm>
            <a:off x="2438400" y="3149601"/>
            <a:ext cx="3048000" cy="1019175"/>
          </a:xfrm>
          <a:prstGeom prst="rect">
            <a:avLst/>
          </a:prstGeom>
          <a:solidFill>
            <a:srgbClr val="6666FF"/>
          </a:solidFill>
          <a:ln w="254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just">
              <a:spcBef>
                <a:spcPct val="20000"/>
              </a:spcBef>
              <a:buClr>
                <a:srgbClr val="300030"/>
              </a:buClr>
              <a:buSzPct val="75000"/>
              <a:buFont typeface="Monotype Sorts" pitchFamily="2" charset="2"/>
              <a:buChar char="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9pPr>
          </a:lstStyle>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class </a:t>
            </a:r>
            <a:r>
              <a:rPr kumimoji="0" lang="en-AU" altLang="en-VN" sz="1600">
                <a:solidFill>
                  <a:srgbClr val="CC3300"/>
                </a:solidFill>
                <a:latin typeface="Arial" panose="020B0604020202020204" pitchFamily="34" charset="0"/>
                <a:cs typeface="Arial" panose="020B0604020202020204" pitchFamily="34" charset="0"/>
              </a:rPr>
              <a:t>Menu</a:t>
            </a:r>
            <a:r>
              <a:rPr kumimoji="0" lang="en-AU" altLang="en-VN" sz="1600">
                <a:solidFill>
                  <a:schemeClr val="tx1"/>
                </a:solidFill>
                <a:latin typeface="Arial" panose="020B0604020202020204" pitchFamily="34" charset="0"/>
                <a:cs typeface="Arial" panose="020B0604020202020204" pitchFamily="34" charset="0"/>
              </a:rPr>
              <a:t> : public OptionList,  </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public Window  </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 ……. };</a:t>
            </a:r>
          </a:p>
        </p:txBody>
      </p:sp>
      <p:sp>
        <p:nvSpPr>
          <p:cNvPr id="59399" name="Rectangle 8">
            <a:extLst>
              <a:ext uri="{FF2B5EF4-FFF2-40B4-BE49-F238E27FC236}">
                <a16:creationId xmlns:a16="http://schemas.microsoft.com/office/drawing/2014/main" id="{6F62F04B-9BFD-7D4F-A4D4-27E48FFE11BA}"/>
              </a:ext>
            </a:extLst>
          </p:cNvPr>
          <p:cNvSpPr>
            <a:spLocks noChangeArrowheads="1"/>
          </p:cNvSpPr>
          <p:nvPr/>
        </p:nvSpPr>
        <p:spPr bwMode="auto">
          <a:xfrm>
            <a:off x="3581400" y="4441826"/>
            <a:ext cx="2209800" cy="1660525"/>
          </a:xfrm>
          <a:prstGeom prst="rect">
            <a:avLst/>
          </a:prstGeom>
          <a:solidFill>
            <a:srgbClr val="6666FF"/>
          </a:solidFill>
          <a:ln w="254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just">
              <a:spcBef>
                <a:spcPct val="20000"/>
              </a:spcBef>
              <a:buClr>
                <a:srgbClr val="300030"/>
              </a:buClr>
              <a:buSzPct val="75000"/>
              <a:buFont typeface="Monotype Sorts" pitchFamily="2" charset="2"/>
              <a:buChar char="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9pPr>
          </a:lstStyle>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void main() { </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Menu  m1(….);</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m1.Highlight(10);</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a:t>
            </a:r>
          </a:p>
          <a:p>
            <a:pPr algn="l" eaLnBrk="1" hangingPunct="1">
              <a:lnSpc>
                <a:spcPct val="130000"/>
              </a:lnSpc>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a:t>
            </a:r>
          </a:p>
        </p:txBody>
      </p:sp>
      <p:sp>
        <p:nvSpPr>
          <p:cNvPr id="465929" name="AutoShape 9">
            <a:extLst>
              <a:ext uri="{FF2B5EF4-FFF2-40B4-BE49-F238E27FC236}">
                <a16:creationId xmlns:a16="http://schemas.microsoft.com/office/drawing/2014/main" id="{AE079221-51AD-7644-A575-485166FC54D8}"/>
              </a:ext>
            </a:extLst>
          </p:cNvPr>
          <p:cNvSpPr>
            <a:spLocks noChangeArrowheads="1"/>
          </p:cNvSpPr>
          <p:nvPr/>
        </p:nvSpPr>
        <p:spPr bwMode="auto">
          <a:xfrm>
            <a:off x="1371600" y="4419600"/>
            <a:ext cx="1981200" cy="1423986"/>
          </a:xfrm>
          <a:prstGeom prst="cloudCallout">
            <a:avLst>
              <a:gd name="adj1" fmla="val 78440"/>
              <a:gd name="adj2" fmla="val 26565"/>
            </a:avLst>
          </a:prstGeom>
          <a:solidFill>
            <a:srgbClr val="FFFFCC"/>
          </a:solidFill>
          <a:ln w="9525">
            <a:solidFill>
              <a:schemeClr val="tx1"/>
            </a:solidFill>
            <a:round/>
            <a:headEnd/>
            <a:tailEnd/>
          </a:ln>
          <a:effectLst/>
        </p:spPr>
        <p:txBody>
          <a:bodyPr/>
          <a:lstStyle/>
          <a:p>
            <a:pPr algn="ctr" eaLnBrk="1" hangingPunct="1">
              <a:defRPr/>
            </a:pPr>
            <a:r>
              <a:rPr lang="en-US" altLang="en-V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Gọi hàm của lớp nào ?</a:t>
            </a:r>
          </a:p>
        </p:txBody>
      </p:sp>
      <p:sp>
        <p:nvSpPr>
          <p:cNvPr id="465930" name="Rectangle 10">
            <a:extLst>
              <a:ext uri="{FF2B5EF4-FFF2-40B4-BE49-F238E27FC236}">
                <a16:creationId xmlns:a16="http://schemas.microsoft.com/office/drawing/2014/main" id="{D1C61F17-9DD2-BD48-90F5-1BD4DF7329CA}"/>
              </a:ext>
            </a:extLst>
          </p:cNvPr>
          <p:cNvSpPr>
            <a:spLocks noChangeArrowheads="1"/>
          </p:cNvSpPr>
          <p:nvPr/>
        </p:nvSpPr>
        <p:spPr bwMode="auto">
          <a:xfrm>
            <a:off x="6858000" y="4324351"/>
            <a:ext cx="3276600" cy="1978025"/>
          </a:xfrm>
          <a:prstGeom prst="rect">
            <a:avLst/>
          </a:prstGeom>
          <a:solidFill>
            <a:srgbClr val="6666FF"/>
          </a:solidFill>
          <a:ln w="25400" cmpd="dbl">
            <a:solidFill>
              <a:schemeClr val="tx1"/>
            </a:solidFill>
            <a:miter lim="800000"/>
            <a:headEnd/>
            <a:tailEnd/>
          </a:ln>
          <a:effectLst/>
        </p:spPr>
        <p:txBody>
          <a:bodyPr anchor="ctr">
            <a:spAutoFit/>
          </a:bodyPr>
          <a:lstStyle>
            <a:lvl1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1pPr>
            <a:lvl2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2pPr>
            <a:lvl3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3pPr>
            <a:lvl4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4pPr>
            <a:lvl5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9pPr>
          </a:lstStyle>
          <a:p>
            <a:pPr eaLnBrk="1" hangingPunct="1">
              <a:lnSpc>
                <a:spcPct val="130000"/>
              </a:lnSpc>
              <a:defRPr/>
            </a:pPr>
            <a:r>
              <a:rPr lang="en-AU" altLang="en-VN" sz="1600">
                <a:latin typeface="Arial" panose="020B0604020202020204" pitchFamily="34" charset="0"/>
                <a:cs typeface="Arial" panose="020B0604020202020204" pitchFamily="34" charset="0"/>
              </a:rPr>
              <a:t>void main() { </a:t>
            </a:r>
          </a:p>
          <a:p>
            <a:pPr eaLnBrk="1" hangingPunct="1">
              <a:lnSpc>
                <a:spcPct val="130000"/>
              </a:lnSpc>
              <a:defRPr/>
            </a:pPr>
            <a:r>
              <a:rPr lang="en-AU" altLang="en-VN" sz="1600">
                <a:latin typeface="Arial" panose="020B0604020202020204" pitchFamily="34" charset="0"/>
                <a:cs typeface="Arial" panose="020B0604020202020204" pitchFamily="34" charset="0"/>
              </a:rPr>
              <a:t>    Menu  m1(….);</a:t>
            </a:r>
          </a:p>
          <a:p>
            <a:pPr eaLnBrk="1" hangingPunct="1">
              <a:lnSpc>
                <a:spcPct val="130000"/>
              </a:lnSpc>
              <a:defRPr/>
            </a:pPr>
            <a:r>
              <a:rPr lang="en-AU" altLang="en-VN" sz="1600">
                <a:latin typeface="Arial" panose="020B0604020202020204" pitchFamily="34" charset="0"/>
                <a:cs typeface="Arial" panose="020B0604020202020204" pitchFamily="34" charset="0"/>
              </a:rPr>
              <a:t>    m1.</a:t>
            </a:r>
            <a:r>
              <a:rPr lang="en-AU" altLang="en-VN" sz="1600">
                <a:solidFill>
                  <a:srgbClr val="CC3300"/>
                </a:solidFill>
                <a:latin typeface="Arial" panose="020B0604020202020204" pitchFamily="34" charset="0"/>
                <a:cs typeface="Arial" panose="020B0604020202020204" pitchFamily="34" charset="0"/>
              </a:rPr>
              <a:t>OptionList</a:t>
            </a:r>
            <a:r>
              <a:rPr lang="en-AU" altLang="en-VN" sz="1600">
                <a:effectLst>
                  <a:outerShdw blurRad="38100" dist="38100" dir="2700000" algn="tl">
                    <a:srgbClr val="FFFFFF"/>
                  </a:outerShdw>
                </a:effectLst>
                <a:latin typeface="Arial" panose="020B0604020202020204" pitchFamily="34" charset="0"/>
                <a:cs typeface="Arial" panose="020B0604020202020204" pitchFamily="34" charset="0"/>
              </a:rPr>
              <a:t>::</a:t>
            </a:r>
            <a:r>
              <a:rPr lang="en-AU" altLang="en-VN" sz="1600">
                <a:latin typeface="Arial" panose="020B0604020202020204" pitchFamily="34" charset="0"/>
                <a:cs typeface="Arial" panose="020B0604020202020204" pitchFamily="34" charset="0"/>
              </a:rPr>
              <a:t>Highlight(10);</a:t>
            </a:r>
          </a:p>
          <a:p>
            <a:pPr eaLnBrk="1" hangingPunct="1">
              <a:lnSpc>
                <a:spcPct val="130000"/>
              </a:lnSpc>
              <a:defRPr/>
            </a:pPr>
            <a:r>
              <a:rPr lang="en-AU" altLang="en-VN" sz="1600">
                <a:latin typeface="Arial" panose="020B0604020202020204" pitchFamily="34" charset="0"/>
                <a:cs typeface="Arial" panose="020B0604020202020204" pitchFamily="34" charset="0"/>
              </a:rPr>
              <a:t>    m1.</a:t>
            </a:r>
            <a:r>
              <a:rPr lang="en-AU" altLang="en-VN" sz="1600">
                <a:solidFill>
                  <a:srgbClr val="CC3300"/>
                </a:solidFill>
                <a:latin typeface="Arial" panose="020B0604020202020204" pitchFamily="34" charset="0"/>
                <a:cs typeface="Arial" panose="020B0604020202020204" pitchFamily="34" charset="0"/>
              </a:rPr>
              <a:t>Window</a:t>
            </a:r>
            <a:r>
              <a:rPr lang="en-AU" altLang="en-VN" sz="1600">
                <a:effectLst>
                  <a:outerShdw blurRad="38100" dist="38100" dir="2700000" algn="tl">
                    <a:srgbClr val="FFFFFF"/>
                  </a:outerShdw>
                </a:effectLst>
                <a:latin typeface="Arial" panose="020B0604020202020204" pitchFamily="34" charset="0"/>
                <a:cs typeface="Arial" panose="020B0604020202020204" pitchFamily="34" charset="0"/>
              </a:rPr>
              <a:t>::</a:t>
            </a:r>
            <a:r>
              <a:rPr lang="en-AU" altLang="en-VN" sz="1600">
                <a:latin typeface="Arial" panose="020B0604020202020204" pitchFamily="34" charset="0"/>
                <a:cs typeface="Arial" panose="020B0604020202020204" pitchFamily="34" charset="0"/>
              </a:rPr>
              <a:t>Highlight(20);</a:t>
            </a:r>
          </a:p>
          <a:p>
            <a:pPr eaLnBrk="1" hangingPunct="1">
              <a:lnSpc>
                <a:spcPct val="130000"/>
              </a:lnSpc>
              <a:defRPr/>
            </a:pPr>
            <a:r>
              <a:rPr lang="en-AU" altLang="en-VN" sz="1600">
                <a:latin typeface="Arial" panose="020B0604020202020204" pitchFamily="34" charset="0"/>
                <a:cs typeface="Arial" panose="020B0604020202020204" pitchFamily="34" charset="0"/>
              </a:rPr>
              <a:t>    ….</a:t>
            </a:r>
          </a:p>
          <a:p>
            <a:pPr eaLnBrk="1" hangingPunct="1">
              <a:lnSpc>
                <a:spcPct val="130000"/>
              </a:lnSpc>
              <a:defRPr/>
            </a:pPr>
            <a:r>
              <a:rPr lang="en-AU" altLang="en-VN" sz="1600">
                <a:latin typeface="Arial" panose="020B0604020202020204" pitchFamily="34" charset="0"/>
                <a:cs typeface="Arial" panose="020B0604020202020204" pitchFamily="34" charset="0"/>
              </a:rPr>
              <a:t>}</a:t>
            </a:r>
          </a:p>
        </p:txBody>
      </p:sp>
      <p:sp>
        <p:nvSpPr>
          <p:cNvPr id="465931" name="Text Box 11">
            <a:extLst>
              <a:ext uri="{FF2B5EF4-FFF2-40B4-BE49-F238E27FC236}">
                <a16:creationId xmlns:a16="http://schemas.microsoft.com/office/drawing/2014/main" id="{D913CBBE-1A62-9541-A949-BE53BA234CEC}"/>
              </a:ext>
            </a:extLst>
          </p:cNvPr>
          <p:cNvSpPr txBox="1">
            <a:spLocks noChangeArrowheads="1"/>
          </p:cNvSpPr>
          <p:nvPr/>
        </p:nvSpPr>
        <p:spPr bwMode="auto">
          <a:xfrm>
            <a:off x="8823326" y="3276600"/>
            <a:ext cx="1463675" cy="646331"/>
          </a:xfrm>
          <a:prstGeom prst="rect">
            <a:avLst/>
          </a:prstGeom>
          <a:noFill/>
          <a:ln>
            <a:noFill/>
          </a:ln>
          <a:effectLst/>
        </p:spPr>
        <p:txBody>
          <a:bodyPr>
            <a:spAutoFit/>
          </a:bodyPr>
          <a:lstStyle/>
          <a:p>
            <a:pPr eaLnBrk="1" hangingPunct="1">
              <a:defRPr/>
            </a:pPr>
            <a:r>
              <a:rPr lang="en-US" altLang="en-VN">
                <a:solidFill>
                  <a:srgbClr val="FF0000"/>
                </a:solidFill>
                <a:effectLst>
                  <a:outerShdw blurRad="38100" dist="38100" dir="2700000" algn="tl">
                    <a:srgbClr val="C0C0C0"/>
                  </a:outerShdw>
                </a:effectLst>
                <a:highlight>
                  <a:srgbClr val="FFFF00"/>
                </a:highlight>
                <a:latin typeface="Arial" panose="020B0604020202020204" pitchFamily="34" charset="0"/>
                <a:cs typeface="Arial" panose="020B0604020202020204" pitchFamily="34" charset="0"/>
              </a:rPr>
              <a:t>Chỉ rõ hàm của lớp nào</a:t>
            </a:r>
          </a:p>
        </p:txBody>
      </p:sp>
      <p:sp>
        <p:nvSpPr>
          <p:cNvPr id="59403" name="Line 12">
            <a:extLst>
              <a:ext uri="{FF2B5EF4-FFF2-40B4-BE49-F238E27FC236}">
                <a16:creationId xmlns:a16="http://schemas.microsoft.com/office/drawing/2014/main" id="{B4499AC2-D582-EA4A-9641-069DE31DA33F}"/>
              </a:ext>
            </a:extLst>
          </p:cNvPr>
          <p:cNvSpPr>
            <a:spLocks noChangeShapeType="1"/>
          </p:cNvSpPr>
          <p:nvPr/>
        </p:nvSpPr>
        <p:spPr bwMode="auto">
          <a:xfrm flipH="1">
            <a:off x="8166100" y="3581400"/>
            <a:ext cx="673100" cy="14732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grpSp>
        <p:nvGrpSpPr>
          <p:cNvPr id="59404" name="Group 13">
            <a:extLst>
              <a:ext uri="{FF2B5EF4-FFF2-40B4-BE49-F238E27FC236}">
                <a16:creationId xmlns:a16="http://schemas.microsoft.com/office/drawing/2014/main" id="{28363DA9-B9ED-7849-9966-CA08775373C2}"/>
              </a:ext>
            </a:extLst>
          </p:cNvPr>
          <p:cNvGrpSpPr>
            <a:grpSpLocks/>
          </p:cNvGrpSpPr>
          <p:nvPr/>
        </p:nvGrpSpPr>
        <p:grpSpPr bwMode="auto">
          <a:xfrm>
            <a:off x="6019800" y="4800600"/>
            <a:ext cx="685800" cy="533400"/>
            <a:chOff x="2832" y="3024"/>
            <a:chExt cx="432" cy="336"/>
          </a:xfrm>
        </p:grpSpPr>
        <p:sp>
          <p:nvSpPr>
            <p:cNvPr id="59408" name="AutoShape 14">
              <a:extLst>
                <a:ext uri="{FF2B5EF4-FFF2-40B4-BE49-F238E27FC236}">
                  <a16:creationId xmlns:a16="http://schemas.microsoft.com/office/drawing/2014/main" id="{7E2AF5EA-7C64-3B45-A7B4-16DCB7096690}"/>
                </a:ext>
              </a:extLst>
            </p:cNvPr>
            <p:cNvSpPr>
              <a:spLocks noChangeArrowheads="1"/>
            </p:cNvSpPr>
            <p:nvPr/>
          </p:nvSpPr>
          <p:spPr bwMode="auto">
            <a:xfrm>
              <a:off x="2832" y="3120"/>
              <a:ext cx="432" cy="240"/>
            </a:xfrm>
            <a:prstGeom prst="rightArrow">
              <a:avLst>
                <a:gd name="adj1" fmla="val 50000"/>
                <a:gd name="adj2" fmla="val 4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ctr">
                <a:spcBef>
                  <a:spcPct val="0"/>
                </a:spcBef>
                <a:buClrTx/>
                <a:buSzTx/>
                <a:buFontTx/>
                <a:buNone/>
              </a:pPr>
              <a:endParaRPr kumimoji="0" lang="en-VN" altLang="en-VN" sz="2400">
                <a:solidFill>
                  <a:schemeClr val="tx1"/>
                </a:solidFill>
              </a:endParaRPr>
            </a:p>
          </p:txBody>
        </p:sp>
        <p:sp>
          <p:nvSpPr>
            <p:cNvPr id="465935" name="Text Box 15">
              <a:extLst>
                <a:ext uri="{FF2B5EF4-FFF2-40B4-BE49-F238E27FC236}">
                  <a16:creationId xmlns:a16="http://schemas.microsoft.com/office/drawing/2014/main" id="{224FAE44-B63D-CA49-A34B-C110EA8F373E}"/>
                </a:ext>
              </a:extLst>
            </p:cNvPr>
            <p:cNvSpPr txBox="1">
              <a:spLocks noChangeArrowheads="1"/>
            </p:cNvSpPr>
            <p:nvPr/>
          </p:nvSpPr>
          <p:spPr bwMode="auto">
            <a:xfrm>
              <a:off x="2832" y="3024"/>
              <a:ext cx="326" cy="174"/>
            </a:xfrm>
            <a:prstGeom prst="rect">
              <a:avLst/>
            </a:prstGeom>
            <a:noFill/>
            <a:ln>
              <a:noFill/>
            </a:ln>
            <a:effectLst/>
          </p:spPr>
          <p:txBody>
            <a:bodyPr wrap="none">
              <a:spAutoFit/>
            </a:bodyPr>
            <a:lstStyle/>
            <a:p>
              <a:pPr eaLnBrk="1" hangingPunct="1">
                <a:defRPr/>
              </a:pPr>
              <a:r>
                <a:rPr lang="en-US" altLang="en-VN" sz="1200">
                  <a:effectLst>
                    <a:outerShdw blurRad="38100" dist="38100" dir="2700000" algn="tl">
                      <a:srgbClr val="C0C0C0"/>
                    </a:outerShdw>
                  </a:effectLst>
                  <a:cs typeface="Arial" panose="020B0604020202020204" pitchFamily="34" charset="0"/>
                </a:rPr>
                <a:t>xử lý</a:t>
              </a:r>
            </a:p>
          </p:txBody>
        </p:sp>
      </p:grpSp>
      <p:sp>
        <p:nvSpPr>
          <p:cNvPr id="465936" name="Text Box 16">
            <a:extLst>
              <a:ext uri="{FF2B5EF4-FFF2-40B4-BE49-F238E27FC236}">
                <a16:creationId xmlns:a16="http://schemas.microsoft.com/office/drawing/2014/main" id="{DED5974C-181F-D14D-8B20-01CF0153A3FC}"/>
              </a:ext>
            </a:extLst>
          </p:cNvPr>
          <p:cNvSpPr txBox="1">
            <a:spLocks noChangeArrowheads="1"/>
          </p:cNvSpPr>
          <p:nvPr/>
        </p:nvSpPr>
        <p:spPr bwMode="auto">
          <a:xfrm>
            <a:off x="5554663" y="3343315"/>
            <a:ext cx="1676400" cy="369332"/>
          </a:xfrm>
          <a:prstGeom prst="rect">
            <a:avLst/>
          </a:prstGeom>
          <a:noFill/>
          <a:ln>
            <a:noFill/>
          </a:ln>
          <a:effectLst/>
        </p:spPr>
        <p:txBody>
          <a:bodyPr>
            <a:spAutoFit/>
          </a:bodyPr>
          <a:lstStyle/>
          <a:p>
            <a:pPr eaLnBrk="1" hangingPunct="1">
              <a:defRPr/>
            </a:pPr>
            <a:r>
              <a:rPr lang="en-US" altLang="en-VN">
                <a:solidFill>
                  <a:srgbClr val="FF0000"/>
                </a:solidFill>
                <a:effectLst>
                  <a:outerShdw blurRad="38100" dist="38100" dir="2700000" algn="tl">
                    <a:srgbClr val="C0C0C0"/>
                  </a:outerShdw>
                </a:effectLst>
                <a:highlight>
                  <a:srgbClr val="FFFF00"/>
                </a:highlight>
                <a:latin typeface="Arial" panose="020B0604020202020204" pitchFamily="34" charset="0"/>
                <a:cs typeface="Arial" panose="020B0604020202020204" pitchFamily="34" charset="0"/>
              </a:rPr>
              <a:t>Hàm cùng tên</a:t>
            </a:r>
          </a:p>
        </p:txBody>
      </p:sp>
      <p:sp>
        <p:nvSpPr>
          <p:cNvPr id="59406" name="Line 17">
            <a:extLst>
              <a:ext uri="{FF2B5EF4-FFF2-40B4-BE49-F238E27FC236}">
                <a16:creationId xmlns:a16="http://schemas.microsoft.com/office/drawing/2014/main" id="{EFAD4931-1B31-F640-88B0-6E81EDC9D3A9}"/>
              </a:ext>
            </a:extLst>
          </p:cNvPr>
          <p:cNvSpPr>
            <a:spLocks noChangeShapeType="1"/>
          </p:cNvSpPr>
          <p:nvPr/>
        </p:nvSpPr>
        <p:spPr bwMode="auto">
          <a:xfrm flipH="1" flipV="1">
            <a:off x="5045074" y="2667000"/>
            <a:ext cx="1203326" cy="685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
        <p:nvSpPr>
          <p:cNvPr id="59407" name="Line 18">
            <a:extLst>
              <a:ext uri="{FF2B5EF4-FFF2-40B4-BE49-F238E27FC236}">
                <a16:creationId xmlns:a16="http://schemas.microsoft.com/office/drawing/2014/main" id="{F3B1350A-6BEF-5A40-93CB-32633DF0986F}"/>
              </a:ext>
            </a:extLst>
          </p:cNvPr>
          <p:cNvSpPr>
            <a:spLocks noChangeShapeType="1"/>
          </p:cNvSpPr>
          <p:nvPr/>
        </p:nvSpPr>
        <p:spPr bwMode="auto">
          <a:xfrm flipV="1">
            <a:off x="6477000" y="2667000"/>
            <a:ext cx="838200" cy="685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V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FC67-6D94-E741-9A6D-D8B5743FA058}"/>
              </a:ext>
            </a:extLst>
          </p:cNvPr>
          <p:cNvSpPr>
            <a:spLocks noGrp="1"/>
          </p:cNvSpPr>
          <p:nvPr>
            <p:ph type="title"/>
          </p:nvPr>
        </p:nvSpPr>
        <p:spPr/>
        <p:txBody>
          <a:bodyPr/>
          <a:lstStyle/>
          <a:p>
            <a:endParaRPr lang="en-VN"/>
          </a:p>
        </p:txBody>
      </p:sp>
      <p:sp>
        <p:nvSpPr>
          <p:cNvPr id="60420" name="Rectangle 3">
            <a:extLst>
              <a:ext uri="{FF2B5EF4-FFF2-40B4-BE49-F238E27FC236}">
                <a16:creationId xmlns:a16="http://schemas.microsoft.com/office/drawing/2014/main" id="{9417DC86-278E-FA49-AD5A-3695EDAD713C}"/>
              </a:ext>
            </a:extLst>
          </p:cNvPr>
          <p:cNvSpPr>
            <a:spLocks noGrp="1" noChangeArrowheads="1"/>
          </p:cNvSpPr>
          <p:nvPr>
            <p:ph idx="1"/>
          </p:nvPr>
        </p:nvSpPr>
        <p:spPr/>
        <p:txBody>
          <a:bodyPr/>
          <a:lstStyle/>
          <a:p>
            <a:pPr algn="just"/>
            <a:r>
              <a:rPr lang="en-US" altLang="en-VN"/>
              <a:t>Trong đa kế thừa xảy ra trường hợp hai lớp cơ sở của một lớp dẫn xuất có cùng tên thành phần (dữ liệu và phương thức) =&gt; Trình biên dịch sẽ không có khả năng hiểu thành phần được sử dụng khi lớp dẫn xuất thực hiện lời gọi </a:t>
            </a:r>
            <a:r>
              <a:rPr lang="en-US" altLang="en-VN">
                <a:sym typeface="Wingdings" pitchFamily="2" charset="2"/>
              </a:rPr>
              <a:t></a:t>
            </a:r>
            <a:r>
              <a:rPr lang="en-US" altLang="en-VN"/>
              <a:t> </a:t>
            </a:r>
            <a:r>
              <a:rPr lang="en-US" altLang="en-VN" b="1"/>
              <a:t>dẫn đến sự nhập nhằng</a:t>
            </a:r>
            <a:endParaRPr lang="en-US" altLang="en-VN"/>
          </a:p>
          <a:p>
            <a:pPr algn="just"/>
            <a:r>
              <a:rPr lang="en-US" altLang="en-VN"/>
              <a:t>Để tránh nhập nhằng và để cho máy hiểu được thì phải chỉ rõ thành phần được truy cập (sử dụng) thuộc lớp cơ sở nào?</a:t>
            </a:r>
          </a:p>
        </p:txBody>
      </p:sp>
      <p:sp>
        <p:nvSpPr>
          <p:cNvPr id="60418" name="Slide Number Placeholder 4">
            <a:extLst>
              <a:ext uri="{FF2B5EF4-FFF2-40B4-BE49-F238E27FC236}">
                <a16:creationId xmlns:a16="http://schemas.microsoft.com/office/drawing/2014/main" id="{93515387-BCDF-9F42-B19E-CA012B9791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B4FB50D0-BFE2-144F-AE4B-7B6456015852}" type="slidenum">
              <a:rPr kumimoji="0" lang="en-US" altLang="en-VN" sz="1200">
                <a:solidFill>
                  <a:srgbClr val="300030"/>
                </a:solidFill>
                <a:latin typeface="Arial" panose="020B0604020202020204" pitchFamily="34" charset="0"/>
              </a:rPr>
              <a:pPr algn="r">
                <a:spcBef>
                  <a:spcPct val="50000"/>
                </a:spcBef>
                <a:buClrTx/>
                <a:buSzTx/>
                <a:buFontTx/>
                <a:buNone/>
              </a:pPr>
              <a:t>44</a:t>
            </a:fld>
            <a:endParaRPr kumimoji="0" lang="en-US" altLang="en-VN" sz="1400">
              <a:solidFill>
                <a:srgbClr val="300030"/>
              </a:solidFill>
              <a:latin typeface="Arial" panose="020B060402020202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95DF11E4-3CCE-BD42-8F93-EF006CF67EA9}"/>
              </a:ext>
            </a:extLst>
          </p:cNvPr>
          <p:cNvSpPr>
            <a:spLocks noGrp="1" noChangeArrowheads="1"/>
          </p:cNvSpPr>
          <p:nvPr>
            <p:ph type="title"/>
          </p:nvPr>
        </p:nvSpPr>
        <p:spPr/>
        <p:txBody>
          <a:bodyPr/>
          <a:lstStyle/>
          <a:p>
            <a:r>
              <a:rPr lang="en-US" altLang="en-VN"/>
              <a:t>Ví dụ:</a:t>
            </a:r>
          </a:p>
        </p:txBody>
      </p:sp>
      <p:sp>
        <p:nvSpPr>
          <p:cNvPr id="61444" name="Rectangle 4">
            <a:extLst>
              <a:ext uri="{FF2B5EF4-FFF2-40B4-BE49-F238E27FC236}">
                <a16:creationId xmlns:a16="http://schemas.microsoft.com/office/drawing/2014/main" id="{522CF475-0D4C-1648-8D3D-FE1068C8736F}"/>
              </a:ext>
            </a:extLst>
          </p:cNvPr>
          <p:cNvSpPr>
            <a:spLocks noGrp="1" noChangeArrowheads="1"/>
          </p:cNvSpPr>
          <p:nvPr>
            <p:ph idx="1"/>
          </p:nvPr>
        </p:nvSpPr>
        <p:spPr/>
        <p:txBody>
          <a:bodyPr>
            <a:normAutofit fontScale="92500" lnSpcReduction="20000"/>
          </a:bodyPr>
          <a:lstStyle/>
          <a:p>
            <a:pPr>
              <a:lnSpc>
                <a:spcPct val="90000"/>
              </a:lnSpc>
              <a:buFont typeface="Monotype Sorts" pitchFamily="2" charset="2"/>
              <a:buNone/>
            </a:pPr>
            <a:r>
              <a:rPr lang="en-US" altLang="en-VN"/>
              <a:t>class A1</a:t>
            </a:r>
          </a:p>
          <a:p>
            <a:pPr>
              <a:lnSpc>
                <a:spcPct val="90000"/>
              </a:lnSpc>
              <a:buFont typeface="Monotype Sorts" pitchFamily="2" charset="2"/>
              <a:buNone/>
            </a:pPr>
            <a:r>
              <a:rPr lang="en-US" altLang="en-VN"/>
              <a:t>{</a:t>
            </a:r>
          </a:p>
          <a:p>
            <a:pPr>
              <a:lnSpc>
                <a:spcPct val="90000"/>
              </a:lnSpc>
              <a:buFont typeface="Monotype Sorts" pitchFamily="2" charset="2"/>
              <a:buNone/>
            </a:pPr>
            <a:r>
              <a:rPr lang="en-US" altLang="en-VN"/>
              <a:t>	…</a:t>
            </a:r>
          </a:p>
          <a:p>
            <a:pPr lvl="1">
              <a:lnSpc>
                <a:spcPct val="90000"/>
              </a:lnSpc>
              <a:buFont typeface="Monotype Sorts" pitchFamily="2" charset="2"/>
              <a:buNone/>
            </a:pPr>
            <a:r>
              <a:rPr lang="en-US" altLang="en-VN" sz="2000"/>
              <a:t>public:</a:t>
            </a:r>
          </a:p>
          <a:p>
            <a:pPr lvl="1">
              <a:lnSpc>
                <a:spcPct val="90000"/>
              </a:lnSpc>
              <a:buFont typeface="Monotype Sorts" pitchFamily="2" charset="2"/>
              <a:buNone/>
            </a:pPr>
            <a:r>
              <a:rPr lang="en-US" altLang="en-VN" sz="2000"/>
              <a:t>	</a:t>
            </a:r>
            <a:r>
              <a:rPr lang="en-US" altLang="en-VN" sz="2000" b="1"/>
              <a:t>void Nhap( );</a:t>
            </a:r>
          </a:p>
          <a:p>
            <a:pPr>
              <a:lnSpc>
                <a:spcPct val="90000"/>
              </a:lnSpc>
              <a:buFont typeface="Monotype Sorts" pitchFamily="2" charset="2"/>
              <a:buNone/>
            </a:pPr>
            <a:r>
              <a:rPr lang="en-US" altLang="en-VN"/>
              <a:t>};</a:t>
            </a:r>
          </a:p>
          <a:p>
            <a:pPr>
              <a:lnSpc>
                <a:spcPct val="90000"/>
              </a:lnSpc>
              <a:buFont typeface="Monotype Sorts" pitchFamily="2" charset="2"/>
              <a:buNone/>
            </a:pPr>
            <a:r>
              <a:rPr lang="en-US" altLang="en-VN"/>
              <a:t>class A2</a:t>
            </a:r>
          </a:p>
          <a:p>
            <a:pPr>
              <a:lnSpc>
                <a:spcPct val="90000"/>
              </a:lnSpc>
              <a:buFont typeface="Monotype Sorts" pitchFamily="2" charset="2"/>
              <a:buNone/>
            </a:pPr>
            <a:r>
              <a:rPr lang="en-US" altLang="en-VN"/>
              <a:t>{</a:t>
            </a:r>
          </a:p>
          <a:p>
            <a:pPr lvl="1">
              <a:lnSpc>
                <a:spcPct val="90000"/>
              </a:lnSpc>
              <a:buFont typeface="Monotype Sorts" pitchFamily="2" charset="2"/>
              <a:buNone/>
            </a:pPr>
            <a:r>
              <a:rPr lang="en-US" altLang="en-VN" sz="2000"/>
              <a:t>…</a:t>
            </a:r>
          </a:p>
          <a:p>
            <a:pPr lvl="1">
              <a:lnSpc>
                <a:spcPct val="90000"/>
              </a:lnSpc>
              <a:buFont typeface="Monotype Sorts" pitchFamily="2" charset="2"/>
              <a:buNone/>
            </a:pPr>
            <a:r>
              <a:rPr lang="en-US" altLang="en-VN" sz="2000"/>
              <a:t>public:</a:t>
            </a:r>
          </a:p>
          <a:p>
            <a:pPr lvl="1">
              <a:lnSpc>
                <a:spcPct val="90000"/>
              </a:lnSpc>
              <a:buFont typeface="Monotype Sorts" pitchFamily="2" charset="2"/>
              <a:buNone/>
            </a:pPr>
            <a:r>
              <a:rPr lang="en-US" altLang="en-VN" sz="2000"/>
              <a:t>	</a:t>
            </a:r>
            <a:r>
              <a:rPr lang="en-US" altLang="en-VN" sz="2000" b="1"/>
              <a:t>void Nhap( );</a:t>
            </a:r>
          </a:p>
          <a:p>
            <a:pPr>
              <a:lnSpc>
                <a:spcPct val="90000"/>
              </a:lnSpc>
              <a:buFont typeface="Monotype Sorts" pitchFamily="2" charset="2"/>
              <a:buNone/>
            </a:pPr>
            <a:r>
              <a:rPr lang="en-US" altLang="en-VN"/>
              <a:t>}; </a:t>
            </a:r>
          </a:p>
        </p:txBody>
      </p:sp>
      <p:sp>
        <p:nvSpPr>
          <p:cNvPr id="61442" name="Slide Number Placeholder 5">
            <a:extLst>
              <a:ext uri="{FF2B5EF4-FFF2-40B4-BE49-F238E27FC236}">
                <a16:creationId xmlns:a16="http://schemas.microsoft.com/office/drawing/2014/main" id="{57089017-E3DE-8E48-97AB-1174F3B9B2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4E4B7CE0-B9C5-FE49-94BE-3C15115821B6}" type="slidenum">
              <a:rPr kumimoji="0" lang="en-US" altLang="en-VN" sz="1200">
                <a:solidFill>
                  <a:srgbClr val="300030"/>
                </a:solidFill>
                <a:latin typeface="Arial" panose="020B0604020202020204" pitchFamily="34" charset="0"/>
              </a:rPr>
              <a:pPr algn="r">
                <a:spcBef>
                  <a:spcPct val="50000"/>
                </a:spcBef>
                <a:buClrTx/>
                <a:buSzTx/>
                <a:buFontTx/>
                <a:buNone/>
              </a:pPr>
              <a:t>45</a:t>
            </a:fld>
            <a:endParaRPr kumimoji="0" lang="en-US" altLang="en-VN" sz="1400">
              <a:solidFill>
                <a:srgbClr val="300030"/>
              </a:solidFill>
              <a:latin typeface="Arial" panose="020B0604020202020204" pitchFamily="34" charset="0"/>
            </a:endParaRPr>
          </a:p>
        </p:txBody>
      </p:sp>
      <p:sp>
        <p:nvSpPr>
          <p:cNvPr id="61445" name="Rectangle 5">
            <a:extLst>
              <a:ext uri="{FF2B5EF4-FFF2-40B4-BE49-F238E27FC236}">
                <a16:creationId xmlns:a16="http://schemas.microsoft.com/office/drawing/2014/main" id="{62A8168D-E335-2141-96FA-3CEB43B9AC89}"/>
              </a:ext>
            </a:extLst>
          </p:cNvPr>
          <p:cNvSpPr>
            <a:spLocks noGrp="1" noChangeArrowheads="1"/>
          </p:cNvSpPr>
          <p:nvPr>
            <p:ph sz="half" idx="4294967295"/>
          </p:nvPr>
        </p:nvSpPr>
        <p:spPr>
          <a:xfrm>
            <a:off x="6807200" y="1343025"/>
            <a:ext cx="5384800" cy="5137150"/>
          </a:xfrm>
        </p:spPr>
        <p:txBody>
          <a:bodyPr>
            <a:normAutofit fontScale="92500" lnSpcReduction="20000"/>
          </a:bodyPr>
          <a:lstStyle/>
          <a:p>
            <a:pPr>
              <a:lnSpc>
                <a:spcPct val="90000"/>
              </a:lnSpc>
              <a:buFont typeface="Monotype Sorts" pitchFamily="2" charset="2"/>
              <a:buNone/>
            </a:pPr>
            <a:r>
              <a:rPr lang="en-US" altLang="en-VN"/>
              <a:t>class B : public A1, public A2</a:t>
            </a:r>
          </a:p>
          <a:p>
            <a:pPr>
              <a:lnSpc>
                <a:spcPct val="90000"/>
              </a:lnSpc>
              <a:buFont typeface="Monotype Sorts" pitchFamily="2" charset="2"/>
              <a:buNone/>
            </a:pPr>
            <a:r>
              <a:rPr lang="en-US" altLang="en-VN"/>
              <a:t>{</a:t>
            </a:r>
          </a:p>
          <a:p>
            <a:pPr>
              <a:lnSpc>
                <a:spcPct val="90000"/>
              </a:lnSpc>
              <a:buFont typeface="Monotype Sorts" pitchFamily="2" charset="2"/>
              <a:buNone/>
            </a:pPr>
            <a:r>
              <a:rPr lang="en-US" altLang="en-VN"/>
              <a:t>	…</a:t>
            </a:r>
          </a:p>
          <a:p>
            <a:pPr>
              <a:lnSpc>
                <a:spcPct val="90000"/>
              </a:lnSpc>
              <a:buFont typeface="Monotype Sorts" pitchFamily="2" charset="2"/>
              <a:buNone/>
            </a:pPr>
            <a:r>
              <a:rPr lang="en-US" altLang="en-VN"/>
              <a:t>};</a:t>
            </a:r>
          </a:p>
          <a:p>
            <a:pPr>
              <a:lnSpc>
                <a:spcPct val="90000"/>
              </a:lnSpc>
              <a:buFont typeface="Monotype Sorts" pitchFamily="2" charset="2"/>
              <a:buNone/>
            </a:pPr>
            <a:endParaRPr lang="en-US" altLang="en-VN"/>
          </a:p>
          <a:p>
            <a:pPr>
              <a:lnSpc>
                <a:spcPct val="90000"/>
              </a:lnSpc>
              <a:buFont typeface="Monotype Sorts" pitchFamily="2" charset="2"/>
              <a:buNone/>
            </a:pPr>
            <a:endParaRPr lang="en-US" altLang="en-VN"/>
          </a:p>
          <a:p>
            <a:pPr>
              <a:lnSpc>
                <a:spcPct val="90000"/>
              </a:lnSpc>
              <a:buFont typeface="Monotype Sorts" pitchFamily="2" charset="2"/>
              <a:buNone/>
            </a:pPr>
            <a:r>
              <a:rPr lang="en-US" altLang="en-VN"/>
              <a:t>Khi sử dụng:</a:t>
            </a:r>
          </a:p>
          <a:p>
            <a:pPr>
              <a:lnSpc>
                <a:spcPct val="90000"/>
              </a:lnSpc>
              <a:buFont typeface="Monotype Sorts" pitchFamily="2" charset="2"/>
              <a:buNone/>
            </a:pPr>
            <a:r>
              <a:rPr lang="en-US" altLang="en-VN"/>
              <a:t>B b1;</a:t>
            </a:r>
          </a:p>
          <a:p>
            <a:pPr>
              <a:lnSpc>
                <a:spcPct val="90000"/>
              </a:lnSpc>
              <a:buFont typeface="Monotype Sorts" pitchFamily="2" charset="2"/>
              <a:buNone/>
            </a:pPr>
            <a:r>
              <a:rPr lang="en-US" altLang="en-VN"/>
              <a:t>b1.Nhap( ); </a:t>
            </a:r>
            <a:r>
              <a:rPr lang="en-US" altLang="en-VN" i="1"/>
              <a:t>(xảy ra nhập nhằng)</a:t>
            </a:r>
            <a:endParaRPr lang="en-US" altLang="en-VN"/>
          </a:p>
          <a:p>
            <a:pPr>
              <a:lnSpc>
                <a:spcPct val="90000"/>
              </a:lnSpc>
              <a:buFont typeface="Monotype Sorts" pitchFamily="2" charset="2"/>
              <a:buNone/>
            </a:pPr>
            <a:r>
              <a:rPr lang="en-US" altLang="en-VN">
                <a:sym typeface="Wingdings" pitchFamily="2" charset="2"/>
              </a:rPr>
              <a:t></a:t>
            </a:r>
          </a:p>
          <a:p>
            <a:pPr>
              <a:lnSpc>
                <a:spcPct val="90000"/>
              </a:lnSpc>
              <a:buFont typeface="Monotype Sorts" pitchFamily="2" charset="2"/>
              <a:buNone/>
            </a:pPr>
            <a:r>
              <a:rPr lang="en-US" altLang="en-VN"/>
              <a:t>b1.A1::Nhap();</a:t>
            </a:r>
          </a:p>
          <a:p>
            <a:pPr>
              <a:lnSpc>
                <a:spcPct val="90000"/>
              </a:lnSpc>
              <a:buFont typeface="Monotype Sorts" pitchFamily="2" charset="2"/>
              <a:buNone/>
            </a:pPr>
            <a:r>
              <a:rPr lang="en-US" altLang="en-VN"/>
              <a:t>b1.A2::Nhap();</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F8EE1883-06FA-6B4E-BA6C-C0ADD0290DE8}"/>
              </a:ext>
            </a:extLst>
          </p:cNvPr>
          <p:cNvSpPr>
            <a:spLocks noGrp="1" noChangeArrowheads="1"/>
          </p:cNvSpPr>
          <p:nvPr>
            <p:ph type="title"/>
          </p:nvPr>
        </p:nvSpPr>
        <p:spPr/>
        <p:txBody>
          <a:bodyPr/>
          <a:lstStyle/>
          <a:p>
            <a:r>
              <a:rPr lang="en-US" altLang="en-VN"/>
              <a:t>NỘI DUNG</a:t>
            </a:r>
          </a:p>
        </p:txBody>
      </p:sp>
      <p:sp>
        <p:nvSpPr>
          <p:cNvPr id="18436" name="Rectangle 3">
            <a:extLst>
              <a:ext uri="{FF2B5EF4-FFF2-40B4-BE49-F238E27FC236}">
                <a16:creationId xmlns:a16="http://schemas.microsoft.com/office/drawing/2014/main" id="{8463AB5F-5B68-564C-B6D3-1EA3237BB999}"/>
              </a:ext>
            </a:extLst>
          </p:cNvPr>
          <p:cNvSpPr>
            <a:spLocks noGrp="1" noChangeArrowheads="1"/>
          </p:cNvSpPr>
          <p:nvPr>
            <p:ph idx="1"/>
          </p:nvPr>
        </p:nvSpPr>
        <p:spPr/>
        <p:txBody>
          <a:bodyPr/>
          <a:lstStyle/>
          <a:p>
            <a:r>
              <a:rPr lang="vi-VN" b="1"/>
              <a:t>4</a:t>
            </a:r>
            <a:r>
              <a:rPr lang="it-IT" b="1"/>
              <a:t>.1 Các kiểu kế thừa</a:t>
            </a:r>
            <a:endParaRPr lang="en-VN" b="1"/>
          </a:p>
          <a:p>
            <a:r>
              <a:rPr lang="vi-VN"/>
              <a:t>4</a:t>
            </a:r>
            <a:r>
              <a:rPr lang="it-IT"/>
              <a:t>.2 Hàm tạo và hàm hủy trong kế thừa</a:t>
            </a:r>
            <a:endParaRPr lang="en-VN"/>
          </a:p>
          <a:p>
            <a:r>
              <a:rPr lang="vi-VN"/>
              <a:t>4</a:t>
            </a:r>
            <a:r>
              <a:rPr lang="it-IT"/>
              <a:t>.3 Định nghĩa lại hàm thành viên</a:t>
            </a:r>
            <a:r>
              <a:rPr lang="en-VN">
                <a:effectLst/>
              </a:rPr>
              <a:t> </a:t>
            </a:r>
            <a:endParaRPr lang="en-US" altLang="en-VN" i="1"/>
          </a:p>
        </p:txBody>
      </p:sp>
      <p:sp>
        <p:nvSpPr>
          <p:cNvPr id="18434" name="Slide Number Placeholder 4">
            <a:extLst>
              <a:ext uri="{FF2B5EF4-FFF2-40B4-BE49-F238E27FC236}">
                <a16:creationId xmlns:a16="http://schemas.microsoft.com/office/drawing/2014/main" id="{2373AEB5-DE62-F24B-A403-963725B796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3585BE27-3C27-C343-8B1B-E0FF57D7A61C}" type="slidenum">
              <a:rPr kumimoji="0" lang="en-US" altLang="en-VN" sz="1200">
                <a:solidFill>
                  <a:srgbClr val="300030"/>
                </a:solidFill>
                <a:latin typeface="Arial" panose="020B0604020202020204" pitchFamily="34" charset="0"/>
              </a:rPr>
              <a:pPr algn="r">
                <a:spcBef>
                  <a:spcPct val="50000"/>
                </a:spcBef>
                <a:buClrTx/>
                <a:buSzTx/>
                <a:buFontTx/>
                <a:buNone/>
              </a:pPr>
              <a:t>5</a:t>
            </a:fld>
            <a:endParaRPr kumimoji="0" lang="en-US" altLang="en-VN" sz="1400">
              <a:solidFill>
                <a:srgbClr val="300030"/>
              </a:solidFill>
              <a:latin typeface="Arial" panose="020B0604020202020204" pitchFamily="34" charset="0"/>
            </a:endParaRPr>
          </a:p>
        </p:txBody>
      </p:sp>
    </p:spTree>
    <p:extLst>
      <p:ext uri="{BB962C8B-B14F-4D97-AF65-F5344CB8AC3E}">
        <p14:creationId xmlns:p14="http://schemas.microsoft.com/office/powerpoint/2010/main" val="29456394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5">
            <a:extLst>
              <a:ext uri="{FF2B5EF4-FFF2-40B4-BE49-F238E27FC236}">
                <a16:creationId xmlns:a16="http://schemas.microsoft.com/office/drawing/2014/main" id="{8C5D09AE-7FBA-984D-AEC5-8BED60F2DAD2}"/>
              </a:ext>
            </a:extLst>
          </p:cNvPr>
          <p:cNvSpPr>
            <a:spLocks noGrp="1" noChangeArrowheads="1"/>
          </p:cNvSpPr>
          <p:nvPr>
            <p:ph type="title"/>
          </p:nvPr>
        </p:nvSpPr>
        <p:spPr/>
        <p:txBody>
          <a:bodyPr/>
          <a:lstStyle/>
          <a:p>
            <a:r>
              <a:rPr lang="en-US" altLang="en-VN"/>
              <a:t>Giới thiệu</a:t>
            </a:r>
          </a:p>
        </p:txBody>
      </p:sp>
      <p:sp>
        <p:nvSpPr>
          <p:cNvPr id="411651" name="Rectangle 3">
            <a:extLst>
              <a:ext uri="{FF2B5EF4-FFF2-40B4-BE49-F238E27FC236}">
                <a16:creationId xmlns:a16="http://schemas.microsoft.com/office/drawing/2014/main" id="{31F55C60-626F-D846-A178-6C7618D81ACC}"/>
              </a:ext>
            </a:extLst>
          </p:cNvPr>
          <p:cNvSpPr>
            <a:spLocks noGrp="1" noChangeArrowheads="1"/>
          </p:cNvSpPr>
          <p:nvPr>
            <p:ph idx="1"/>
          </p:nvPr>
        </p:nvSpPr>
        <p:spPr/>
        <p:txBody>
          <a:bodyPr/>
          <a:lstStyle/>
          <a:p>
            <a:pPr marL="166688" indent="-166688" algn="just"/>
            <a:r>
              <a:rPr lang="en-US" altLang="en-VN"/>
              <a:t> Kế thừa là một cơ chế sử dụng lại rất mạnh, </a:t>
            </a:r>
            <a:r>
              <a:rPr lang="en-US" altLang="en-VN" b="1"/>
              <a:t>cho phép định nghĩa lớp mới từ các lớp đã có bằng cách sử dụng lại</a:t>
            </a:r>
          </a:p>
          <a:p>
            <a:pPr marL="166688" indent="-166688" algn="just"/>
            <a:r>
              <a:rPr lang="en-US" altLang="en-VN"/>
              <a:t> Quy ước:</a:t>
            </a:r>
          </a:p>
          <a:p>
            <a:pPr marL="280988" lvl="1" indent="0" algn="just"/>
            <a:r>
              <a:rPr lang="en-US" altLang="en-VN"/>
              <a:t>Lớp mới </a:t>
            </a:r>
            <a:r>
              <a:rPr lang="en-US" altLang="en-VN">
                <a:sym typeface="Wingdings" pitchFamily="2" charset="2"/>
              </a:rPr>
              <a:t> lớp dẫn xuất</a:t>
            </a:r>
          </a:p>
          <a:p>
            <a:pPr marL="280988" lvl="1" indent="0" algn="just"/>
            <a:r>
              <a:rPr lang="en-US" altLang="en-VN">
                <a:sym typeface="Wingdings" pitchFamily="2" charset="2"/>
              </a:rPr>
              <a:t>Lớp đã có  lớp cơ sở</a:t>
            </a:r>
            <a:endParaRPr lang="en-US" altLang="en-VN"/>
          </a:p>
          <a:p>
            <a:pPr marL="166688" indent="-166688" algn="just"/>
            <a:r>
              <a:rPr lang="en-US" altLang="en-VN"/>
              <a:t> Lớp dẫn xuất sẽ kế thừa các thuộc tính hay các phương thức từ các lớp cơ sở</a:t>
            </a:r>
          </a:p>
        </p:txBody>
      </p:sp>
      <p:sp>
        <p:nvSpPr>
          <p:cNvPr id="19458" name="Slide Number Placeholder 4">
            <a:extLst>
              <a:ext uri="{FF2B5EF4-FFF2-40B4-BE49-F238E27FC236}">
                <a16:creationId xmlns:a16="http://schemas.microsoft.com/office/drawing/2014/main" id="{19B03E92-7F6B-D545-A49A-E2529CB51A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86884284-F201-9241-A0EC-A4639900CF94}" type="slidenum">
              <a:rPr kumimoji="0" lang="en-US" altLang="en-VN" sz="1200">
                <a:solidFill>
                  <a:srgbClr val="300030"/>
                </a:solidFill>
                <a:latin typeface="Arial" panose="020B0604020202020204" pitchFamily="34" charset="0"/>
              </a:rPr>
              <a:pPr algn="r">
                <a:spcBef>
                  <a:spcPct val="50000"/>
                </a:spcBef>
                <a:buClrTx/>
                <a:buSzTx/>
                <a:buFontTx/>
                <a:buNone/>
              </a:pPr>
              <a:t>6</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linds(vertical)">
                                      <p:cBhvr>
                                        <p:cTn id="7" dur="3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blinds(vertical)">
                                      <p:cBhvr>
                                        <p:cTn id="12" dur="300"/>
                                        <p:tgtEl>
                                          <p:spTgt spid="411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blinds(vertical)">
                                      <p:cBhvr>
                                        <p:cTn id="17" dur="300"/>
                                        <p:tgtEl>
                                          <p:spTgt spid="411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blinds(vertical)">
                                      <p:cBhvr>
                                        <p:cTn id="22" dur="300"/>
                                        <p:tgtEl>
                                          <p:spTgt spid="411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iterate type="wd">
                                    <p:tmPct val="100000"/>
                                  </p:iterate>
                                  <p:childTnLst>
                                    <p:set>
                                      <p:cBhvr>
                                        <p:cTn id="26" dur="1" fill="hold">
                                          <p:stCondLst>
                                            <p:cond delay="0"/>
                                          </p:stCondLst>
                                        </p:cTn>
                                        <p:tgtEl>
                                          <p:spTgt spid="411651">
                                            <p:txEl>
                                              <p:pRg st="4" end="4"/>
                                            </p:txEl>
                                          </p:spTgt>
                                        </p:tgtEl>
                                        <p:attrNameLst>
                                          <p:attrName>style.visibility</p:attrName>
                                        </p:attrNameLst>
                                      </p:cBhvr>
                                      <p:to>
                                        <p:strVal val="visible"/>
                                      </p:to>
                                    </p:set>
                                    <p:animEffect transition="in" filter="blinds(vertical)">
                                      <p:cBhvr>
                                        <p:cTn id="27" dur="300"/>
                                        <p:tgtEl>
                                          <p:spTgt spid="411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7DA8E999-E49F-4345-8F42-8AEB2FEDED79}"/>
              </a:ext>
            </a:extLst>
          </p:cNvPr>
          <p:cNvSpPr>
            <a:spLocks noGrp="1" noChangeArrowheads="1"/>
          </p:cNvSpPr>
          <p:nvPr>
            <p:ph type="title"/>
          </p:nvPr>
        </p:nvSpPr>
        <p:spPr/>
        <p:txBody>
          <a:bodyPr/>
          <a:lstStyle/>
          <a:p>
            <a:pPr marL="1014413" indent="-1014413"/>
            <a:r>
              <a:rPr lang="en-US" altLang="en-VN"/>
              <a:t>Định nghĩa lớp dẫn xuất</a:t>
            </a:r>
          </a:p>
        </p:txBody>
      </p:sp>
      <p:sp>
        <p:nvSpPr>
          <p:cNvPr id="412675" name="Rectangle 3">
            <a:extLst>
              <a:ext uri="{FF2B5EF4-FFF2-40B4-BE49-F238E27FC236}">
                <a16:creationId xmlns:a16="http://schemas.microsoft.com/office/drawing/2014/main" id="{8FB14779-6E51-BF41-9F2A-1249AEE1E44F}"/>
              </a:ext>
            </a:extLst>
          </p:cNvPr>
          <p:cNvSpPr>
            <a:spLocks noGrp="1" noChangeArrowheads="1"/>
          </p:cNvSpPr>
          <p:nvPr>
            <p:ph idx="1"/>
          </p:nvPr>
        </p:nvSpPr>
        <p:spPr/>
        <p:txBody>
          <a:bodyPr/>
          <a:lstStyle/>
          <a:p>
            <a:pPr marL="166688" indent="-166688"/>
            <a:r>
              <a:rPr lang="en-US" altLang="en-VN" sz="3600"/>
              <a:t>Cú pháp:</a:t>
            </a:r>
          </a:p>
          <a:p>
            <a:pPr marL="166688" indent="-166688">
              <a:buNone/>
            </a:pPr>
            <a:r>
              <a:rPr lang="en-US" altLang="en-VN" sz="3400" b="1"/>
              <a:t>class</a:t>
            </a:r>
            <a:r>
              <a:rPr lang="en-US" altLang="en-VN" sz="3400"/>
              <a:t>  tên-lớp-dẫn-xuất </a:t>
            </a:r>
            <a:r>
              <a:rPr lang="en-US" altLang="en-VN" sz="3400" b="1"/>
              <a:t>: </a:t>
            </a:r>
            <a:r>
              <a:rPr lang="en-US" altLang="en-VN" sz="3400" b="1">
                <a:solidFill>
                  <a:srgbClr val="FF0000"/>
                </a:solidFill>
              </a:rPr>
              <a:t>mode</a:t>
            </a:r>
            <a:r>
              <a:rPr lang="en-US" altLang="en-VN" sz="3400"/>
              <a:t>  tên-lớp-cơ-sở</a:t>
            </a:r>
          </a:p>
          <a:p>
            <a:pPr marL="166688" indent="-166688">
              <a:buNone/>
            </a:pPr>
            <a:r>
              <a:rPr lang="en-US" altLang="en-VN" sz="3600"/>
              <a:t>{</a:t>
            </a:r>
          </a:p>
          <a:p>
            <a:pPr marL="166688" indent="-166688">
              <a:buNone/>
            </a:pPr>
            <a:r>
              <a:rPr lang="en-US" altLang="en-VN" sz="3600"/>
              <a:t>	….;	</a:t>
            </a:r>
            <a:r>
              <a:rPr lang="en-US" altLang="en-VN" sz="3600" i="1"/>
              <a:t>//các thành phần lớp dẫn xuất, lớp mới</a:t>
            </a:r>
            <a:endParaRPr lang="en-US" altLang="en-VN" sz="3600"/>
          </a:p>
          <a:p>
            <a:pPr marL="166688" indent="-166688">
              <a:buNone/>
            </a:pPr>
            <a:r>
              <a:rPr lang="en-US" altLang="en-VN" sz="3600"/>
              <a:t>};</a:t>
            </a:r>
          </a:p>
        </p:txBody>
      </p:sp>
      <p:sp>
        <p:nvSpPr>
          <p:cNvPr id="20482" name="Slide Number Placeholder 4">
            <a:extLst>
              <a:ext uri="{FF2B5EF4-FFF2-40B4-BE49-F238E27FC236}">
                <a16:creationId xmlns:a16="http://schemas.microsoft.com/office/drawing/2014/main" id="{263D5BF5-AA9E-F544-8871-42A686A04B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95FACBFF-66EC-2C46-B9BD-3210074603E1}" type="slidenum">
              <a:rPr kumimoji="0" lang="en-US" altLang="en-VN" sz="1200">
                <a:solidFill>
                  <a:srgbClr val="300030"/>
                </a:solidFill>
                <a:latin typeface="Arial" panose="020B0604020202020204" pitchFamily="34" charset="0"/>
              </a:rPr>
              <a:pPr algn="r">
                <a:spcBef>
                  <a:spcPct val="50000"/>
                </a:spcBef>
                <a:buClrTx/>
                <a:buSzTx/>
                <a:buFontTx/>
                <a:buNone/>
              </a:pPr>
              <a:t>7</a:t>
            </a:fld>
            <a:endParaRPr kumimoji="0" lang="en-US" altLang="en-VN" sz="140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vertical)">
                                      <p:cBhvr>
                                        <p:cTn id="7" dur="300"/>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vertical)">
                                      <p:cBhvr>
                                        <p:cTn id="12" dur="3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vertical)">
                                      <p:cBhvr>
                                        <p:cTn id="17" dur="300"/>
                                        <p:tgtEl>
                                          <p:spTgt spid="41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iterate type="wd">
                                    <p:tmPct val="100000"/>
                                  </p:iterate>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linds(vertical)">
                                      <p:cBhvr>
                                        <p:cTn id="22" dur="3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iterate type="wd">
                                    <p:tmPct val="100000"/>
                                  </p:iterate>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linds(vertical)">
                                      <p:cBhvr>
                                        <p:cTn id="27" dur="300"/>
                                        <p:tgtEl>
                                          <p:spTgt spid="412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3" name="Rectangle 215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8" name="Rectangle 3">
            <a:extLst>
              <a:ext uri="{FF2B5EF4-FFF2-40B4-BE49-F238E27FC236}">
                <a16:creationId xmlns:a16="http://schemas.microsoft.com/office/drawing/2014/main" id="{C1780595-1076-4246-BDDB-4B2A3AC19596}"/>
              </a:ext>
            </a:extLst>
          </p:cNvPr>
          <p:cNvSpPr>
            <a:spLocks noGrp="1" noChangeArrowheads="1"/>
          </p:cNvSpPr>
          <p:nvPr>
            <p:ph type="title"/>
          </p:nvPr>
        </p:nvSpPr>
        <p:spPr>
          <a:xfrm>
            <a:off x="838200" y="365125"/>
            <a:ext cx="10515600" cy="1325563"/>
          </a:xfrm>
        </p:spPr>
        <p:txBody>
          <a:bodyPr>
            <a:normAutofit/>
          </a:bodyPr>
          <a:lstStyle/>
          <a:p>
            <a:r>
              <a:rPr lang="en-US" altLang="en-VN" sz="5400"/>
              <a:t>Định nghĩa lớp dẫn xuất</a:t>
            </a:r>
            <a:endParaRPr lang="en-US" altLang="en-VN" sz="5400" b="0"/>
          </a:p>
        </p:txBody>
      </p:sp>
      <p:sp>
        <p:nvSpPr>
          <p:cNvPr id="215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Rectangle 2">
            <a:extLst>
              <a:ext uri="{FF2B5EF4-FFF2-40B4-BE49-F238E27FC236}">
                <a16:creationId xmlns:a16="http://schemas.microsoft.com/office/drawing/2014/main" id="{8E500481-B424-CB45-A990-1C28C608ED98}"/>
              </a:ext>
            </a:extLst>
          </p:cNvPr>
          <p:cNvSpPr>
            <a:spLocks noGrp="1" noChangeArrowheads="1"/>
          </p:cNvSpPr>
          <p:nvPr>
            <p:ph idx="1"/>
          </p:nvPr>
        </p:nvSpPr>
        <p:spPr>
          <a:xfrm>
            <a:off x="838200" y="1929384"/>
            <a:ext cx="10515600" cy="4251960"/>
          </a:xfrm>
        </p:spPr>
        <p:txBody>
          <a:bodyPr>
            <a:normAutofit/>
          </a:bodyPr>
          <a:lstStyle/>
          <a:p>
            <a:pPr algn="just"/>
            <a:r>
              <a:rPr lang="en-US" altLang="en-VN" b="1"/>
              <a:t>mode</a:t>
            </a:r>
            <a:r>
              <a:rPr lang="en-US" altLang="en-VN"/>
              <a:t>: xác định chế độ kế thừa cho phép xác định các điều khiển, các hàm thành viên trong lớp cơ sở được xuất hiện như thế nào trong lớp dẫn xuất. Có thể nhận giá trị:</a:t>
            </a:r>
          </a:p>
          <a:p>
            <a:pPr lvl="1" algn="just"/>
            <a:r>
              <a:rPr lang="en-US" altLang="en-VN" b="1"/>
              <a:t>private: </a:t>
            </a:r>
            <a:r>
              <a:rPr lang="en-US" altLang="en-VN"/>
              <a:t>tất cả các thành phần </a:t>
            </a:r>
            <a:r>
              <a:rPr lang="en-US" altLang="en-VN" b="1"/>
              <a:t>public</a:t>
            </a:r>
            <a:r>
              <a:rPr lang="en-US" altLang="en-VN"/>
              <a:t> hay </a:t>
            </a:r>
            <a:r>
              <a:rPr lang="en-US" altLang="en-VN" b="1"/>
              <a:t>protected</a:t>
            </a:r>
            <a:r>
              <a:rPr lang="en-US" altLang="en-VN"/>
              <a:t> của lớp cơ sở trở thành phần riêng </a:t>
            </a:r>
            <a:r>
              <a:rPr lang="en-US" altLang="en-VN" b="1"/>
              <a:t>private</a:t>
            </a:r>
            <a:r>
              <a:rPr lang="en-US" altLang="en-VN"/>
              <a:t> của lớp dẫn xuất </a:t>
            </a:r>
            <a:r>
              <a:rPr lang="en-US" altLang="en-VN">
                <a:sym typeface="Wingdings" pitchFamily="2" charset="2"/>
              </a:rPr>
              <a:t> các thành phần public của lớp cơ sở chỉ truy cập được thông qua hàm thành phần của lớp dẫn xuất</a:t>
            </a:r>
            <a:endParaRPr lang="en-US" altLang="en-VN"/>
          </a:p>
        </p:txBody>
      </p:sp>
      <p:sp>
        <p:nvSpPr>
          <p:cNvPr id="21506" name="Slide Number Placeholder 4">
            <a:extLst>
              <a:ext uri="{FF2B5EF4-FFF2-40B4-BE49-F238E27FC236}">
                <a16:creationId xmlns:a16="http://schemas.microsoft.com/office/drawing/2014/main" id="{464EB9A6-B719-A547-97EE-16278119D2AB}"/>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lnSpc>
                <a:spcPct val="90000"/>
              </a:lnSpc>
              <a:spcBef>
                <a:spcPct val="50000"/>
              </a:spcBef>
              <a:buClrTx/>
              <a:buSzTx/>
              <a:buFontTx/>
              <a:buNone/>
            </a:pPr>
            <a:fld id="{597911C6-8E25-E947-BB78-A33503A85E2C}" type="slidenum">
              <a:rPr kumimoji="0" lang="en-US" altLang="en-VN" sz="1800">
                <a:latin typeface="Arial" panose="020B0604020202020204" pitchFamily="34" charset="0"/>
              </a:rPr>
              <a:pPr algn="r">
                <a:lnSpc>
                  <a:spcPct val="90000"/>
                </a:lnSpc>
                <a:spcBef>
                  <a:spcPct val="50000"/>
                </a:spcBef>
                <a:buClrTx/>
                <a:buSzTx/>
                <a:buFontTx/>
                <a:buNone/>
              </a:pPr>
              <a:t>8</a:t>
            </a:fld>
            <a:endParaRPr kumimoji="0" lang="en-US" altLang="en-VN" sz="18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9B36-AAE7-3D4C-9584-1D8695E1CFE0}"/>
              </a:ext>
            </a:extLst>
          </p:cNvPr>
          <p:cNvSpPr>
            <a:spLocks noGrp="1"/>
          </p:cNvSpPr>
          <p:nvPr>
            <p:ph type="title"/>
          </p:nvPr>
        </p:nvSpPr>
        <p:spPr/>
        <p:txBody>
          <a:bodyPr/>
          <a:lstStyle/>
          <a:p>
            <a:r>
              <a:rPr lang="en-US" altLang="en-VN"/>
              <a:t>Định nghĩa lớp dẫn xuất</a:t>
            </a:r>
            <a:endParaRPr lang="en-VN"/>
          </a:p>
        </p:txBody>
      </p:sp>
      <p:sp>
        <p:nvSpPr>
          <p:cNvPr id="22531" name="Rectangle 2">
            <a:extLst>
              <a:ext uri="{FF2B5EF4-FFF2-40B4-BE49-F238E27FC236}">
                <a16:creationId xmlns:a16="http://schemas.microsoft.com/office/drawing/2014/main" id="{BFD61803-C7EF-644F-A906-17295CC6EE9F}"/>
              </a:ext>
            </a:extLst>
          </p:cNvPr>
          <p:cNvSpPr>
            <a:spLocks noGrp="1" noChangeArrowheads="1"/>
          </p:cNvSpPr>
          <p:nvPr>
            <p:ph idx="1"/>
          </p:nvPr>
        </p:nvSpPr>
        <p:spPr/>
        <p:txBody>
          <a:bodyPr>
            <a:normAutofit/>
          </a:bodyPr>
          <a:lstStyle/>
          <a:p>
            <a:pPr marL="160338" indent="-457200" algn="just"/>
            <a:r>
              <a:rPr lang="en-US" altLang="en-VN" b="1"/>
              <a:t>public</a:t>
            </a:r>
            <a:r>
              <a:rPr lang="en-US" altLang="en-VN"/>
              <a:t>: các thành phần chung (</a:t>
            </a:r>
            <a:r>
              <a:rPr lang="en-US" altLang="en-VN" b="1"/>
              <a:t>public, protected</a:t>
            </a:r>
            <a:r>
              <a:rPr lang="en-US" altLang="en-VN"/>
              <a:t>) của lớp cơ sở trở thành phần chung (</a:t>
            </a:r>
            <a:r>
              <a:rPr lang="en-US" altLang="en-VN" b="1"/>
              <a:t>public, protected</a:t>
            </a:r>
            <a:r>
              <a:rPr lang="en-US" altLang="en-VN"/>
              <a:t>) của lớp dẫn xuất </a:t>
            </a:r>
            <a:r>
              <a:rPr lang="en-US" altLang="en-VN">
                <a:sym typeface="Wingdings" pitchFamily="2" charset="2"/>
              </a:rPr>
              <a:t> các đối tượng của lớp dẫn xuất có thể truy xuất đến thành phần public của lớp cơ sở</a:t>
            </a:r>
          </a:p>
          <a:p>
            <a:pPr marL="617538" lvl="1" indent="-457200" algn="just"/>
            <a:r>
              <a:rPr lang="en-US" altLang="en-VN" b="1">
                <a:sym typeface="Wingdings" pitchFamily="2" charset="2"/>
              </a:rPr>
              <a:t>protected</a:t>
            </a:r>
            <a:r>
              <a:rPr lang="en-US" altLang="en-VN">
                <a:sym typeface="Wingdings" pitchFamily="2" charset="2"/>
              </a:rPr>
              <a:t>: tất cả các thành phần </a:t>
            </a:r>
            <a:r>
              <a:rPr lang="en-US" altLang="en-VN" b="1">
                <a:sym typeface="Wingdings" pitchFamily="2" charset="2"/>
              </a:rPr>
              <a:t>public</a:t>
            </a:r>
            <a:r>
              <a:rPr lang="en-US" altLang="en-VN">
                <a:sym typeface="Wingdings" pitchFamily="2" charset="2"/>
              </a:rPr>
              <a:t> và </a:t>
            </a:r>
            <a:r>
              <a:rPr lang="en-US" altLang="en-VN" b="1">
                <a:sym typeface="Wingdings" pitchFamily="2" charset="2"/>
              </a:rPr>
              <a:t>protected</a:t>
            </a:r>
            <a:r>
              <a:rPr lang="en-US" altLang="en-VN">
                <a:sym typeface="Wingdings" pitchFamily="2" charset="2"/>
              </a:rPr>
              <a:t> của lớp cơ sở thành thành phần </a:t>
            </a:r>
            <a:r>
              <a:rPr lang="en-US" altLang="en-VN" b="1">
                <a:sym typeface="Wingdings" pitchFamily="2" charset="2"/>
              </a:rPr>
              <a:t>protected</a:t>
            </a:r>
            <a:r>
              <a:rPr lang="en-US" altLang="en-VN">
                <a:sym typeface="Wingdings" pitchFamily="2" charset="2"/>
              </a:rPr>
              <a:t> trong lớp dẫn xuất</a:t>
            </a:r>
          </a:p>
        </p:txBody>
      </p:sp>
      <p:sp>
        <p:nvSpPr>
          <p:cNvPr id="22530" name="Slide Number Placeholder 4">
            <a:extLst>
              <a:ext uri="{FF2B5EF4-FFF2-40B4-BE49-F238E27FC236}">
                <a16:creationId xmlns:a16="http://schemas.microsoft.com/office/drawing/2014/main" id="{07512C9A-B541-E142-B650-63A2188E3A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BB39B6D5-B966-D849-8C49-E120248438F7}" type="slidenum">
              <a:rPr kumimoji="0" lang="en-US" altLang="en-VN" sz="1200">
                <a:solidFill>
                  <a:srgbClr val="300030"/>
                </a:solidFill>
                <a:latin typeface="Arial" panose="020B0604020202020204" pitchFamily="34" charset="0"/>
              </a:rPr>
              <a:pPr algn="r">
                <a:spcBef>
                  <a:spcPct val="50000"/>
                </a:spcBef>
                <a:buClrTx/>
                <a:buSzTx/>
                <a:buFontTx/>
                <a:buNone/>
              </a:pPr>
              <a:t>9</a:t>
            </a:fld>
            <a:endParaRPr kumimoji="0" lang="en-US" altLang="en-VN" sz="1400">
              <a:solidFill>
                <a:srgbClr val="300030"/>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10372</TotalTime>
  <Words>3334</Words>
  <Application>Microsoft Macintosh PowerPoint</Application>
  <PresentationFormat>Widescreen</PresentationFormat>
  <Paragraphs>537</Paragraphs>
  <Slides>45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Arial</vt:lpstr>
      <vt:lpstr>Arial Narrow</vt:lpstr>
      <vt:lpstr>Calibri</vt:lpstr>
      <vt:lpstr>Calibri Light</vt:lpstr>
      <vt:lpstr>Courier New</vt:lpstr>
      <vt:lpstr>Monotype Sorts</vt:lpstr>
      <vt:lpstr>Times New Roman</vt:lpstr>
      <vt:lpstr>Verdana</vt:lpstr>
      <vt:lpstr>Wingdings</vt:lpstr>
      <vt:lpstr>Office Theme</vt:lpstr>
      <vt:lpstr>1_Office Theme</vt:lpstr>
      <vt:lpstr>NGUYÊN LÝ LẬP TRÌNH HƯỚNG ĐỐI TƯỢNG  Bài 4: Nguyên lý kế thừa</vt:lpstr>
      <vt:lpstr>NỘI DUNG</vt:lpstr>
      <vt:lpstr>Giới thiệu về Kế thừa</vt:lpstr>
      <vt:lpstr>Cơ bản về Kế thừa</vt:lpstr>
      <vt:lpstr>NỘI DUNG</vt:lpstr>
      <vt:lpstr>Giới thiệu</vt:lpstr>
      <vt:lpstr>Định nghĩa lớp dẫn xuất</vt:lpstr>
      <vt:lpstr>Định nghĩa lớp dẫn xuất</vt:lpstr>
      <vt:lpstr>Định nghĩa lớp dẫn xuất</vt:lpstr>
      <vt:lpstr>Tổng hợp cơ chế kế thừa</vt:lpstr>
      <vt:lpstr>Bài tập 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 áp dụng</vt:lpstr>
      <vt:lpstr>II. Phân loại kế thừa</vt:lpstr>
      <vt:lpstr>2. Kế thừa đa mức</vt:lpstr>
      <vt:lpstr>PowerPoint Presentation</vt:lpstr>
      <vt:lpstr>PowerPoint Presentation</vt:lpstr>
      <vt:lpstr>3. Kế thừa bội</vt:lpstr>
      <vt:lpstr>PowerPoint Presentation</vt:lpstr>
      <vt:lpstr>4. Kế thừa kép:</vt:lpstr>
      <vt:lpstr>IV. Hàm tạo và Hàm huỷ trong lớp dẫn xuất</vt:lpstr>
      <vt:lpstr>Một số nguyên tắc</vt:lpstr>
      <vt:lpstr>Ví dụ</vt:lpstr>
      <vt:lpstr>PowerPoint Presentation</vt:lpstr>
      <vt:lpstr>PowerPoint Presentation</vt:lpstr>
      <vt:lpstr>Chú ý:</vt:lpstr>
      <vt:lpstr>V. Toán tử gán cho lớp dẫn xuất</vt:lpstr>
      <vt:lpstr>Ví dụ định nghĩa toán tử gán của lớp dẫn xuất</vt:lpstr>
      <vt:lpstr>Cách xây dựng</vt:lpstr>
      <vt:lpstr>Ví dụ:</vt:lpstr>
      <vt:lpstr>PowerPoint Presentation</vt:lpstr>
      <vt:lpstr>VI. Hàm tạo sao chép của lớp dẫn xuất</vt:lpstr>
      <vt:lpstr>VII. Sự nhập nhằng trong đa kế thừa</vt:lpstr>
      <vt:lpstr>PowerPoint Presentation</vt:lpstr>
      <vt:lpstr>Ví dụ:</vt:lpstr>
    </vt:vector>
  </TitlesOfParts>
  <Company>AM &amp; 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phân đoạn ảnh hiệu quả dựa vào đồ thi</dc:title>
  <dc:creator>Thai Thi Thanh Van</dc:creator>
  <cp:lastModifiedBy>Le Thanh</cp:lastModifiedBy>
  <cp:revision>1198</cp:revision>
  <cp:lastPrinted>2002-10-28T17:24:40Z</cp:lastPrinted>
  <dcterms:created xsi:type="dcterms:W3CDTF">1999-02-12T23:27:18Z</dcterms:created>
  <dcterms:modified xsi:type="dcterms:W3CDTF">2023-03-13T07:51:08Z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60</vt:i4>
  </property>
  <property fmtid="{D5CDD505-2E9C-101B-9397-08002B2CF9AE}" pid="5" name="ScreenSize">
    <vt:i4>2</vt:i4>
  </property>
  <property fmtid="{D5CDD505-2E9C-101B-9397-08002B2CF9AE}" pid="6" name="ScreenUsage">
    <vt:i4>2</vt:i4>
  </property>
  <property fmtid="{D5CDD505-2E9C-101B-9397-08002B2CF9AE}" pid="7" name="MailAddress">
    <vt:lpwstr>cyy@cs.washington.edu</vt:lpwstr>
  </property>
  <property fmtid="{D5CDD505-2E9C-101B-9397-08002B2CF9AE}" pid="8" name="HomePage">
    <vt:lpwstr>http://www.cs.washington.edu/homes/cyy</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D:\htdocs\academic\</vt:lpwstr>
  </property>
</Properties>
</file>