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61" r:id="rId7"/>
    <p:sldId id="268" r:id="rId8"/>
    <p:sldId id="269" r:id="rId9"/>
    <p:sldId id="259" r:id="rId10"/>
    <p:sldId id="260"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phụ đề của Bản cái</a:t>
            </a:r>
            <a:endParaRPr lang="en-US"/>
          </a:p>
        </p:txBody>
      </p:sp>
      <p:sp>
        <p:nvSpPr>
          <p:cNvPr id="4" name="Chỗ dành sẵn cho Ngày tháng 3"/>
          <p:cNvSpPr>
            <a:spLocks noGrp="1"/>
          </p:cNvSpPr>
          <p:nvPr>
            <p:ph type="dt" sz="half" idx="10"/>
          </p:nvPr>
        </p:nvSpPr>
        <p:spPr/>
        <p:txBody>
          <a:bodyPr/>
          <a:lstStyle/>
          <a:p>
            <a:fld id="{10066FA7-3BB8-47F7-85BF-56FF742D0279}" type="datetimeFigureOut">
              <a:rPr lang="en-US" smtClean="0"/>
              <a:t>10/25/2020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D135B659-7951-44CF-8561-39882A06912C}" type="slidenum">
              <a:rPr lang="en-US" smtClean="0"/>
              <a:t>‹#›</a:t>
            </a:fld>
            <a:endParaRPr lang="en-US"/>
          </a:p>
        </p:txBody>
      </p:sp>
    </p:spTree>
    <p:extLst>
      <p:ext uri="{BB962C8B-B14F-4D97-AF65-F5344CB8AC3E}">
        <p14:creationId xmlns:p14="http://schemas.microsoft.com/office/powerpoint/2010/main" val="248926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endParaRPr lang="en-US"/>
          </a:p>
        </p:txBody>
      </p:sp>
      <p:sp>
        <p:nvSpPr>
          <p:cNvPr id="3" name="Chỗ dành sẵn cho Văn bản Dọc 2"/>
          <p:cNvSpPr>
            <a:spLocks noGrp="1"/>
          </p:cNvSpPr>
          <p:nvPr>
            <p:ph type="body" orient="vert" idx="1"/>
          </p:nvPr>
        </p:nvSpPr>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fld id="{10066FA7-3BB8-47F7-85BF-56FF742D0279}" type="datetimeFigureOut">
              <a:rPr lang="en-US" smtClean="0"/>
              <a:t>10/25/2020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D135B659-7951-44CF-8561-39882A06912C}" type="slidenum">
              <a:rPr lang="en-US" smtClean="0"/>
              <a:t>‹#›</a:t>
            </a:fld>
            <a:endParaRPr lang="en-US"/>
          </a:p>
        </p:txBody>
      </p:sp>
    </p:spTree>
    <p:extLst>
      <p:ext uri="{BB962C8B-B14F-4D97-AF65-F5344CB8AC3E}">
        <p14:creationId xmlns:p14="http://schemas.microsoft.com/office/powerpoint/2010/main" val="2801900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fld id="{10066FA7-3BB8-47F7-85BF-56FF742D0279}" type="datetimeFigureOut">
              <a:rPr lang="en-US" smtClean="0"/>
              <a:t>10/25/2020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D135B659-7951-44CF-8561-39882A06912C}" type="slidenum">
              <a:rPr lang="en-US" smtClean="0"/>
              <a:t>‹#›</a:t>
            </a:fld>
            <a:endParaRPr lang="en-US"/>
          </a:p>
        </p:txBody>
      </p:sp>
    </p:spTree>
    <p:extLst>
      <p:ext uri="{BB962C8B-B14F-4D97-AF65-F5344CB8AC3E}">
        <p14:creationId xmlns:p14="http://schemas.microsoft.com/office/powerpoint/2010/main" val="3138397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endParaRPr lang="en-US"/>
          </a:p>
        </p:txBody>
      </p:sp>
      <p:sp>
        <p:nvSpPr>
          <p:cNvPr id="3" name="Chỗ dành sẵn cho Nội dung 2"/>
          <p:cNvSpPr>
            <a:spLocks noGrp="1"/>
          </p:cNvSpPr>
          <p:nvPr>
            <p:ph idx="1"/>
          </p:nvPr>
        </p:nvSpPr>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10"/>
          </p:nvPr>
        </p:nvSpPr>
        <p:spPr/>
        <p:txBody>
          <a:bodyPr/>
          <a:lstStyle/>
          <a:p>
            <a:fld id="{10066FA7-3BB8-47F7-85BF-56FF742D0279}" type="datetimeFigureOut">
              <a:rPr lang="en-US" smtClean="0"/>
              <a:t>10/25/2020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D135B659-7951-44CF-8561-39882A06912C}" type="slidenum">
              <a:rPr lang="en-US" smtClean="0"/>
              <a:t>‹#›</a:t>
            </a:fld>
            <a:endParaRPr lang="en-US"/>
          </a:p>
        </p:txBody>
      </p:sp>
    </p:spTree>
    <p:extLst>
      <p:ext uri="{BB962C8B-B14F-4D97-AF65-F5344CB8AC3E}">
        <p14:creationId xmlns:p14="http://schemas.microsoft.com/office/powerpoint/2010/main" val="1117301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Chỉnh sửa kiểu văn bản của Bản cái</a:t>
            </a:r>
          </a:p>
        </p:txBody>
      </p:sp>
      <p:sp>
        <p:nvSpPr>
          <p:cNvPr id="4" name="Chỗ dành sẵn cho Ngày tháng 3"/>
          <p:cNvSpPr>
            <a:spLocks noGrp="1"/>
          </p:cNvSpPr>
          <p:nvPr>
            <p:ph type="dt" sz="half" idx="10"/>
          </p:nvPr>
        </p:nvSpPr>
        <p:spPr/>
        <p:txBody>
          <a:bodyPr/>
          <a:lstStyle/>
          <a:p>
            <a:fld id="{10066FA7-3BB8-47F7-85BF-56FF742D0279}" type="datetimeFigureOut">
              <a:rPr lang="en-US" smtClean="0"/>
              <a:t>10/25/2020</a:t>
            </a:fld>
            <a:endParaRPr lang="en-US"/>
          </a:p>
        </p:txBody>
      </p:sp>
      <p:sp>
        <p:nvSpPr>
          <p:cNvPr id="5" name="Chỗ dành sẵn cho Chân trang 4"/>
          <p:cNvSpPr>
            <a:spLocks noGrp="1"/>
          </p:cNvSpPr>
          <p:nvPr>
            <p:ph type="ftr" sz="quarter" idx="11"/>
          </p:nvPr>
        </p:nvSpPr>
        <p:spPr/>
        <p:txBody>
          <a:bodyPr/>
          <a:lstStyle/>
          <a:p>
            <a:endParaRPr lang="en-US"/>
          </a:p>
        </p:txBody>
      </p:sp>
      <p:sp>
        <p:nvSpPr>
          <p:cNvPr id="6" name="Chỗ dành sẵn cho Số hiệu Bản chiếu 5"/>
          <p:cNvSpPr>
            <a:spLocks noGrp="1"/>
          </p:cNvSpPr>
          <p:nvPr>
            <p:ph type="sldNum" sz="quarter" idx="12"/>
          </p:nvPr>
        </p:nvSpPr>
        <p:spPr/>
        <p:txBody>
          <a:bodyPr/>
          <a:lstStyle/>
          <a:p>
            <a:fld id="{D135B659-7951-44CF-8561-39882A06912C}" type="slidenum">
              <a:rPr lang="en-US" smtClean="0"/>
              <a:t>‹#›</a:t>
            </a:fld>
            <a:endParaRPr lang="en-US"/>
          </a:p>
        </p:txBody>
      </p:sp>
    </p:spTree>
    <p:extLst>
      <p:ext uri="{BB962C8B-B14F-4D97-AF65-F5344CB8AC3E}">
        <p14:creationId xmlns:p14="http://schemas.microsoft.com/office/powerpoint/2010/main" val="306390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endParaRPr lang="en-US"/>
          </a:p>
        </p:txBody>
      </p:sp>
      <p:sp>
        <p:nvSpPr>
          <p:cNvPr id="3" name="Chỗ dành sẵn cho Nội dung 2"/>
          <p:cNvSpPr>
            <a:spLocks noGrp="1"/>
          </p:cNvSpPr>
          <p:nvPr>
            <p:ph sz="half" idx="1"/>
          </p:nvPr>
        </p:nvSpPr>
        <p:spPr>
          <a:xfrm>
            <a:off x="838200" y="1825625"/>
            <a:ext cx="51816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p:cNvSpPr>
            <a:spLocks noGrp="1"/>
          </p:cNvSpPr>
          <p:nvPr>
            <p:ph sz="half" idx="2"/>
          </p:nvPr>
        </p:nvSpPr>
        <p:spPr>
          <a:xfrm>
            <a:off x="6172200" y="1825625"/>
            <a:ext cx="5181600" cy="435133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p:cNvSpPr>
            <a:spLocks noGrp="1"/>
          </p:cNvSpPr>
          <p:nvPr>
            <p:ph type="dt" sz="half" idx="10"/>
          </p:nvPr>
        </p:nvSpPr>
        <p:spPr/>
        <p:txBody>
          <a:bodyPr/>
          <a:lstStyle/>
          <a:p>
            <a:fld id="{10066FA7-3BB8-47F7-85BF-56FF742D0279}" type="datetimeFigureOut">
              <a:rPr lang="en-US" smtClean="0"/>
              <a:t>10/25/2020</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D135B659-7951-44CF-8561-39882A06912C}" type="slidenum">
              <a:rPr lang="en-US" smtClean="0"/>
              <a:t>‹#›</a:t>
            </a:fld>
            <a:endParaRPr lang="en-US"/>
          </a:p>
        </p:txBody>
      </p:sp>
    </p:spTree>
    <p:extLst>
      <p:ext uri="{BB962C8B-B14F-4D97-AF65-F5344CB8AC3E}">
        <p14:creationId xmlns:p14="http://schemas.microsoft.com/office/powerpoint/2010/main" val="137392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4" name="Chỗ dành sẵn cho Nội dung 3"/>
          <p:cNvSpPr>
            <a:spLocks noGrp="1"/>
          </p:cNvSpPr>
          <p:nvPr>
            <p:ph sz="half" idx="2"/>
          </p:nvPr>
        </p:nvSpPr>
        <p:spPr>
          <a:xfrm>
            <a:off x="839788" y="2505075"/>
            <a:ext cx="5157787"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Chỉnh sửa kiểu văn bản của Bản cái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p:cNvSpPr>
            <a:spLocks noGrp="1"/>
          </p:cNvSpPr>
          <p:nvPr>
            <p:ph type="dt" sz="half" idx="10"/>
          </p:nvPr>
        </p:nvSpPr>
        <p:spPr/>
        <p:txBody>
          <a:bodyPr/>
          <a:lstStyle/>
          <a:p>
            <a:fld id="{10066FA7-3BB8-47F7-85BF-56FF742D0279}" type="datetimeFigureOut">
              <a:rPr lang="en-US" smtClean="0"/>
              <a:t>10/25/2020</a:t>
            </a:fld>
            <a:endParaRPr lang="en-US"/>
          </a:p>
        </p:txBody>
      </p:sp>
      <p:sp>
        <p:nvSpPr>
          <p:cNvPr id="8" name="Chỗ dành sẵn cho Chân trang 7"/>
          <p:cNvSpPr>
            <a:spLocks noGrp="1"/>
          </p:cNvSpPr>
          <p:nvPr>
            <p:ph type="ftr" sz="quarter" idx="11"/>
          </p:nvPr>
        </p:nvSpPr>
        <p:spPr/>
        <p:txBody>
          <a:bodyPr/>
          <a:lstStyle/>
          <a:p>
            <a:endParaRPr lang="en-US"/>
          </a:p>
        </p:txBody>
      </p:sp>
      <p:sp>
        <p:nvSpPr>
          <p:cNvPr id="9" name="Chỗ dành sẵn cho Số hiệu Bản chiếu 8"/>
          <p:cNvSpPr>
            <a:spLocks noGrp="1"/>
          </p:cNvSpPr>
          <p:nvPr>
            <p:ph type="sldNum" sz="quarter" idx="12"/>
          </p:nvPr>
        </p:nvSpPr>
        <p:spPr/>
        <p:txBody>
          <a:bodyPr/>
          <a:lstStyle/>
          <a:p>
            <a:fld id="{D135B659-7951-44CF-8561-39882A06912C}" type="slidenum">
              <a:rPr lang="en-US" smtClean="0"/>
              <a:t>‹#›</a:t>
            </a:fld>
            <a:endParaRPr lang="en-US"/>
          </a:p>
        </p:txBody>
      </p:sp>
    </p:spTree>
    <p:extLst>
      <p:ext uri="{BB962C8B-B14F-4D97-AF65-F5344CB8AC3E}">
        <p14:creationId xmlns:p14="http://schemas.microsoft.com/office/powerpoint/2010/main" val="3174263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endParaRPr lang="en-US"/>
          </a:p>
        </p:txBody>
      </p:sp>
      <p:sp>
        <p:nvSpPr>
          <p:cNvPr id="3" name="Chỗ dành sẵn cho Ngày tháng 2"/>
          <p:cNvSpPr>
            <a:spLocks noGrp="1"/>
          </p:cNvSpPr>
          <p:nvPr>
            <p:ph type="dt" sz="half" idx="10"/>
          </p:nvPr>
        </p:nvSpPr>
        <p:spPr/>
        <p:txBody>
          <a:bodyPr/>
          <a:lstStyle/>
          <a:p>
            <a:fld id="{10066FA7-3BB8-47F7-85BF-56FF742D0279}" type="datetimeFigureOut">
              <a:rPr lang="en-US" smtClean="0"/>
              <a:t>10/25/2020</a:t>
            </a:fld>
            <a:endParaRPr lang="en-US"/>
          </a:p>
        </p:txBody>
      </p:sp>
      <p:sp>
        <p:nvSpPr>
          <p:cNvPr id="4" name="Chỗ dành sẵn cho Chân trang 3"/>
          <p:cNvSpPr>
            <a:spLocks noGrp="1"/>
          </p:cNvSpPr>
          <p:nvPr>
            <p:ph type="ftr" sz="quarter" idx="11"/>
          </p:nvPr>
        </p:nvSpPr>
        <p:spPr/>
        <p:txBody>
          <a:bodyPr/>
          <a:lstStyle/>
          <a:p>
            <a:endParaRPr lang="en-US"/>
          </a:p>
        </p:txBody>
      </p:sp>
      <p:sp>
        <p:nvSpPr>
          <p:cNvPr id="5" name="Chỗ dành sẵn cho Số hiệu Bản chiếu 4"/>
          <p:cNvSpPr>
            <a:spLocks noGrp="1"/>
          </p:cNvSpPr>
          <p:nvPr>
            <p:ph type="sldNum" sz="quarter" idx="12"/>
          </p:nvPr>
        </p:nvSpPr>
        <p:spPr/>
        <p:txBody>
          <a:bodyPr/>
          <a:lstStyle/>
          <a:p>
            <a:fld id="{D135B659-7951-44CF-8561-39882A06912C}" type="slidenum">
              <a:rPr lang="en-US" smtClean="0"/>
              <a:t>‹#›</a:t>
            </a:fld>
            <a:endParaRPr lang="en-US"/>
          </a:p>
        </p:txBody>
      </p:sp>
    </p:spTree>
    <p:extLst>
      <p:ext uri="{BB962C8B-B14F-4D97-AF65-F5344CB8AC3E}">
        <p14:creationId xmlns:p14="http://schemas.microsoft.com/office/powerpoint/2010/main" val="208523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10066FA7-3BB8-47F7-85BF-56FF742D0279}" type="datetimeFigureOut">
              <a:rPr lang="en-US" smtClean="0"/>
              <a:t>10/25/2020</a:t>
            </a:fld>
            <a:endParaRPr lang="en-US"/>
          </a:p>
        </p:txBody>
      </p:sp>
      <p:sp>
        <p:nvSpPr>
          <p:cNvPr id="3" name="Chỗ dành sẵn cho Chân trang 2"/>
          <p:cNvSpPr>
            <a:spLocks noGrp="1"/>
          </p:cNvSpPr>
          <p:nvPr>
            <p:ph type="ftr" sz="quarter" idx="11"/>
          </p:nvPr>
        </p:nvSpPr>
        <p:spPr/>
        <p:txBody>
          <a:bodyPr/>
          <a:lstStyle/>
          <a:p>
            <a:endParaRPr lang="en-US"/>
          </a:p>
        </p:txBody>
      </p:sp>
      <p:sp>
        <p:nvSpPr>
          <p:cNvPr id="4" name="Chỗ dành sẵn cho Số hiệu Bản chiếu 3"/>
          <p:cNvSpPr>
            <a:spLocks noGrp="1"/>
          </p:cNvSpPr>
          <p:nvPr>
            <p:ph type="sldNum" sz="quarter" idx="12"/>
          </p:nvPr>
        </p:nvSpPr>
        <p:spPr/>
        <p:txBody>
          <a:bodyPr/>
          <a:lstStyle/>
          <a:p>
            <a:fld id="{D135B659-7951-44CF-8561-39882A06912C}" type="slidenum">
              <a:rPr lang="en-US" smtClean="0"/>
              <a:t>‹#›</a:t>
            </a:fld>
            <a:endParaRPr lang="en-US"/>
          </a:p>
        </p:txBody>
      </p:sp>
    </p:spTree>
    <p:extLst>
      <p:ext uri="{BB962C8B-B14F-4D97-AF65-F5344CB8AC3E}">
        <p14:creationId xmlns:p14="http://schemas.microsoft.com/office/powerpoint/2010/main" val="249786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Chỗ dành sẵn cho Ngày tháng 4"/>
          <p:cNvSpPr>
            <a:spLocks noGrp="1"/>
          </p:cNvSpPr>
          <p:nvPr>
            <p:ph type="dt" sz="half" idx="10"/>
          </p:nvPr>
        </p:nvSpPr>
        <p:spPr/>
        <p:txBody>
          <a:bodyPr/>
          <a:lstStyle/>
          <a:p>
            <a:fld id="{10066FA7-3BB8-47F7-85BF-56FF742D0279}" type="datetimeFigureOut">
              <a:rPr lang="en-US" smtClean="0"/>
              <a:t>10/25/2020</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D135B659-7951-44CF-8561-39882A06912C}" type="slidenum">
              <a:rPr lang="en-US" smtClean="0"/>
              <a:t>‹#›</a:t>
            </a:fld>
            <a:endParaRPr lang="en-US"/>
          </a:p>
        </p:txBody>
      </p:sp>
    </p:spTree>
    <p:extLst>
      <p:ext uri="{BB962C8B-B14F-4D97-AF65-F5344CB8AC3E}">
        <p14:creationId xmlns:p14="http://schemas.microsoft.com/office/powerpoint/2010/main" val="26374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Chỉnh sửa kiểu văn bản của Bản cái</a:t>
            </a:r>
          </a:p>
        </p:txBody>
      </p:sp>
      <p:sp>
        <p:nvSpPr>
          <p:cNvPr id="5" name="Chỗ dành sẵn cho Ngày tháng 4"/>
          <p:cNvSpPr>
            <a:spLocks noGrp="1"/>
          </p:cNvSpPr>
          <p:nvPr>
            <p:ph type="dt" sz="half" idx="10"/>
          </p:nvPr>
        </p:nvSpPr>
        <p:spPr/>
        <p:txBody>
          <a:bodyPr/>
          <a:lstStyle/>
          <a:p>
            <a:fld id="{10066FA7-3BB8-47F7-85BF-56FF742D0279}" type="datetimeFigureOut">
              <a:rPr lang="en-US" smtClean="0"/>
              <a:t>10/25/2020</a:t>
            </a:fld>
            <a:endParaRPr lang="en-US"/>
          </a:p>
        </p:txBody>
      </p:sp>
      <p:sp>
        <p:nvSpPr>
          <p:cNvPr id="6" name="Chỗ dành sẵn cho Chân trang 5"/>
          <p:cNvSpPr>
            <a:spLocks noGrp="1"/>
          </p:cNvSpPr>
          <p:nvPr>
            <p:ph type="ftr" sz="quarter" idx="11"/>
          </p:nvPr>
        </p:nvSpPr>
        <p:spPr/>
        <p:txBody>
          <a:bodyPr/>
          <a:lstStyle/>
          <a:p>
            <a:endParaRPr lang="en-US"/>
          </a:p>
        </p:txBody>
      </p:sp>
      <p:sp>
        <p:nvSpPr>
          <p:cNvPr id="7" name="Chỗ dành sẵn cho Số hiệu Bản chiếu 6"/>
          <p:cNvSpPr>
            <a:spLocks noGrp="1"/>
          </p:cNvSpPr>
          <p:nvPr>
            <p:ph type="sldNum" sz="quarter" idx="12"/>
          </p:nvPr>
        </p:nvSpPr>
        <p:spPr/>
        <p:txBody>
          <a:bodyPr/>
          <a:lstStyle/>
          <a:p>
            <a:fld id="{D135B659-7951-44CF-8561-39882A06912C}" type="slidenum">
              <a:rPr lang="en-US" smtClean="0"/>
              <a:t>‹#›</a:t>
            </a:fld>
            <a:endParaRPr lang="en-US"/>
          </a:p>
        </p:txBody>
      </p:sp>
    </p:spTree>
    <p:extLst>
      <p:ext uri="{BB962C8B-B14F-4D97-AF65-F5344CB8AC3E}">
        <p14:creationId xmlns:p14="http://schemas.microsoft.com/office/powerpoint/2010/main" val="315970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66FA7-3BB8-47F7-85BF-56FF742D0279}" type="datetimeFigureOut">
              <a:rPr lang="en-US" smtClean="0"/>
              <a:t>10/25/2020</a:t>
            </a:fld>
            <a:endParaRPr lang="en-US"/>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35B659-7951-44CF-8561-39882A06912C}" type="slidenum">
              <a:rPr lang="en-US" smtClean="0"/>
              <a:t>‹#›</a:t>
            </a:fld>
            <a:endParaRPr lang="en-US"/>
          </a:p>
        </p:txBody>
      </p:sp>
      <p:pic>
        <p:nvPicPr>
          <p:cNvPr id="8" name="Hình ảnh 7">
            <a:extLst>
              <a:ext uri="{FF2B5EF4-FFF2-40B4-BE49-F238E27FC236}">
                <a16:creationId xmlns:a16="http://schemas.microsoft.com/office/drawing/2014/main" id="{5982FCE8-A690-47B8-85DB-33F9D4D4F33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561"/>
            <a:ext cx="1445867" cy="798427"/>
          </a:xfrm>
          <a:prstGeom prst="rect">
            <a:avLst/>
          </a:prstGeom>
        </p:spPr>
      </p:pic>
    </p:spTree>
    <p:extLst>
      <p:ext uri="{BB962C8B-B14F-4D97-AF65-F5344CB8AC3E}">
        <p14:creationId xmlns:p14="http://schemas.microsoft.com/office/powerpoint/2010/main" val="3419367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852256" y="1041400"/>
            <a:ext cx="10487487" cy="2387600"/>
          </a:xfrm>
        </p:spPr>
        <p:txBody>
          <a:bodyPr>
            <a:normAutofit/>
          </a:bodyPr>
          <a:lstStyle/>
          <a:p>
            <a:r>
              <a:rPr lang="en-US" sz="4500">
                <a:latin typeface="Times New Roman" panose="02020603050405020304" pitchFamily="18" charset="0"/>
                <a:cs typeface="Times New Roman" panose="02020603050405020304" pitchFamily="18" charset="0"/>
              </a:rPr>
              <a:t>XÂY DỰNG CHƯƠNG TRÌNH CỜ CARO CHO NGƯỜI ĐÁNH VỚI MÁY</a:t>
            </a:r>
            <a:endParaRPr lang="en-US" sz="4500" dirty="0">
              <a:latin typeface="Times New Roman" panose="02020603050405020304" pitchFamily="18" charset="0"/>
              <a:cs typeface="Times New Roman" panose="02020603050405020304" pitchFamily="18" charset="0"/>
            </a:endParaRPr>
          </a:p>
        </p:txBody>
      </p:sp>
      <p:sp>
        <p:nvSpPr>
          <p:cNvPr id="3" name="Tiêu đề phụ 2"/>
          <p:cNvSpPr>
            <a:spLocks noGrp="1"/>
          </p:cNvSpPr>
          <p:nvPr>
            <p:ph type="subTitle" idx="1"/>
          </p:nvPr>
        </p:nvSpPr>
        <p:spPr>
          <a:xfrm>
            <a:off x="852256" y="3977196"/>
            <a:ext cx="10487487" cy="1839404"/>
          </a:xfrm>
        </p:spPr>
        <p:txBody>
          <a:bodyPr>
            <a:normAutofit/>
          </a:bodyPr>
          <a:lstStyle/>
          <a:p>
            <a:pPr algn="r"/>
            <a:r>
              <a:rPr lang="en-US" i="1">
                <a:latin typeface="Times New Roman" panose="02020603050405020304" pitchFamily="18" charset="0"/>
                <a:cs typeface="Times New Roman" panose="02020603050405020304" pitchFamily="18" charset="0"/>
              </a:rPr>
              <a:t>Người hướng dẫn</a:t>
            </a:r>
            <a:r>
              <a:rPr lang="en-US">
                <a:latin typeface="Times New Roman" panose="02020603050405020304" pitchFamily="18" charset="0"/>
                <a:cs typeface="Times New Roman" panose="02020603050405020304" pitchFamily="18" charset="0"/>
              </a:rPr>
              <a:t>: Lê Anh Cường</a:t>
            </a:r>
          </a:p>
          <a:p>
            <a:pPr algn="r"/>
            <a:r>
              <a:rPr lang="en-US" i="1">
                <a:latin typeface="Times New Roman" panose="02020603050405020304" pitchFamily="18" charset="0"/>
                <a:cs typeface="Times New Roman" panose="02020603050405020304" pitchFamily="18" charset="0"/>
              </a:rPr>
              <a:t>Họ và tên – MSSV:</a:t>
            </a:r>
          </a:p>
          <a:p>
            <a:pPr algn="r"/>
            <a:r>
              <a:rPr lang="en-US">
                <a:latin typeface="Times New Roman" panose="02020603050405020304" pitchFamily="18" charset="0"/>
                <a:cs typeface="Times New Roman" panose="02020603050405020304" pitchFamily="18" charset="0"/>
              </a:rPr>
              <a:t>Trần Hưng Trọng – 51800943</a:t>
            </a:r>
          </a:p>
          <a:p>
            <a:pPr algn="r"/>
            <a:r>
              <a:rPr lang="en-US">
                <a:latin typeface="Times New Roman" panose="02020603050405020304" pitchFamily="18" charset="0"/>
                <a:cs typeface="Times New Roman" panose="02020603050405020304" pitchFamily="18" charset="0"/>
              </a:rPr>
              <a:t>Nguyễn Minh Đăng Khoa – 51800882</a:t>
            </a:r>
          </a:p>
        </p:txBody>
      </p:sp>
    </p:spTree>
    <p:extLst>
      <p:ext uri="{BB962C8B-B14F-4D97-AF65-F5344CB8AC3E}">
        <p14:creationId xmlns:p14="http://schemas.microsoft.com/office/powerpoint/2010/main" val="3360636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ỗ dành sẵn cho Nội dung 5"/>
          <p:cNvSpPr>
            <a:spLocks noGrp="1"/>
          </p:cNvSpPr>
          <p:nvPr>
            <p:ph idx="1"/>
          </p:nvPr>
        </p:nvSpPr>
        <p:spPr>
          <a:xfrm>
            <a:off x="690155" y="1468573"/>
            <a:ext cx="10515600" cy="661192"/>
          </a:xfrm>
        </p:spPr>
        <p:txBody>
          <a:bodyPr>
            <a:normAutofit/>
          </a:bodyPr>
          <a:lstStyle/>
          <a:p>
            <a:pPr marL="0" indent="0">
              <a:buNone/>
            </a:pPr>
            <a:r>
              <a:rPr lang="en-US">
                <a:latin typeface="Times New Roman" panose="02020603050405020304" pitchFamily="18" charset="0"/>
                <a:cs typeface="Times New Roman" panose="02020603050405020304" pitchFamily="18" charset="0"/>
              </a:rPr>
              <a:t>- Bắt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độ</a:t>
            </a:r>
            <a:r>
              <a:rPr lang="en-US">
                <a:latin typeface="Times New Roman" panose="02020603050405020304" pitchFamily="18" charset="0"/>
                <a:cs typeface="Times New Roman" panose="02020603050405020304" pitchFamily="18" charset="0"/>
              </a:rPr>
              <a:t> sâu (depth)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pic>
        <p:nvPicPr>
          <p:cNvPr id="7" name="Hình ảnh 6"/>
          <p:cNvPicPr>
            <a:picLocks noChangeAspect="1"/>
          </p:cNvPicPr>
          <p:nvPr/>
        </p:nvPicPr>
        <p:blipFill>
          <a:blip r:embed="rId2"/>
          <a:stretch>
            <a:fillRect/>
          </a:stretch>
        </p:blipFill>
        <p:spPr>
          <a:xfrm>
            <a:off x="1749637" y="2129764"/>
            <a:ext cx="8041076" cy="666772"/>
          </a:xfrm>
          <a:prstGeom prst="rect">
            <a:avLst/>
          </a:prstGeom>
        </p:spPr>
      </p:pic>
      <p:pic>
        <p:nvPicPr>
          <p:cNvPr id="9" name="Hình ảnh 8"/>
          <p:cNvPicPr>
            <a:picLocks noChangeAspect="1"/>
          </p:cNvPicPr>
          <p:nvPr/>
        </p:nvPicPr>
        <p:blipFill>
          <a:blip r:embed="rId3"/>
          <a:stretch>
            <a:fillRect/>
          </a:stretch>
        </p:blipFill>
        <p:spPr>
          <a:xfrm>
            <a:off x="2424945" y="5564181"/>
            <a:ext cx="7046020" cy="1017651"/>
          </a:xfrm>
          <a:prstGeom prst="rect">
            <a:avLst/>
          </a:prstGeom>
        </p:spPr>
      </p:pic>
      <p:sp>
        <p:nvSpPr>
          <p:cNvPr id="8" name="Chỗ dành sẵn cho Nội dung 5">
            <a:extLst>
              <a:ext uri="{FF2B5EF4-FFF2-40B4-BE49-F238E27FC236}">
                <a16:creationId xmlns:a16="http://schemas.microsoft.com/office/drawing/2014/main" id="{DD73411E-3056-4789-9161-BC241C655F21}"/>
              </a:ext>
            </a:extLst>
          </p:cNvPr>
          <p:cNvSpPr txBox="1">
            <a:spLocks/>
          </p:cNvSpPr>
          <p:nvPr/>
        </p:nvSpPr>
        <p:spPr>
          <a:xfrm>
            <a:off x="690155" y="3141535"/>
            <a:ext cx="10515600" cy="2247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atin typeface="Times New Roman" panose="02020603050405020304" pitchFamily="18" charset="0"/>
                <a:cs typeface="Times New Roman" panose="02020603050405020304" pitchFamily="18" charset="0"/>
              </a:rPr>
              <a:t>- Khi trạng thái có đạt độ sâu (depth) 3 hoặc trạng thái kết thúc trò chơi thì sẽ tính điểm cho trạng thái đó. Nếu trạng thái chưa có điểm thì tìm các nước đi có thể từ trạng thái của hiện tại.</a:t>
            </a:r>
          </a:p>
        </p:txBody>
      </p:sp>
      <p:sp>
        <p:nvSpPr>
          <p:cNvPr id="10" name="Tiêu đề 1">
            <a:extLst>
              <a:ext uri="{FF2B5EF4-FFF2-40B4-BE49-F238E27FC236}">
                <a16:creationId xmlns:a16="http://schemas.microsoft.com/office/drawing/2014/main" id="{970587C6-8315-4B1B-A0BF-D7CC2E1A3B4D}"/>
              </a:ext>
            </a:extLst>
          </p:cNvPr>
          <p:cNvSpPr>
            <a:spLocks noGrp="1"/>
          </p:cNvSpPr>
          <p:nvPr>
            <p:ph type="title"/>
          </p:nvPr>
        </p:nvSpPr>
        <p:spPr>
          <a:xfrm>
            <a:off x="1548414" y="38259"/>
            <a:ext cx="10515600" cy="1325563"/>
          </a:xfrm>
        </p:spPr>
        <p:txBody>
          <a:bodyPr/>
          <a:lstStyle/>
          <a:p>
            <a:r>
              <a:rPr lang="en-US" b="1">
                <a:solidFill>
                  <a:srgbClr val="FF0000"/>
                </a:solidFill>
                <a:latin typeface="Times New Roman" panose="02020603050405020304" pitchFamily="18" charset="0"/>
                <a:cs typeface="Times New Roman" panose="02020603050405020304" pitchFamily="18" charset="0"/>
              </a:rPr>
              <a:t>Hàm MiniMax</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65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Nội dung 6"/>
          <p:cNvSpPr>
            <a:spLocks noGrp="1"/>
          </p:cNvSpPr>
          <p:nvPr>
            <p:ph idx="1"/>
          </p:nvPr>
        </p:nvSpPr>
        <p:spPr>
          <a:xfrm>
            <a:off x="0" y="1749108"/>
            <a:ext cx="4758431" cy="4967065"/>
          </a:xfrm>
        </p:spPr>
        <p:txBody>
          <a:bodyPr>
            <a:normAutofit/>
          </a:bodyPr>
          <a:lstStyle/>
          <a:p>
            <a:pPr algn="just">
              <a:lnSpc>
                <a:spcPct val="150000"/>
              </a:lnSpc>
            </a:pPr>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MAX: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alpha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alpha &gt;= beta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lại</a:t>
            </a:r>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Tiêu đề 1">
            <a:extLst>
              <a:ext uri="{FF2B5EF4-FFF2-40B4-BE49-F238E27FC236}">
                <a16:creationId xmlns:a16="http://schemas.microsoft.com/office/drawing/2014/main" id="{E779C760-870A-47A3-AF44-2B3F645B3529}"/>
              </a:ext>
            </a:extLst>
          </p:cNvPr>
          <p:cNvSpPr>
            <a:spLocks noGrp="1"/>
          </p:cNvSpPr>
          <p:nvPr>
            <p:ph type="title"/>
          </p:nvPr>
        </p:nvSpPr>
        <p:spPr>
          <a:xfrm>
            <a:off x="1548414" y="38259"/>
            <a:ext cx="10515600" cy="1325563"/>
          </a:xfrm>
        </p:spPr>
        <p:txBody>
          <a:bodyPr/>
          <a:lstStyle/>
          <a:p>
            <a:r>
              <a:rPr lang="en-US" b="1">
                <a:solidFill>
                  <a:srgbClr val="FF0000"/>
                </a:solidFill>
                <a:latin typeface="Times New Roman" panose="02020603050405020304" pitchFamily="18" charset="0"/>
                <a:cs typeface="Times New Roman" panose="02020603050405020304" pitchFamily="18" charset="0"/>
              </a:rPr>
              <a:t>Hàm MiniMax</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3" name="Hình ảnh 2">
            <a:extLst>
              <a:ext uri="{FF2B5EF4-FFF2-40B4-BE49-F238E27FC236}">
                <a16:creationId xmlns:a16="http://schemas.microsoft.com/office/drawing/2014/main" id="{6AA3ACA6-CC5F-432D-89FA-399F37E1A0D9}"/>
              </a:ext>
            </a:extLst>
          </p:cNvPr>
          <p:cNvPicPr>
            <a:picLocks noChangeAspect="1"/>
          </p:cNvPicPr>
          <p:nvPr/>
        </p:nvPicPr>
        <p:blipFill>
          <a:blip r:embed="rId2"/>
          <a:stretch>
            <a:fillRect/>
          </a:stretch>
        </p:blipFill>
        <p:spPr>
          <a:xfrm>
            <a:off x="4758431" y="1621785"/>
            <a:ext cx="7433569" cy="4967066"/>
          </a:xfrm>
          <a:prstGeom prst="rect">
            <a:avLst/>
          </a:prstGeom>
        </p:spPr>
      </p:pic>
    </p:spTree>
    <p:extLst>
      <p:ext uri="{BB962C8B-B14F-4D97-AF65-F5344CB8AC3E}">
        <p14:creationId xmlns:p14="http://schemas.microsoft.com/office/powerpoint/2010/main" val="3119834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0" y="1789352"/>
            <a:ext cx="4456590" cy="4429738"/>
          </a:xfrm>
        </p:spPr>
        <p:txBody>
          <a:bodyPr>
            <a:normAutofit/>
          </a:bodyPr>
          <a:lstStyle/>
          <a:p>
            <a:pPr marL="0" indent="0" algn="just">
              <a:lnSpc>
                <a:spcPct val="150000"/>
              </a:lnSpc>
              <a:buNone/>
            </a:pPr>
            <a:r>
              <a:rPr lang="en-US">
                <a:latin typeface="Times New Roman" panose="02020603050405020304" pitchFamily="18" charset="0"/>
                <a:cs typeface="Times New Roman" panose="02020603050405020304" pitchFamily="18" charset="0"/>
              </a:rPr>
              <a:t>- Đối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MIN: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thái</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thấp</a:t>
            </a:r>
            <a:r>
              <a:rPr lang="en-US">
                <a:latin typeface="Times New Roman" panose="02020603050405020304" pitchFamily="18" charset="0"/>
                <a:cs typeface="Times New Roman" panose="02020603050405020304" pitchFamily="18" charset="0"/>
              </a:rPr>
              <a:t> nhất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beta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alpha &gt;= beta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a:t>
            </a:r>
          </a:p>
        </p:txBody>
      </p:sp>
      <p:sp>
        <p:nvSpPr>
          <p:cNvPr id="7" name="Tiêu đề 1">
            <a:extLst>
              <a:ext uri="{FF2B5EF4-FFF2-40B4-BE49-F238E27FC236}">
                <a16:creationId xmlns:a16="http://schemas.microsoft.com/office/drawing/2014/main" id="{9D84406B-06EB-430A-92E4-BA5CCCDAA48F}"/>
              </a:ext>
            </a:extLst>
          </p:cNvPr>
          <p:cNvSpPr>
            <a:spLocks noGrp="1"/>
          </p:cNvSpPr>
          <p:nvPr>
            <p:ph type="title"/>
          </p:nvPr>
        </p:nvSpPr>
        <p:spPr>
          <a:xfrm>
            <a:off x="1548414" y="38259"/>
            <a:ext cx="10515600" cy="1325563"/>
          </a:xfrm>
        </p:spPr>
        <p:txBody>
          <a:bodyPr/>
          <a:lstStyle/>
          <a:p>
            <a:r>
              <a:rPr lang="en-US" b="1">
                <a:solidFill>
                  <a:srgbClr val="FF0000"/>
                </a:solidFill>
                <a:latin typeface="Times New Roman" panose="02020603050405020304" pitchFamily="18" charset="0"/>
                <a:cs typeface="Times New Roman" panose="02020603050405020304" pitchFamily="18" charset="0"/>
              </a:rPr>
              <a:t>Hàm MiniMax</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8" name="Hình ảnh 7">
            <a:extLst>
              <a:ext uri="{FF2B5EF4-FFF2-40B4-BE49-F238E27FC236}">
                <a16:creationId xmlns:a16="http://schemas.microsoft.com/office/drawing/2014/main" id="{F98CE31C-F998-4DB9-8FA0-9461E31A2FA5}"/>
              </a:ext>
            </a:extLst>
          </p:cNvPr>
          <p:cNvPicPr>
            <a:picLocks noChangeAspect="1"/>
          </p:cNvPicPr>
          <p:nvPr/>
        </p:nvPicPr>
        <p:blipFill>
          <a:blip r:embed="rId2"/>
          <a:stretch>
            <a:fillRect/>
          </a:stretch>
        </p:blipFill>
        <p:spPr>
          <a:xfrm>
            <a:off x="4456590" y="1262377"/>
            <a:ext cx="7735410" cy="5375704"/>
          </a:xfrm>
          <a:prstGeom prst="rect">
            <a:avLst/>
          </a:prstGeom>
        </p:spPr>
      </p:pic>
    </p:spTree>
    <p:extLst>
      <p:ext uri="{BB962C8B-B14F-4D97-AF65-F5344CB8AC3E}">
        <p14:creationId xmlns:p14="http://schemas.microsoft.com/office/powerpoint/2010/main" val="287619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676400" y="5152"/>
            <a:ext cx="10515600" cy="1325563"/>
          </a:xfrm>
        </p:spPr>
        <p:txBody>
          <a:bodyPr/>
          <a:lstStyle/>
          <a:p>
            <a:r>
              <a:rPr lang="en-US" b="1">
                <a:solidFill>
                  <a:srgbClr val="FF0000"/>
                </a:solidFill>
                <a:latin typeface="Times New Roman" panose="02020603050405020304" pitchFamily="18" charset="0"/>
                <a:cs typeface="Times New Roman" panose="02020603050405020304" pitchFamily="18" charset="0"/>
              </a:rPr>
              <a:t>Hàm tính điểm getScore(board, player)</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1B437FE5-9CA7-4DAF-BBE8-E173043F46E0}"/>
              </a:ext>
            </a:extLst>
          </p:cNvPr>
          <p:cNvPicPr>
            <a:picLocks noChangeAspect="1"/>
          </p:cNvPicPr>
          <p:nvPr/>
        </p:nvPicPr>
        <p:blipFill>
          <a:blip r:embed="rId2"/>
          <a:stretch>
            <a:fillRect/>
          </a:stretch>
        </p:blipFill>
        <p:spPr>
          <a:xfrm>
            <a:off x="0" y="1389257"/>
            <a:ext cx="12192229" cy="4079485"/>
          </a:xfrm>
          <a:prstGeom prst="rect">
            <a:avLst/>
          </a:prstGeom>
        </p:spPr>
      </p:pic>
      <p:sp>
        <p:nvSpPr>
          <p:cNvPr id="6" name="Hộp Văn bản 5">
            <a:extLst>
              <a:ext uri="{FF2B5EF4-FFF2-40B4-BE49-F238E27FC236}">
                <a16:creationId xmlns:a16="http://schemas.microsoft.com/office/drawing/2014/main" id="{2E9FFDD7-C3F0-4887-9211-84D23F9EE60A}"/>
              </a:ext>
            </a:extLst>
          </p:cNvPr>
          <p:cNvSpPr txBox="1"/>
          <p:nvPr/>
        </p:nvSpPr>
        <p:spPr>
          <a:xfrm>
            <a:off x="4164446" y="1584156"/>
            <a:ext cx="6644768" cy="369332"/>
          </a:xfrm>
          <a:prstGeom prst="rect">
            <a:avLst/>
          </a:prstGeom>
          <a:noFill/>
        </p:spPr>
        <p:txBody>
          <a:bodyPr wrap="none" rtlCol="0">
            <a:spAutoFit/>
          </a:bodyPr>
          <a:lstStyle/>
          <a:p>
            <a:r>
              <a:rPr lang="en-US">
                <a:solidFill>
                  <a:schemeClr val="bg1"/>
                </a:solidFill>
                <a:latin typeface="Times New Roman" panose="02020603050405020304" pitchFamily="18" charset="0"/>
                <a:cs typeface="Times New Roman" panose="02020603050405020304" pitchFamily="18" charset="0"/>
              </a:rPr>
              <a:t>## Lấy </a:t>
            </a:r>
            <a:r>
              <a:rPr lang="en-US" dirty="0" err="1">
                <a:solidFill>
                  <a:schemeClr val="bg1"/>
                </a:solidFill>
                <a:latin typeface="Times New Roman" panose="02020603050405020304" pitchFamily="18" charset="0"/>
                <a:cs typeface="Times New Roman" panose="02020603050405020304" pitchFamily="18" charset="0"/>
              </a:rPr>
              <a:t>ra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tất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cả</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chuỗi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liên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tiếp</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trên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cột</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dòng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đường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chéo</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của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bàn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cờ</a:t>
            </a:r>
            <a:r>
              <a:rPr lang="en-US" dirty="0">
                <a:solidFill>
                  <a:schemeClr val="bg1"/>
                </a:solidFill>
                <a:latin typeface="Times New Roman" panose="02020603050405020304" pitchFamily="18" charset="0"/>
                <a:cs typeface="Times New Roman" panose="02020603050405020304" pitchFamily="18" charset="0"/>
              </a:rPr>
              <a:t>  </a:t>
            </a:r>
          </a:p>
        </p:txBody>
      </p:sp>
      <p:sp>
        <p:nvSpPr>
          <p:cNvPr id="7" name="Hộp Văn bản 6">
            <a:extLst>
              <a:ext uri="{FF2B5EF4-FFF2-40B4-BE49-F238E27FC236}">
                <a16:creationId xmlns:a16="http://schemas.microsoft.com/office/drawing/2014/main" id="{E85F168B-5C1B-44E8-AAD3-AAB6B8327EE6}"/>
              </a:ext>
            </a:extLst>
          </p:cNvPr>
          <p:cNvSpPr txBox="1"/>
          <p:nvPr/>
        </p:nvSpPr>
        <p:spPr>
          <a:xfrm>
            <a:off x="1549465" y="1881201"/>
            <a:ext cx="2178802" cy="323165"/>
          </a:xfrm>
          <a:prstGeom prst="rect">
            <a:avLst/>
          </a:prstGeom>
          <a:noFill/>
        </p:spPr>
        <p:txBody>
          <a:bodyPr wrap="none" rtlCol="0">
            <a:spAutoFit/>
          </a:bodyPr>
          <a:lstStyle/>
          <a:p>
            <a:r>
              <a:rPr lang="en-US" sz="150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Khởi</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tạo</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điểm</a:t>
            </a:r>
            <a:r>
              <a:rPr lang="en-US" sz="1500" dirty="0">
                <a:solidFill>
                  <a:schemeClr val="bg1"/>
                </a:solidFill>
                <a:latin typeface="Times New Roman" panose="02020603050405020304" pitchFamily="18" charset="0"/>
                <a:cs typeface="Times New Roman" panose="02020603050405020304" pitchFamily="18" charset="0"/>
              </a:rPr>
              <a:t> ban </a:t>
            </a:r>
            <a:r>
              <a:rPr lang="en-US" sz="1500" dirty="0" err="1">
                <a:solidFill>
                  <a:schemeClr val="bg1"/>
                </a:solidFill>
                <a:latin typeface="Times New Roman" panose="02020603050405020304" pitchFamily="18" charset="0"/>
                <a:cs typeface="Times New Roman" panose="02020603050405020304" pitchFamily="18" charset="0"/>
              </a:rPr>
              <a:t>đầu</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4" name="Hộp Văn bản 13">
            <a:extLst>
              <a:ext uri="{FF2B5EF4-FFF2-40B4-BE49-F238E27FC236}">
                <a16:creationId xmlns:a16="http://schemas.microsoft.com/office/drawing/2014/main" id="{2ECA5F16-008D-42C2-B8A0-B4ABC723B1F8}"/>
              </a:ext>
            </a:extLst>
          </p:cNvPr>
          <p:cNvSpPr txBox="1"/>
          <p:nvPr/>
        </p:nvSpPr>
        <p:spPr>
          <a:xfrm>
            <a:off x="3842568" y="2072120"/>
            <a:ext cx="3425938" cy="369332"/>
          </a:xfrm>
          <a:prstGeom prst="rect">
            <a:avLst/>
          </a:prstGeom>
          <a:noFill/>
        </p:spPr>
        <p:txBody>
          <a:bodyPr wrap="none" rtlCol="0">
            <a:spAutoFit/>
          </a:bodyPr>
          <a:lstStyle/>
          <a:p>
            <a:r>
              <a:rPr lang="en-US">
                <a:solidFill>
                  <a:schemeClr val="bg1"/>
                </a:solidFill>
                <a:latin typeface="Times New Roman" panose="02020603050405020304" pitchFamily="18" charset="0"/>
                <a:cs typeface="Times New Roman" panose="02020603050405020304" pitchFamily="18" charset="0"/>
              </a:rPr>
              <a:t>## Thang </a:t>
            </a:r>
            <a:r>
              <a:rPr lang="en-US" dirty="0" err="1">
                <a:solidFill>
                  <a:schemeClr val="bg1"/>
                </a:solidFill>
                <a:latin typeface="Times New Roman" panose="02020603050405020304" pitchFamily="18" charset="0"/>
                <a:cs typeface="Times New Roman" panose="02020603050405020304" pitchFamily="18" charset="0"/>
              </a:rPr>
              <a:t>điểm</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cho</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trường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hợp</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6" name="Hộp Văn bản 15">
            <a:extLst>
              <a:ext uri="{FF2B5EF4-FFF2-40B4-BE49-F238E27FC236}">
                <a16:creationId xmlns:a16="http://schemas.microsoft.com/office/drawing/2014/main" id="{D7E8F597-C9A6-4020-B51B-BFE5FB323790}"/>
              </a:ext>
            </a:extLst>
          </p:cNvPr>
          <p:cNvSpPr txBox="1"/>
          <p:nvPr/>
        </p:nvSpPr>
        <p:spPr>
          <a:xfrm>
            <a:off x="4666496" y="3244333"/>
            <a:ext cx="2085827" cy="369332"/>
          </a:xfrm>
          <a:prstGeom prst="rect">
            <a:avLst/>
          </a:prstGeom>
          <a:noFill/>
        </p:spPr>
        <p:txBody>
          <a:bodyPr wrap="none" rtlCol="0">
            <a:spAutoFit/>
          </a:bodyPr>
          <a:lstStyle/>
          <a:p>
            <a:r>
              <a:rPr lang="en-US">
                <a:solidFill>
                  <a:schemeClr val="bg1"/>
                </a:solidFill>
                <a:latin typeface="Times New Roman" panose="02020603050405020304" pitchFamily="18" charset="0"/>
                <a:cs typeface="Times New Roman" panose="02020603050405020304" pitchFamily="18" charset="0"/>
              </a:rPr>
              <a:t>## Khi </a:t>
            </a:r>
            <a:r>
              <a:rPr lang="en-US" dirty="0" err="1">
                <a:solidFill>
                  <a:schemeClr val="bg1"/>
                </a:solidFill>
                <a:latin typeface="Times New Roman" panose="02020603050405020304" pitchFamily="18" charset="0"/>
                <a:cs typeface="Times New Roman" panose="02020603050405020304" pitchFamily="18" charset="0"/>
              </a:rPr>
              <a:t>được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chuỗi</a:t>
            </a:r>
            <a:r>
              <a:rPr lang="en-US" dirty="0">
                <a:solidFill>
                  <a:schemeClr val="bg1"/>
                </a:solidFill>
                <a:latin typeface="Times New Roman" panose="02020603050405020304" pitchFamily="18" charset="0"/>
                <a:cs typeface="Times New Roman" panose="02020603050405020304" pitchFamily="18" charset="0"/>
              </a:rPr>
              <a:t> 4</a:t>
            </a:r>
          </a:p>
        </p:txBody>
      </p:sp>
      <p:sp>
        <p:nvSpPr>
          <p:cNvPr id="17" name="Hộp Văn bản 16">
            <a:extLst>
              <a:ext uri="{FF2B5EF4-FFF2-40B4-BE49-F238E27FC236}">
                <a16:creationId xmlns:a16="http://schemas.microsoft.com/office/drawing/2014/main" id="{A3BF01C5-521C-4902-8FA1-C8321FF181E5}"/>
              </a:ext>
            </a:extLst>
          </p:cNvPr>
          <p:cNvSpPr txBox="1"/>
          <p:nvPr/>
        </p:nvSpPr>
        <p:spPr>
          <a:xfrm>
            <a:off x="5350846" y="3942816"/>
            <a:ext cx="3661580" cy="323165"/>
          </a:xfrm>
          <a:prstGeom prst="rect">
            <a:avLst/>
          </a:prstGeom>
          <a:noFill/>
        </p:spPr>
        <p:txBody>
          <a:bodyPr wrap="none" rtlCol="0">
            <a:spAutoFit/>
          </a:bodyPr>
          <a:lstStyle/>
          <a:p>
            <a:r>
              <a:rPr lang="en-US" sz="1500">
                <a:solidFill>
                  <a:schemeClr val="bg1"/>
                </a:solidFill>
                <a:latin typeface="Times New Roman" panose="02020603050405020304" pitchFamily="18" charset="0"/>
                <a:cs typeface="Times New Roman" panose="02020603050405020304" pitchFamily="18" charset="0"/>
              </a:rPr>
              <a:t>## Chuỗi </a:t>
            </a:r>
            <a:r>
              <a:rPr lang="en-US" sz="1500" dirty="0" err="1">
                <a:solidFill>
                  <a:schemeClr val="bg1"/>
                </a:solidFill>
                <a:latin typeface="Times New Roman" panose="02020603050405020304" pitchFamily="18" charset="0"/>
                <a:cs typeface="Times New Roman" panose="02020603050405020304" pitchFamily="18" charset="0"/>
              </a:rPr>
              <a:t>bao</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nhiêu</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được</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điểm</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thứ</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bấy</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nhiêu</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8" name="Hộp Văn bản 17">
            <a:extLst>
              <a:ext uri="{FF2B5EF4-FFF2-40B4-BE49-F238E27FC236}">
                <a16:creationId xmlns:a16="http://schemas.microsoft.com/office/drawing/2014/main" id="{20F1E68F-0285-4A1E-B9D5-AB8B25A96457}"/>
              </a:ext>
            </a:extLst>
          </p:cNvPr>
          <p:cNvSpPr txBox="1"/>
          <p:nvPr/>
        </p:nvSpPr>
        <p:spPr>
          <a:xfrm>
            <a:off x="6420821" y="4217414"/>
            <a:ext cx="2501006" cy="323165"/>
          </a:xfrm>
          <a:prstGeom prst="rect">
            <a:avLst/>
          </a:prstGeom>
          <a:noFill/>
        </p:spPr>
        <p:txBody>
          <a:bodyPr wrap="none" rtlCol="0">
            <a:spAutoFit/>
          </a:bodyPr>
          <a:lstStyle/>
          <a:p>
            <a:r>
              <a:rPr lang="en-US" sz="1500">
                <a:solidFill>
                  <a:schemeClr val="bg1"/>
                </a:solidFill>
                <a:latin typeface="Times New Roman" panose="02020603050405020304" pitchFamily="18" charset="0"/>
                <a:cs typeface="Times New Roman" panose="02020603050405020304" pitchFamily="18" charset="0"/>
              </a:rPr>
              <a:t>## Khi </a:t>
            </a:r>
            <a:r>
              <a:rPr lang="en-US" sz="1500" dirty="0" err="1">
                <a:solidFill>
                  <a:schemeClr val="bg1"/>
                </a:solidFill>
                <a:latin typeface="Times New Roman" panose="02020603050405020304" pitchFamily="18" charset="0"/>
                <a:cs typeface="Times New Roman" panose="02020603050405020304" pitchFamily="18" charset="0"/>
              </a:rPr>
              <a:t>không</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đầu</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nào</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bị</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chặn</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9" name="Hộp Văn bản 18">
            <a:extLst>
              <a:ext uri="{FF2B5EF4-FFF2-40B4-BE49-F238E27FC236}">
                <a16:creationId xmlns:a16="http://schemas.microsoft.com/office/drawing/2014/main" id="{A5D7741B-A84E-4B41-A84D-A37FFEE319D5}"/>
              </a:ext>
            </a:extLst>
          </p:cNvPr>
          <p:cNvSpPr txBox="1"/>
          <p:nvPr/>
        </p:nvSpPr>
        <p:spPr>
          <a:xfrm>
            <a:off x="10124630" y="3549532"/>
            <a:ext cx="1992853" cy="323165"/>
          </a:xfrm>
          <a:prstGeom prst="rect">
            <a:avLst/>
          </a:prstGeom>
          <a:noFill/>
        </p:spPr>
        <p:txBody>
          <a:bodyPr wrap="none" rtlCol="0">
            <a:spAutoFit/>
          </a:bodyPr>
          <a:lstStyle/>
          <a:p>
            <a:r>
              <a:rPr lang="en-US" sz="1500">
                <a:solidFill>
                  <a:schemeClr val="bg1"/>
                </a:solidFill>
                <a:latin typeface="Times New Roman" panose="02020603050405020304" pitchFamily="18" charset="0"/>
                <a:cs typeface="Times New Roman" panose="02020603050405020304" pitchFamily="18" charset="0"/>
              </a:rPr>
              <a:t>## Khi </a:t>
            </a:r>
            <a:r>
              <a:rPr lang="en-US" sz="1500" dirty="0" err="1">
                <a:solidFill>
                  <a:schemeClr val="bg1"/>
                </a:solidFill>
                <a:latin typeface="Times New Roman" panose="02020603050405020304" pitchFamily="18" charset="0"/>
                <a:cs typeface="Times New Roman" panose="02020603050405020304" pitchFamily="18" charset="0"/>
              </a:rPr>
              <a:t>bị</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chặn</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một</a:t>
            </a:r>
            <a:r>
              <a:rPr lang="en-US" sz="1500" dirty="0">
                <a:solidFill>
                  <a:schemeClr val="bg1"/>
                </a:solidFill>
                <a:latin typeface="Times New Roman" panose="02020603050405020304" pitchFamily="18" charset="0"/>
                <a:cs typeface="Times New Roman" panose="02020603050405020304" pitchFamily="18" charset="0"/>
              </a:rPr>
              <a:t> </a:t>
            </a:r>
            <a:r>
              <a:rPr lang="en-US" sz="1500" dirty="0" err="1">
                <a:solidFill>
                  <a:schemeClr val="bg1"/>
                </a:solidFill>
                <a:latin typeface="Times New Roman" panose="02020603050405020304" pitchFamily="18" charset="0"/>
                <a:cs typeface="Times New Roman" panose="02020603050405020304" pitchFamily="18" charset="0"/>
              </a:rPr>
              <a:t>đầu</a:t>
            </a:r>
            <a:endParaRPr lang="en-US" sz="1500" dirty="0">
              <a:solidFill>
                <a:schemeClr val="bg1"/>
              </a:solidFill>
              <a:latin typeface="Times New Roman" panose="02020603050405020304" pitchFamily="18" charset="0"/>
              <a:cs typeface="Times New Roman" panose="02020603050405020304" pitchFamily="18" charset="0"/>
            </a:endParaRPr>
          </a:p>
        </p:txBody>
      </p:sp>
      <p:cxnSp>
        <p:nvCxnSpPr>
          <p:cNvPr id="37" name="Đường kết nối Mũi tên Thẳng 36">
            <a:extLst>
              <a:ext uri="{FF2B5EF4-FFF2-40B4-BE49-F238E27FC236}">
                <a16:creationId xmlns:a16="http://schemas.microsoft.com/office/drawing/2014/main" id="{DFCA62D3-70C0-4132-8EA5-F6F3BFCC619C}"/>
              </a:ext>
            </a:extLst>
          </p:cNvPr>
          <p:cNvCxnSpPr>
            <a:cxnSpLocks/>
          </p:cNvCxnSpPr>
          <p:nvPr/>
        </p:nvCxnSpPr>
        <p:spPr>
          <a:xfrm flipH="1" flipV="1">
            <a:off x="9792070" y="3428999"/>
            <a:ext cx="332560" cy="28211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Đường nối Thẳng 42">
            <a:extLst>
              <a:ext uri="{FF2B5EF4-FFF2-40B4-BE49-F238E27FC236}">
                <a16:creationId xmlns:a16="http://schemas.microsoft.com/office/drawing/2014/main" id="{DC8BFF90-3035-44BA-A136-C940A8034822}"/>
              </a:ext>
            </a:extLst>
          </p:cNvPr>
          <p:cNvCxnSpPr/>
          <p:nvPr/>
        </p:nvCxnSpPr>
        <p:spPr>
          <a:xfrm>
            <a:off x="1029810" y="3311371"/>
            <a:ext cx="1084851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43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567407" y="1"/>
            <a:ext cx="10515600" cy="1011108"/>
          </a:xfrm>
        </p:spPr>
        <p:txBody>
          <a:bodyPr/>
          <a:lstStyle/>
          <a:p>
            <a:r>
              <a:rPr lang="en-US" b="1" err="1">
                <a:solidFill>
                  <a:srgbClr val="FF0000"/>
                </a:solidFill>
                <a:latin typeface="Times New Roman" panose="02020603050405020304" pitchFamily="18" charset="0"/>
                <a:cs typeface="Times New Roman" panose="02020603050405020304" pitchFamily="18" charset="0"/>
              </a:rPr>
              <a:t>Cờ</a:t>
            </a:r>
            <a:r>
              <a:rPr lang="en-US" b="1">
                <a:solidFill>
                  <a:srgbClr val="FF0000"/>
                </a:solidFill>
                <a:latin typeface="Times New Roman" panose="02020603050405020304" pitchFamily="18" charset="0"/>
                <a:cs typeface="Times New Roman" panose="02020603050405020304" pitchFamily="18" charset="0"/>
              </a:rPr>
              <a:t> caro (Gomoku)</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hỗ dành sẵn cho Nội dung 2"/>
          <p:cNvSpPr>
            <a:spLocks noGrp="1"/>
          </p:cNvSpPr>
          <p:nvPr>
            <p:ph idx="1"/>
          </p:nvPr>
        </p:nvSpPr>
        <p:spPr>
          <a:xfrm>
            <a:off x="0" y="1253331"/>
            <a:ext cx="6825207" cy="5604668"/>
          </a:xfrm>
        </p:spPr>
        <p:txBody>
          <a:bodyPr>
            <a:noAutofit/>
          </a:bodyPr>
          <a:lstStyle/>
          <a:p>
            <a:pPr marL="0" indent="0" algn="just">
              <a:lnSpc>
                <a:spcPct val="150000"/>
              </a:lnSpc>
              <a:buNone/>
            </a:pPr>
            <a:r>
              <a:rPr lang="en-US">
                <a:latin typeface="Times New Roman" panose="02020603050405020304" pitchFamily="18" charset="0"/>
                <a:cs typeface="Times New Roman" panose="02020603050405020304" pitchFamily="18" charset="0"/>
              </a:rPr>
              <a:t>- Là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trò</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rất</a:t>
            </a:r>
            <a:r>
              <a:rPr lang="en-US">
                <a:latin typeface="Times New Roman" panose="02020603050405020304" pitchFamily="18" charset="0"/>
                <a:cs typeface="Times New Roman" panose="02020603050405020304" pitchFamily="18" charset="0"/>
              </a:rPr>
              <a:t> lâu.</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a:latin typeface="Times New Roman" panose="02020603050405020304" pitchFamily="18" charset="0"/>
                <a:cs typeface="Times New Roman" panose="02020603050405020304" pitchFamily="18" charset="0"/>
              </a:rPr>
              <a:t>- Hai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quân</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khác</a:t>
            </a:r>
            <a:r>
              <a:rPr lang="en-US">
                <a:latin typeface="Times New Roman" panose="02020603050405020304" pitchFamily="18" charset="0"/>
                <a:cs typeface="Times New Roman" panose="02020603050405020304" pitchFamily="18" charset="0"/>
              </a:rPr>
              <a:t> nhau </a:t>
            </a:r>
            <a:r>
              <a:rPr lang="en-US" b="1">
                <a:latin typeface="Bradley Hand ITC" panose="03070402050302030203" pitchFamily="66" charset="0"/>
                <a:cs typeface="Times New Roman" panose="02020603050405020304" pitchFamily="18" charset="0"/>
              </a:rPr>
              <a:t>(X, O) </a:t>
            </a:r>
            <a:r>
              <a:rPr lang="en-US">
                <a:latin typeface="Times New Roman" panose="02020603050405020304" pitchFamily="18" charset="0"/>
                <a:cs typeface="Times New Roman" panose="02020603050405020304" pitchFamily="18" charset="0"/>
              </a:rPr>
              <a:t>đại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bản</a:t>
            </a:r>
            <a:r>
              <a:rPr lang="en-US">
                <a:latin typeface="Times New Roman" panose="02020603050405020304" pitchFamily="18" charset="0"/>
                <a:cs typeface="Times New Roman" panose="02020603050405020304" pitchFamily="18" charset="0"/>
              </a:rPr>
              <a:t> thân người chơi.</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a:latin typeface="Times New Roman" panose="02020603050405020304" pitchFamily="18" charset="0"/>
                <a:cs typeface="Times New Roman" panose="02020603050405020304" pitchFamily="18" charset="0"/>
              </a:rPr>
              <a:t>- Trò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thúc</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1 người </a:t>
            </a:r>
            <a:r>
              <a:rPr lang="en-US" dirty="0" err="1">
                <a:latin typeface="Times New Roman" panose="02020603050405020304" pitchFamily="18" charset="0"/>
                <a:cs typeface="Times New Roman" panose="02020603050405020304" pitchFamily="18" charset="0"/>
              </a:rPr>
              <a:t>chơi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5 ô </a:t>
            </a:r>
            <a:r>
              <a:rPr lang="en-US" err="1">
                <a:latin typeface="Times New Roman" panose="02020603050405020304" pitchFamily="18" charset="0"/>
                <a:cs typeface="Times New Roman" panose="02020603050405020304" pitchFamily="18" charset="0"/>
              </a:rPr>
              <a:t>thẳng</a:t>
            </a:r>
            <a:r>
              <a:rPr lang="en-US">
                <a:latin typeface="Times New Roman" panose="02020603050405020304" pitchFamily="18" charset="0"/>
                <a:cs typeface="Times New Roman" panose="02020603050405020304" pitchFamily="18" charset="0"/>
              </a:rPr>
              <a:t> hàng hoặc chéo (</a:t>
            </a:r>
            <a:r>
              <a:rPr lang="en-US" i="1">
                <a:latin typeface="Times New Roman" panose="02020603050405020304" pitchFamily="18" charset="0"/>
                <a:cs typeface="Times New Roman" panose="02020603050405020304" pitchFamily="18" charset="0"/>
              </a:rPr>
              <a:t>không bị chặn 2 đầu hoặc không bị 1 đầu chặn, 1 đầu đụng vào cạnh bàn cờ</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hoặc</a:t>
            </a:r>
            <a:r>
              <a:rPr lang="en-US">
                <a:latin typeface="Times New Roman" panose="02020603050405020304" pitchFamily="18" charset="0"/>
                <a:cs typeface="Times New Roman" panose="02020603050405020304" pitchFamily="18" charset="0"/>
              </a:rPr>
              <a:t> hết bàn cờ.</a:t>
            </a:r>
            <a:endParaRPr lang="en-US" dirty="0">
              <a:latin typeface="Times New Roman" panose="02020603050405020304" pitchFamily="18" charset="0"/>
              <a:cs typeface="Times New Roman" panose="02020603050405020304" pitchFamily="18" charset="0"/>
            </a:endParaRPr>
          </a:p>
        </p:txBody>
      </p:sp>
      <p:pic>
        <p:nvPicPr>
          <p:cNvPr id="6" name="Hình ảnh 5">
            <a:extLst>
              <a:ext uri="{FF2B5EF4-FFF2-40B4-BE49-F238E27FC236}">
                <a16:creationId xmlns:a16="http://schemas.microsoft.com/office/drawing/2014/main" id="{B6B20691-EA07-4D70-B752-254B49F58CE8}"/>
              </a:ext>
            </a:extLst>
          </p:cNvPr>
          <p:cNvPicPr>
            <a:picLocks noChangeAspect="1"/>
          </p:cNvPicPr>
          <p:nvPr/>
        </p:nvPicPr>
        <p:blipFill>
          <a:blip r:embed="rId2"/>
          <a:stretch>
            <a:fillRect/>
          </a:stretch>
        </p:blipFill>
        <p:spPr>
          <a:xfrm>
            <a:off x="6981825" y="1253331"/>
            <a:ext cx="5210175" cy="5248275"/>
          </a:xfrm>
          <a:prstGeom prst="rect">
            <a:avLst/>
          </a:prstGeom>
        </p:spPr>
      </p:pic>
    </p:spTree>
    <p:extLst>
      <p:ext uri="{BB962C8B-B14F-4D97-AF65-F5344CB8AC3E}">
        <p14:creationId xmlns:p14="http://schemas.microsoft.com/office/powerpoint/2010/main" val="108348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441269" y="0"/>
            <a:ext cx="10515600" cy="1325563"/>
          </a:xfrm>
        </p:spPr>
        <p:txBody>
          <a:bodyPr/>
          <a:lstStyle/>
          <a:p>
            <a:r>
              <a:rPr lang="en-US" b="1" dirty="0" err="1">
                <a:solidFill>
                  <a:srgbClr val="FF0000"/>
                </a:solidFill>
                <a:latin typeface="Times New Roman" panose="02020603050405020304" pitchFamily="18" charset="0"/>
                <a:cs typeface="Times New Roman" panose="02020603050405020304" pitchFamily="18" charset="0"/>
              </a:rPr>
              <a:t>Thuật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Toán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MiniMax</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7" name="Chỗ dành sẵn cho Nội dung 2"/>
          <p:cNvSpPr txBox="1">
            <a:spLocks/>
          </p:cNvSpPr>
          <p:nvPr/>
        </p:nvSpPr>
        <p:spPr>
          <a:xfrm>
            <a:off x="637903" y="1791646"/>
            <a:ext cx="44304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
        <p:nvSpPr>
          <p:cNvPr id="5" name="Chỗ dành sẵn cho Nội dung 4"/>
          <p:cNvSpPr>
            <a:spLocks noGrp="1"/>
          </p:cNvSpPr>
          <p:nvPr>
            <p:ph idx="1"/>
          </p:nvPr>
        </p:nvSpPr>
        <p:spPr>
          <a:xfrm>
            <a:off x="0" y="1260629"/>
            <a:ext cx="6052457" cy="5569741"/>
          </a:xfrm>
        </p:spPr>
        <p:txBody>
          <a:bodyPr/>
          <a:lstStyle/>
          <a:p>
            <a:pPr marL="0" indent="0" algn="just">
              <a:lnSpc>
                <a:spcPct val="150000"/>
              </a:lnSpc>
              <a:buNone/>
            </a:pPr>
            <a:r>
              <a:rPr lang="en-US">
                <a:latin typeface="Times New Roman" panose="02020603050405020304" pitchFamily="18" charset="0"/>
                <a:cs typeface="Times New Roman" panose="02020603050405020304" pitchFamily="18" charset="0"/>
              </a:rPr>
              <a:t>- Thuật </a:t>
            </a:r>
            <a:r>
              <a:rPr lang="en-US" err="1">
                <a:latin typeface="Times New Roman" panose="02020603050405020304" pitchFamily="18" charset="0"/>
                <a:cs typeface="Times New Roman" panose="02020603050405020304" pitchFamily="18" charset="0"/>
              </a:rPr>
              <a:t>toán</a:t>
            </a:r>
            <a:r>
              <a:rPr lang="en-US">
                <a:latin typeface="Times New Roman" panose="02020603050405020304" pitchFamily="18" charset="0"/>
                <a:cs typeface="Times New Roman" panose="02020603050405020304" pitchFamily="18" charset="0"/>
              </a:rPr>
              <a:t> MiniMax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đệ</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quy</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lựa chọn bước đi kế tiếp trong một trò chơi có hai người bằng cách định giá trị cho các Node trên cây trò chơi sau đó tìm Node có giá trị phù hợp để đi bước tiếp theo</a:t>
            </a:r>
            <a:r>
              <a:rPr lang="en-US">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a:t>
            </a:r>
            <a:r>
              <a:rPr lang="en-US" dirty="0">
                <a:latin typeface="Times New Roman" panose="02020603050405020304" pitchFamily="18" charset="0"/>
                <a:cs typeface="Times New Roman" panose="02020603050405020304" pitchFamily="18" charset="0"/>
              </a:rPr>
              <a:t>).</a:t>
            </a:r>
          </a:p>
          <a:p>
            <a:pPr marL="0" indent="0" algn="just">
              <a:lnSpc>
                <a:spcPct val="150000"/>
              </a:lnSpc>
              <a:buNone/>
            </a:pP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Giải thuật Mini</a:t>
            </a:r>
            <a:r>
              <a:rPr lang="en-US">
                <a:latin typeface="Times New Roman" panose="02020603050405020304" pitchFamily="18" charset="0"/>
                <a:cs typeface="Times New Roman" panose="02020603050405020304" pitchFamily="18" charset="0"/>
              </a:rPr>
              <a:t>M</a:t>
            </a:r>
            <a:r>
              <a:rPr lang="vi-VN">
                <a:latin typeface="Times New Roman" panose="02020603050405020304" pitchFamily="18" charset="0"/>
                <a:cs typeface="Times New Roman" panose="02020603050405020304" pitchFamily="18" charset="0"/>
              </a:rPr>
              <a:t>ax </a:t>
            </a:r>
            <a:r>
              <a:rPr lang="en-US">
                <a:latin typeface="Times New Roman" panose="02020603050405020304" pitchFamily="18" charset="0"/>
                <a:cs typeface="Times New Roman" panose="02020603050405020304" pitchFamily="18" charset="0"/>
              </a:rPr>
              <a:t>dùng </a:t>
            </a:r>
            <a:r>
              <a:rPr lang="vi-VN">
                <a:latin typeface="Times New Roman" panose="02020603050405020304" pitchFamily="18" charset="0"/>
                <a:cs typeface="Times New Roman" panose="02020603050405020304" pitchFamily="18" charset="0"/>
              </a:rPr>
              <a:t>để tìm kiếm không gian trạng thái của trò chơi.</a:t>
            </a:r>
            <a:endParaRPr lang="en-US" dirty="0">
              <a:latin typeface="Times New Roman" panose="02020603050405020304" pitchFamily="18" charset="0"/>
              <a:cs typeface="Times New Roman" panose="02020603050405020304" pitchFamily="18" charset="0"/>
            </a:endParaRPr>
          </a:p>
        </p:txBody>
      </p:sp>
      <p:pic>
        <p:nvPicPr>
          <p:cNvPr id="11" name="Hình ảnh 10">
            <a:extLst>
              <a:ext uri="{FF2B5EF4-FFF2-40B4-BE49-F238E27FC236}">
                <a16:creationId xmlns:a16="http://schemas.microsoft.com/office/drawing/2014/main" id="{BB11E342-184C-49B2-A870-02F061E8B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275" y="1057771"/>
            <a:ext cx="5800725" cy="5772600"/>
          </a:xfrm>
          <a:prstGeom prst="rect">
            <a:avLst/>
          </a:prstGeom>
        </p:spPr>
      </p:pic>
    </p:spTree>
    <p:extLst>
      <p:ext uri="{BB962C8B-B14F-4D97-AF65-F5344CB8AC3E}">
        <p14:creationId xmlns:p14="http://schemas.microsoft.com/office/powerpoint/2010/main" val="122364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441269" y="0"/>
            <a:ext cx="10515600" cy="1325563"/>
          </a:xfrm>
        </p:spPr>
        <p:txBody>
          <a:bodyPr/>
          <a:lstStyle/>
          <a:p>
            <a:r>
              <a:rPr lang="en-US" b="1" dirty="0" err="1">
                <a:solidFill>
                  <a:srgbClr val="FF0000"/>
                </a:solidFill>
                <a:latin typeface="Times New Roman" panose="02020603050405020304" pitchFamily="18" charset="0"/>
                <a:cs typeface="Times New Roman" panose="02020603050405020304" pitchFamily="18" charset="0"/>
              </a:rPr>
              <a:t>Thuật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Toán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MiniMax</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7" name="Chỗ dành sẵn cho Nội dung 2"/>
          <p:cNvSpPr txBox="1">
            <a:spLocks/>
          </p:cNvSpPr>
          <p:nvPr/>
        </p:nvSpPr>
        <p:spPr>
          <a:xfrm>
            <a:off x="637903" y="1791646"/>
            <a:ext cx="44304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
        <p:nvSpPr>
          <p:cNvPr id="5" name="Chỗ dành sẵn cho Nội dung 4"/>
          <p:cNvSpPr>
            <a:spLocks noGrp="1"/>
          </p:cNvSpPr>
          <p:nvPr>
            <p:ph idx="1"/>
          </p:nvPr>
        </p:nvSpPr>
        <p:spPr>
          <a:xfrm>
            <a:off x="0" y="1260629"/>
            <a:ext cx="6052457" cy="5569741"/>
          </a:xfrm>
        </p:spPr>
        <p:txBody>
          <a:bodyPr>
            <a:normAutofit/>
          </a:bodyPr>
          <a:lstStyle/>
          <a:p>
            <a:pPr marL="0" indent="0" algn="just">
              <a:lnSpc>
                <a:spcPct val="160000"/>
              </a:lnSpc>
              <a:buNone/>
            </a:pPr>
            <a:r>
              <a:rPr lang="en-US">
                <a:latin typeface="+mj-lt"/>
              </a:rPr>
              <a:t>- </a:t>
            </a:r>
            <a:r>
              <a:rPr lang="vi-VN">
                <a:latin typeface="+mj-lt"/>
              </a:rPr>
              <a:t>Hai người chơi trong trò chơi được đại diện là MAX và MIN. MAX đại diện cho người chơi luôn muốn dành thắng lợi và cố gắng tối ưu hóa ưu thế của mình. Ngược lại, MIN lại cố gắng giảm điểm số của MAX.</a:t>
            </a:r>
            <a:endParaRPr lang="en-US">
              <a:latin typeface="+mj-lt"/>
            </a:endParaRPr>
          </a:p>
        </p:txBody>
      </p:sp>
      <p:pic>
        <p:nvPicPr>
          <p:cNvPr id="11" name="Hình ảnh 10">
            <a:extLst>
              <a:ext uri="{FF2B5EF4-FFF2-40B4-BE49-F238E27FC236}">
                <a16:creationId xmlns:a16="http://schemas.microsoft.com/office/drawing/2014/main" id="{BB11E342-184C-49B2-A870-02F061E8B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275" y="1057771"/>
            <a:ext cx="5800725" cy="5772600"/>
          </a:xfrm>
          <a:prstGeom prst="rect">
            <a:avLst/>
          </a:prstGeom>
        </p:spPr>
      </p:pic>
    </p:spTree>
    <p:extLst>
      <p:ext uri="{BB962C8B-B14F-4D97-AF65-F5344CB8AC3E}">
        <p14:creationId xmlns:p14="http://schemas.microsoft.com/office/powerpoint/2010/main" val="49046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441269" y="0"/>
            <a:ext cx="10515600" cy="1325563"/>
          </a:xfrm>
        </p:spPr>
        <p:txBody>
          <a:bodyPr/>
          <a:lstStyle/>
          <a:p>
            <a:r>
              <a:rPr lang="en-US" b="1" dirty="0" err="1">
                <a:solidFill>
                  <a:srgbClr val="FF0000"/>
                </a:solidFill>
                <a:latin typeface="Times New Roman" panose="02020603050405020304" pitchFamily="18" charset="0"/>
                <a:cs typeface="Times New Roman" panose="02020603050405020304" pitchFamily="18" charset="0"/>
              </a:rPr>
              <a:t>Thuật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Toán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MiniMax</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7" name="Chỗ dành sẵn cho Nội dung 2"/>
          <p:cNvSpPr txBox="1">
            <a:spLocks/>
          </p:cNvSpPr>
          <p:nvPr/>
        </p:nvSpPr>
        <p:spPr>
          <a:xfrm>
            <a:off x="637903" y="1791646"/>
            <a:ext cx="44304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sp>
        <p:nvSpPr>
          <p:cNvPr id="5" name="Chỗ dành sẵn cho Nội dung 4"/>
          <p:cNvSpPr>
            <a:spLocks noGrp="1"/>
          </p:cNvSpPr>
          <p:nvPr>
            <p:ph idx="1"/>
          </p:nvPr>
        </p:nvSpPr>
        <p:spPr>
          <a:xfrm>
            <a:off x="0" y="1260629"/>
            <a:ext cx="6052457" cy="5569741"/>
          </a:xfrm>
        </p:spPr>
        <p:txBody>
          <a:bodyPr>
            <a:normAutofit/>
          </a:bodyPr>
          <a:lstStyle/>
          <a:p>
            <a:pPr marL="0" indent="0" algn="just">
              <a:lnSpc>
                <a:spcPct val="160000"/>
              </a:lnSpc>
              <a:buNone/>
            </a:pPr>
            <a:r>
              <a:rPr lang="en-US">
                <a:latin typeface="+mj-lt"/>
              </a:rPr>
              <a:t>- </a:t>
            </a:r>
            <a:r>
              <a:rPr lang="vi-VN">
                <a:latin typeface="+mj-lt"/>
              </a:rPr>
              <a:t>Giải thuật Minimax thể hiện bằng cách định trị các Node trên cây trò chơi: Node thuộc lớp MAX thì gán cho nó giá trị lớn nhất của con Node đó. Node thuộc lớp MIN thì gán cho nó giá trị nhỏ nhất của con Node đó. Từ các giá trị này người chơi sẽ lựa chọn cho mình nước đi tiếp theo hợp lý nhất.</a:t>
            </a:r>
            <a:endParaRPr lang="en-US" dirty="0">
              <a:latin typeface="+mj-lt"/>
              <a:cs typeface="Times New Roman" panose="02020603050405020304" pitchFamily="18" charset="0"/>
            </a:endParaRPr>
          </a:p>
        </p:txBody>
      </p:sp>
      <p:pic>
        <p:nvPicPr>
          <p:cNvPr id="11" name="Hình ảnh 10">
            <a:extLst>
              <a:ext uri="{FF2B5EF4-FFF2-40B4-BE49-F238E27FC236}">
                <a16:creationId xmlns:a16="http://schemas.microsoft.com/office/drawing/2014/main" id="{BB11E342-184C-49B2-A870-02F061E8B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275" y="1057771"/>
            <a:ext cx="5800725" cy="5772600"/>
          </a:xfrm>
          <a:prstGeom prst="rect">
            <a:avLst/>
          </a:prstGeom>
        </p:spPr>
      </p:pic>
    </p:spTree>
    <p:extLst>
      <p:ext uri="{BB962C8B-B14F-4D97-AF65-F5344CB8AC3E}">
        <p14:creationId xmlns:p14="http://schemas.microsoft.com/office/powerpoint/2010/main" val="317632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422762" y="18255"/>
            <a:ext cx="10515600" cy="1325563"/>
          </a:xfrm>
        </p:spPr>
        <p:txBody>
          <a:bodyPr/>
          <a:lstStyle/>
          <a:p>
            <a:r>
              <a:rPr lang="en-US" b="1" dirty="0" err="1">
                <a:solidFill>
                  <a:srgbClr val="FF0000"/>
                </a:solidFill>
                <a:latin typeface="Times New Roman" panose="02020603050405020304" pitchFamily="18" charset="0"/>
                <a:cs typeface="Times New Roman" panose="02020603050405020304" pitchFamily="18" charset="0"/>
              </a:rPr>
              <a:t>Cắt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tỉa</a:t>
            </a:r>
            <a:r>
              <a:rPr lang="en-US" b="1" dirty="0">
                <a:solidFill>
                  <a:srgbClr val="FF0000"/>
                </a:solidFill>
                <a:latin typeface="Times New Roman" panose="02020603050405020304" pitchFamily="18" charset="0"/>
                <a:cs typeface="Times New Roman" panose="02020603050405020304" pitchFamily="18" charset="0"/>
              </a:rPr>
              <a:t> Alpha-Beta</a:t>
            </a:r>
          </a:p>
        </p:txBody>
      </p:sp>
      <p:sp>
        <p:nvSpPr>
          <p:cNvPr id="5" name="AutoShape 4" descr="Chương 4: Tìm kiếm đối kháng - trò chơ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Hình ảnh 6"/>
          <p:cNvPicPr>
            <a:picLocks noChangeAspect="1"/>
          </p:cNvPicPr>
          <p:nvPr/>
        </p:nvPicPr>
        <p:blipFill>
          <a:blip r:embed="rId2"/>
          <a:stretch>
            <a:fillRect/>
          </a:stretch>
        </p:blipFill>
        <p:spPr>
          <a:xfrm>
            <a:off x="6263821" y="1410750"/>
            <a:ext cx="5928179" cy="4036500"/>
          </a:xfrm>
          <a:prstGeom prst="rect">
            <a:avLst/>
          </a:prstGeom>
        </p:spPr>
      </p:pic>
      <p:sp>
        <p:nvSpPr>
          <p:cNvPr id="3" name="Chỗ dành sẵn cho Nội dung 2"/>
          <p:cNvSpPr>
            <a:spLocks noGrp="1"/>
          </p:cNvSpPr>
          <p:nvPr>
            <p:ph idx="1"/>
          </p:nvPr>
        </p:nvSpPr>
        <p:spPr>
          <a:xfrm>
            <a:off x="0" y="2581288"/>
            <a:ext cx="6489578" cy="2310308"/>
          </a:xfrm>
        </p:spPr>
        <p:txBody>
          <a:bodyPr>
            <a:normAutofit/>
          </a:bodyPr>
          <a:lstStyle/>
          <a:p>
            <a:pPr algn="just">
              <a:lnSpc>
                <a:spcPct val="150000"/>
              </a:lnSpc>
              <a:buFontTx/>
              <a:buChar char="-"/>
            </a:pPr>
            <a:r>
              <a:rPr lang="vi-VN">
                <a:latin typeface="+mj-lt"/>
              </a:rPr>
              <a:t>Để </a:t>
            </a:r>
            <a:r>
              <a:rPr lang="en-US">
                <a:latin typeface="Times New Roman" panose="02020603050405020304" pitchFamily="18" charset="0"/>
                <a:cs typeface="Times New Roman" panose="02020603050405020304" pitchFamily="18" charset="0"/>
              </a:rPr>
              <a:t>tối ưu </a:t>
            </a:r>
            <a:r>
              <a:rPr lang="vi-VN">
                <a:latin typeface="+mj-lt"/>
              </a:rPr>
              <a:t>thuật toán Mini</a:t>
            </a:r>
            <a:r>
              <a:rPr lang="en-US">
                <a:latin typeface="Times New Roman" panose="02020603050405020304" pitchFamily="18" charset="0"/>
                <a:cs typeface="Times New Roman" panose="02020603050405020304" pitchFamily="18" charset="0"/>
              </a:rPr>
              <a:t>M</a:t>
            </a:r>
            <a:r>
              <a:rPr lang="vi-VN">
                <a:latin typeface="+mj-lt"/>
              </a:rPr>
              <a:t>ax nên ta sẽ bỏ những nút không tối ưu bằng thuật toán cắt tỉa Alpha-Beta.</a:t>
            </a:r>
            <a:endParaRPr lang="en-US">
              <a:latin typeface="+mj-lt"/>
            </a:endParaRPr>
          </a:p>
        </p:txBody>
      </p:sp>
    </p:spTree>
    <p:extLst>
      <p:ext uri="{BB962C8B-B14F-4D97-AF65-F5344CB8AC3E}">
        <p14:creationId xmlns:p14="http://schemas.microsoft.com/office/powerpoint/2010/main" val="2037444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422762" y="18255"/>
            <a:ext cx="10515600" cy="1325563"/>
          </a:xfrm>
        </p:spPr>
        <p:txBody>
          <a:bodyPr/>
          <a:lstStyle/>
          <a:p>
            <a:r>
              <a:rPr lang="en-US" b="1" dirty="0" err="1">
                <a:solidFill>
                  <a:srgbClr val="FF0000"/>
                </a:solidFill>
                <a:latin typeface="Times New Roman" panose="02020603050405020304" pitchFamily="18" charset="0"/>
                <a:cs typeface="Times New Roman" panose="02020603050405020304" pitchFamily="18" charset="0"/>
              </a:rPr>
              <a:t>Cắt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tỉa</a:t>
            </a:r>
            <a:r>
              <a:rPr lang="en-US" b="1" dirty="0">
                <a:solidFill>
                  <a:srgbClr val="FF0000"/>
                </a:solidFill>
                <a:latin typeface="Times New Roman" panose="02020603050405020304" pitchFamily="18" charset="0"/>
                <a:cs typeface="Times New Roman" panose="02020603050405020304" pitchFamily="18" charset="0"/>
              </a:rPr>
              <a:t> Alpha-Beta</a:t>
            </a:r>
          </a:p>
        </p:txBody>
      </p:sp>
      <p:sp>
        <p:nvSpPr>
          <p:cNvPr id="5" name="AutoShape 4" descr="Chương 4: Tìm kiếm đối kháng - trò chơ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Hình ảnh 6"/>
          <p:cNvPicPr>
            <a:picLocks noChangeAspect="1"/>
          </p:cNvPicPr>
          <p:nvPr/>
        </p:nvPicPr>
        <p:blipFill>
          <a:blip r:embed="rId2"/>
          <a:stretch>
            <a:fillRect/>
          </a:stretch>
        </p:blipFill>
        <p:spPr>
          <a:xfrm>
            <a:off x="6263821" y="1410750"/>
            <a:ext cx="5928179" cy="4036500"/>
          </a:xfrm>
          <a:prstGeom prst="rect">
            <a:avLst/>
          </a:prstGeom>
        </p:spPr>
      </p:pic>
      <p:sp>
        <p:nvSpPr>
          <p:cNvPr id="3" name="Chỗ dành sẵn cho Nội dung 2"/>
          <p:cNvSpPr>
            <a:spLocks noGrp="1"/>
          </p:cNvSpPr>
          <p:nvPr>
            <p:ph idx="1"/>
          </p:nvPr>
        </p:nvSpPr>
        <p:spPr>
          <a:xfrm>
            <a:off x="0" y="1480457"/>
            <a:ext cx="6489578" cy="5359288"/>
          </a:xfrm>
        </p:spPr>
        <p:txBody>
          <a:bodyPr>
            <a:normAutofit fontScale="85000" lnSpcReduction="20000"/>
          </a:bodyPr>
          <a:lstStyle/>
          <a:p>
            <a:pPr algn="just">
              <a:lnSpc>
                <a:spcPct val="150000"/>
              </a:lnSpc>
              <a:buFontTx/>
              <a:buChar char="-"/>
            </a:pPr>
            <a:r>
              <a:rPr lang="vi-VN">
                <a:latin typeface="+mj-lt"/>
              </a:rPr>
              <a:t>Ý tưởng: </a:t>
            </a:r>
            <a:endParaRPr lang="en-US">
              <a:latin typeface="+mj-lt"/>
            </a:endParaRPr>
          </a:p>
          <a:p>
            <a:pPr marL="0" indent="0" algn="just">
              <a:lnSpc>
                <a:spcPct val="150000"/>
              </a:lnSpc>
              <a:buNone/>
            </a:pPr>
            <a:r>
              <a:rPr lang="en-US">
                <a:latin typeface="+mj-lt"/>
              </a:rPr>
              <a:t>+ </a:t>
            </a:r>
            <a:r>
              <a:rPr lang="vi-VN">
                <a:latin typeface="+mj-lt"/>
              </a:rPr>
              <a:t>Nếu một nhánh tìm kiếm nào đó không thể cải thiện với giá trị mà chúng ta đã có, thì không cần xét đến hàm đó nữa. -&gt; tiết kiệm chi phí thời gian, bộ nhớ cho cây tìm kiếm.</a:t>
            </a:r>
          </a:p>
          <a:p>
            <a:pPr marL="0" indent="0" algn="just">
              <a:lnSpc>
                <a:spcPct val="150000"/>
              </a:lnSpc>
              <a:buNone/>
            </a:pPr>
            <a:r>
              <a:rPr lang="en-US">
                <a:latin typeface="+mj-lt"/>
              </a:rPr>
              <a:t>+ </a:t>
            </a:r>
            <a:r>
              <a:rPr lang="vi-VN">
                <a:latin typeface="+mj-lt"/>
              </a:rPr>
              <a:t>Dùng hai cận Alpha và Beta để so sánh và loại bỏ các trường hợp sẽ không cần xét đến trong thuật toán Minimax. </a:t>
            </a:r>
            <a:endParaRPr lang="en-US">
              <a:latin typeface="+mj-lt"/>
            </a:endParaRPr>
          </a:p>
          <a:p>
            <a:pPr marL="0" indent="0" algn="just">
              <a:lnSpc>
                <a:spcPct val="150000"/>
              </a:lnSpc>
              <a:buNone/>
            </a:pPr>
            <a:r>
              <a:rPr lang="en-US">
                <a:latin typeface="+mj-lt"/>
              </a:rPr>
              <a:t>+ </a:t>
            </a:r>
            <a:r>
              <a:rPr lang="vi-VN">
                <a:latin typeface="+mj-lt"/>
              </a:rPr>
              <a:t>Alpha lưu nước đi tốt nhất của máy, Beta lưu giá trị tốt nhất của player</a:t>
            </a:r>
            <a:r>
              <a:rPr lang="en-US">
                <a:latin typeface="+mj-lt"/>
              </a:rPr>
              <a:t>.</a:t>
            </a:r>
            <a:endParaRPr lang="vi-VN">
              <a:latin typeface="+mj-lt"/>
            </a:endParaRPr>
          </a:p>
          <a:p>
            <a:pPr marL="0" indent="0" algn="just">
              <a:buNone/>
            </a:pP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3073846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422762" y="18255"/>
            <a:ext cx="10515600" cy="1325563"/>
          </a:xfrm>
        </p:spPr>
        <p:txBody>
          <a:bodyPr/>
          <a:lstStyle/>
          <a:p>
            <a:r>
              <a:rPr lang="en-US" b="1" dirty="0" err="1">
                <a:solidFill>
                  <a:srgbClr val="FF0000"/>
                </a:solidFill>
                <a:latin typeface="Times New Roman" panose="02020603050405020304" pitchFamily="18" charset="0"/>
                <a:cs typeface="Times New Roman" panose="02020603050405020304" pitchFamily="18" charset="0"/>
              </a:rPr>
              <a:t>Cắt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tỉa</a:t>
            </a:r>
            <a:r>
              <a:rPr lang="en-US" b="1" dirty="0">
                <a:solidFill>
                  <a:srgbClr val="FF0000"/>
                </a:solidFill>
                <a:latin typeface="Times New Roman" panose="02020603050405020304" pitchFamily="18" charset="0"/>
                <a:cs typeface="Times New Roman" panose="02020603050405020304" pitchFamily="18" charset="0"/>
              </a:rPr>
              <a:t> Alpha-Beta</a:t>
            </a:r>
          </a:p>
        </p:txBody>
      </p:sp>
      <p:sp>
        <p:nvSpPr>
          <p:cNvPr id="5" name="AutoShape 4" descr="Chương 4: Tìm kiếm đối kháng - trò chơ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Hình ảnh 6"/>
          <p:cNvPicPr>
            <a:picLocks noChangeAspect="1"/>
          </p:cNvPicPr>
          <p:nvPr/>
        </p:nvPicPr>
        <p:blipFill>
          <a:blip r:embed="rId2"/>
          <a:stretch>
            <a:fillRect/>
          </a:stretch>
        </p:blipFill>
        <p:spPr>
          <a:xfrm>
            <a:off x="6263821" y="1410750"/>
            <a:ext cx="5928179" cy="4036500"/>
          </a:xfrm>
          <a:prstGeom prst="rect">
            <a:avLst/>
          </a:prstGeom>
        </p:spPr>
      </p:pic>
      <p:sp>
        <p:nvSpPr>
          <p:cNvPr id="3" name="Chỗ dành sẵn cho Nội dung 2"/>
          <p:cNvSpPr>
            <a:spLocks noGrp="1"/>
          </p:cNvSpPr>
          <p:nvPr>
            <p:ph idx="1"/>
          </p:nvPr>
        </p:nvSpPr>
        <p:spPr>
          <a:xfrm>
            <a:off x="0" y="1823047"/>
            <a:ext cx="6489578" cy="3624203"/>
          </a:xfrm>
        </p:spPr>
        <p:txBody>
          <a:bodyPr>
            <a:normAutofit/>
          </a:bodyPr>
          <a:lstStyle/>
          <a:p>
            <a:pPr algn="just">
              <a:lnSpc>
                <a:spcPct val="150000"/>
              </a:lnSpc>
              <a:buFontTx/>
              <a:buChar char="-"/>
            </a:pPr>
            <a:r>
              <a:rPr lang="vi-VN">
                <a:latin typeface="+mj-lt"/>
              </a:rPr>
              <a:t>Nếu bất cứ khi nào Alpha &gt;= Beta, thì player chắc chắn sẽ chọn nước đi tốt nhất cho họ và ép nước đi tệ hơn Alpha cho máy, vì vậy mà không cần xét thêm bước nào nữa.</a:t>
            </a:r>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2505577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1543594" y="49085"/>
            <a:ext cx="10515600" cy="1325563"/>
          </a:xfrm>
        </p:spPr>
        <p:txBody>
          <a:bodyPr/>
          <a:lstStyle/>
          <a:p>
            <a:r>
              <a:rPr lang="en-US" b="1">
                <a:solidFill>
                  <a:srgbClr val="FF0000"/>
                </a:solidFill>
                <a:latin typeface="Times New Roman" panose="02020603050405020304" pitchFamily="18" charset="0"/>
                <a:cs typeface="Times New Roman" panose="02020603050405020304" pitchFamily="18" charset="0"/>
              </a:rPr>
              <a:t>CHƯƠNG TRÌNH CARO</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Chỗ dành sẵn cho Nội dung 4"/>
          <p:cNvSpPr txBox="1">
            <a:spLocks/>
          </p:cNvSpPr>
          <p:nvPr/>
        </p:nvSpPr>
        <p:spPr>
          <a:xfrm>
            <a:off x="62145" y="1374648"/>
            <a:ext cx="6739250" cy="54833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cờ</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thước</a:t>
            </a:r>
            <a:r>
              <a:rPr lang="en-US" dirty="0">
                <a:latin typeface="Times New Roman" panose="02020603050405020304" pitchFamily="18" charset="0"/>
                <a:cs typeface="Times New Roman" panose="02020603050405020304" pitchFamily="18" charset="0"/>
              </a:rPr>
              <a:t> 12x12</a:t>
            </a:r>
          </a:p>
          <a:p>
            <a:pPr>
              <a:lnSpc>
                <a:spcPct val="150000"/>
              </a:lnSpc>
            </a:pP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chế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chơi</a:t>
            </a:r>
            <a:endParaRPr lang="en-US" dirty="0">
              <a:latin typeface="Times New Roman" panose="02020603050405020304" pitchFamily="18" charset="0"/>
              <a:cs typeface="Times New Roman" panose="02020603050405020304" pitchFamily="18" charset="0"/>
            </a:endParaRPr>
          </a:p>
          <a:p>
            <a:pPr lvl="1">
              <a:lnSpc>
                <a:spcPct val="150000"/>
              </a:lnSpc>
            </a:pPr>
            <a:r>
              <a:rPr lang="en-US" sz="2800" dirty="0">
                <a:latin typeface="Times New Roman" panose="02020603050405020304" pitchFamily="18" charset="0"/>
                <a:cs typeface="Times New Roman" panose="02020603050405020304" pitchFamily="18" charset="0"/>
              </a:rPr>
              <a:t>Hai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chơi</a:t>
            </a:r>
            <a:endParaRPr lang="en-US" sz="2800" dirty="0">
              <a:latin typeface="Times New Roman" panose="02020603050405020304" pitchFamily="18" charset="0"/>
              <a:cs typeface="Times New Roman" panose="02020603050405020304" pitchFamily="18" charset="0"/>
            </a:endParaRPr>
          </a:p>
          <a:p>
            <a:pPr lvl="1">
              <a:lnSpc>
                <a:spcPct val="150000"/>
              </a:lnSpc>
            </a:pPr>
            <a:r>
              <a:rPr lang="en-US" sz="2800">
                <a:latin typeface="Times New Roman" panose="02020603050405020304" pitchFamily="18" charset="0"/>
                <a:cs typeface="Times New Roman" panose="02020603050405020304" pitchFamily="18" charset="0"/>
              </a:rPr>
              <a:t>Người đấu với AI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trước</a:t>
            </a:r>
            <a:endParaRPr lang="en-US" sz="2800" dirty="0">
              <a:latin typeface="Times New Roman" panose="02020603050405020304" pitchFamily="18" charset="0"/>
              <a:cs typeface="Times New Roman" panose="02020603050405020304" pitchFamily="18" charset="0"/>
            </a:endParaRPr>
          </a:p>
          <a:p>
            <a:pPr lvl="1">
              <a:lnSpc>
                <a:spcPct val="150000"/>
              </a:lnSpc>
            </a:pPr>
            <a:r>
              <a:rPr lang="en-US" sz="2800">
                <a:latin typeface="Times New Roman" panose="02020603050405020304" pitchFamily="18" charset="0"/>
                <a:cs typeface="Times New Roman" panose="02020603050405020304" pitchFamily="18" charset="0"/>
              </a:rPr>
              <a:t>Người đấu với AI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sau</a:t>
            </a:r>
            <a:endParaRPr lang="en-US" sz="2800" dirty="0">
              <a:latin typeface="Times New Roman" panose="02020603050405020304" pitchFamily="18" charset="0"/>
              <a:cs typeface="Times New Roman" panose="02020603050405020304" pitchFamily="18" charset="0"/>
            </a:endParaRPr>
          </a:p>
          <a:p>
            <a:pPr>
              <a:lnSpc>
                <a:spcPct val="150000"/>
              </a:lnSpc>
            </a:pP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math</a:t>
            </a:r>
            <a:r>
              <a:rPr lang="en-US">
                <a:latin typeface="Times New Roman" panose="02020603050405020304" pitchFamily="18" charset="0"/>
                <a:cs typeface="Times New Roman" panose="02020603050405020304" pitchFamily="18" charset="0"/>
              </a:rPr>
              <a:t>, threading</a:t>
            </a:r>
            <a:endParaRPr lang="en-US" dirty="0">
              <a:latin typeface="Times New Roman" panose="02020603050405020304" pitchFamily="18" charset="0"/>
              <a:cs typeface="Times New Roman" panose="02020603050405020304" pitchFamily="18" charset="0"/>
            </a:endParaRPr>
          </a:p>
        </p:txBody>
      </p:sp>
      <p:pic>
        <p:nvPicPr>
          <p:cNvPr id="8" name="Hình ảnh 7">
            <a:extLst>
              <a:ext uri="{FF2B5EF4-FFF2-40B4-BE49-F238E27FC236}">
                <a16:creationId xmlns:a16="http://schemas.microsoft.com/office/drawing/2014/main" id="{FA9D051F-B646-4093-B699-E93F40AFE6D3}"/>
              </a:ext>
            </a:extLst>
          </p:cNvPr>
          <p:cNvPicPr>
            <a:picLocks noChangeAspect="1"/>
          </p:cNvPicPr>
          <p:nvPr/>
        </p:nvPicPr>
        <p:blipFill>
          <a:blip r:embed="rId2"/>
          <a:stretch>
            <a:fillRect/>
          </a:stretch>
        </p:blipFill>
        <p:spPr>
          <a:xfrm>
            <a:off x="7268664" y="1040419"/>
            <a:ext cx="4685211" cy="5768496"/>
          </a:xfrm>
          <a:prstGeom prst="rect">
            <a:avLst/>
          </a:prstGeom>
        </p:spPr>
      </p:pic>
    </p:spTree>
    <p:extLst>
      <p:ext uri="{BB962C8B-B14F-4D97-AF65-F5344CB8AC3E}">
        <p14:creationId xmlns:p14="http://schemas.microsoft.com/office/powerpoint/2010/main" val="2263859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750</Words>
  <Application>Microsoft Office PowerPoint</Application>
  <PresentationFormat>Màn hình rộng</PresentationFormat>
  <Paragraphs>47</Paragraphs>
  <Slides>13</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13</vt:i4>
      </vt:variant>
    </vt:vector>
  </HeadingPairs>
  <TitlesOfParts>
    <vt:vector size="19" baseType="lpstr">
      <vt:lpstr>Arial</vt:lpstr>
      <vt:lpstr>Bradley Hand ITC</vt:lpstr>
      <vt:lpstr>Calibri</vt:lpstr>
      <vt:lpstr>Calibri Light</vt:lpstr>
      <vt:lpstr>Times New Roman</vt:lpstr>
      <vt:lpstr>Office Theme</vt:lpstr>
      <vt:lpstr>XÂY DỰNG CHƯƠNG TRÌNH CỜ CARO CHO NGƯỜI ĐÁNH VỚI MÁY</vt:lpstr>
      <vt:lpstr>Cờ caro (Gomoku)</vt:lpstr>
      <vt:lpstr>Thuật Toán MiniMax</vt:lpstr>
      <vt:lpstr>Thuật Toán MiniMax</vt:lpstr>
      <vt:lpstr>Thuật Toán MiniMax</vt:lpstr>
      <vt:lpstr>Cắt tỉa Alpha-Beta</vt:lpstr>
      <vt:lpstr>Cắt tỉa Alpha-Beta</vt:lpstr>
      <vt:lpstr>Cắt tỉa Alpha-Beta</vt:lpstr>
      <vt:lpstr>CHƯƠNG TRÌNH CARO</vt:lpstr>
      <vt:lpstr>Hàm MiniMax</vt:lpstr>
      <vt:lpstr>Hàm MiniMax</vt:lpstr>
      <vt:lpstr>Hàm MiniMax</vt:lpstr>
      <vt:lpstr>Hàm tính điểm getScore(board, player)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 MO DAU</dc:title>
  <dc:creator>Trong Tran</dc:creator>
  <cp:lastModifiedBy>Khoa Nguyen</cp:lastModifiedBy>
  <cp:revision>83</cp:revision>
  <dcterms:created xsi:type="dcterms:W3CDTF">2020-10-20T14:05:08Z</dcterms:created>
  <dcterms:modified xsi:type="dcterms:W3CDTF">2020-10-25T14:11:04Z</dcterms:modified>
</cp:coreProperties>
</file>