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87" r:id="rId6"/>
    <p:sldId id="288" r:id="rId7"/>
    <p:sldId id="289" r:id="rId8"/>
    <p:sldId id="260" r:id="rId9"/>
    <p:sldId id="261" r:id="rId10"/>
    <p:sldId id="263" r:id="rId11"/>
    <p:sldId id="264"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6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5380" autoAdjust="0"/>
  </p:normalViewPr>
  <p:slideViewPr>
    <p:cSldViewPr snapToGrid="0">
      <p:cViewPr varScale="1">
        <p:scale>
          <a:sx n="86" d="100"/>
          <a:sy n="86" d="100"/>
        </p:scale>
        <p:origin x="738"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5CCA0-DC86-440B-BF08-A2F25235236E}" type="datetimeFigureOut">
              <a:rPr lang="en-US" smtClean="0"/>
              <a:t>5/16/2021</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26F912-0B31-42DF-9D7D-AEF3EEAD651B}" type="slidenum">
              <a:rPr lang="en-US" smtClean="0"/>
              <a:t>‹#›</a:t>
            </a:fld>
            <a:endParaRPr lang="en-US"/>
          </a:p>
        </p:txBody>
      </p:sp>
    </p:spTree>
    <p:extLst>
      <p:ext uri="{BB962C8B-B14F-4D97-AF65-F5344CB8AC3E}">
        <p14:creationId xmlns:p14="http://schemas.microsoft.com/office/powerpoint/2010/main" val="1513841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3D0BE4D-ABD8-4693-B5C7-CCCA76C18AB6}"/>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E42E207F-7771-4FF7-983D-97AC393725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D70E1DD2-BC2A-4CF0-A43E-3DFBCA7412BD}"/>
              </a:ext>
            </a:extLst>
          </p:cNvPr>
          <p:cNvSpPr>
            <a:spLocks noGrp="1"/>
          </p:cNvSpPr>
          <p:nvPr>
            <p:ph type="dt" sz="half" idx="10"/>
          </p:nvPr>
        </p:nvSpPr>
        <p:spPr/>
        <p:txBody>
          <a:bodyPr/>
          <a:lstStyle/>
          <a:p>
            <a:fld id="{5AA43A3E-FB00-4813-B48F-5E0304B24E9C}" type="datetime1">
              <a:rPr lang="en-US" smtClean="0"/>
              <a:t>5/16/2021</a:t>
            </a:fld>
            <a:endParaRPr lang="en-US"/>
          </a:p>
        </p:txBody>
      </p:sp>
      <p:sp>
        <p:nvSpPr>
          <p:cNvPr id="5" name="Chỗ dành sẵn cho Chân trang 4">
            <a:extLst>
              <a:ext uri="{FF2B5EF4-FFF2-40B4-BE49-F238E27FC236}">
                <a16:creationId xmlns:a16="http://schemas.microsoft.com/office/drawing/2014/main" id="{4B7B61D1-3071-4C83-A2E0-B0B7F2A2CAAD}"/>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6BB5B459-C200-4660-9FC7-6712AF7952AC}"/>
              </a:ext>
            </a:extLst>
          </p:cNvPr>
          <p:cNvSpPr>
            <a:spLocks noGrp="1"/>
          </p:cNvSpPr>
          <p:nvPr>
            <p:ph type="sldNum" sz="quarter" idx="12"/>
          </p:nvPr>
        </p:nvSpPr>
        <p:spPr/>
        <p:txBody>
          <a:bodyPr/>
          <a:lstStyle/>
          <a:p>
            <a:fld id="{0065268F-3B33-4156-91DB-617EDDE7836D}" type="slidenum">
              <a:rPr lang="en-US" smtClean="0"/>
              <a:t>‹#›</a:t>
            </a:fld>
            <a:endParaRPr lang="en-US"/>
          </a:p>
        </p:txBody>
      </p:sp>
    </p:spTree>
    <p:extLst>
      <p:ext uri="{BB962C8B-B14F-4D97-AF65-F5344CB8AC3E}">
        <p14:creationId xmlns:p14="http://schemas.microsoft.com/office/powerpoint/2010/main" val="704411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B00FD79-2987-465F-938E-EF0C34780BF5}"/>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012759D3-7362-46A4-AFD5-F95F378E3A46}"/>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8B595E88-9EA6-46E2-B7AE-152CA2B72477}"/>
              </a:ext>
            </a:extLst>
          </p:cNvPr>
          <p:cNvSpPr>
            <a:spLocks noGrp="1"/>
          </p:cNvSpPr>
          <p:nvPr>
            <p:ph type="dt" sz="half" idx="10"/>
          </p:nvPr>
        </p:nvSpPr>
        <p:spPr/>
        <p:txBody>
          <a:bodyPr/>
          <a:lstStyle/>
          <a:p>
            <a:fld id="{E683F436-D1D7-476B-9AB2-D66C1070F7F7}" type="datetime1">
              <a:rPr lang="en-US" smtClean="0"/>
              <a:t>5/16/2021</a:t>
            </a:fld>
            <a:endParaRPr lang="en-US"/>
          </a:p>
        </p:txBody>
      </p:sp>
      <p:sp>
        <p:nvSpPr>
          <p:cNvPr id="5" name="Chỗ dành sẵn cho Chân trang 4">
            <a:extLst>
              <a:ext uri="{FF2B5EF4-FFF2-40B4-BE49-F238E27FC236}">
                <a16:creationId xmlns:a16="http://schemas.microsoft.com/office/drawing/2014/main" id="{92FA2C3E-B19D-43BA-8BE3-69041F433AAC}"/>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FA5B40EB-70A7-4AA7-996B-DB51BECA7B89}"/>
              </a:ext>
            </a:extLst>
          </p:cNvPr>
          <p:cNvSpPr>
            <a:spLocks noGrp="1"/>
          </p:cNvSpPr>
          <p:nvPr>
            <p:ph type="sldNum" sz="quarter" idx="12"/>
          </p:nvPr>
        </p:nvSpPr>
        <p:spPr/>
        <p:txBody>
          <a:bodyPr/>
          <a:lstStyle/>
          <a:p>
            <a:fld id="{0065268F-3B33-4156-91DB-617EDDE7836D}" type="slidenum">
              <a:rPr lang="en-US" smtClean="0"/>
              <a:t>‹#›</a:t>
            </a:fld>
            <a:endParaRPr lang="en-US"/>
          </a:p>
        </p:txBody>
      </p:sp>
    </p:spTree>
    <p:extLst>
      <p:ext uri="{BB962C8B-B14F-4D97-AF65-F5344CB8AC3E}">
        <p14:creationId xmlns:p14="http://schemas.microsoft.com/office/powerpoint/2010/main" val="408708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F7115CDF-F59A-45BC-8073-947743645ECF}"/>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1C51BB76-A2B4-4A1C-9656-3C80BCBEA5A2}"/>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205FFF49-9868-4319-A414-46015D066887}"/>
              </a:ext>
            </a:extLst>
          </p:cNvPr>
          <p:cNvSpPr>
            <a:spLocks noGrp="1"/>
          </p:cNvSpPr>
          <p:nvPr>
            <p:ph type="dt" sz="half" idx="10"/>
          </p:nvPr>
        </p:nvSpPr>
        <p:spPr/>
        <p:txBody>
          <a:bodyPr/>
          <a:lstStyle/>
          <a:p>
            <a:fld id="{B6F05270-CF77-463F-9B6A-5823855B3C54}" type="datetime1">
              <a:rPr lang="en-US" smtClean="0"/>
              <a:t>5/16/2021</a:t>
            </a:fld>
            <a:endParaRPr lang="en-US"/>
          </a:p>
        </p:txBody>
      </p:sp>
      <p:sp>
        <p:nvSpPr>
          <p:cNvPr id="5" name="Chỗ dành sẵn cho Chân trang 4">
            <a:extLst>
              <a:ext uri="{FF2B5EF4-FFF2-40B4-BE49-F238E27FC236}">
                <a16:creationId xmlns:a16="http://schemas.microsoft.com/office/drawing/2014/main" id="{3851EF23-AE9E-4638-B613-9660FFBE4050}"/>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0C0E9FC1-0566-40A6-8E0D-4040608C3305}"/>
              </a:ext>
            </a:extLst>
          </p:cNvPr>
          <p:cNvSpPr>
            <a:spLocks noGrp="1"/>
          </p:cNvSpPr>
          <p:nvPr>
            <p:ph type="sldNum" sz="quarter" idx="12"/>
          </p:nvPr>
        </p:nvSpPr>
        <p:spPr/>
        <p:txBody>
          <a:bodyPr/>
          <a:lstStyle/>
          <a:p>
            <a:fld id="{0065268F-3B33-4156-91DB-617EDDE7836D}" type="slidenum">
              <a:rPr lang="en-US" smtClean="0"/>
              <a:t>‹#›</a:t>
            </a:fld>
            <a:endParaRPr lang="en-US"/>
          </a:p>
        </p:txBody>
      </p:sp>
    </p:spTree>
    <p:extLst>
      <p:ext uri="{BB962C8B-B14F-4D97-AF65-F5344CB8AC3E}">
        <p14:creationId xmlns:p14="http://schemas.microsoft.com/office/powerpoint/2010/main" val="2177044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B4EEF40-4611-4AE6-9B15-DF1AB7B50352}"/>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40DAE0A4-A17F-4F21-98C0-35791F604325}"/>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467E0047-9507-427A-9AA9-780C44A94142}"/>
              </a:ext>
            </a:extLst>
          </p:cNvPr>
          <p:cNvSpPr>
            <a:spLocks noGrp="1"/>
          </p:cNvSpPr>
          <p:nvPr>
            <p:ph type="dt" sz="half" idx="10"/>
          </p:nvPr>
        </p:nvSpPr>
        <p:spPr/>
        <p:txBody>
          <a:bodyPr/>
          <a:lstStyle/>
          <a:p>
            <a:fld id="{317723D4-F08E-4956-9E2D-68BDBF72CB02}" type="datetime1">
              <a:rPr lang="en-US" smtClean="0"/>
              <a:t>5/16/2021</a:t>
            </a:fld>
            <a:endParaRPr lang="en-US"/>
          </a:p>
        </p:txBody>
      </p:sp>
      <p:sp>
        <p:nvSpPr>
          <p:cNvPr id="5" name="Chỗ dành sẵn cho Chân trang 4">
            <a:extLst>
              <a:ext uri="{FF2B5EF4-FFF2-40B4-BE49-F238E27FC236}">
                <a16:creationId xmlns:a16="http://schemas.microsoft.com/office/drawing/2014/main" id="{74AD199A-865B-468C-84BE-EBE36B0F473C}"/>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213E0277-4DCA-4A39-B39E-FF869D1B39C1}"/>
              </a:ext>
            </a:extLst>
          </p:cNvPr>
          <p:cNvSpPr>
            <a:spLocks noGrp="1"/>
          </p:cNvSpPr>
          <p:nvPr>
            <p:ph type="sldNum" sz="quarter" idx="12"/>
          </p:nvPr>
        </p:nvSpPr>
        <p:spPr/>
        <p:txBody>
          <a:bodyPr/>
          <a:lstStyle/>
          <a:p>
            <a:fld id="{0065268F-3B33-4156-91DB-617EDDE7836D}" type="slidenum">
              <a:rPr lang="en-US" smtClean="0"/>
              <a:t>‹#›</a:t>
            </a:fld>
            <a:endParaRPr lang="en-US"/>
          </a:p>
        </p:txBody>
      </p:sp>
    </p:spTree>
    <p:extLst>
      <p:ext uri="{BB962C8B-B14F-4D97-AF65-F5344CB8AC3E}">
        <p14:creationId xmlns:p14="http://schemas.microsoft.com/office/powerpoint/2010/main" val="3854054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278BFA7-0264-4A04-8136-EF9ED8A79514}"/>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E9ED6FAB-26C4-4D31-B54E-05250E783E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44E432F3-0039-4D86-8A9B-1B16EA476BFA}"/>
              </a:ext>
            </a:extLst>
          </p:cNvPr>
          <p:cNvSpPr>
            <a:spLocks noGrp="1"/>
          </p:cNvSpPr>
          <p:nvPr>
            <p:ph type="dt" sz="half" idx="10"/>
          </p:nvPr>
        </p:nvSpPr>
        <p:spPr/>
        <p:txBody>
          <a:bodyPr/>
          <a:lstStyle/>
          <a:p>
            <a:fld id="{5E0FB227-2328-4789-A0BC-DB224F102CCE}" type="datetime1">
              <a:rPr lang="en-US" smtClean="0"/>
              <a:t>5/16/2021</a:t>
            </a:fld>
            <a:endParaRPr lang="en-US"/>
          </a:p>
        </p:txBody>
      </p:sp>
      <p:sp>
        <p:nvSpPr>
          <p:cNvPr id="5" name="Chỗ dành sẵn cho Chân trang 4">
            <a:extLst>
              <a:ext uri="{FF2B5EF4-FFF2-40B4-BE49-F238E27FC236}">
                <a16:creationId xmlns:a16="http://schemas.microsoft.com/office/drawing/2014/main" id="{35D6CE21-8EDD-43D0-A9F0-AAA0D02AAC2B}"/>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97C0979F-0FD8-4B5E-8F21-F9523927ECCE}"/>
              </a:ext>
            </a:extLst>
          </p:cNvPr>
          <p:cNvSpPr>
            <a:spLocks noGrp="1"/>
          </p:cNvSpPr>
          <p:nvPr>
            <p:ph type="sldNum" sz="quarter" idx="12"/>
          </p:nvPr>
        </p:nvSpPr>
        <p:spPr/>
        <p:txBody>
          <a:bodyPr/>
          <a:lstStyle/>
          <a:p>
            <a:fld id="{0065268F-3B33-4156-91DB-617EDDE7836D}" type="slidenum">
              <a:rPr lang="en-US" smtClean="0"/>
              <a:t>‹#›</a:t>
            </a:fld>
            <a:endParaRPr lang="en-US"/>
          </a:p>
        </p:txBody>
      </p:sp>
    </p:spTree>
    <p:extLst>
      <p:ext uri="{BB962C8B-B14F-4D97-AF65-F5344CB8AC3E}">
        <p14:creationId xmlns:p14="http://schemas.microsoft.com/office/powerpoint/2010/main" val="2923532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2B3BA68-5448-4651-B3A5-23E7F03255FC}"/>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65FB599F-FB8D-455F-8E19-6823D9149FDB}"/>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A51345F6-9902-477B-BCE2-CF0A3F201315}"/>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31B560F0-40FA-4AE4-9C3E-351A69C7F9B5}"/>
              </a:ext>
            </a:extLst>
          </p:cNvPr>
          <p:cNvSpPr>
            <a:spLocks noGrp="1"/>
          </p:cNvSpPr>
          <p:nvPr>
            <p:ph type="dt" sz="half" idx="10"/>
          </p:nvPr>
        </p:nvSpPr>
        <p:spPr/>
        <p:txBody>
          <a:bodyPr/>
          <a:lstStyle/>
          <a:p>
            <a:fld id="{F778282F-29FE-4ADF-8EC3-357C3678408C}" type="datetime1">
              <a:rPr lang="en-US" smtClean="0"/>
              <a:t>5/16/2021</a:t>
            </a:fld>
            <a:endParaRPr lang="en-US"/>
          </a:p>
        </p:txBody>
      </p:sp>
      <p:sp>
        <p:nvSpPr>
          <p:cNvPr id="6" name="Chỗ dành sẵn cho Chân trang 5">
            <a:extLst>
              <a:ext uri="{FF2B5EF4-FFF2-40B4-BE49-F238E27FC236}">
                <a16:creationId xmlns:a16="http://schemas.microsoft.com/office/drawing/2014/main" id="{E11BF617-F0F0-4E4D-971F-7ABD7CC37950}"/>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3060E0B3-D955-44C6-BF4A-4B3C7D280EFF}"/>
              </a:ext>
            </a:extLst>
          </p:cNvPr>
          <p:cNvSpPr>
            <a:spLocks noGrp="1"/>
          </p:cNvSpPr>
          <p:nvPr>
            <p:ph type="sldNum" sz="quarter" idx="12"/>
          </p:nvPr>
        </p:nvSpPr>
        <p:spPr/>
        <p:txBody>
          <a:bodyPr/>
          <a:lstStyle/>
          <a:p>
            <a:fld id="{0065268F-3B33-4156-91DB-617EDDE7836D}" type="slidenum">
              <a:rPr lang="en-US" smtClean="0"/>
              <a:t>‹#›</a:t>
            </a:fld>
            <a:endParaRPr lang="en-US"/>
          </a:p>
        </p:txBody>
      </p:sp>
    </p:spTree>
    <p:extLst>
      <p:ext uri="{BB962C8B-B14F-4D97-AF65-F5344CB8AC3E}">
        <p14:creationId xmlns:p14="http://schemas.microsoft.com/office/powerpoint/2010/main" val="4189893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32F7EAE-740B-4BD8-96F8-4C379020CD41}"/>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6FEAB763-78F8-436F-A2CA-43CEEE7949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40068AB0-1741-454E-8709-E344C2581FCE}"/>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D885F961-4260-4927-B803-BE110D7D94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E44D26C7-3CF1-4C13-A102-4E615191E00C}"/>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7BE4737E-3F95-42D1-92DE-6B2060E9BC4C}"/>
              </a:ext>
            </a:extLst>
          </p:cNvPr>
          <p:cNvSpPr>
            <a:spLocks noGrp="1"/>
          </p:cNvSpPr>
          <p:nvPr>
            <p:ph type="dt" sz="half" idx="10"/>
          </p:nvPr>
        </p:nvSpPr>
        <p:spPr/>
        <p:txBody>
          <a:bodyPr/>
          <a:lstStyle/>
          <a:p>
            <a:fld id="{D3AB8215-C256-4FEA-942D-2963D587B20F}" type="datetime1">
              <a:rPr lang="en-US" smtClean="0"/>
              <a:t>5/16/2021</a:t>
            </a:fld>
            <a:endParaRPr lang="en-US"/>
          </a:p>
        </p:txBody>
      </p:sp>
      <p:sp>
        <p:nvSpPr>
          <p:cNvPr id="8" name="Chỗ dành sẵn cho Chân trang 7">
            <a:extLst>
              <a:ext uri="{FF2B5EF4-FFF2-40B4-BE49-F238E27FC236}">
                <a16:creationId xmlns:a16="http://schemas.microsoft.com/office/drawing/2014/main" id="{FD8D3461-B8DA-4C60-98DF-CA939FB149A9}"/>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0C1E36AC-53FF-4EAA-ABF5-288AA3298A4A}"/>
              </a:ext>
            </a:extLst>
          </p:cNvPr>
          <p:cNvSpPr>
            <a:spLocks noGrp="1"/>
          </p:cNvSpPr>
          <p:nvPr>
            <p:ph type="sldNum" sz="quarter" idx="12"/>
          </p:nvPr>
        </p:nvSpPr>
        <p:spPr/>
        <p:txBody>
          <a:bodyPr/>
          <a:lstStyle/>
          <a:p>
            <a:fld id="{0065268F-3B33-4156-91DB-617EDDE7836D}" type="slidenum">
              <a:rPr lang="en-US" smtClean="0"/>
              <a:t>‹#›</a:t>
            </a:fld>
            <a:endParaRPr lang="en-US"/>
          </a:p>
        </p:txBody>
      </p:sp>
    </p:spTree>
    <p:extLst>
      <p:ext uri="{BB962C8B-B14F-4D97-AF65-F5344CB8AC3E}">
        <p14:creationId xmlns:p14="http://schemas.microsoft.com/office/powerpoint/2010/main" val="4037820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54381A3-9FE0-42D2-90C7-AC84B71BDCB2}"/>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4F764E52-1802-4F53-B8D2-8380617EF798}"/>
              </a:ext>
            </a:extLst>
          </p:cNvPr>
          <p:cNvSpPr>
            <a:spLocks noGrp="1"/>
          </p:cNvSpPr>
          <p:nvPr>
            <p:ph type="dt" sz="half" idx="10"/>
          </p:nvPr>
        </p:nvSpPr>
        <p:spPr/>
        <p:txBody>
          <a:bodyPr/>
          <a:lstStyle/>
          <a:p>
            <a:fld id="{FF1B4437-5005-4EA8-B1F4-3FC04B1ABF58}" type="datetime1">
              <a:rPr lang="en-US" smtClean="0"/>
              <a:t>5/16/2021</a:t>
            </a:fld>
            <a:endParaRPr lang="en-US"/>
          </a:p>
        </p:txBody>
      </p:sp>
      <p:sp>
        <p:nvSpPr>
          <p:cNvPr id="4" name="Chỗ dành sẵn cho Chân trang 3">
            <a:extLst>
              <a:ext uri="{FF2B5EF4-FFF2-40B4-BE49-F238E27FC236}">
                <a16:creationId xmlns:a16="http://schemas.microsoft.com/office/drawing/2014/main" id="{4589991A-FC13-4F7D-9B4D-E9BA0885E375}"/>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F7C12E0F-F616-4367-93B4-34063F2D9655}"/>
              </a:ext>
            </a:extLst>
          </p:cNvPr>
          <p:cNvSpPr>
            <a:spLocks noGrp="1"/>
          </p:cNvSpPr>
          <p:nvPr>
            <p:ph type="sldNum" sz="quarter" idx="12"/>
          </p:nvPr>
        </p:nvSpPr>
        <p:spPr/>
        <p:txBody>
          <a:bodyPr/>
          <a:lstStyle/>
          <a:p>
            <a:fld id="{0065268F-3B33-4156-91DB-617EDDE7836D}" type="slidenum">
              <a:rPr lang="en-US" smtClean="0"/>
              <a:t>‹#›</a:t>
            </a:fld>
            <a:endParaRPr lang="en-US"/>
          </a:p>
        </p:txBody>
      </p:sp>
    </p:spTree>
    <p:extLst>
      <p:ext uri="{BB962C8B-B14F-4D97-AF65-F5344CB8AC3E}">
        <p14:creationId xmlns:p14="http://schemas.microsoft.com/office/powerpoint/2010/main" val="3412537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4F4321AB-9850-46BE-9453-EE685A63F2F6}"/>
              </a:ext>
            </a:extLst>
          </p:cNvPr>
          <p:cNvSpPr>
            <a:spLocks noGrp="1"/>
          </p:cNvSpPr>
          <p:nvPr>
            <p:ph type="dt" sz="half" idx="10"/>
          </p:nvPr>
        </p:nvSpPr>
        <p:spPr/>
        <p:txBody>
          <a:bodyPr/>
          <a:lstStyle/>
          <a:p>
            <a:fld id="{741A3B7F-54F5-4537-B60E-CEC7CC56A06C}" type="datetime1">
              <a:rPr lang="en-US" smtClean="0"/>
              <a:t>5/16/2021</a:t>
            </a:fld>
            <a:endParaRPr lang="en-US"/>
          </a:p>
        </p:txBody>
      </p:sp>
      <p:sp>
        <p:nvSpPr>
          <p:cNvPr id="3" name="Chỗ dành sẵn cho Chân trang 2">
            <a:extLst>
              <a:ext uri="{FF2B5EF4-FFF2-40B4-BE49-F238E27FC236}">
                <a16:creationId xmlns:a16="http://schemas.microsoft.com/office/drawing/2014/main" id="{F7876E0A-46CE-444C-9EC1-23967B109C32}"/>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0D187F78-F964-4A2F-A260-4D35A7648103}"/>
              </a:ext>
            </a:extLst>
          </p:cNvPr>
          <p:cNvSpPr>
            <a:spLocks noGrp="1"/>
          </p:cNvSpPr>
          <p:nvPr>
            <p:ph type="sldNum" sz="quarter" idx="12"/>
          </p:nvPr>
        </p:nvSpPr>
        <p:spPr/>
        <p:txBody>
          <a:bodyPr/>
          <a:lstStyle/>
          <a:p>
            <a:fld id="{0065268F-3B33-4156-91DB-617EDDE7836D}" type="slidenum">
              <a:rPr lang="en-US" smtClean="0"/>
              <a:t>‹#›</a:t>
            </a:fld>
            <a:endParaRPr lang="en-US"/>
          </a:p>
        </p:txBody>
      </p:sp>
    </p:spTree>
    <p:extLst>
      <p:ext uri="{BB962C8B-B14F-4D97-AF65-F5344CB8AC3E}">
        <p14:creationId xmlns:p14="http://schemas.microsoft.com/office/powerpoint/2010/main" val="86254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F576965-52C3-4308-BA99-6515065E92F7}"/>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67E183B0-0989-494C-8F76-14BED21810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F6ADA783-B44D-429F-982F-B787B81673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B52BB257-7CC2-469A-B1D3-1D2304C6BA65}"/>
              </a:ext>
            </a:extLst>
          </p:cNvPr>
          <p:cNvSpPr>
            <a:spLocks noGrp="1"/>
          </p:cNvSpPr>
          <p:nvPr>
            <p:ph type="dt" sz="half" idx="10"/>
          </p:nvPr>
        </p:nvSpPr>
        <p:spPr/>
        <p:txBody>
          <a:bodyPr/>
          <a:lstStyle/>
          <a:p>
            <a:fld id="{12AA7D45-290B-4E12-B939-5573C1A6C703}" type="datetime1">
              <a:rPr lang="en-US" smtClean="0"/>
              <a:t>5/16/2021</a:t>
            </a:fld>
            <a:endParaRPr lang="en-US"/>
          </a:p>
        </p:txBody>
      </p:sp>
      <p:sp>
        <p:nvSpPr>
          <p:cNvPr id="6" name="Chỗ dành sẵn cho Chân trang 5">
            <a:extLst>
              <a:ext uri="{FF2B5EF4-FFF2-40B4-BE49-F238E27FC236}">
                <a16:creationId xmlns:a16="http://schemas.microsoft.com/office/drawing/2014/main" id="{9C3B3900-B012-46AA-BD46-906A5C1AEC8E}"/>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868CA8C9-7DBB-4137-877D-0C41521ACBAE}"/>
              </a:ext>
            </a:extLst>
          </p:cNvPr>
          <p:cNvSpPr>
            <a:spLocks noGrp="1"/>
          </p:cNvSpPr>
          <p:nvPr>
            <p:ph type="sldNum" sz="quarter" idx="12"/>
          </p:nvPr>
        </p:nvSpPr>
        <p:spPr/>
        <p:txBody>
          <a:bodyPr/>
          <a:lstStyle/>
          <a:p>
            <a:fld id="{0065268F-3B33-4156-91DB-617EDDE7836D}" type="slidenum">
              <a:rPr lang="en-US" smtClean="0"/>
              <a:t>‹#›</a:t>
            </a:fld>
            <a:endParaRPr lang="en-US"/>
          </a:p>
        </p:txBody>
      </p:sp>
    </p:spTree>
    <p:extLst>
      <p:ext uri="{BB962C8B-B14F-4D97-AF65-F5344CB8AC3E}">
        <p14:creationId xmlns:p14="http://schemas.microsoft.com/office/powerpoint/2010/main" val="3463410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816B323-20DA-4C02-81B6-7E6006E88EB3}"/>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C2852B1C-92DF-4EB2-A533-B857E7304A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84138137-CBC6-4FA1-B19C-D650006684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8BD05A0E-518D-4FAD-A481-2228E8652333}"/>
              </a:ext>
            </a:extLst>
          </p:cNvPr>
          <p:cNvSpPr>
            <a:spLocks noGrp="1"/>
          </p:cNvSpPr>
          <p:nvPr>
            <p:ph type="dt" sz="half" idx="10"/>
          </p:nvPr>
        </p:nvSpPr>
        <p:spPr/>
        <p:txBody>
          <a:bodyPr/>
          <a:lstStyle/>
          <a:p>
            <a:fld id="{759C3BFC-60DD-4FEA-8AC7-C23A1C5116CE}" type="datetime1">
              <a:rPr lang="en-US" smtClean="0"/>
              <a:t>5/16/2021</a:t>
            </a:fld>
            <a:endParaRPr lang="en-US"/>
          </a:p>
        </p:txBody>
      </p:sp>
      <p:sp>
        <p:nvSpPr>
          <p:cNvPr id="6" name="Chỗ dành sẵn cho Chân trang 5">
            <a:extLst>
              <a:ext uri="{FF2B5EF4-FFF2-40B4-BE49-F238E27FC236}">
                <a16:creationId xmlns:a16="http://schemas.microsoft.com/office/drawing/2014/main" id="{D5EC1ECA-0C36-49D5-B0E4-56B8AAA51ED7}"/>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A5E725C4-D31D-45DD-B41B-BA9826E95B28}"/>
              </a:ext>
            </a:extLst>
          </p:cNvPr>
          <p:cNvSpPr>
            <a:spLocks noGrp="1"/>
          </p:cNvSpPr>
          <p:nvPr>
            <p:ph type="sldNum" sz="quarter" idx="12"/>
          </p:nvPr>
        </p:nvSpPr>
        <p:spPr/>
        <p:txBody>
          <a:bodyPr/>
          <a:lstStyle/>
          <a:p>
            <a:fld id="{0065268F-3B33-4156-91DB-617EDDE7836D}" type="slidenum">
              <a:rPr lang="en-US" smtClean="0"/>
              <a:t>‹#›</a:t>
            </a:fld>
            <a:endParaRPr lang="en-US"/>
          </a:p>
        </p:txBody>
      </p:sp>
    </p:spTree>
    <p:extLst>
      <p:ext uri="{BB962C8B-B14F-4D97-AF65-F5344CB8AC3E}">
        <p14:creationId xmlns:p14="http://schemas.microsoft.com/office/powerpoint/2010/main" val="3662587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50004DC8-E410-4037-9A36-D63A39E25E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F55E23C8-83B9-40D1-A48B-1AB2A12560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B9B3C014-741D-4DED-9F4E-1D0D0E9A1C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3C46A7-272F-4968-8DC0-070B887A65C9}" type="datetime1">
              <a:rPr lang="en-US" smtClean="0"/>
              <a:t>5/16/2021</a:t>
            </a:fld>
            <a:endParaRPr lang="en-US"/>
          </a:p>
        </p:txBody>
      </p:sp>
      <p:sp>
        <p:nvSpPr>
          <p:cNvPr id="5" name="Chỗ dành sẵn cho Chân trang 4">
            <a:extLst>
              <a:ext uri="{FF2B5EF4-FFF2-40B4-BE49-F238E27FC236}">
                <a16:creationId xmlns:a16="http://schemas.microsoft.com/office/drawing/2014/main" id="{2AF56C46-E870-4CFA-9783-B166E798DB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4CA9D94A-B6C7-4026-84C3-D0D369A2B0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65268F-3B33-4156-91DB-617EDDE7836D}" type="slidenum">
              <a:rPr lang="en-US" smtClean="0"/>
              <a:t>‹#›</a:t>
            </a:fld>
            <a:endParaRPr lang="en-US"/>
          </a:p>
        </p:txBody>
      </p:sp>
      <p:pic>
        <p:nvPicPr>
          <p:cNvPr id="8" name="Hình ảnh 7">
            <a:extLst>
              <a:ext uri="{FF2B5EF4-FFF2-40B4-BE49-F238E27FC236}">
                <a16:creationId xmlns:a16="http://schemas.microsoft.com/office/drawing/2014/main" id="{E43476D2-9796-41EE-BADF-BE8B208A85F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119730" cy="618330"/>
          </a:xfrm>
          <a:prstGeom prst="rect">
            <a:avLst/>
          </a:prstGeom>
        </p:spPr>
      </p:pic>
    </p:spTree>
    <p:extLst>
      <p:ext uri="{BB962C8B-B14F-4D97-AF65-F5344CB8AC3E}">
        <p14:creationId xmlns:p14="http://schemas.microsoft.com/office/powerpoint/2010/main" val="725594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F59635E-4EE0-4E39-8D5E-ABB312BEE44E}"/>
              </a:ext>
            </a:extLst>
          </p:cNvPr>
          <p:cNvSpPr>
            <a:spLocks noGrp="1"/>
          </p:cNvSpPr>
          <p:nvPr>
            <p:ph type="ctrTitle"/>
          </p:nvPr>
        </p:nvSpPr>
        <p:spPr>
          <a:xfrm>
            <a:off x="1524000" y="2508685"/>
            <a:ext cx="9144000" cy="1401245"/>
          </a:xfrm>
        </p:spPr>
        <p:txBody>
          <a:bodyPr>
            <a:normAutofit/>
          </a:bodyPr>
          <a:lstStyle/>
          <a:p>
            <a:r>
              <a:rPr lang="en-US" sz="4000">
                <a:latin typeface="Times New Roman" panose="02020603050405020304" pitchFamily="18" charset="0"/>
                <a:cs typeface="Times New Roman" panose="02020603050405020304" pitchFamily="18" charset="0"/>
              </a:rPr>
              <a:t>NHẬN BIẾT CẢM XÚC VỚI VĂN BẢN TRÊN MẠNG XÃ HỘI VIỆT NAM</a:t>
            </a:r>
          </a:p>
        </p:txBody>
      </p:sp>
      <p:sp>
        <p:nvSpPr>
          <p:cNvPr id="3" name="Tiêu đề phụ 2">
            <a:extLst>
              <a:ext uri="{FF2B5EF4-FFF2-40B4-BE49-F238E27FC236}">
                <a16:creationId xmlns:a16="http://schemas.microsoft.com/office/drawing/2014/main" id="{AC0ED6B3-B929-4E62-B88A-6B4CAE8B1A1F}"/>
              </a:ext>
            </a:extLst>
          </p:cNvPr>
          <p:cNvSpPr>
            <a:spLocks noGrp="1"/>
          </p:cNvSpPr>
          <p:nvPr>
            <p:ph type="subTitle" idx="1"/>
          </p:nvPr>
        </p:nvSpPr>
        <p:spPr>
          <a:xfrm>
            <a:off x="5243804" y="4635046"/>
            <a:ext cx="5424196" cy="1100591"/>
          </a:xfrm>
        </p:spPr>
        <p:txBody>
          <a:bodyPr>
            <a:normAutofit/>
          </a:bodyPr>
          <a:lstStyle/>
          <a:p>
            <a:pPr algn="r"/>
            <a:r>
              <a:rPr lang="en-US" sz="1600">
                <a:latin typeface="Times New Roman" panose="02020603050405020304" pitchFamily="18" charset="0"/>
                <a:cs typeface="Times New Roman" panose="02020603050405020304" pitchFamily="18" charset="0"/>
              </a:rPr>
              <a:t>Người hướng dẫn: LÊ CUNG TƯỞNG</a:t>
            </a:r>
          </a:p>
          <a:p>
            <a:pPr algn="r"/>
            <a:r>
              <a:rPr lang="en-US" sz="1600">
                <a:latin typeface="Times New Roman" panose="02020603050405020304" pitchFamily="18" charset="0"/>
                <a:cs typeface="Times New Roman" panose="02020603050405020304" pitchFamily="18" charset="0"/>
              </a:rPr>
              <a:t>Người thực hiện: NGUYỄN MINH ĐĂNG KHOA – 51800882</a:t>
            </a:r>
          </a:p>
          <a:p>
            <a:pPr algn="r"/>
            <a:r>
              <a:rPr lang="en-US" sz="1600">
                <a:latin typeface="Times New Roman" panose="02020603050405020304" pitchFamily="18" charset="0"/>
                <a:cs typeface="Times New Roman" panose="02020603050405020304" pitchFamily="18" charset="0"/>
              </a:rPr>
              <a:t>TRẦN NGỌC DŨNG – 51800187</a:t>
            </a:r>
          </a:p>
        </p:txBody>
      </p:sp>
      <p:sp>
        <p:nvSpPr>
          <p:cNvPr id="4" name="Chỗ dành sẵn cho Ngày tháng 3">
            <a:extLst>
              <a:ext uri="{FF2B5EF4-FFF2-40B4-BE49-F238E27FC236}">
                <a16:creationId xmlns:a16="http://schemas.microsoft.com/office/drawing/2014/main" id="{ABBCDDC2-2696-4384-9FEC-C93B7B959602}"/>
              </a:ext>
            </a:extLst>
          </p:cNvPr>
          <p:cNvSpPr>
            <a:spLocks noGrp="1"/>
          </p:cNvSpPr>
          <p:nvPr>
            <p:ph type="dt" sz="half" idx="10"/>
          </p:nvPr>
        </p:nvSpPr>
        <p:spPr/>
        <p:txBody>
          <a:bodyPr/>
          <a:lstStyle/>
          <a:p>
            <a:fld id="{7C9FB4BE-23B8-442D-9ADE-C9252E993D91}" type="datetime1">
              <a:rPr lang="en-US" smtClean="0"/>
              <a:t>5/16/2021</a:t>
            </a:fld>
            <a:endParaRPr lang="en-US"/>
          </a:p>
        </p:txBody>
      </p:sp>
      <p:sp>
        <p:nvSpPr>
          <p:cNvPr id="5" name="Chỗ dành sẵn cho Số hiệu Bản chiếu 4">
            <a:extLst>
              <a:ext uri="{FF2B5EF4-FFF2-40B4-BE49-F238E27FC236}">
                <a16:creationId xmlns:a16="http://schemas.microsoft.com/office/drawing/2014/main" id="{FEE95975-AA61-4E90-9771-4464A2802FC4}"/>
              </a:ext>
            </a:extLst>
          </p:cNvPr>
          <p:cNvSpPr>
            <a:spLocks noGrp="1"/>
          </p:cNvSpPr>
          <p:nvPr>
            <p:ph type="sldNum" sz="quarter" idx="12"/>
          </p:nvPr>
        </p:nvSpPr>
        <p:spPr/>
        <p:txBody>
          <a:bodyPr/>
          <a:lstStyle/>
          <a:p>
            <a:fld id="{0065268F-3B33-4156-91DB-617EDDE7836D}" type="slidenum">
              <a:rPr lang="en-US" smtClean="0"/>
              <a:t>1</a:t>
            </a:fld>
            <a:endParaRPr lang="en-US"/>
          </a:p>
        </p:txBody>
      </p:sp>
      <p:sp>
        <p:nvSpPr>
          <p:cNvPr id="6" name="Tiêu đề 1">
            <a:extLst>
              <a:ext uri="{FF2B5EF4-FFF2-40B4-BE49-F238E27FC236}">
                <a16:creationId xmlns:a16="http://schemas.microsoft.com/office/drawing/2014/main" id="{22E72C27-314D-40EA-AA51-97E7DEDEEB73}"/>
              </a:ext>
            </a:extLst>
          </p:cNvPr>
          <p:cNvSpPr txBox="1">
            <a:spLocks/>
          </p:cNvSpPr>
          <p:nvPr/>
        </p:nvSpPr>
        <p:spPr>
          <a:xfrm>
            <a:off x="1524000" y="839755"/>
            <a:ext cx="9144000" cy="93782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a:latin typeface="Times New Roman" panose="02020603050405020304" pitchFamily="18" charset="0"/>
                <a:cs typeface="Times New Roman" panose="02020603050405020304" pitchFamily="18" charset="0"/>
              </a:rPr>
              <a:t>ĐỒ ÁN CUỐI KỲ</a:t>
            </a:r>
          </a:p>
          <a:p>
            <a:r>
              <a:rPr lang="en-US" sz="2800">
                <a:latin typeface="Times New Roman" panose="02020603050405020304" pitchFamily="18" charset="0"/>
                <a:cs typeface="Times New Roman" panose="02020603050405020304" pitchFamily="18" charset="0"/>
              </a:rPr>
              <a:t>MÔN KHAI THÁC DỮ LIỆU VÀ KHAI PHÁ TRI THỨC</a:t>
            </a:r>
          </a:p>
        </p:txBody>
      </p:sp>
    </p:spTree>
    <p:extLst>
      <p:ext uri="{BB962C8B-B14F-4D97-AF65-F5344CB8AC3E}">
        <p14:creationId xmlns:p14="http://schemas.microsoft.com/office/powerpoint/2010/main" val="2186038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2CA448A-C114-430C-8824-27B97E9F6BA9}"/>
              </a:ext>
            </a:extLst>
          </p:cNvPr>
          <p:cNvSpPr>
            <a:spLocks noGrp="1"/>
          </p:cNvSpPr>
          <p:nvPr>
            <p:ph type="title"/>
          </p:nvPr>
        </p:nvSpPr>
        <p:spPr>
          <a:xfrm>
            <a:off x="838200" y="365125"/>
            <a:ext cx="10515600" cy="1230361"/>
          </a:xfrm>
        </p:spPr>
        <p:txBody>
          <a:bodyPr/>
          <a:lstStyle/>
          <a:p>
            <a:r>
              <a:rPr lang="en-US" b="1">
                <a:latin typeface="Times New Roman" panose="02020603050405020304" pitchFamily="18" charset="0"/>
                <a:cs typeface="Times New Roman" panose="02020603050405020304" pitchFamily="18" charset="0"/>
              </a:rPr>
              <a:t>II/ GIẢI PHÁP</a:t>
            </a:r>
          </a:p>
        </p:txBody>
      </p:sp>
      <p:sp>
        <p:nvSpPr>
          <p:cNvPr id="3" name="Chỗ dành sẵn cho Nội dung 2">
            <a:extLst>
              <a:ext uri="{FF2B5EF4-FFF2-40B4-BE49-F238E27FC236}">
                <a16:creationId xmlns:a16="http://schemas.microsoft.com/office/drawing/2014/main" id="{22C3E567-A7E5-4FF1-8131-443DDD84DEEC}"/>
              </a:ext>
            </a:extLst>
          </p:cNvPr>
          <p:cNvSpPr>
            <a:spLocks noGrp="1"/>
          </p:cNvSpPr>
          <p:nvPr>
            <p:ph idx="1"/>
          </p:nvPr>
        </p:nvSpPr>
        <p:spPr>
          <a:xfrm>
            <a:off x="838200" y="2099389"/>
            <a:ext cx="10515600" cy="970382"/>
          </a:xfrm>
        </p:spPr>
        <p:txBody>
          <a:bodyPr>
            <a:normAutofit/>
          </a:bodyPr>
          <a:lstStyle/>
          <a:p>
            <a:pPr marL="571500" indent="-342900" algn="just">
              <a:lnSpc>
                <a:spcPct val="150000"/>
              </a:lnSpc>
              <a:spcBef>
                <a:spcPts val="0"/>
              </a:spcBef>
            </a:pPr>
            <a:r>
              <a:rPr lang="en-US" sz="2000">
                <a:latin typeface="Times New Roman" panose="02020603050405020304" pitchFamily="18" charset="0"/>
                <a:ea typeface="Times New Roman" panose="02020603050405020304" pitchFamily="18" charset="0"/>
              </a:rPr>
              <a:t>B</a:t>
            </a:r>
            <a:r>
              <a:rPr lang="en-US" sz="2000">
                <a:effectLst/>
                <a:latin typeface="Times New Roman" panose="02020603050405020304" pitchFamily="18" charset="0"/>
                <a:ea typeface="Times New Roman" panose="02020603050405020304" pitchFamily="18" charset="0"/>
              </a:rPr>
              <a:t>ắt đầu crawl dữ liệu tuần tự với các url. Bắt đầu thiết lập webdriver để tìm nạp nội dung của URL từ Youtube:</a:t>
            </a:r>
            <a:endParaRPr lang="en-US" sz="3200">
              <a:latin typeface="Times New Roman" panose="02020603050405020304" pitchFamily="18" charset="0"/>
              <a:ea typeface="Times New Roman" panose="02020603050405020304" pitchFamily="18" charset="0"/>
            </a:endParaRPr>
          </a:p>
        </p:txBody>
      </p:sp>
      <p:sp>
        <p:nvSpPr>
          <p:cNvPr id="4" name="Chỗ dành sẵn cho Ngày tháng 3">
            <a:extLst>
              <a:ext uri="{FF2B5EF4-FFF2-40B4-BE49-F238E27FC236}">
                <a16:creationId xmlns:a16="http://schemas.microsoft.com/office/drawing/2014/main" id="{043B7D60-D2FD-48F1-B78D-03B4681C618A}"/>
              </a:ext>
            </a:extLst>
          </p:cNvPr>
          <p:cNvSpPr>
            <a:spLocks noGrp="1"/>
          </p:cNvSpPr>
          <p:nvPr>
            <p:ph type="dt" sz="half" idx="10"/>
          </p:nvPr>
        </p:nvSpPr>
        <p:spPr/>
        <p:txBody>
          <a:bodyPr/>
          <a:lstStyle/>
          <a:p>
            <a:fld id="{317723D4-F08E-4956-9E2D-68BDBF72CB02}" type="datetime1">
              <a:rPr lang="en-US" smtClean="0"/>
              <a:t>5/16/2021</a:t>
            </a:fld>
            <a:endParaRPr lang="en-US"/>
          </a:p>
        </p:txBody>
      </p:sp>
      <p:sp>
        <p:nvSpPr>
          <p:cNvPr id="5" name="Chỗ dành sẵn cho Số hiệu Bản chiếu 4">
            <a:extLst>
              <a:ext uri="{FF2B5EF4-FFF2-40B4-BE49-F238E27FC236}">
                <a16:creationId xmlns:a16="http://schemas.microsoft.com/office/drawing/2014/main" id="{DAD5DE89-98C4-473A-ACE8-5D89F8331487}"/>
              </a:ext>
            </a:extLst>
          </p:cNvPr>
          <p:cNvSpPr>
            <a:spLocks noGrp="1"/>
          </p:cNvSpPr>
          <p:nvPr>
            <p:ph type="sldNum" sz="quarter" idx="12"/>
          </p:nvPr>
        </p:nvSpPr>
        <p:spPr/>
        <p:txBody>
          <a:bodyPr/>
          <a:lstStyle/>
          <a:p>
            <a:fld id="{0065268F-3B33-4156-91DB-617EDDE7836D}" type="slidenum">
              <a:rPr lang="en-US" smtClean="0"/>
              <a:t>10</a:t>
            </a:fld>
            <a:endParaRPr lang="en-US"/>
          </a:p>
        </p:txBody>
      </p:sp>
      <p:sp>
        <p:nvSpPr>
          <p:cNvPr id="6" name="Chỗ dành sẵn cho Nội dung 2">
            <a:extLst>
              <a:ext uri="{FF2B5EF4-FFF2-40B4-BE49-F238E27FC236}">
                <a16:creationId xmlns:a16="http://schemas.microsoft.com/office/drawing/2014/main" id="{E0CCD259-FCE4-418B-91DF-290E2D3351AF}"/>
              </a:ext>
            </a:extLst>
          </p:cNvPr>
          <p:cNvSpPr txBox="1">
            <a:spLocks/>
          </p:cNvSpPr>
          <p:nvPr/>
        </p:nvSpPr>
        <p:spPr>
          <a:xfrm>
            <a:off x="838200" y="1595486"/>
            <a:ext cx="10515600" cy="503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latin typeface="Times New Roman" panose="02020603050405020304" pitchFamily="18" charset="0"/>
                <a:cs typeface="Times New Roman" panose="02020603050405020304" pitchFamily="18" charset="0"/>
              </a:rPr>
              <a:t>2.1 Thu thập dữ liệu</a:t>
            </a:r>
          </a:p>
        </p:txBody>
      </p:sp>
      <p:pic>
        <p:nvPicPr>
          <p:cNvPr id="11" name="Hình ảnh 10">
            <a:extLst>
              <a:ext uri="{FF2B5EF4-FFF2-40B4-BE49-F238E27FC236}">
                <a16:creationId xmlns:a16="http://schemas.microsoft.com/office/drawing/2014/main" id="{9D3B397C-30C9-4458-868F-F97D9ECFFDF0}"/>
              </a:ext>
            </a:extLst>
          </p:cNvPr>
          <p:cNvPicPr>
            <a:picLocks noChangeAspect="1"/>
          </p:cNvPicPr>
          <p:nvPr/>
        </p:nvPicPr>
        <p:blipFill>
          <a:blip r:embed="rId2"/>
          <a:stretch>
            <a:fillRect/>
          </a:stretch>
        </p:blipFill>
        <p:spPr>
          <a:xfrm>
            <a:off x="4496127" y="2626371"/>
            <a:ext cx="3993173" cy="1038225"/>
          </a:xfrm>
          <a:prstGeom prst="rect">
            <a:avLst/>
          </a:prstGeom>
        </p:spPr>
      </p:pic>
      <p:sp>
        <p:nvSpPr>
          <p:cNvPr id="12" name="Chỗ dành sẵn cho Nội dung 2">
            <a:extLst>
              <a:ext uri="{FF2B5EF4-FFF2-40B4-BE49-F238E27FC236}">
                <a16:creationId xmlns:a16="http://schemas.microsoft.com/office/drawing/2014/main" id="{DC53FC30-376A-437C-B0B4-57C94EC7735C}"/>
              </a:ext>
            </a:extLst>
          </p:cNvPr>
          <p:cNvSpPr txBox="1">
            <a:spLocks/>
          </p:cNvSpPr>
          <p:nvPr/>
        </p:nvSpPr>
        <p:spPr>
          <a:xfrm>
            <a:off x="838199" y="3858029"/>
            <a:ext cx="10515600" cy="6326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342900" algn="just">
              <a:lnSpc>
                <a:spcPct val="150000"/>
              </a:lnSpc>
              <a:spcBef>
                <a:spcPts val="0"/>
              </a:spcBef>
            </a:pPr>
            <a:r>
              <a:rPr lang="en-US" sz="2000">
                <a:effectLst/>
                <a:latin typeface="Times New Roman" panose="02020603050405020304" pitchFamily="18" charset="0"/>
                <a:ea typeface="Times New Roman" panose="02020603050405020304" pitchFamily="18" charset="0"/>
              </a:rPr>
              <a:t>driver.get(url) – thao tác này sẽ mở ra một cửa số trình duyệt Chrome mới cho liên kết đó. </a:t>
            </a:r>
            <a:endParaRPr lang="en-US" sz="4000">
              <a:latin typeface="Times New Roman" panose="02020603050405020304" pitchFamily="18" charset="0"/>
              <a:ea typeface="Times New Roman" panose="02020603050405020304" pitchFamily="18" charset="0"/>
            </a:endParaRPr>
          </a:p>
        </p:txBody>
      </p:sp>
      <p:sp>
        <p:nvSpPr>
          <p:cNvPr id="13" name="Chỗ dành sẵn cho Nội dung 2">
            <a:extLst>
              <a:ext uri="{FF2B5EF4-FFF2-40B4-BE49-F238E27FC236}">
                <a16:creationId xmlns:a16="http://schemas.microsoft.com/office/drawing/2014/main" id="{C524A781-5A1A-4F3B-8D00-523E59A85295}"/>
              </a:ext>
            </a:extLst>
          </p:cNvPr>
          <p:cNvSpPr txBox="1">
            <a:spLocks/>
          </p:cNvSpPr>
          <p:nvPr/>
        </p:nvSpPr>
        <p:spPr>
          <a:xfrm>
            <a:off x="838199" y="4490728"/>
            <a:ext cx="10515600" cy="19139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342900" algn="just">
              <a:lnSpc>
                <a:spcPct val="150000"/>
              </a:lnSpc>
              <a:spcBef>
                <a:spcPts val="0"/>
              </a:spcBef>
            </a:pPr>
            <a:r>
              <a:rPr lang="en-US" sz="2000">
                <a:effectLst/>
                <a:latin typeface="Times New Roman" panose="02020603050405020304" pitchFamily="18" charset="0"/>
                <a:ea typeface="Times New Roman" panose="02020603050405020304" pitchFamily="18" charset="0"/>
              </a:rPr>
              <a:t>WebDriverWait yêu cầu webdriver tạm dừng một khoảng thời gian, sau đó mới thực hiện tiếp các thao tác tiếp theo, nếu không có wait có thể dẫn đến lỗi NotFoundException do không tìm thấy phần tử muốn crawl. </a:t>
            </a:r>
            <a:endParaRPr lang="en-US" sz="480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8800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2CA448A-C114-430C-8824-27B97E9F6BA9}"/>
              </a:ext>
            </a:extLst>
          </p:cNvPr>
          <p:cNvSpPr>
            <a:spLocks noGrp="1"/>
          </p:cNvSpPr>
          <p:nvPr>
            <p:ph type="title"/>
          </p:nvPr>
        </p:nvSpPr>
        <p:spPr>
          <a:xfrm>
            <a:off x="838200" y="365125"/>
            <a:ext cx="10515600" cy="1230361"/>
          </a:xfrm>
        </p:spPr>
        <p:txBody>
          <a:bodyPr/>
          <a:lstStyle/>
          <a:p>
            <a:r>
              <a:rPr lang="en-US" b="1">
                <a:latin typeface="Times New Roman" panose="02020603050405020304" pitchFamily="18" charset="0"/>
                <a:cs typeface="Times New Roman" panose="02020603050405020304" pitchFamily="18" charset="0"/>
              </a:rPr>
              <a:t>II/ GIẢI PHÁP</a:t>
            </a:r>
          </a:p>
        </p:txBody>
      </p:sp>
      <p:sp>
        <p:nvSpPr>
          <p:cNvPr id="3" name="Chỗ dành sẵn cho Nội dung 2">
            <a:extLst>
              <a:ext uri="{FF2B5EF4-FFF2-40B4-BE49-F238E27FC236}">
                <a16:creationId xmlns:a16="http://schemas.microsoft.com/office/drawing/2014/main" id="{22C3E567-A7E5-4FF1-8131-443DDD84DEEC}"/>
              </a:ext>
            </a:extLst>
          </p:cNvPr>
          <p:cNvSpPr>
            <a:spLocks noGrp="1"/>
          </p:cNvSpPr>
          <p:nvPr>
            <p:ph idx="1"/>
          </p:nvPr>
        </p:nvSpPr>
        <p:spPr>
          <a:xfrm>
            <a:off x="838200" y="2099389"/>
            <a:ext cx="10515600" cy="2034072"/>
          </a:xfrm>
        </p:spPr>
        <p:txBody>
          <a:bodyPr>
            <a:normAutofit fontScale="92500" lnSpcReduction="10000"/>
          </a:bodyPr>
          <a:lstStyle/>
          <a:p>
            <a:pPr marL="514350" indent="-285750" algn="just">
              <a:lnSpc>
                <a:spcPct val="150000"/>
              </a:lnSpc>
              <a:spcBef>
                <a:spcPts val="0"/>
              </a:spcBef>
            </a:pPr>
            <a:r>
              <a:rPr lang="en-US" sz="2400">
                <a:effectLst/>
                <a:latin typeface="Times New Roman" panose="02020603050405020304" pitchFamily="18" charset="0"/>
                <a:ea typeface="Times New Roman" panose="02020603050405020304" pitchFamily="18" charset="0"/>
              </a:rPr>
              <a:t> Cho driver kéo xuống cuối trang để load trang 10 lần, mỗi lần sẽ sleep(10) để trình duyệt load.</a:t>
            </a:r>
          </a:p>
          <a:p>
            <a:pPr marL="514350" indent="-285750" algn="just">
              <a:lnSpc>
                <a:spcPct val="150000"/>
              </a:lnSpc>
              <a:spcBef>
                <a:spcPts val="0"/>
              </a:spcBef>
            </a:pPr>
            <a:r>
              <a:rPr lang="en-US" sz="2400">
                <a:effectLst/>
                <a:latin typeface="Times New Roman" panose="02020603050405020304" pitchFamily="18" charset="0"/>
                <a:ea typeface="Times New Roman" panose="02020603050405020304" pitchFamily="18" charset="0"/>
              </a:rPr>
              <a:t>Sau khi load xong, tạo biến comments để tìm những phần tử có id là ‘content-text’.</a:t>
            </a:r>
          </a:p>
          <a:p>
            <a:pPr marL="514350" indent="-285750" algn="just">
              <a:lnSpc>
                <a:spcPct val="150000"/>
              </a:lnSpc>
              <a:spcBef>
                <a:spcPts val="0"/>
              </a:spcBef>
            </a:pPr>
            <a:r>
              <a:rPr lang="en-US" sz="2400">
                <a:effectLst/>
                <a:latin typeface="Times New Roman" panose="02020603050405020304" pitchFamily="18" charset="0"/>
                <a:ea typeface="Times New Roman" panose="02020603050405020304" pitchFamily="18" charset="0"/>
              </a:rPr>
              <a:t>Cuối cùng là dùng for để đưa comment vào tập data_crawl đã tạo trước đó.</a:t>
            </a:r>
          </a:p>
        </p:txBody>
      </p:sp>
      <p:sp>
        <p:nvSpPr>
          <p:cNvPr id="4" name="Chỗ dành sẵn cho Ngày tháng 3">
            <a:extLst>
              <a:ext uri="{FF2B5EF4-FFF2-40B4-BE49-F238E27FC236}">
                <a16:creationId xmlns:a16="http://schemas.microsoft.com/office/drawing/2014/main" id="{043B7D60-D2FD-48F1-B78D-03B4681C618A}"/>
              </a:ext>
            </a:extLst>
          </p:cNvPr>
          <p:cNvSpPr>
            <a:spLocks noGrp="1"/>
          </p:cNvSpPr>
          <p:nvPr>
            <p:ph type="dt" sz="half" idx="10"/>
          </p:nvPr>
        </p:nvSpPr>
        <p:spPr/>
        <p:txBody>
          <a:bodyPr/>
          <a:lstStyle/>
          <a:p>
            <a:fld id="{317723D4-F08E-4956-9E2D-68BDBF72CB02}" type="datetime1">
              <a:rPr lang="en-US" smtClean="0"/>
              <a:t>5/16/2021</a:t>
            </a:fld>
            <a:endParaRPr lang="en-US"/>
          </a:p>
        </p:txBody>
      </p:sp>
      <p:sp>
        <p:nvSpPr>
          <p:cNvPr id="5" name="Chỗ dành sẵn cho Số hiệu Bản chiếu 4">
            <a:extLst>
              <a:ext uri="{FF2B5EF4-FFF2-40B4-BE49-F238E27FC236}">
                <a16:creationId xmlns:a16="http://schemas.microsoft.com/office/drawing/2014/main" id="{DAD5DE89-98C4-473A-ACE8-5D89F8331487}"/>
              </a:ext>
            </a:extLst>
          </p:cNvPr>
          <p:cNvSpPr>
            <a:spLocks noGrp="1"/>
          </p:cNvSpPr>
          <p:nvPr>
            <p:ph type="sldNum" sz="quarter" idx="12"/>
          </p:nvPr>
        </p:nvSpPr>
        <p:spPr/>
        <p:txBody>
          <a:bodyPr/>
          <a:lstStyle/>
          <a:p>
            <a:fld id="{0065268F-3B33-4156-91DB-617EDDE7836D}" type="slidenum">
              <a:rPr lang="en-US" smtClean="0"/>
              <a:t>11</a:t>
            </a:fld>
            <a:endParaRPr lang="en-US"/>
          </a:p>
        </p:txBody>
      </p:sp>
      <p:sp>
        <p:nvSpPr>
          <p:cNvPr id="6" name="Chỗ dành sẵn cho Nội dung 2">
            <a:extLst>
              <a:ext uri="{FF2B5EF4-FFF2-40B4-BE49-F238E27FC236}">
                <a16:creationId xmlns:a16="http://schemas.microsoft.com/office/drawing/2014/main" id="{E0CCD259-FCE4-418B-91DF-290E2D3351AF}"/>
              </a:ext>
            </a:extLst>
          </p:cNvPr>
          <p:cNvSpPr txBox="1">
            <a:spLocks/>
          </p:cNvSpPr>
          <p:nvPr/>
        </p:nvSpPr>
        <p:spPr>
          <a:xfrm>
            <a:off x="838200" y="1595486"/>
            <a:ext cx="10515600" cy="503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latin typeface="Times New Roman" panose="02020603050405020304" pitchFamily="18" charset="0"/>
                <a:cs typeface="Times New Roman" panose="02020603050405020304" pitchFamily="18" charset="0"/>
              </a:rPr>
              <a:t>2.1 Thu thập dữ liệu</a:t>
            </a:r>
          </a:p>
        </p:txBody>
      </p:sp>
      <p:pic>
        <p:nvPicPr>
          <p:cNvPr id="10" name="Hình ảnh 9">
            <a:extLst>
              <a:ext uri="{FF2B5EF4-FFF2-40B4-BE49-F238E27FC236}">
                <a16:creationId xmlns:a16="http://schemas.microsoft.com/office/drawing/2014/main" id="{22232A0E-7A93-4D20-A217-B84669FE9F95}"/>
              </a:ext>
            </a:extLst>
          </p:cNvPr>
          <p:cNvPicPr>
            <a:picLocks noChangeAspect="1"/>
          </p:cNvPicPr>
          <p:nvPr/>
        </p:nvPicPr>
        <p:blipFill>
          <a:blip r:embed="rId2"/>
          <a:stretch>
            <a:fillRect/>
          </a:stretch>
        </p:blipFill>
        <p:spPr>
          <a:xfrm>
            <a:off x="833466" y="4266244"/>
            <a:ext cx="10525068" cy="1833086"/>
          </a:xfrm>
          <a:prstGeom prst="rect">
            <a:avLst/>
          </a:prstGeom>
        </p:spPr>
      </p:pic>
    </p:spTree>
    <p:extLst>
      <p:ext uri="{BB962C8B-B14F-4D97-AF65-F5344CB8AC3E}">
        <p14:creationId xmlns:p14="http://schemas.microsoft.com/office/powerpoint/2010/main" val="699809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2CA448A-C114-430C-8824-27B97E9F6BA9}"/>
              </a:ext>
            </a:extLst>
          </p:cNvPr>
          <p:cNvSpPr>
            <a:spLocks noGrp="1"/>
          </p:cNvSpPr>
          <p:nvPr>
            <p:ph type="title"/>
          </p:nvPr>
        </p:nvSpPr>
        <p:spPr>
          <a:xfrm>
            <a:off x="838200" y="365125"/>
            <a:ext cx="10515600" cy="1230361"/>
          </a:xfrm>
        </p:spPr>
        <p:txBody>
          <a:bodyPr/>
          <a:lstStyle/>
          <a:p>
            <a:r>
              <a:rPr lang="en-US" b="1">
                <a:latin typeface="Times New Roman" panose="02020603050405020304" pitchFamily="18" charset="0"/>
                <a:cs typeface="Times New Roman" panose="02020603050405020304" pitchFamily="18" charset="0"/>
              </a:rPr>
              <a:t>II/ GIẢI PHÁP</a:t>
            </a:r>
          </a:p>
        </p:txBody>
      </p:sp>
      <p:sp>
        <p:nvSpPr>
          <p:cNvPr id="3" name="Chỗ dành sẵn cho Nội dung 2">
            <a:extLst>
              <a:ext uri="{FF2B5EF4-FFF2-40B4-BE49-F238E27FC236}">
                <a16:creationId xmlns:a16="http://schemas.microsoft.com/office/drawing/2014/main" id="{22C3E567-A7E5-4FF1-8131-443DDD84DEEC}"/>
              </a:ext>
            </a:extLst>
          </p:cNvPr>
          <p:cNvSpPr>
            <a:spLocks noGrp="1"/>
          </p:cNvSpPr>
          <p:nvPr>
            <p:ph idx="1"/>
          </p:nvPr>
        </p:nvSpPr>
        <p:spPr>
          <a:xfrm>
            <a:off x="838200" y="2099389"/>
            <a:ext cx="5345270" cy="4120435"/>
          </a:xfrm>
        </p:spPr>
        <p:txBody>
          <a:bodyPr>
            <a:normAutofit/>
          </a:bodyPr>
          <a:lstStyle/>
          <a:p>
            <a:pPr indent="457200" algn="just">
              <a:lnSpc>
                <a:spcPct val="150000"/>
              </a:lnSpc>
            </a:pPr>
            <a:r>
              <a:rPr lang="en-US" sz="2400">
                <a:effectLst/>
                <a:latin typeface="Times New Roman" panose="02020603050405020304" pitchFamily="18" charset="0"/>
                <a:ea typeface="Times New Roman" panose="02020603050405020304" pitchFamily="18" charset="0"/>
              </a:rPr>
              <a:t>Sau khi đã thu thập xong dữ liệu, viết một hàm export data_crawl ra file excel để tiến hành xử lý data và gán nhãn.</a:t>
            </a:r>
          </a:p>
          <a:p>
            <a:pPr indent="457200" algn="just">
              <a:lnSpc>
                <a:spcPct val="150000"/>
              </a:lnSpc>
            </a:pPr>
            <a:r>
              <a:rPr lang="en-US" sz="2400">
                <a:latin typeface="Times New Roman" panose="02020603050405020304" pitchFamily="18" charset="0"/>
                <a:ea typeface="Times New Roman" panose="02020603050405020304" pitchFamily="18" charset="0"/>
              </a:rPr>
              <a:t>Lặp lại với các url khác.</a:t>
            </a:r>
            <a:endParaRPr lang="en-US" sz="2400">
              <a:effectLst/>
              <a:latin typeface="Times New Roman" panose="02020603050405020304" pitchFamily="18" charset="0"/>
              <a:ea typeface="Times New Roman" panose="02020603050405020304" pitchFamily="18" charset="0"/>
            </a:endParaRPr>
          </a:p>
        </p:txBody>
      </p:sp>
      <p:sp>
        <p:nvSpPr>
          <p:cNvPr id="4" name="Chỗ dành sẵn cho Ngày tháng 3">
            <a:extLst>
              <a:ext uri="{FF2B5EF4-FFF2-40B4-BE49-F238E27FC236}">
                <a16:creationId xmlns:a16="http://schemas.microsoft.com/office/drawing/2014/main" id="{043B7D60-D2FD-48F1-B78D-03B4681C618A}"/>
              </a:ext>
            </a:extLst>
          </p:cNvPr>
          <p:cNvSpPr>
            <a:spLocks noGrp="1"/>
          </p:cNvSpPr>
          <p:nvPr>
            <p:ph type="dt" sz="half" idx="10"/>
          </p:nvPr>
        </p:nvSpPr>
        <p:spPr/>
        <p:txBody>
          <a:bodyPr/>
          <a:lstStyle/>
          <a:p>
            <a:fld id="{317723D4-F08E-4956-9E2D-68BDBF72CB02}" type="datetime1">
              <a:rPr lang="en-US" smtClean="0"/>
              <a:t>5/16/2021</a:t>
            </a:fld>
            <a:endParaRPr lang="en-US"/>
          </a:p>
        </p:txBody>
      </p:sp>
      <p:sp>
        <p:nvSpPr>
          <p:cNvPr id="5" name="Chỗ dành sẵn cho Số hiệu Bản chiếu 4">
            <a:extLst>
              <a:ext uri="{FF2B5EF4-FFF2-40B4-BE49-F238E27FC236}">
                <a16:creationId xmlns:a16="http://schemas.microsoft.com/office/drawing/2014/main" id="{DAD5DE89-98C4-473A-ACE8-5D89F8331487}"/>
              </a:ext>
            </a:extLst>
          </p:cNvPr>
          <p:cNvSpPr>
            <a:spLocks noGrp="1"/>
          </p:cNvSpPr>
          <p:nvPr>
            <p:ph type="sldNum" sz="quarter" idx="12"/>
          </p:nvPr>
        </p:nvSpPr>
        <p:spPr/>
        <p:txBody>
          <a:bodyPr/>
          <a:lstStyle/>
          <a:p>
            <a:fld id="{0065268F-3B33-4156-91DB-617EDDE7836D}" type="slidenum">
              <a:rPr lang="en-US" smtClean="0"/>
              <a:t>12</a:t>
            </a:fld>
            <a:endParaRPr lang="en-US"/>
          </a:p>
        </p:txBody>
      </p:sp>
      <p:sp>
        <p:nvSpPr>
          <p:cNvPr id="6" name="Chỗ dành sẵn cho Nội dung 2">
            <a:extLst>
              <a:ext uri="{FF2B5EF4-FFF2-40B4-BE49-F238E27FC236}">
                <a16:creationId xmlns:a16="http://schemas.microsoft.com/office/drawing/2014/main" id="{E0CCD259-FCE4-418B-91DF-290E2D3351AF}"/>
              </a:ext>
            </a:extLst>
          </p:cNvPr>
          <p:cNvSpPr txBox="1">
            <a:spLocks/>
          </p:cNvSpPr>
          <p:nvPr/>
        </p:nvSpPr>
        <p:spPr>
          <a:xfrm>
            <a:off x="838200" y="1595486"/>
            <a:ext cx="10515600" cy="503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latin typeface="Times New Roman" panose="02020603050405020304" pitchFamily="18" charset="0"/>
                <a:cs typeface="Times New Roman" panose="02020603050405020304" pitchFamily="18" charset="0"/>
              </a:rPr>
              <a:t>2.1 Thu thập dữ liệu</a:t>
            </a:r>
          </a:p>
        </p:txBody>
      </p:sp>
      <p:pic>
        <p:nvPicPr>
          <p:cNvPr id="11" name="Hình ảnh 10">
            <a:extLst>
              <a:ext uri="{FF2B5EF4-FFF2-40B4-BE49-F238E27FC236}">
                <a16:creationId xmlns:a16="http://schemas.microsoft.com/office/drawing/2014/main" id="{EDC4A072-E75E-4EF7-964B-A3D01C9D8C3C}"/>
              </a:ext>
            </a:extLst>
          </p:cNvPr>
          <p:cNvPicPr>
            <a:picLocks noChangeAspect="1"/>
          </p:cNvPicPr>
          <p:nvPr/>
        </p:nvPicPr>
        <p:blipFill>
          <a:blip r:embed="rId2"/>
          <a:stretch>
            <a:fillRect/>
          </a:stretch>
        </p:blipFill>
        <p:spPr>
          <a:xfrm>
            <a:off x="6334125" y="1927937"/>
            <a:ext cx="5345270" cy="4291887"/>
          </a:xfrm>
          <a:prstGeom prst="rect">
            <a:avLst/>
          </a:prstGeom>
        </p:spPr>
      </p:pic>
    </p:spTree>
    <p:extLst>
      <p:ext uri="{BB962C8B-B14F-4D97-AF65-F5344CB8AC3E}">
        <p14:creationId xmlns:p14="http://schemas.microsoft.com/office/powerpoint/2010/main" val="1757187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2CA448A-C114-430C-8824-27B97E9F6BA9}"/>
              </a:ext>
            </a:extLst>
          </p:cNvPr>
          <p:cNvSpPr>
            <a:spLocks noGrp="1"/>
          </p:cNvSpPr>
          <p:nvPr>
            <p:ph type="title"/>
          </p:nvPr>
        </p:nvSpPr>
        <p:spPr>
          <a:xfrm>
            <a:off x="838200" y="365125"/>
            <a:ext cx="10515600" cy="1230361"/>
          </a:xfrm>
        </p:spPr>
        <p:txBody>
          <a:bodyPr/>
          <a:lstStyle/>
          <a:p>
            <a:r>
              <a:rPr lang="en-US" b="1">
                <a:latin typeface="Times New Roman" panose="02020603050405020304" pitchFamily="18" charset="0"/>
                <a:cs typeface="Times New Roman" panose="02020603050405020304" pitchFamily="18" charset="0"/>
              </a:rPr>
              <a:t>II/ GIẢI PHÁP</a:t>
            </a:r>
          </a:p>
        </p:txBody>
      </p:sp>
      <p:sp>
        <p:nvSpPr>
          <p:cNvPr id="4" name="Chỗ dành sẵn cho Ngày tháng 3">
            <a:extLst>
              <a:ext uri="{FF2B5EF4-FFF2-40B4-BE49-F238E27FC236}">
                <a16:creationId xmlns:a16="http://schemas.microsoft.com/office/drawing/2014/main" id="{043B7D60-D2FD-48F1-B78D-03B4681C618A}"/>
              </a:ext>
            </a:extLst>
          </p:cNvPr>
          <p:cNvSpPr>
            <a:spLocks noGrp="1"/>
          </p:cNvSpPr>
          <p:nvPr>
            <p:ph type="dt" sz="half" idx="10"/>
          </p:nvPr>
        </p:nvSpPr>
        <p:spPr/>
        <p:txBody>
          <a:bodyPr/>
          <a:lstStyle/>
          <a:p>
            <a:fld id="{317723D4-F08E-4956-9E2D-68BDBF72CB02}" type="datetime1">
              <a:rPr lang="en-US" smtClean="0"/>
              <a:t>5/16/2021</a:t>
            </a:fld>
            <a:endParaRPr lang="en-US"/>
          </a:p>
        </p:txBody>
      </p:sp>
      <p:sp>
        <p:nvSpPr>
          <p:cNvPr id="5" name="Chỗ dành sẵn cho Số hiệu Bản chiếu 4">
            <a:extLst>
              <a:ext uri="{FF2B5EF4-FFF2-40B4-BE49-F238E27FC236}">
                <a16:creationId xmlns:a16="http://schemas.microsoft.com/office/drawing/2014/main" id="{DAD5DE89-98C4-473A-ACE8-5D89F8331487}"/>
              </a:ext>
            </a:extLst>
          </p:cNvPr>
          <p:cNvSpPr>
            <a:spLocks noGrp="1"/>
          </p:cNvSpPr>
          <p:nvPr>
            <p:ph type="sldNum" sz="quarter" idx="12"/>
          </p:nvPr>
        </p:nvSpPr>
        <p:spPr/>
        <p:txBody>
          <a:bodyPr/>
          <a:lstStyle/>
          <a:p>
            <a:fld id="{0065268F-3B33-4156-91DB-617EDDE7836D}" type="slidenum">
              <a:rPr lang="en-US" smtClean="0"/>
              <a:t>13</a:t>
            </a:fld>
            <a:endParaRPr lang="en-US"/>
          </a:p>
        </p:txBody>
      </p:sp>
      <p:sp>
        <p:nvSpPr>
          <p:cNvPr id="6" name="Chỗ dành sẵn cho Nội dung 2">
            <a:extLst>
              <a:ext uri="{FF2B5EF4-FFF2-40B4-BE49-F238E27FC236}">
                <a16:creationId xmlns:a16="http://schemas.microsoft.com/office/drawing/2014/main" id="{E0CCD259-FCE4-418B-91DF-290E2D3351AF}"/>
              </a:ext>
            </a:extLst>
          </p:cNvPr>
          <p:cNvSpPr txBox="1">
            <a:spLocks/>
          </p:cNvSpPr>
          <p:nvPr/>
        </p:nvSpPr>
        <p:spPr>
          <a:xfrm>
            <a:off x="838200" y="1595486"/>
            <a:ext cx="10515600" cy="503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latin typeface="Times New Roman" panose="02020603050405020304" pitchFamily="18" charset="0"/>
                <a:cs typeface="Times New Roman" panose="02020603050405020304" pitchFamily="18" charset="0"/>
              </a:rPr>
              <a:t>2.1 Thu thập dữ liệu</a:t>
            </a:r>
          </a:p>
        </p:txBody>
      </p:sp>
      <p:pic>
        <p:nvPicPr>
          <p:cNvPr id="7" name="Hình ảnh 6">
            <a:extLst>
              <a:ext uri="{FF2B5EF4-FFF2-40B4-BE49-F238E27FC236}">
                <a16:creationId xmlns:a16="http://schemas.microsoft.com/office/drawing/2014/main" id="{1E2BC6C4-65E5-4BD6-99F5-A7053914D6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737" y="2613948"/>
            <a:ext cx="11820525" cy="3238500"/>
          </a:xfrm>
          <a:prstGeom prst="rect">
            <a:avLst/>
          </a:prstGeom>
        </p:spPr>
      </p:pic>
    </p:spTree>
    <p:extLst>
      <p:ext uri="{BB962C8B-B14F-4D97-AF65-F5344CB8AC3E}">
        <p14:creationId xmlns:p14="http://schemas.microsoft.com/office/powerpoint/2010/main" val="152055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2CA448A-C114-430C-8824-27B97E9F6BA9}"/>
              </a:ext>
            </a:extLst>
          </p:cNvPr>
          <p:cNvSpPr>
            <a:spLocks noGrp="1"/>
          </p:cNvSpPr>
          <p:nvPr>
            <p:ph type="title"/>
          </p:nvPr>
        </p:nvSpPr>
        <p:spPr>
          <a:xfrm>
            <a:off x="838200" y="365125"/>
            <a:ext cx="10515600" cy="1230361"/>
          </a:xfrm>
        </p:spPr>
        <p:txBody>
          <a:bodyPr/>
          <a:lstStyle/>
          <a:p>
            <a:r>
              <a:rPr lang="en-US" b="1">
                <a:latin typeface="Times New Roman" panose="02020603050405020304" pitchFamily="18" charset="0"/>
                <a:cs typeface="Times New Roman" panose="02020603050405020304" pitchFamily="18" charset="0"/>
              </a:rPr>
              <a:t>II/ GIẢI PHÁP</a:t>
            </a:r>
          </a:p>
        </p:txBody>
      </p:sp>
      <p:sp>
        <p:nvSpPr>
          <p:cNvPr id="3" name="Chỗ dành sẵn cho Nội dung 2">
            <a:extLst>
              <a:ext uri="{FF2B5EF4-FFF2-40B4-BE49-F238E27FC236}">
                <a16:creationId xmlns:a16="http://schemas.microsoft.com/office/drawing/2014/main" id="{22C3E567-A7E5-4FF1-8131-443DDD84DEEC}"/>
              </a:ext>
            </a:extLst>
          </p:cNvPr>
          <p:cNvSpPr>
            <a:spLocks noGrp="1"/>
          </p:cNvSpPr>
          <p:nvPr>
            <p:ph idx="1"/>
          </p:nvPr>
        </p:nvSpPr>
        <p:spPr>
          <a:xfrm>
            <a:off x="838200" y="2099388"/>
            <a:ext cx="4732176" cy="4180113"/>
          </a:xfrm>
        </p:spPr>
        <p:txBody>
          <a:bodyPr>
            <a:normAutofit fontScale="92500"/>
          </a:bodyPr>
          <a:lstStyle/>
          <a:p>
            <a:pPr indent="457200" algn="just">
              <a:lnSpc>
                <a:spcPct val="150000"/>
              </a:lnSpc>
              <a:spcBef>
                <a:spcPts val="0"/>
              </a:spcBef>
            </a:pPr>
            <a:r>
              <a:rPr lang="en-US" sz="2400">
                <a:effectLst/>
                <a:latin typeface="Times New Roman" panose="02020603050405020304" pitchFamily="18" charset="0"/>
                <a:ea typeface="Times New Roman" panose="02020603050405020304" pitchFamily="18" charset="0"/>
              </a:rPr>
              <a:t>Tạo một hàm text_process để preprocessing. Đầu tiên, chuyển tất cả về chữ thường, sau đó bỏ những từ đặc biệt.</a:t>
            </a:r>
          </a:p>
          <a:p>
            <a:pPr indent="457200" algn="just">
              <a:lnSpc>
                <a:spcPct val="150000"/>
              </a:lnSpc>
              <a:spcBef>
                <a:spcPts val="0"/>
              </a:spcBef>
            </a:pPr>
            <a:r>
              <a:rPr lang="en-US" sz="2400">
                <a:effectLst/>
                <a:latin typeface="Times New Roman" panose="02020603050405020304" pitchFamily="18" charset="0"/>
                <a:ea typeface="Times New Roman" panose="02020603050405020304" pitchFamily="18" charset="0"/>
              </a:rPr>
              <a:t>Tiếp theo sẽ replace một số từ viết tắt, một từ chung nghĩa nhưng lại được viết khác nhau được liệt kê từ bộ dữ liệu train của thầy Lê Cung Tưởng.</a:t>
            </a:r>
          </a:p>
        </p:txBody>
      </p:sp>
      <p:sp>
        <p:nvSpPr>
          <p:cNvPr id="4" name="Chỗ dành sẵn cho Ngày tháng 3">
            <a:extLst>
              <a:ext uri="{FF2B5EF4-FFF2-40B4-BE49-F238E27FC236}">
                <a16:creationId xmlns:a16="http://schemas.microsoft.com/office/drawing/2014/main" id="{043B7D60-D2FD-48F1-B78D-03B4681C618A}"/>
              </a:ext>
            </a:extLst>
          </p:cNvPr>
          <p:cNvSpPr>
            <a:spLocks noGrp="1"/>
          </p:cNvSpPr>
          <p:nvPr>
            <p:ph type="dt" sz="half" idx="10"/>
          </p:nvPr>
        </p:nvSpPr>
        <p:spPr/>
        <p:txBody>
          <a:bodyPr/>
          <a:lstStyle/>
          <a:p>
            <a:fld id="{317723D4-F08E-4956-9E2D-68BDBF72CB02}" type="datetime1">
              <a:rPr lang="en-US" smtClean="0"/>
              <a:t>5/16/2021</a:t>
            </a:fld>
            <a:endParaRPr lang="en-US"/>
          </a:p>
        </p:txBody>
      </p:sp>
      <p:sp>
        <p:nvSpPr>
          <p:cNvPr id="5" name="Chỗ dành sẵn cho Số hiệu Bản chiếu 4">
            <a:extLst>
              <a:ext uri="{FF2B5EF4-FFF2-40B4-BE49-F238E27FC236}">
                <a16:creationId xmlns:a16="http://schemas.microsoft.com/office/drawing/2014/main" id="{DAD5DE89-98C4-473A-ACE8-5D89F8331487}"/>
              </a:ext>
            </a:extLst>
          </p:cNvPr>
          <p:cNvSpPr>
            <a:spLocks noGrp="1"/>
          </p:cNvSpPr>
          <p:nvPr>
            <p:ph type="sldNum" sz="quarter" idx="12"/>
          </p:nvPr>
        </p:nvSpPr>
        <p:spPr/>
        <p:txBody>
          <a:bodyPr/>
          <a:lstStyle/>
          <a:p>
            <a:fld id="{0065268F-3B33-4156-91DB-617EDDE7836D}" type="slidenum">
              <a:rPr lang="en-US" smtClean="0"/>
              <a:t>14</a:t>
            </a:fld>
            <a:endParaRPr lang="en-US"/>
          </a:p>
        </p:txBody>
      </p:sp>
      <p:sp>
        <p:nvSpPr>
          <p:cNvPr id="6" name="Chỗ dành sẵn cho Nội dung 2">
            <a:extLst>
              <a:ext uri="{FF2B5EF4-FFF2-40B4-BE49-F238E27FC236}">
                <a16:creationId xmlns:a16="http://schemas.microsoft.com/office/drawing/2014/main" id="{E0CCD259-FCE4-418B-91DF-290E2D3351AF}"/>
              </a:ext>
            </a:extLst>
          </p:cNvPr>
          <p:cNvSpPr txBox="1">
            <a:spLocks/>
          </p:cNvSpPr>
          <p:nvPr/>
        </p:nvSpPr>
        <p:spPr>
          <a:xfrm>
            <a:off x="838200" y="1595486"/>
            <a:ext cx="10515600" cy="503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latin typeface="Times New Roman" panose="02020603050405020304" pitchFamily="18" charset="0"/>
                <a:cs typeface="Times New Roman" panose="02020603050405020304" pitchFamily="18" charset="0"/>
              </a:rPr>
              <a:t>2.1 Thu thập dữ liệu</a:t>
            </a:r>
          </a:p>
        </p:txBody>
      </p:sp>
      <p:pic>
        <p:nvPicPr>
          <p:cNvPr id="8" name="Hình ảnh 7">
            <a:extLst>
              <a:ext uri="{FF2B5EF4-FFF2-40B4-BE49-F238E27FC236}">
                <a16:creationId xmlns:a16="http://schemas.microsoft.com/office/drawing/2014/main" id="{E11006C4-677A-4217-82E7-DCE9E4EFDD53}"/>
              </a:ext>
            </a:extLst>
          </p:cNvPr>
          <p:cNvPicPr>
            <a:picLocks noChangeAspect="1"/>
          </p:cNvPicPr>
          <p:nvPr/>
        </p:nvPicPr>
        <p:blipFill>
          <a:blip r:embed="rId2"/>
          <a:stretch>
            <a:fillRect/>
          </a:stretch>
        </p:blipFill>
        <p:spPr>
          <a:xfrm>
            <a:off x="5756755" y="2176237"/>
            <a:ext cx="5707689" cy="4180113"/>
          </a:xfrm>
          <a:prstGeom prst="rect">
            <a:avLst/>
          </a:prstGeom>
        </p:spPr>
      </p:pic>
    </p:spTree>
    <p:extLst>
      <p:ext uri="{BB962C8B-B14F-4D97-AF65-F5344CB8AC3E}">
        <p14:creationId xmlns:p14="http://schemas.microsoft.com/office/powerpoint/2010/main" val="2316314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2CA448A-C114-430C-8824-27B97E9F6BA9}"/>
              </a:ext>
            </a:extLst>
          </p:cNvPr>
          <p:cNvSpPr>
            <a:spLocks noGrp="1"/>
          </p:cNvSpPr>
          <p:nvPr>
            <p:ph type="title"/>
          </p:nvPr>
        </p:nvSpPr>
        <p:spPr>
          <a:xfrm>
            <a:off x="838200" y="365125"/>
            <a:ext cx="10515600" cy="1230361"/>
          </a:xfrm>
        </p:spPr>
        <p:txBody>
          <a:bodyPr/>
          <a:lstStyle/>
          <a:p>
            <a:r>
              <a:rPr lang="en-US" b="1">
                <a:latin typeface="Times New Roman" panose="02020603050405020304" pitchFamily="18" charset="0"/>
                <a:cs typeface="Times New Roman" panose="02020603050405020304" pitchFamily="18" charset="0"/>
              </a:rPr>
              <a:t>II/ GIẢI PHÁP</a:t>
            </a:r>
          </a:p>
        </p:txBody>
      </p:sp>
      <p:sp>
        <p:nvSpPr>
          <p:cNvPr id="3" name="Chỗ dành sẵn cho Nội dung 2">
            <a:extLst>
              <a:ext uri="{FF2B5EF4-FFF2-40B4-BE49-F238E27FC236}">
                <a16:creationId xmlns:a16="http://schemas.microsoft.com/office/drawing/2014/main" id="{22C3E567-A7E5-4FF1-8131-443DDD84DEEC}"/>
              </a:ext>
            </a:extLst>
          </p:cNvPr>
          <p:cNvSpPr>
            <a:spLocks noGrp="1"/>
          </p:cNvSpPr>
          <p:nvPr>
            <p:ph idx="1"/>
          </p:nvPr>
        </p:nvSpPr>
        <p:spPr>
          <a:xfrm>
            <a:off x="5380186" y="2099389"/>
            <a:ext cx="5979367" cy="3750906"/>
          </a:xfrm>
        </p:spPr>
        <p:txBody>
          <a:bodyPr>
            <a:normAutofit/>
          </a:bodyPr>
          <a:lstStyle/>
          <a:p>
            <a:pPr indent="457200" algn="just">
              <a:lnSpc>
                <a:spcPct val="150000"/>
              </a:lnSpc>
              <a:spcBef>
                <a:spcPts val="0"/>
              </a:spcBef>
            </a:pPr>
            <a:r>
              <a:rPr lang="en-US" sz="2000">
                <a:effectLst/>
                <a:latin typeface="Times New Roman" panose="02020603050405020304" pitchFamily="18" charset="0"/>
                <a:ea typeface="Times New Roman" panose="02020603050405020304" pitchFamily="18" charset="0"/>
              </a:rPr>
              <a:t>Cuối cùng là loại bỏ các khoảng trắng ở đầu cuối của mỗi câu (strip), xóa dấu câu trong câu (string.punctuation), thay thế các khoảng trắng dư thừa trong câu và quan trọng của tiếng Việt là phân đoạn từ (word segmentation) trong tiếng Việt (sử dụng thư viện pyvi).</a:t>
            </a:r>
          </a:p>
          <a:p>
            <a:pPr indent="457200" algn="just">
              <a:lnSpc>
                <a:spcPct val="150000"/>
              </a:lnSpc>
              <a:spcBef>
                <a:spcPts val="0"/>
              </a:spcBef>
            </a:pPr>
            <a:r>
              <a:rPr lang="en-US" sz="2000">
                <a:effectLst/>
                <a:latin typeface="Times New Roman" panose="02020603050405020304" pitchFamily="18" charset="0"/>
                <a:ea typeface="Times New Roman" panose="02020603050405020304" pitchFamily="18" charset="0"/>
              </a:rPr>
              <a:t>Sau đó tiếp tục sử dụng thư viện demoji để xóa bỏ các icon trong bình luận.</a:t>
            </a:r>
          </a:p>
        </p:txBody>
      </p:sp>
      <p:sp>
        <p:nvSpPr>
          <p:cNvPr id="6" name="Chỗ dành sẵn cho Nội dung 2">
            <a:extLst>
              <a:ext uri="{FF2B5EF4-FFF2-40B4-BE49-F238E27FC236}">
                <a16:creationId xmlns:a16="http://schemas.microsoft.com/office/drawing/2014/main" id="{E0CCD259-FCE4-418B-91DF-290E2D3351AF}"/>
              </a:ext>
            </a:extLst>
          </p:cNvPr>
          <p:cNvSpPr txBox="1">
            <a:spLocks/>
          </p:cNvSpPr>
          <p:nvPr/>
        </p:nvSpPr>
        <p:spPr>
          <a:xfrm>
            <a:off x="838200" y="1595486"/>
            <a:ext cx="10515600" cy="503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latin typeface="Times New Roman" panose="02020603050405020304" pitchFamily="18" charset="0"/>
                <a:cs typeface="Times New Roman" panose="02020603050405020304" pitchFamily="18" charset="0"/>
              </a:rPr>
              <a:t>2.1 Thu thập dữ liệu</a:t>
            </a:r>
          </a:p>
        </p:txBody>
      </p:sp>
      <p:pic>
        <p:nvPicPr>
          <p:cNvPr id="10" name="Hình ảnh 9">
            <a:extLst>
              <a:ext uri="{FF2B5EF4-FFF2-40B4-BE49-F238E27FC236}">
                <a16:creationId xmlns:a16="http://schemas.microsoft.com/office/drawing/2014/main" id="{FE81179D-FB8A-4C35-BE57-5A8BCB886389}"/>
              </a:ext>
            </a:extLst>
          </p:cNvPr>
          <p:cNvPicPr>
            <a:picLocks noChangeAspect="1"/>
          </p:cNvPicPr>
          <p:nvPr/>
        </p:nvPicPr>
        <p:blipFill>
          <a:blip r:embed="rId2"/>
          <a:stretch>
            <a:fillRect/>
          </a:stretch>
        </p:blipFill>
        <p:spPr>
          <a:xfrm>
            <a:off x="0" y="2224342"/>
            <a:ext cx="5380186" cy="3122099"/>
          </a:xfrm>
          <a:prstGeom prst="rect">
            <a:avLst/>
          </a:prstGeom>
        </p:spPr>
      </p:pic>
      <p:pic>
        <p:nvPicPr>
          <p:cNvPr id="12" name="Hình ảnh 11">
            <a:extLst>
              <a:ext uri="{FF2B5EF4-FFF2-40B4-BE49-F238E27FC236}">
                <a16:creationId xmlns:a16="http://schemas.microsoft.com/office/drawing/2014/main" id="{2B3F90F8-9127-4328-96D1-C8722CB4FCB7}"/>
              </a:ext>
            </a:extLst>
          </p:cNvPr>
          <p:cNvPicPr>
            <a:picLocks noChangeAspect="1"/>
          </p:cNvPicPr>
          <p:nvPr/>
        </p:nvPicPr>
        <p:blipFill>
          <a:blip r:embed="rId3"/>
          <a:stretch>
            <a:fillRect/>
          </a:stretch>
        </p:blipFill>
        <p:spPr>
          <a:xfrm>
            <a:off x="124724" y="5766316"/>
            <a:ext cx="11229076" cy="700067"/>
          </a:xfrm>
          <a:prstGeom prst="rect">
            <a:avLst/>
          </a:prstGeom>
        </p:spPr>
      </p:pic>
      <p:sp>
        <p:nvSpPr>
          <p:cNvPr id="4" name="Chỗ dành sẵn cho Ngày tháng 3">
            <a:extLst>
              <a:ext uri="{FF2B5EF4-FFF2-40B4-BE49-F238E27FC236}">
                <a16:creationId xmlns:a16="http://schemas.microsoft.com/office/drawing/2014/main" id="{043B7D60-D2FD-48F1-B78D-03B4681C618A}"/>
              </a:ext>
            </a:extLst>
          </p:cNvPr>
          <p:cNvSpPr>
            <a:spLocks noGrp="1"/>
          </p:cNvSpPr>
          <p:nvPr>
            <p:ph type="dt" sz="half" idx="10"/>
          </p:nvPr>
        </p:nvSpPr>
        <p:spPr/>
        <p:txBody>
          <a:bodyPr/>
          <a:lstStyle/>
          <a:p>
            <a:fld id="{317723D4-F08E-4956-9E2D-68BDBF72CB02}" type="datetime1">
              <a:rPr lang="en-US" smtClean="0"/>
              <a:t>5/16/2021</a:t>
            </a:fld>
            <a:endParaRPr lang="en-US"/>
          </a:p>
        </p:txBody>
      </p:sp>
      <p:sp>
        <p:nvSpPr>
          <p:cNvPr id="5" name="Chỗ dành sẵn cho Số hiệu Bản chiếu 4">
            <a:extLst>
              <a:ext uri="{FF2B5EF4-FFF2-40B4-BE49-F238E27FC236}">
                <a16:creationId xmlns:a16="http://schemas.microsoft.com/office/drawing/2014/main" id="{DAD5DE89-98C4-473A-ACE8-5D89F8331487}"/>
              </a:ext>
            </a:extLst>
          </p:cNvPr>
          <p:cNvSpPr>
            <a:spLocks noGrp="1"/>
          </p:cNvSpPr>
          <p:nvPr>
            <p:ph type="sldNum" sz="quarter" idx="12"/>
          </p:nvPr>
        </p:nvSpPr>
        <p:spPr/>
        <p:txBody>
          <a:bodyPr/>
          <a:lstStyle/>
          <a:p>
            <a:fld id="{0065268F-3B33-4156-91DB-617EDDE7836D}" type="slidenum">
              <a:rPr lang="en-US" smtClean="0"/>
              <a:t>15</a:t>
            </a:fld>
            <a:endParaRPr lang="en-US"/>
          </a:p>
        </p:txBody>
      </p:sp>
    </p:spTree>
    <p:extLst>
      <p:ext uri="{BB962C8B-B14F-4D97-AF65-F5344CB8AC3E}">
        <p14:creationId xmlns:p14="http://schemas.microsoft.com/office/powerpoint/2010/main" val="3828669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2CA448A-C114-430C-8824-27B97E9F6BA9}"/>
              </a:ext>
            </a:extLst>
          </p:cNvPr>
          <p:cNvSpPr>
            <a:spLocks noGrp="1"/>
          </p:cNvSpPr>
          <p:nvPr>
            <p:ph type="title"/>
          </p:nvPr>
        </p:nvSpPr>
        <p:spPr>
          <a:xfrm>
            <a:off x="838200" y="365125"/>
            <a:ext cx="10515600" cy="1230361"/>
          </a:xfrm>
        </p:spPr>
        <p:txBody>
          <a:bodyPr/>
          <a:lstStyle/>
          <a:p>
            <a:r>
              <a:rPr lang="en-US" b="1">
                <a:latin typeface="Times New Roman" panose="02020603050405020304" pitchFamily="18" charset="0"/>
                <a:cs typeface="Times New Roman" panose="02020603050405020304" pitchFamily="18" charset="0"/>
              </a:rPr>
              <a:t>II/ GIẢI PHÁP</a:t>
            </a:r>
          </a:p>
        </p:txBody>
      </p:sp>
      <p:sp>
        <p:nvSpPr>
          <p:cNvPr id="3" name="Chỗ dành sẵn cho Nội dung 2">
            <a:extLst>
              <a:ext uri="{FF2B5EF4-FFF2-40B4-BE49-F238E27FC236}">
                <a16:creationId xmlns:a16="http://schemas.microsoft.com/office/drawing/2014/main" id="{22C3E567-A7E5-4FF1-8131-443DDD84DEEC}"/>
              </a:ext>
            </a:extLst>
          </p:cNvPr>
          <p:cNvSpPr>
            <a:spLocks noGrp="1"/>
          </p:cNvSpPr>
          <p:nvPr>
            <p:ph idx="1"/>
          </p:nvPr>
        </p:nvSpPr>
        <p:spPr>
          <a:xfrm>
            <a:off x="838200" y="2099389"/>
            <a:ext cx="5345270" cy="4120435"/>
          </a:xfrm>
        </p:spPr>
        <p:txBody>
          <a:bodyPr>
            <a:normAutofit/>
          </a:bodyPr>
          <a:lstStyle/>
          <a:p>
            <a:pPr indent="457200" algn="just">
              <a:lnSpc>
                <a:spcPct val="150000"/>
              </a:lnSpc>
            </a:pPr>
            <a:r>
              <a:rPr lang="en-US">
                <a:effectLst/>
                <a:latin typeface="Times New Roman" panose="02020603050405020304" pitchFamily="18" charset="0"/>
                <a:ea typeface="Times New Roman" panose="02020603050405020304" pitchFamily="18" charset="0"/>
              </a:rPr>
              <a:t>Sau tất cả, xuất những bình luận đã preprocessing ra file excel và bắt đầu gán nhãn thủ công.</a:t>
            </a:r>
          </a:p>
          <a:p>
            <a:pPr indent="457200" algn="just">
              <a:lnSpc>
                <a:spcPct val="150000"/>
              </a:lnSpc>
            </a:pPr>
            <a:r>
              <a:rPr lang="en-US" sz="2400">
                <a:latin typeface="Times New Roman" panose="02020603050405020304" pitchFamily="18" charset="0"/>
                <a:ea typeface="Times New Roman" panose="02020603050405020304" pitchFamily="18" charset="0"/>
              </a:rPr>
              <a:t>Lặp lại với các file excel video khác.</a:t>
            </a:r>
            <a:endParaRPr lang="en-US" sz="2400">
              <a:effectLst/>
              <a:latin typeface="Times New Roman" panose="02020603050405020304" pitchFamily="18" charset="0"/>
              <a:ea typeface="Times New Roman" panose="02020603050405020304" pitchFamily="18" charset="0"/>
            </a:endParaRPr>
          </a:p>
        </p:txBody>
      </p:sp>
      <p:sp>
        <p:nvSpPr>
          <p:cNvPr id="4" name="Chỗ dành sẵn cho Ngày tháng 3">
            <a:extLst>
              <a:ext uri="{FF2B5EF4-FFF2-40B4-BE49-F238E27FC236}">
                <a16:creationId xmlns:a16="http://schemas.microsoft.com/office/drawing/2014/main" id="{043B7D60-D2FD-48F1-B78D-03B4681C618A}"/>
              </a:ext>
            </a:extLst>
          </p:cNvPr>
          <p:cNvSpPr>
            <a:spLocks noGrp="1"/>
          </p:cNvSpPr>
          <p:nvPr>
            <p:ph type="dt" sz="half" idx="10"/>
          </p:nvPr>
        </p:nvSpPr>
        <p:spPr/>
        <p:txBody>
          <a:bodyPr/>
          <a:lstStyle/>
          <a:p>
            <a:fld id="{317723D4-F08E-4956-9E2D-68BDBF72CB02}" type="datetime1">
              <a:rPr lang="en-US" smtClean="0"/>
              <a:t>5/16/2021</a:t>
            </a:fld>
            <a:endParaRPr lang="en-US"/>
          </a:p>
        </p:txBody>
      </p:sp>
      <p:sp>
        <p:nvSpPr>
          <p:cNvPr id="5" name="Chỗ dành sẵn cho Số hiệu Bản chiếu 4">
            <a:extLst>
              <a:ext uri="{FF2B5EF4-FFF2-40B4-BE49-F238E27FC236}">
                <a16:creationId xmlns:a16="http://schemas.microsoft.com/office/drawing/2014/main" id="{DAD5DE89-98C4-473A-ACE8-5D89F8331487}"/>
              </a:ext>
            </a:extLst>
          </p:cNvPr>
          <p:cNvSpPr>
            <a:spLocks noGrp="1"/>
          </p:cNvSpPr>
          <p:nvPr>
            <p:ph type="sldNum" sz="quarter" idx="12"/>
          </p:nvPr>
        </p:nvSpPr>
        <p:spPr/>
        <p:txBody>
          <a:bodyPr/>
          <a:lstStyle/>
          <a:p>
            <a:fld id="{0065268F-3B33-4156-91DB-617EDDE7836D}" type="slidenum">
              <a:rPr lang="en-US" smtClean="0"/>
              <a:t>16</a:t>
            </a:fld>
            <a:endParaRPr lang="en-US"/>
          </a:p>
        </p:txBody>
      </p:sp>
      <p:sp>
        <p:nvSpPr>
          <p:cNvPr id="6" name="Chỗ dành sẵn cho Nội dung 2">
            <a:extLst>
              <a:ext uri="{FF2B5EF4-FFF2-40B4-BE49-F238E27FC236}">
                <a16:creationId xmlns:a16="http://schemas.microsoft.com/office/drawing/2014/main" id="{E0CCD259-FCE4-418B-91DF-290E2D3351AF}"/>
              </a:ext>
            </a:extLst>
          </p:cNvPr>
          <p:cNvSpPr txBox="1">
            <a:spLocks/>
          </p:cNvSpPr>
          <p:nvPr/>
        </p:nvSpPr>
        <p:spPr>
          <a:xfrm>
            <a:off x="838200" y="1595486"/>
            <a:ext cx="10515600" cy="503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latin typeface="Times New Roman" panose="02020603050405020304" pitchFamily="18" charset="0"/>
                <a:cs typeface="Times New Roman" panose="02020603050405020304" pitchFamily="18" charset="0"/>
              </a:rPr>
              <a:t>2.1 Thu thập dữ liệu</a:t>
            </a:r>
          </a:p>
        </p:txBody>
      </p:sp>
      <p:pic>
        <p:nvPicPr>
          <p:cNvPr id="8" name="Hình ảnh 7">
            <a:extLst>
              <a:ext uri="{FF2B5EF4-FFF2-40B4-BE49-F238E27FC236}">
                <a16:creationId xmlns:a16="http://schemas.microsoft.com/office/drawing/2014/main" id="{5C18C4E0-AB62-40D3-A689-61A119D0FD7B}"/>
              </a:ext>
            </a:extLst>
          </p:cNvPr>
          <p:cNvPicPr>
            <a:picLocks noChangeAspect="1"/>
          </p:cNvPicPr>
          <p:nvPr/>
        </p:nvPicPr>
        <p:blipFill>
          <a:blip r:embed="rId2"/>
          <a:stretch>
            <a:fillRect/>
          </a:stretch>
        </p:blipFill>
        <p:spPr>
          <a:xfrm>
            <a:off x="6281558" y="2099388"/>
            <a:ext cx="5438049" cy="4030874"/>
          </a:xfrm>
          <a:prstGeom prst="rect">
            <a:avLst/>
          </a:prstGeom>
        </p:spPr>
      </p:pic>
    </p:spTree>
    <p:extLst>
      <p:ext uri="{BB962C8B-B14F-4D97-AF65-F5344CB8AC3E}">
        <p14:creationId xmlns:p14="http://schemas.microsoft.com/office/powerpoint/2010/main" val="3798590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2CA448A-C114-430C-8824-27B97E9F6BA9}"/>
              </a:ext>
            </a:extLst>
          </p:cNvPr>
          <p:cNvSpPr>
            <a:spLocks noGrp="1"/>
          </p:cNvSpPr>
          <p:nvPr>
            <p:ph type="title"/>
          </p:nvPr>
        </p:nvSpPr>
        <p:spPr>
          <a:xfrm>
            <a:off x="838200" y="365125"/>
            <a:ext cx="10515600" cy="1230361"/>
          </a:xfrm>
        </p:spPr>
        <p:txBody>
          <a:bodyPr/>
          <a:lstStyle/>
          <a:p>
            <a:r>
              <a:rPr lang="en-US" b="1">
                <a:latin typeface="Times New Roman" panose="02020603050405020304" pitchFamily="18" charset="0"/>
                <a:cs typeface="Times New Roman" panose="02020603050405020304" pitchFamily="18" charset="0"/>
              </a:rPr>
              <a:t>II/ GIẢI PHÁP</a:t>
            </a:r>
          </a:p>
        </p:txBody>
      </p:sp>
      <p:sp>
        <p:nvSpPr>
          <p:cNvPr id="4" name="Chỗ dành sẵn cho Ngày tháng 3">
            <a:extLst>
              <a:ext uri="{FF2B5EF4-FFF2-40B4-BE49-F238E27FC236}">
                <a16:creationId xmlns:a16="http://schemas.microsoft.com/office/drawing/2014/main" id="{043B7D60-D2FD-48F1-B78D-03B4681C618A}"/>
              </a:ext>
            </a:extLst>
          </p:cNvPr>
          <p:cNvSpPr>
            <a:spLocks noGrp="1"/>
          </p:cNvSpPr>
          <p:nvPr>
            <p:ph type="dt" sz="half" idx="10"/>
          </p:nvPr>
        </p:nvSpPr>
        <p:spPr/>
        <p:txBody>
          <a:bodyPr/>
          <a:lstStyle/>
          <a:p>
            <a:fld id="{317723D4-F08E-4956-9E2D-68BDBF72CB02}" type="datetime1">
              <a:rPr lang="en-US" smtClean="0"/>
              <a:t>5/16/2021</a:t>
            </a:fld>
            <a:endParaRPr lang="en-US"/>
          </a:p>
        </p:txBody>
      </p:sp>
      <p:sp>
        <p:nvSpPr>
          <p:cNvPr id="5" name="Chỗ dành sẵn cho Số hiệu Bản chiếu 4">
            <a:extLst>
              <a:ext uri="{FF2B5EF4-FFF2-40B4-BE49-F238E27FC236}">
                <a16:creationId xmlns:a16="http://schemas.microsoft.com/office/drawing/2014/main" id="{DAD5DE89-98C4-473A-ACE8-5D89F8331487}"/>
              </a:ext>
            </a:extLst>
          </p:cNvPr>
          <p:cNvSpPr>
            <a:spLocks noGrp="1"/>
          </p:cNvSpPr>
          <p:nvPr>
            <p:ph type="sldNum" sz="quarter" idx="12"/>
          </p:nvPr>
        </p:nvSpPr>
        <p:spPr/>
        <p:txBody>
          <a:bodyPr/>
          <a:lstStyle/>
          <a:p>
            <a:fld id="{0065268F-3B33-4156-91DB-617EDDE7836D}" type="slidenum">
              <a:rPr lang="en-US" smtClean="0"/>
              <a:t>17</a:t>
            </a:fld>
            <a:endParaRPr lang="en-US"/>
          </a:p>
        </p:txBody>
      </p:sp>
      <p:sp>
        <p:nvSpPr>
          <p:cNvPr id="6" name="Chỗ dành sẵn cho Nội dung 2">
            <a:extLst>
              <a:ext uri="{FF2B5EF4-FFF2-40B4-BE49-F238E27FC236}">
                <a16:creationId xmlns:a16="http://schemas.microsoft.com/office/drawing/2014/main" id="{E0CCD259-FCE4-418B-91DF-290E2D3351AF}"/>
              </a:ext>
            </a:extLst>
          </p:cNvPr>
          <p:cNvSpPr txBox="1">
            <a:spLocks/>
          </p:cNvSpPr>
          <p:nvPr/>
        </p:nvSpPr>
        <p:spPr>
          <a:xfrm>
            <a:off x="838200" y="1595486"/>
            <a:ext cx="10515600" cy="503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latin typeface="Times New Roman" panose="02020603050405020304" pitchFamily="18" charset="0"/>
                <a:cs typeface="Times New Roman" panose="02020603050405020304" pitchFamily="18" charset="0"/>
              </a:rPr>
              <a:t>2.2 Đào tạo mô hình</a:t>
            </a:r>
          </a:p>
        </p:txBody>
      </p:sp>
      <p:pic>
        <p:nvPicPr>
          <p:cNvPr id="8" name="Hình ảnh 7">
            <a:extLst>
              <a:ext uri="{FF2B5EF4-FFF2-40B4-BE49-F238E27FC236}">
                <a16:creationId xmlns:a16="http://schemas.microsoft.com/office/drawing/2014/main" id="{912F3392-7BEF-4E01-B055-4A00D8F1F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86730"/>
            <a:ext cx="12192000" cy="3366395"/>
          </a:xfrm>
          <a:prstGeom prst="rect">
            <a:avLst/>
          </a:prstGeom>
        </p:spPr>
      </p:pic>
    </p:spTree>
    <p:extLst>
      <p:ext uri="{BB962C8B-B14F-4D97-AF65-F5344CB8AC3E}">
        <p14:creationId xmlns:p14="http://schemas.microsoft.com/office/powerpoint/2010/main" val="1403162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2CA448A-C114-430C-8824-27B97E9F6BA9}"/>
              </a:ext>
            </a:extLst>
          </p:cNvPr>
          <p:cNvSpPr>
            <a:spLocks noGrp="1"/>
          </p:cNvSpPr>
          <p:nvPr>
            <p:ph type="title"/>
          </p:nvPr>
        </p:nvSpPr>
        <p:spPr>
          <a:xfrm>
            <a:off x="838200" y="365125"/>
            <a:ext cx="10515600" cy="1230361"/>
          </a:xfrm>
        </p:spPr>
        <p:txBody>
          <a:bodyPr/>
          <a:lstStyle/>
          <a:p>
            <a:r>
              <a:rPr lang="en-US" b="1">
                <a:latin typeface="Times New Roman" panose="02020603050405020304" pitchFamily="18" charset="0"/>
                <a:cs typeface="Times New Roman" panose="02020603050405020304" pitchFamily="18" charset="0"/>
              </a:rPr>
              <a:t>II/ GIẢI PHÁP</a:t>
            </a:r>
          </a:p>
        </p:txBody>
      </p:sp>
      <p:sp>
        <p:nvSpPr>
          <p:cNvPr id="3" name="Chỗ dành sẵn cho Nội dung 2">
            <a:extLst>
              <a:ext uri="{FF2B5EF4-FFF2-40B4-BE49-F238E27FC236}">
                <a16:creationId xmlns:a16="http://schemas.microsoft.com/office/drawing/2014/main" id="{22C3E567-A7E5-4FF1-8131-443DDD84DEEC}"/>
              </a:ext>
            </a:extLst>
          </p:cNvPr>
          <p:cNvSpPr>
            <a:spLocks noGrp="1"/>
          </p:cNvSpPr>
          <p:nvPr>
            <p:ph idx="1"/>
          </p:nvPr>
        </p:nvSpPr>
        <p:spPr>
          <a:xfrm>
            <a:off x="524486" y="2099390"/>
            <a:ext cx="5658984" cy="2267338"/>
          </a:xfrm>
        </p:spPr>
        <p:txBody>
          <a:bodyPr>
            <a:normAutofit/>
          </a:bodyPr>
          <a:lstStyle/>
          <a:p>
            <a:pPr indent="0" algn="just">
              <a:lnSpc>
                <a:spcPct val="150000"/>
              </a:lnSpc>
              <a:buNone/>
            </a:pPr>
            <a:r>
              <a:rPr lang="en-US" sz="2400">
                <a:effectLst/>
                <a:latin typeface="Times New Roman" panose="02020603050405020304" pitchFamily="18" charset="0"/>
                <a:ea typeface="Times New Roman" panose="02020603050405020304" pitchFamily="18" charset="0"/>
              </a:rPr>
              <a:t>Import các thư viện cần dùng, sau đó đọc 3 excel trong thư mục UIT-VSMEC vào 3 dataframe df_train, df_test, df_valid. Loại bỏ cột dư thừa.</a:t>
            </a:r>
          </a:p>
        </p:txBody>
      </p:sp>
      <p:sp>
        <p:nvSpPr>
          <p:cNvPr id="4" name="Chỗ dành sẵn cho Ngày tháng 3">
            <a:extLst>
              <a:ext uri="{FF2B5EF4-FFF2-40B4-BE49-F238E27FC236}">
                <a16:creationId xmlns:a16="http://schemas.microsoft.com/office/drawing/2014/main" id="{043B7D60-D2FD-48F1-B78D-03B4681C618A}"/>
              </a:ext>
            </a:extLst>
          </p:cNvPr>
          <p:cNvSpPr>
            <a:spLocks noGrp="1"/>
          </p:cNvSpPr>
          <p:nvPr>
            <p:ph type="dt" sz="half" idx="10"/>
          </p:nvPr>
        </p:nvSpPr>
        <p:spPr/>
        <p:txBody>
          <a:bodyPr/>
          <a:lstStyle/>
          <a:p>
            <a:fld id="{317723D4-F08E-4956-9E2D-68BDBF72CB02}" type="datetime1">
              <a:rPr lang="en-US" smtClean="0"/>
              <a:t>5/16/2021</a:t>
            </a:fld>
            <a:endParaRPr lang="en-US"/>
          </a:p>
        </p:txBody>
      </p:sp>
      <p:sp>
        <p:nvSpPr>
          <p:cNvPr id="5" name="Chỗ dành sẵn cho Số hiệu Bản chiếu 4">
            <a:extLst>
              <a:ext uri="{FF2B5EF4-FFF2-40B4-BE49-F238E27FC236}">
                <a16:creationId xmlns:a16="http://schemas.microsoft.com/office/drawing/2014/main" id="{DAD5DE89-98C4-473A-ACE8-5D89F8331487}"/>
              </a:ext>
            </a:extLst>
          </p:cNvPr>
          <p:cNvSpPr>
            <a:spLocks noGrp="1"/>
          </p:cNvSpPr>
          <p:nvPr>
            <p:ph type="sldNum" sz="quarter" idx="12"/>
          </p:nvPr>
        </p:nvSpPr>
        <p:spPr/>
        <p:txBody>
          <a:bodyPr/>
          <a:lstStyle/>
          <a:p>
            <a:fld id="{0065268F-3B33-4156-91DB-617EDDE7836D}" type="slidenum">
              <a:rPr lang="en-US" smtClean="0"/>
              <a:t>18</a:t>
            </a:fld>
            <a:endParaRPr lang="en-US"/>
          </a:p>
        </p:txBody>
      </p:sp>
      <p:sp>
        <p:nvSpPr>
          <p:cNvPr id="6" name="Chỗ dành sẵn cho Nội dung 2">
            <a:extLst>
              <a:ext uri="{FF2B5EF4-FFF2-40B4-BE49-F238E27FC236}">
                <a16:creationId xmlns:a16="http://schemas.microsoft.com/office/drawing/2014/main" id="{E0CCD259-FCE4-418B-91DF-290E2D3351AF}"/>
              </a:ext>
            </a:extLst>
          </p:cNvPr>
          <p:cNvSpPr txBox="1">
            <a:spLocks/>
          </p:cNvSpPr>
          <p:nvPr/>
        </p:nvSpPr>
        <p:spPr>
          <a:xfrm>
            <a:off x="838200" y="1595486"/>
            <a:ext cx="10515600" cy="503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latin typeface="Times New Roman" panose="02020603050405020304" pitchFamily="18" charset="0"/>
                <a:cs typeface="Times New Roman" panose="02020603050405020304" pitchFamily="18" charset="0"/>
              </a:rPr>
              <a:t>2.2 Đào tạo mô hình</a:t>
            </a:r>
          </a:p>
        </p:txBody>
      </p:sp>
      <p:pic>
        <p:nvPicPr>
          <p:cNvPr id="11" name="Hình ảnh 10">
            <a:extLst>
              <a:ext uri="{FF2B5EF4-FFF2-40B4-BE49-F238E27FC236}">
                <a16:creationId xmlns:a16="http://schemas.microsoft.com/office/drawing/2014/main" id="{D9E858D9-F83C-41DB-ADFA-64CC84B2E1FB}"/>
              </a:ext>
            </a:extLst>
          </p:cNvPr>
          <p:cNvPicPr>
            <a:picLocks noChangeAspect="1"/>
          </p:cNvPicPr>
          <p:nvPr/>
        </p:nvPicPr>
        <p:blipFill>
          <a:blip r:embed="rId2"/>
          <a:stretch>
            <a:fillRect/>
          </a:stretch>
        </p:blipFill>
        <p:spPr>
          <a:xfrm>
            <a:off x="6430764" y="1629113"/>
            <a:ext cx="4511766" cy="1287650"/>
          </a:xfrm>
          <a:prstGeom prst="rect">
            <a:avLst/>
          </a:prstGeom>
        </p:spPr>
      </p:pic>
      <p:pic>
        <p:nvPicPr>
          <p:cNvPr id="13" name="Hình ảnh 12">
            <a:extLst>
              <a:ext uri="{FF2B5EF4-FFF2-40B4-BE49-F238E27FC236}">
                <a16:creationId xmlns:a16="http://schemas.microsoft.com/office/drawing/2014/main" id="{48CB61CB-A005-472F-8CEF-140E888948BA}"/>
              </a:ext>
            </a:extLst>
          </p:cNvPr>
          <p:cNvPicPr>
            <a:picLocks noChangeAspect="1"/>
          </p:cNvPicPr>
          <p:nvPr/>
        </p:nvPicPr>
        <p:blipFill>
          <a:blip r:embed="rId3"/>
          <a:stretch>
            <a:fillRect/>
          </a:stretch>
        </p:blipFill>
        <p:spPr>
          <a:xfrm>
            <a:off x="6430764" y="3270965"/>
            <a:ext cx="4818147" cy="2581483"/>
          </a:xfrm>
          <a:prstGeom prst="rect">
            <a:avLst/>
          </a:prstGeom>
        </p:spPr>
      </p:pic>
      <p:pic>
        <p:nvPicPr>
          <p:cNvPr id="15" name="Hình ảnh 14">
            <a:extLst>
              <a:ext uri="{FF2B5EF4-FFF2-40B4-BE49-F238E27FC236}">
                <a16:creationId xmlns:a16="http://schemas.microsoft.com/office/drawing/2014/main" id="{DA227023-94F8-45B2-85AB-7A1FAED0DDE7}"/>
              </a:ext>
            </a:extLst>
          </p:cNvPr>
          <p:cNvPicPr>
            <a:picLocks noChangeAspect="1"/>
          </p:cNvPicPr>
          <p:nvPr/>
        </p:nvPicPr>
        <p:blipFill>
          <a:blip r:embed="rId4"/>
          <a:stretch>
            <a:fillRect/>
          </a:stretch>
        </p:blipFill>
        <p:spPr>
          <a:xfrm>
            <a:off x="524486" y="4734007"/>
            <a:ext cx="5453735" cy="1118441"/>
          </a:xfrm>
          <a:prstGeom prst="rect">
            <a:avLst/>
          </a:prstGeom>
        </p:spPr>
      </p:pic>
    </p:spTree>
    <p:extLst>
      <p:ext uri="{BB962C8B-B14F-4D97-AF65-F5344CB8AC3E}">
        <p14:creationId xmlns:p14="http://schemas.microsoft.com/office/powerpoint/2010/main" val="2506519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2CA448A-C114-430C-8824-27B97E9F6BA9}"/>
              </a:ext>
            </a:extLst>
          </p:cNvPr>
          <p:cNvSpPr>
            <a:spLocks noGrp="1"/>
          </p:cNvSpPr>
          <p:nvPr>
            <p:ph type="title"/>
          </p:nvPr>
        </p:nvSpPr>
        <p:spPr>
          <a:xfrm>
            <a:off x="838200" y="365125"/>
            <a:ext cx="10515600" cy="1230361"/>
          </a:xfrm>
        </p:spPr>
        <p:txBody>
          <a:bodyPr/>
          <a:lstStyle/>
          <a:p>
            <a:r>
              <a:rPr lang="en-US" b="1">
                <a:latin typeface="Times New Roman" panose="02020603050405020304" pitchFamily="18" charset="0"/>
                <a:cs typeface="Times New Roman" panose="02020603050405020304" pitchFamily="18" charset="0"/>
              </a:rPr>
              <a:t>II/ GIẢI PHÁP</a:t>
            </a:r>
          </a:p>
        </p:txBody>
      </p:sp>
      <p:sp>
        <p:nvSpPr>
          <p:cNvPr id="3" name="Chỗ dành sẵn cho Nội dung 2">
            <a:extLst>
              <a:ext uri="{FF2B5EF4-FFF2-40B4-BE49-F238E27FC236}">
                <a16:creationId xmlns:a16="http://schemas.microsoft.com/office/drawing/2014/main" id="{22C3E567-A7E5-4FF1-8131-443DDD84DEEC}"/>
              </a:ext>
            </a:extLst>
          </p:cNvPr>
          <p:cNvSpPr>
            <a:spLocks noGrp="1"/>
          </p:cNvSpPr>
          <p:nvPr>
            <p:ph idx="1"/>
          </p:nvPr>
        </p:nvSpPr>
        <p:spPr>
          <a:xfrm>
            <a:off x="524487" y="2099390"/>
            <a:ext cx="4942458" cy="1772219"/>
          </a:xfrm>
        </p:spPr>
        <p:txBody>
          <a:bodyPr>
            <a:normAutofit/>
          </a:bodyPr>
          <a:lstStyle/>
          <a:p>
            <a:pPr indent="0" algn="just">
              <a:lnSpc>
                <a:spcPct val="150000"/>
              </a:lnSpc>
              <a:buNone/>
            </a:pPr>
            <a:r>
              <a:rPr lang="en-US" sz="2000">
                <a:effectLst/>
                <a:latin typeface="Times New Roman" panose="02020603050405020304" pitchFamily="18" charset="0"/>
                <a:ea typeface="Times New Roman" panose="02020603050405020304" pitchFamily="18" charset="0"/>
              </a:rPr>
              <a:t>Tạo 1 hàm vẽ để xem phân bố Emotion trong 3 tập data với thư viện seaborn.</a:t>
            </a:r>
          </a:p>
        </p:txBody>
      </p:sp>
      <p:sp>
        <p:nvSpPr>
          <p:cNvPr id="4" name="Chỗ dành sẵn cho Ngày tháng 3">
            <a:extLst>
              <a:ext uri="{FF2B5EF4-FFF2-40B4-BE49-F238E27FC236}">
                <a16:creationId xmlns:a16="http://schemas.microsoft.com/office/drawing/2014/main" id="{043B7D60-D2FD-48F1-B78D-03B4681C618A}"/>
              </a:ext>
            </a:extLst>
          </p:cNvPr>
          <p:cNvSpPr>
            <a:spLocks noGrp="1"/>
          </p:cNvSpPr>
          <p:nvPr>
            <p:ph type="dt" sz="half" idx="10"/>
          </p:nvPr>
        </p:nvSpPr>
        <p:spPr/>
        <p:txBody>
          <a:bodyPr/>
          <a:lstStyle/>
          <a:p>
            <a:fld id="{317723D4-F08E-4956-9E2D-68BDBF72CB02}" type="datetime1">
              <a:rPr lang="en-US" smtClean="0"/>
              <a:t>5/16/2021</a:t>
            </a:fld>
            <a:endParaRPr lang="en-US"/>
          </a:p>
        </p:txBody>
      </p:sp>
      <p:sp>
        <p:nvSpPr>
          <p:cNvPr id="5" name="Chỗ dành sẵn cho Số hiệu Bản chiếu 4">
            <a:extLst>
              <a:ext uri="{FF2B5EF4-FFF2-40B4-BE49-F238E27FC236}">
                <a16:creationId xmlns:a16="http://schemas.microsoft.com/office/drawing/2014/main" id="{DAD5DE89-98C4-473A-ACE8-5D89F8331487}"/>
              </a:ext>
            </a:extLst>
          </p:cNvPr>
          <p:cNvSpPr>
            <a:spLocks noGrp="1"/>
          </p:cNvSpPr>
          <p:nvPr>
            <p:ph type="sldNum" sz="quarter" idx="12"/>
          </p:nvPr>
        </p:nvSpPr>
        <p:spPr/>
        <p:txBody>
          <a:bodyPr/>
          <a:lstStyle/>
          <a:p>
            <a:fld id="{0065268F-3B33-4156-91DB-617EDDE7836D}" type="slidenum">
              <a:rPr lang="en-US" smtClean="0"/>
              <a:t>19</a:t>
            </a:fld>
            <a:endParaRPr lang="en-US"/>
          </a:p>
        </p:txBody>
      </p:sp>
      <p:sp>
        <p:nvSpPr>
          <p:cNvPr id="6" name="Chỗ dành sẵn cho Nội dung 2">
            <a:extLst>
              <a:ext uri="{FF2B5EF4-FFF2-40B4-BE49-F238E27FC236}">
                <a16:creationId xmlns:a16="http://schemas.microsoft.com/office/drawing/2014/main" id="{E0CCD259-FCE4-418B-91DF-290E2D3351AF}"/>
              </a:ext>
            </a:extLst>
          </p:cNvPr>
          <p:cNvSpPr txBox="1">
            <a:spLocks/>
          </p:cNvSpPr>
          <p:nvPr/>
        </p:nvSpPr>
        <p:spPr>
          <a:xfrm>
            <a:off x="838200" y="1595486"/>
            <a:ext cx="10515600" cy="503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latin typeface="Times New Roman" panose="02020603050405020304" pitchFamily="18" charset="0"/>
                <a:cs typeface="Times New Roman" panose="02020603050405020304" pitchFamily="18" charset="0"/>
              </a:rPr>
              <a:t>2.2 Đào tạo mô hình</a:t>
            </a:r>
          </a:p>
        </p:txBody>
      </p:sp>
      <p:pic>
        <p:nvPicPr>
          <p:cNvPr id="8" name="Hình ảnh 7">
            <a:extLst>
              <a:ext uri="{FF2B5EF4-FFF2-40B4-BE49-F238E27FC236}">
                <a16:creationId xmlns:a16="http://schemas.microsoft.com/office/drawing/2014/main" id="{E7DA9005-2F9A-43E1-9325-6A2235DF6F78}"/>
              </a:ext>
            </a:extLst>
          </p:cNvPr>
          <p:cNvPicPr>
            <a:picLocks noChangeAspect="1"/>
          </p:cNvPicPr>
          <p:nvPr/>
        </p:nvPicPr>
        <p:blipFill>
          <a:blip r:embed="rId2"/>
          <a:stretch>
            <a:fillRect/>
          </a:stretch>
        </p:blipFill>
        <p:spPr>
          <a:xfrm>
            <a:off x="221306" y="3891818"/>
            <a:ext cx="9477169" cy="2410921"/>
          </a:xfrm>
          <a:prstGeom prst="rect">
            <a:avLst/>
          </a:prstGeom>
        </p:spPr>
      </p:pic>
      <p:pic>
        <p:nvPicPr>
          <p:cNvPr id="10" name="Hình ảnh 9">
            <a:extLst>
              <a:ext uri="{FF2B5EF4-FFF2-40B4-BE49-F238E27FC236}">
                <a16:creationId xmlns:a16="http://schemas.microsoft.com/office/drawing/2014/main" id="{97287A2E-858B-4EA4-BE03-DBDCF0B82A71}"/>
              </a:ext>
            </a:extLst>
          </p:cNvPr>
          <p:cNvPicPr>
            <a:picLocks noChangeAspect="1"/>
          </p:cNvPicPr>
          <p:nvPr/>
        </p:nvPicPr>
        <p:blipFill>
          <a:blip r:embed="rId3"/>
          <a:stretch>
            <a:fillRect/>
          </a:stretch>
        </p:blipFill>
        <p:spPr>
          <a:xfrm>
            <a:off x="5586919" y="2131179"/>
            <a:ext cx="6088908" cy="3414056"/>
          </a:xfrm>
          <a:prstGeom prst="rect">
            <a:avLst/>
          </a:prstGeom>
        </p:spPr>
      </p:pic>
    </p:spTree>
    <p:extLst>
      <p:ext uri="{BB962C8B-B14F-4D97-AF65-F5344CB8AC3E}">
        <p14:creationId xmlns:p14="http://schemas.microsoft.com/office/powerpoint/2010/main" val="2392945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2CA448A-C114-430C-8824-27B97E9F6BA9}"/>
              </a:ext>
            </a:extLst>
          </p:cNvPr>
          <p:cNvSpPr>
            <a:spLocks noGrp="1"/>
          </p:cNvSpPr>
          <p:nvPr>
            <p:ph type="title"/>
          </p:nvPr>
        </p:nvSpPr>
        <p:spPr>
          <a:xfrm>
            <a:off x="838200" y="365125"/>
            <a:ext cx="10515600" cy="1230361"/>
          </a:xfrm>
        </p:spPr>
        <p:txBody>
          <a:bodyPr/>
          <a:lstStyle/>
          <a:p>
            <a:r>
              <a:rPr lang="en-US" b="1">
                <a:latin typeface="Times New Roman" panose="02020603050405020304" pitchFamily="18" charset="0"/>
                <a:cs typeface="Times New Roman" panose="02020603050405020304" pitchFamily="18" charset="0"/>
              </a:rPr>
              <a:t>I/ GIỚI THIỆU</a:t>
            </a:r>
          </a:p>
        </p:txBody>
      </p:sp>
      <p:sp>
        <p:nvSpPr>
          <p:cNvPr id="3" name="Chỗ dành sẵn cho Nội dung 2">
            <a:extLst>
              <a:ext uri="{FF2B5EF4-FFF2-40B4-BE49-F238E27FC236}">
                <a16:creationId xmlns:a16="http://schemas.microsoft.com/office/drawing/2014/main" id="{22C3E567-A7E5-4FF1-8131-443DDD84DEEC}"/>
              </a:ext>
            </a:extLst>
          </p:cNvPr>
          <p:cNvSpPr>
            <a:spLocks noGrp="1"/>
          </p:cNvSpPr>
          <p:nvPr>
            <p:ph idx="1"/>
          </p:nvPr>
        </p:nvSpPr>
        <p:spPr>
          <a:xfrm>
            <a:off x="838200" y="2099388"/>
            <a:ext cx="10515600" cy="4077575"/>
          </a:xfrm>
        </p:spPr>
        <p:txBody>
          <a:bodyPr>
            <a:normAutofit/>
          </a:bodyPr>
          <a:lstStyle/>
          <a:p>
            <a:pPr indent="457200" algn="just">
              <a:lnSpc>
                <a:spcPct val="150000"/>
              </a:lnSpc>
              <a:spcBef>
                <a:spcPts val="0"/>
              </a:spcBef>
            </a:pPr>
            <a:r>
              <a:rPr lang="en-US">
                <a:solidFill>
                  <a:srgbClr val="000000"/>
                </a:solidFill>
                <a:effectLst/>
                <a:latin typeface="Times New Roman" panose="02020603050405020304" pitchFamily="18" charset="0"/>
                <a:ea typeface="Times New Roman" panose="02020603050405020304" pitchFamily="18" charset="0"/>
              </a:rPr>
              <a:t>Chọn ba video ngôn ngữ Việt Nam trên nền tảng Youtube có ít nhất 100 bình luận và thu thập ít nhất 100 bình luận cho mỗi video. </a:t>
            </a:r>
          </a:p>
          <a:p>
            <a:pPr indent="457200" algn="just">
              <a:lnSpc>
                <a:spcPct val="150000"/>
              </a:lnSpc>
              <a:spcBef>
                <a:spcPts val="0"/>
              </a:spcBef>
            </a:pPr>
            <a:r>
              <a:rPr lang="en-US">
                <a:solidFill>
                  <a:srgbClr val="000000"/>
                </a:solidFill>
                <a:effectLst/>
                <a:latin typeface="Times New Roman" panose="02020603050405020304" pitchFamily="18" charset="0"/>
                <a:ea typeface="Times New Roman" panose="02020603050405020304" pitchFamily="18" charset="0"/>
              </a:rPr>
              <a:t>Sau đó tự gán nhãn cho những bình luận thu thập được. </a:t>
            </a:r>
          </a:p>
          <a:p>
            <a:pPr indent="457200" algn="just">
              <a:lnSpc>
                <a:spcPct val="150000"/>
              </a:lnSpc>
              <a:spcBef>
                <a:spcPts val="0"/>
              </a:spcBef>
            </a:pPr>
            <a:r>
              <a:rPr lang="en-US">
                <a:solidFill>
                  <a:srgbClr val="000000"/>
                </a:solidFill>
                <a:effectLst/>
                <a:latin typeface="Times New Roman" panose="02020603050405020304" pitchFamily="18" charset="0"/>
                <a:ea typeface="Times New Roman" panose="02020603050405020304" pitchFamily="18" charset="0"/>
              </a:rPr>
              <a:t>Các nhãn bao gồm: Disgust(chán ghét), Enjoyment(thích thú), Anger (giận dữ), Surprise (ngạc nhiên), Sadness (buồn bã), Fear (sợ hãi), Other (khác).</a:t>
            </a:r>
          </a:p>
        </p:txBody>
      </p:sp>
      <p:sp>
        <p:nvSpPr>
          <p:cNvPr id="4" name="Chỗ dành sẵn cho Ngày tháng 3">
            <a:extLst>
              <a:ext uri="{FF2B5EF4-FFF2-40B4-BE49-F238E27FC236}">
                <a16:creationId xmlns:a16="http://schemas.microsoft.com/office/drawing/2014/main" id="{043B7D60-D2FD-48F1-B78D-03B4681C618A}"/>
              </a:ext>
            </a:extLst>
          </p:cNvPr>
          <p:cNvSpPr>
            <a:spLocks noGrp="1"/>
          </p:cNvSpPr>
          <p:nvPr>
            <p:ph type="dt" sz="half" idx="10"/>
          </p:nvPr>
        </p:nvSpPr>
        <p:spPr/>
        <p:txBody>
          <a:bodyPr/>
          <a:lstStyle/>
          <a:p>
            <a:fld id="{317723D4-F08E-4956-9E2D-68BDBF72CB02}" type="datetime1">
              <a:rPr lang="en-US" smtClean="0"/>
              <a:t>5/16/2021</a:t>
            </a:fld>
            <a:endParaRPr lang="en-US"/>
          </a:p>
        </p:txBody>
      </p:sp>
      <p:sp>
        <p:nvSpPr>
          <p:cNvPr id="5" name="Chỗ dành sẵn cho Số hiệu Bản chiếu 4">
            <a:extLst>
              <a:ext uri="{FF2B5EF4-FFF2-40B4-BE49-F238E27FC236}">
                <a16:creationId xmlns:a16="http://schemas.microsoft.com/office/drawing/2014/main" id="{DAD5DE89-98C4-473A-ACE8-5D89F8331487}"/>
              </a:ext>
            </a:extLst>
          </p:cNvPr>
          <p:cNvSpPr>
            <a:spLocks noGrp="1"/>
          </p:cNvSpPr>
          <p:nvPr>
            <p:ph type="sldNum" sz="quarter" idx="12"/>
          </p:nvPr>
        </p:nvSpPr>
        <p:spPr/>
        <p:txBody>
          <a:bodyPr/>
          <a:lstStyle/>
          <a:p>
            <a:fld id="{0065268F-3B33-4156-91DB-617EDDE7836D}" type="slidenum">
              <a:rPr lang="en-US" smtClean="0"/>
              <a:t>2</a:t>
            </a:fld>
            <a:endParaRPr lang="en-US"/>
          </a:p>
        </p:txBody>
      </p:sp>
      <p:sp>
        <p:nvSpPr>
          <p:cNvPr id="6" name="Chỗ dành sẵn cho Nội dung 2">
            <a:extLst>
              <a:ext uri="{FF2B5EF4-FFF2-40B4-BE49-F238E27FC236}">
                <a16:creationId xmlns:a16="http://schemas.microsoft.com/office/drawing/2014/main" id="{E0CCD259-FCE4-418B-91DF-290E2D3351AF}"/>
              </a:ext>
            </a:extLst>
          </p:cNvPr>
          <p:cNvSpPr txBox="1">
            <a:spLocks/>
          </p:cNvSpPr>
          <p:nvPr/>
        </p:nvSpPr>
        <p:spPr>
          <a:xfrm>
            <a:off x="838200" y="1595486"/>
            <a:ext cx="10515600" cy="503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latin typeface="Times New Roman" panose="02020603050405020304" pitchFamily="18" charset="0"/>
                <a:cs typeface="Times New Roman" panose="02020603050405020304" pitchFamily="18" charset="0"/>
              </a:rPr>
              <a:t>1.1 Thu thập dữ liệu</a:t>
            </a:r>
          </a:p>
        </p:txBody>
      </p:sp>
    </p:spTree>
    <p:extLst>
      <p:ext uri="{BB962C8B-B14F-4D97-AF65-F5344CB8AC3E}">
        <p14:creationId xmlns:p14="http://schemas.microsoft.com/office/powerpoint/2010/main" val="100332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2CA448A-C114-430C-8824-27B97E9F6BA9}"/>
              </a:ext>
            </a:extLst>
          </p:cNvPr>
          <p:cNvSpPr>
            <a:spLocks noGrp="1"/>
          </p:cNvSpPr>
          <p:nvPr>
            <p:ph type="title"/>
          </p:nvPr>
        </p:nvSpPr>
        <p:spPr>
          <a:xfrm>
            <a:off x="838200" y="365125"/>
            <a:ext cx="10515600" cy="1230361"/>
          </a:xfrm>
        </p:spPr>
        <p:txBody>
          <a:bodyPr/>
          <a:lstStyle/>
          <a:p>
            <a:r>
              <a:rPr lang="en-US" b="1">
                <a:latin typeface="Times New Roman" panose="02020603050405020304" pitchFamily="18" charset="0"/>
                <a:cs typeface="Times New Roman" panose="02020603050405020304" pitchFamily="18" charset="0"/>
              </a:rPr>
              <a:t>II/ GIẢI PHÁP</a:t>
            </a:r>
          </a:p>
        </p:txBody>
      </p:sp>
      <p:sp>
        <p:nvSpPr>
          <p:cNvPr id="3" name="Chỗ dành sẵn cho Nội dung 2">
            <a:extLst>
              <a:ext uri="{FF2B5EF4-FFF2-40B4-BE49-F238E27FC236}">
                <a16:creationId xmlns:a16="http://schemas.microsoft.com/office/drawing/2014/main" id="{22C3E567-A7E5-4FF1-8131-443DDD84DEEC}"/>
              </a:ext>
            </a:extLst>
          </p:cNvPr>
          <p:cNvSpPr>
            <a:spLocks noGrp="1"/>
          </p:cNvSpPr>
          <p:nvPr>
            <p:ph idx="1"/>
          </p:nvPr>
        </p:nvSpPr>
        <p:spPr>
          <a:xfrm>
            <a:off x="524486" y="2099390"/>
            <a:ext cx="10625595" cy="4256960"/>
          </a:xfrm>
        </p:spPr>
        <p:txBody>
          <a:bodyPr>
            <a:noAutofit/>
          </a:bodyPr>
          <a:lstStyle/>
          <a:p>
            <a:pPr marL="571500" indent="-342900" algn="just">
              <a:lnSpc>
                <a:spcPct val="150000"/>
              </a:lnSpc>
              <a:spcBef>
                <a:spcPts val="0"/>
              </a:spcBef>
            </a:pPr>
            <a:r>
              <a:rPr lang="en-US" sz="2400">
                <a:effectLst/>
                <a:latin typeface="Times New Roman" panose="02020603050405020304" pitchFamily="18" charset="0"/>
                <a:ea typeface="Times New Roman" panose="02020603050405020304" pitchFamily="18" charset="0"/>
              </a:rPr>
              <a:t>Những bước xử lý dữ liệu giống với lúc xử lý dữ liệu trên data crawl gồm:</a:t>
            </a:r>
          </a:p>
          <a:p>
            <a:pPr marL="1028700" lvl="1" indent="-342900" algn="just">
              <a:lnSpc>
                <a:spcPct val="150000"/>
              </a:lnSpc>
              <a:spcBef>
                <a:spcPts val="0"/>
              </a:spcBef>
              <a:buFont typeface="Wingdings" panose="05000000000000000000" pitchFamily="2" charset="2"/>
              <a:buChar char="Ø"/>
            </a:pPr>
            <a:r>
              <a:rPr lang="en-US">
                <a:effectLst/>
                <a:latin typeface="Times New Roman" panose="02020603050405020304" pitchFamily="18" charset="0"/>
                <a:ea typeface="Times New Roman" panose="02020603050405020304" pitchFamily="18" charset="0"/>
              </a:rPr>
              <a:t>Xóa emoji trong bình luận bằng thư viện demoji.</a:t>
            </a:r>
          </a:p>
          <a:p>
            <a:pPr marL="1028700" lvl="1" indent="-342900" algn="just">
              <a:lnSpc>
                <a:spcPct val="150000"/>
              </a:lnSpc>
              <a:spcBef>
                <a:spcPts val="0"/>
              </a:spcBef>
              <a:buFont typeface="Wingdings" panose="05000000000000000000" pitchFamily="2" charset="2"/>
              <a:buChar char="Ø"/>
            </a:pPr>
            <a:r>
              <a:rPr lang="en-US">
                <a:effectLst/>
                <a:latin typeface="Times New Roman" panose="02020603050405020304" pitchFamily="18" charset="0"/>
                <a:ea typeface="Times New Roman" panose="02020603050405020304" pitchFamily="18" charset="0"/>
              </a:rPr>
              <a:t>Tạo hàm text_process gồm chuyển về chữ thường, bỏ những chữ đặc biệt, thay thế từ viết tắt, loại bỏ khoảng trắng đầu cuối câu, xóa dấu câu (string.punctuation), thay thế khoảng trắng dư và quan trọng phân đoạn từ (word segmentation) bằng thư viện pyvi.</a:t>
            </a:r>
          </a:p>
        </p:txBody>
      </p:sp>
      <p:sp>
        <p:nvSpPr>
          <p:cNvPr id="4" name="Chỗ dành sẵn cho Ngày tháng 3">
            <a:extLst>
              <a:ext uri="{FF2B5EF4-FFF2-40B4-BE49-F238E27FC236}">
                <a16:creationId xmlns:a16="http://schemas.microsoft.com/office/drawing/2014/main" id="{043B7D60-D2FD-48F1-B78D-03B4681C618A}"/>
              </a:ext>
            </a:extLst>
          </p:cNvPr>
          <p:cNvSpPr>
            <a:spLocks noGrp="1"/>
          </p:cNvSpPr>
          <p:nvPr>
            <p:ph type="dt" sz="half" idx="10"/>
          </p:nvPr>
        </p:nvSpPr>
        <p:spPr/>
        <p:txBody>
          <a:bodyPr/>
          <a:lstStyle/>
          <a:p>
            <a:fld id="{317723D4-F08E-4956-9E2D-68BDBF72CB02}" type="datetime1">
              <a:rPr lang="en-US" smtClean="0"/>
              <a:t>5/16/2021</a:t>
            </a:fld>
            <a:endParaRPr lang="en-US"/>
          </a:p>
        </p:txBody>
      </p:sp>
      <p:sp>
        <p:nvSpPr>
          <p:cNvPr id="5" name="Chỗ dành sẵn cho Số hiệu Bản chiếu 4">
            <a:extLst>
              <a:ext uri="{FF2B5EF4-FFF2-40B4-BE49-F238E27FC236}">
                <a16:creationId xmlns:a16="http://schemas.microsoft.com/office/drawing/2014/main" id="{DAD5DE89-98C4-473A-ACE8-5D89F8331487}"/>
              </a:ext>
            </a:extLst>
          </p:cNvPr>
          <p:cNvSpPr>
            <a:spLocks noGrp="1"/>
          </p:cNvSpPr>
          <p:nvPr>
            <p:ph type="sldNum" sz="quarter" idx="12"/>
          </p:nvPr>
        </p:nvSpPr>
        <p:spPr/>
        <p:txBody>
          <a:bodyPr/>
          <a:lstStyle/>
          <a:p>
            <a:fld id="{0065268F-3B33-4156-91DB-617EDDE7836D}" type="slidenum">
              <a:rPr lang="en-US" smtClean="0"/>
              <a:t>20</a:t>
            </a:fld>
            <a:endParaRPr lang="en-US"/>
          </a:p>
        </p:txBody>
      </p:sp>
      <p:sp>
        <p:nvSpPr>
          <p:cNvPr id="6" name="Chỗ dành sẵn cho Nội dung 2">
            <a:extLst>
              <a:ext uri="{FF2B5EF4-FFF2-40B4-BE49-F238E27FC236}">
                <a16:creationId xmlns:a16="http://schemas.microsoft.com/office/drawing/2014/main" id="{E0CCD259-FCE4-418B-91DF-290E2D3351AF}"/>
              </a:ext>
            </a:extLst>
          </p:cNvPr>
          <p:cNvSpPr txBox="1">
            <a:spLocks/>
          </p:cNvSpPr>
          <p:nvPr/>
        </p:nvSpPr>
        <p:spPr>
          <a:xfrm>
            <a:off x="838200" y="1595486"/>
            <a:ext cx="10515600" cy="503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latin typeface="Times New Roman" panose="02020603050405020304" pitchFamily="18" charset="0"/>
                <a:cs typeface="Times New Roman" panose="02020603050405020304" pitchFamily="18" charset="0"/>
              </a:rPr>
              <a:t>2.2 Đào tạo mô hình</a:t>
            </a:r>
          </a:p>
        </p:txBody>
      </p:sp>
    </p:spTree>
    <p:extLst>
      <p:ext uri="{BB962C8B-B14F-4D97-AF65-F5344CB8AC3E}">
        <p14:creationId xmlns:p14="http://schemas.microsoft.com/office/powerpoint/2010/main" val="1226130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2CA448A-C114-430C-8824-27B97E9F6BA9}"/>
              </a:ext>
            </a:extLst>
          </p:cNvPr>
          <p:cNvSpPr>
            <a:spLocks noGrp="1"/>
          </p:cNvSpPr>
          <p:nvPr>
            <p:ph type="title"/>
          </p:nvPr>
        </p:nvSpPr>
        <p:spPr>
          <a:xfrm>
            <a:off x="838200" y="365125"/>
            <a:ext cx="10515600" cy="1230361"/>
          </a:xfrm>
        </p:spPr>
        <p:txBody>
          <a:bodyPr/>
          <a:lstStyle/>
          <a:p>
            <a:r>
              <a:rPr lang="en-US" b="1">
                <a:latin typeface="Times New Roman" panose="02020603050405020304" pitchFamily="18" charset="0"/>
                <a:cs typeface="Times New Roman" panose="02020603050405020304" pitchFamily="18" charset="0"/>
              </a:rPr>
              <a:t>II/ GIẢI PHÁP</a:t>
            </a:r>
          </a:p>
        </p:txBody>
      </p:sp>
      <p:sp>
        <p:nvSpPr>
          <p:cNvPr id="3" name="Chỗ dành sẵn cho Nội dung 2">
            <a:extLst>
              <a:ext uri="{FF2B5EF4-FFF2-40B4-BE49-F238E27FC236}">
                <a16:creationId xmlns:a16="http://schemas.microsoft.com/office/drawing/2014/main" id="{22C3E567-A7E5-4FF1-8131-443DDD84DEEC}"/>
              </a:ext>
            </a:extLst>
          </p:cNvPr>
          <p:cNvSpPr>
            <a:spLocks noGrp="1"/>
          </p:cNvSpPr>
          <p:nvPr>
            <p:ph idx="1"/>
          </p:nvPr>
        </p:nvSpPr>
        <p:spPr>
          <a:xfrm>
            <a:off x="524487" y="2099390"/>
            <a:ext cx="5952514" cy="2880610"/>
          </a:xfrm>
        </p:spPr>
        <p:txBody>
          <a:bodyPr>
            <a:noAutofit/>
          </a:bodyPr>
          <a:lstStyle/>
          <a:p>
            <a:pPr indent="457200" algn="just">
              <a:lnSpc>
                <a:spcPct val="150000"/>
              </a:lnSpc>
            </a:pPr>
            <a:r>
              <a:rPr lang="en-US" sz="2000">
                <a:effectLst/>
                <a:latin typeface="Times New Roman" panose="02020603050405020304" pitchFamily="18" charset="0"/>
                <a:ea typeface="Times New Roman" panose="02020603050405020304" pitchFamily="18" charset="0"/>
              </a:rPr>
              <a:t>Chuẩn hóa dữ liệu bằng LabelEncoder của sklearn – chuyển đổi 7 phân lớp cảm xúc thành số trong 3 tập data.</a:t>
            </a:r>
          </a:p>
          <a:p>
            <a:pPr indent="457200" algn="just">
              <a:lnSpc>
                <a:spcPct val="150000"/>
              </a:lnSpc>
            </a:pPr>
            <a:r>
              <a:rPr lang="en-US" sz="2000">
                <a:effectLst/>
                <a:latin typeface="Times New Roman" panose="02020603050405020304" pitchFamily="18" charset="0"/>
                <a:ea typeface="Times New Roman" panose="02020603050405020304" pitchFamily="18" charset="0"/>
              </a:rPr>
              <a:t>Sau đó tạo ra 2 tập gồm data và label để chứa Sentence và Emotion.</a:t>
            </a:r>
          </a:p>
        </p:txBody>
      </p:sp>
      <p:sp>
        <p:nvSpPr>
          <p:cNvPr id="4" name="Chỗ dành sẵn cho Ngày tháng 3">
            <a:extLst>
              <a:ext uri="{FF2B5EF4-FFF2-40B4-BE49-F238E27FC236}">
                <a16:creationId xmlns:a16="http://schemas.microsoft.com/office/drawing/2014/main" id="{043B7D60-D2FD-48F1-B78D-03B4681C618A}"/>
              </a:ext>
            </a:extLst>
          </p:cNvPr>
          <p:cNvSpPr>
            <a:spLocks noGrp="1"/>
          </p:cNvSpPr>
          <p:nvPr>
            <p:ph type="dt" sz="half" idx="10"/>
          </p:nvPr>
        </p:nvSpPr>
        <p:spPr/>
        <p:txBody>
          <a:bodyPr/>
          <a:lstStyle/>
          <a:p>
            <a:fld id="{317723D4-F08E-4956-9E2D-68BDBF72CB02}" type="datetime1">
              <a:rPr lang="en-US" smtClean="0"/>
              <a:t>5/16/2021</a:t>
            </a:fld>
            <a:endParaRPr lang="en-US"/>
          </a:p>
        </p:txBody>
      </p:sp>
      <p:sp>
        <p:nvSpPr>
          <p:cNvPr id="5" name="Chỗ dành sẵn cho Số hiệu Bản chiếu 4">
            <a:extLst>
              <a:ext uri="{FF2B5EF4-FFF2-40B4-BE49-F238E27FC236}">
                <a16:creationId xmlns:a16="http://schemas.microsoft.com/office/drawing/2014/main" id="{DAD5DE89-98C4-473A-ACE8-5D89F8331487}"/>
              </a:ext>
            </a:extLst>
          </p:cNvPr>
          <p:cNvSpPr>
            <a:spLocks noGrp="1"/>
          </p:cNvSpPr>
          <p:nvPr>
            <p:ph type="sldNum" sz="quarter" idx="12"/>
          </p:nvPr>
        </p:nvSpPr>
        <p:spPr/>
        <p:txBody>
          <a:bodyPr/>
          <a:lstStyle/>
          <a:p>
            <a:fld id="{0065268F-3B33-4156-91DB-617EDDE7836D}" type="slidenum">
              <a:rPr lang="en-US" smtClean="0"/>
              <a:t>21</a:t>
            </a:fld>
            <a:endParaRPr lang="en-US"/>
          </a:p>
        </p:txBody>
      </p:sp>
      <p:sp>
        <p:nvSpPr>
          <p:cNvPr id="6" name="Chỗ dành sẵn cho Nội dung 2">
            <a:extLst>
              <a:ext uri="{FF2B5EF4-FFF2-40B4-BE49-F238E27FC236}">
                <a16:creationId xmlns:a16="http://schemas.microsoft.com/office/drawing/2014/main" id="{E0CCD259-FCE4-418B-91DF-290E2D3351AF}"/>
              </a:ext>
            </a:extLst>
          </p:cNvPr>
          <p:cNvSpPr txBox="1">
            <a:spLocks/>
          </p:cNvSpPr>
          <p:nvPr/>
        </p:nvSpPr>
        <p:spPr>
          <a:xfrm>
            <a:off x="838200" y="1595486"/>
            <a:ext cx="10515600" cy="503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latin typeface="Times New Roman" panose="02020603050405020304" pitchFamily="18" charset="0"/>
                <a:cs typeface="Times New Roman" panose="02020603050405020304" pitchFamily="18" charset="0"/>
              </a:rPr>
              <a:t>2.2 Đào tạo mô hình</a:t>
            </a:r>
          </a:p>
        </p:txBody>
      </p:sp>
      <p:pic>
        <p:nvPicPr>
          <p:cNvPr id="8" name="Hình ảnh 7">
            <a:extLst>
              <a:ext uri="{FF2B5EF4-FFF2-40B4-BE49-F238E27FC236}">
                <a16:creationId xmlns:a16="http://schemas.microsoft.com/office/drawing/2014/main" id="{6445BDBB-64AF-48DA-B005-B47176B64F58}"/>
              </a:ext>
            </a:extLst>
          </p:cNvPr>
          <p:cNvPicPr>
            <a:picLocks noChangeAspect="1"/>
          </p:cNvPicPr>
          <p:nvPr/>
        </p:nvPicPr>
        <p:blipFill>
          <a:blip r:embed="rId2"/>
          <a:stretch>
            <a:fillRect/>
          </a:stretch>
        </p:blipFill>
        <p:spPr>
          <a:xfrm>
            <a:off x="6790713" y="2099388"/>
            <a:ext cx="5302915" cy="3444162"/>
          </a:xfrm>
          <a:prstGeom prst="rect">
            <a:avLst/>
          </a:prstGeom>
        </p:spPr>
      </p:pic>
      <p:pic>
        <p:nvPicPr>
          <p:cNvPr id="10" name="Hình ảnh 9">
            <a:extLst>
              <a:ext uri="{FF2B5EF4-FFF2-40B4-BE49-F238E27FC236}">
                <a16:creationId xmlns:a16="http://schemas.microsoft.com/office/drawing/2014/main" id="{1D8FE8C4-47EF-4616-A9F9-5952F5FF00E8}"/>
              </a:ext>
            </a:extLst>
          </p:cNvPr>
          <p:cNvPicPr>
            <a:picLocks noChangeAspect="1"/>
          </p:cNvPicPr>
          <p:nvPr/>
        </p:nvPicPr>
        <p:blipFill>
          <a:blip r:embed="rId3"/>
          <a:stretch>
            <a:fillRect/>
          </a:stretch>
        </p:blipFill>
        <p:spPr>
          <a:xfrm>
            <a:off x="608464" y="4782412"/>
            <a:ext cx="5952514" cy="1476411"/>
          </a:xfrm>
          <a:prstGeom prst="rect">
            <a:avLst/>
          </a:prstGeom>
        </p:spPr>
      </p:pic>
    </p:spTree>
    <p:extLst>
      <p:ext uri="{BB962C8B-B14F-4D97-AF65-F5344CB8AC3E}">
        <p14:creationId xmlns:p14="http://schemas.microsoft.com/office/powerpoint/2010/main" val="1949044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2CA448A-C114-430C-8824-27B97E9F6BA9}"/>
              </a:ext>
            </a:extLst>
          </p:cNvPr>
          <p:cNvSpPr>
            <a:spLocks noGrp="1"/>
          </p:cNvSpPr>
          <p:nvPr>
            <p:ph type="title"/>
          </p:nvPr>
        </p:nvSpPr>
        <p:spPr>
          <a:xfrm>
            <a:off x="838200" y="365125"/>
            <a:ext cx="10515600" cy="1230361"/>
          </a:xfrm>
        </p:spPr>
        <p:txBody>
          <a:bodyPr/>
          <a:lstStyle/>
          <a:p>
            <a:r>
              <a:rPr lang="en-US" b="1">
                <a:latin typeface="Times New Roman" panose="02020603050405020304" pitchFamily="18" charset="0"/>
                <a:cs typeface="Times New Roman" panose="02020603050405020304" pitchFamily="18" charset="0"/>
              </a:rPr>
              <a:t>II/ GIẢI PHÁP</a:t>
            </a:r>
          </a:p>
        </p:txBody>
      </p:sp>
      <p:sp>
        <p:nvSpPr>
          <p:cNvPr id="3" name="Chỗ dành sẵn cho Nội dung 2">
            <a:extLst>
              <a:ext uri="{FF2B5EF4-FFF2-40B4-BE49-F238E27FC236}">
                <a16:creationId xmlns:a16="http://schemas.microsoft.com/office/drawing/2014/main" id="{22C3E567-A7E5-4FF1-8131-443DDD84DEEC}"/>
              </a:ext>
            </a:extLst>
          </p:cNvPr>
          <p:cNvSpPr>
            <a:spLocks noGrp="1"/>
          </p:cNvSpPr>
          <p:nvPr>
            <p:ph idx="1"/>
          </p:nvPr>
        </p:nvSpPr>
        <p:spPr>
          <a:xfrm>
            <a:off x="982047" y="2099390"/>
            <a:ext cx="10227906" cy="1341095"/>
          </a:xfrm>
        </p:spPr>
        <p:txBody>
          <a:bodyPr>
            <a:noAutofit/>
          </a:bodyPr>
          <a:lstStyle/>
          <a:p>
            <a:pPr indent="0" algn="just">
              <a:lnSpc>
                <a:spcPct val="150000"/>
              </a:lnSpc>
              <a:buNone/>
            </a:pPr>
            <a:r>
              <a:rPr lang="en-US" sz="1800">
                <a:effectLst/>
                <a:latin typeface="Times New Roman" panose="02020603050405020304" pitchFamily="18" charset="0"/>
                <a:ea typeface="Times New Roman" panose="02020603050405020304" pitchFamily="18" charset="0"/>
              </a:rPr>
              <a:t>Sử dụng TF-IDF Vectorizer của sklearn để vector hóa data của 3 tập train, test, valid. Khởi tạo TfidfVectorizer dùng tokenizer của nltk.word_tokenize và giới hạn max_features là 3000. Sau đó fit trên data_train để học từ vựng.</a:t>
            </a:r>
          </a:p>
        </p:txBody>
      </p:sp>
      <p:sp>
        <p:nvSpPr>
          <p:cNvPr id="4" name="Chỗ dành sẵn cho Ngày tháng 3">
            <a:extLst>
              <a:ext uri="{FF2B5EF4-FFF2-40B4-BE49-F238E27FC236}">
                <a16:creationId xmlns:a16="http://schemas.microsoft.com/office/drawing/2014/main" id="{043B7D60-D2FD-48F1-B78D-03B4681C618A}"/>
              </a:ext>
            </a:extLst>
          </p:cNvPr>
          <p:cNvSpPr>
            <a:spLocks noGrp="1"/>
          </p:cNvSpPr>
          <p:nvPr>
            <p:ph type="dt" sz="half" idx="10"/>
          </p:nvPr>
        </p:nvSpPr>
        <p:spPr/>
        <p:txBody>
          <a:bodyPr/>
          <a:lstStyle/>
          <a:p>
            <a:fld id="{317723D4-F08E-4956-9E2D-68BDBF72CB02}" type="datetime1">
              <a:rPr lang="en-US" smtClean="0"/>
              <a:t>5/16/2021</a:t>
            </a:fld>
            <a:endParaRPr lang="en-US"/>
          </a:p>
        </p:txBody>
      </p:sp>
      <p:sp>
        <p:nvSpPr>
          <p:cNvPr id="5" name="Chỗ dành sẵn cho Số hiệu Bản chiếu 4">
            <a:extLst>
              <a:ext uri="{FF2B5EF4-FFF2-40B4-BE49-F238E27FC236}">
                <a16:creationId xmlns:a16="http://schemas.microsoft.com/office/drawing/2014/main" id="{DAD5DE89-98C4-473A-ACE8-5D89F8331487}"/>
              </a:ext>
            </a:extLst>
          </p:cNvPr>
          <p:cNvSpPr>
            <a:spLocks noGrp="1"/>
          </p:cNvSpPr>
          <p:nvPr>
            <p:ph type="sldNum" sz="quarter" idx="12"/>
          </p:nvPr>
        </p:nvSpPr>
        <p:spPr/>
        <p:txBody>
          <a:bodyPr/>
          <a:lstStyle/>
          <a:p>
            <a:fld id="{0065268F-3B33-4156-91DB-617EDDE7836D}" type="slidenum">
              <a:rPr lang="en-US" smtClean="0"/>
              <a:t>22</a:t>
            </a:fld>
            <a:endParaRPr lang="en-US"/>
          </a:p>
        </p:txBody>
      </p:sp>
      <p:sp>
        <p:nvSpPr>
          <p:cNvPr id="6" name="Chỗ dành sẵn cho Nội dung 2">
            <a:extLst>
              <a:ext uri="{FF2B5EF4-FFF2-40B4-BE49-F238E27FC236}">
                <a16:creationId xmlns:a16="http://schemas.microsoft.com/office/drawing/2014/main" id="{E0CCD259-FCE4-418B-91DF-290E2D3351AF}"/>
              </a:ext>
            </a:extLst>
          </p:cNvPr>
          <p:cNvSpPr txBox="1">
            <a:spLocks/>
          </p:cNvSpPr>
          <p:nvPr/>
        </p:nvSpPr>
        <p:spPr>
          <a:xfrm>
            <a:off x="838200" y="1595486"/>
            <a:ext cx="10515600" cy="503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latin typeface="Times New Roman" panose="02020603050405020304" pitchFamily="18" charset="0"/>
                <a:cs typeface="Times New Roman" panose="02020603050405020304" pitchFamily="18" charset="0"/>
              </a:rPr>
              <a:t>2.2 Đào tạo mô hình</a:t>
            </a:r>
          </a:p>
        </p:txBody>
      </p:sp>
      <p:pic>
        <p:nvPicPr>
          <p:cNvPr id="9" name="Hình ảnh 8">
            <a:extLst>
              <a:ext uri="{FF2B5EF4-FFF2-40B4-BE49-F238E27FC236}">
                <a16:creationId xmlns:a16="http://schemas.microsoft.com/office/drawing/2014/main" id="{961C279C-3EB9-472C-90D8-D5F6628CBEFD}"/>
              </a:ext>
            </a:extLst>
          </p:cNvPr>
          <p:cNvPicPr>
            <a:picLocks noChangeAspect="1"/>
          </p:cNvPicPr>
          <p:nvPr/>
        </p:nvPicPr>
        <p:blipFill>
          <a:blip r:embed="rId2"/>
          <a:stretch>
            <a:fillRect/>
          </a:stretch>
        </p:blipFill>
        <p:spPr>
          <a:xfrm>
            <a:off x="982047" y="3527966"/>
            <a:ext cx="10227906" cy="2268548"/>
          </a:xfrm>
          <a:prstGeom prst="rect">
            <a:avLst/>
          </a:prstGeom>
        </p:spPr>
      </p:pic>
    </p:spTree>
    <p:extLst>
      <p:ext uri="{BB962C8B-B14F-4D97-AF65-F5344CB8AC3E}">
        <p14:creationId xmlns:p14="http://schemas.microsoft.com/office/powerpoint/2010/main" val="320734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2CA448A-C114-430C-8824-27B97E9F6BA9}"/>
              </a:ext>
            </a:extLst>
          </p:cNvPr>
          <p:cNvSpPr>
            <a:spLocks noGrp="1"/>
          </p:cNvSpPr>
          <p:nvPr>
            <p:ph type="title"/>
          </p:nvPr>
        </p:nvSpPr>
        <p:spPr>
          <a:xfrm>
            <a:off x="838200" y="365125"/>
            <a:ext cx="10515600" cy="1230361"/>
          </a:xfrm>
        </p:spPr>
        <p:txBody>
          <a:bodyPr/>
          <a:lstStyle/>
          <a:p>
            <a:r>
              <a:rPr lang="en-US" b="1">
                <a:latin typeface="Times New Roman" panose="02020603050405020304" pitchFamily="18" charset="0"/>
                <a:cs typeface="Times New Roman" panose="02020603050405020304" pitchFamily="18" charset="0"/>
              </a:rPr>
              <a:t>II/ GIẢI PHÁP</a:t>
            </a:r>
          </a:p>
        </p:txBody>
      </p:sp>
      <p:sp>
        <p:nvSpPr>
          <p:cNvPr id="3" name="Chỗ dành sẵn cho Nội dung 2">
            <a:extLst>
              <a:ext uri="{FF2B5EF4-FFF2-40B4-BE49-F238E27FC236}">
                <a16:creationId xmlns:a16="http://schemas.microsoft.com/office/drawing/2014/main" id="{22C3E567-A7E5-4FF1-8131-443DDD84DEEC}"/>
              </a:ext>
            </a:extLst>
          </p:cNvPr>
          <p:cNvSpPr>
            <a:spLocks noGrp="1"/>
          </p:cNvSpPr>
          <p:nvPr>
            <p:ph idx="1"/>
          </p:nvPr>
        </p:nvSpPr>
        <p:spPr>
          <a:xfrm>
            <a:off x="982047" y="2099390"/>
            <a:ext cx="10227906" cy="1530218"/>
          </a:xfrm>
        </p:spPr>
        <p:txBody>
          <a:bodyPr>
            <a:noAutofit/>
          </a:bodyPr>
          <a:lstStyle/>
          <a:p>
            <a:pPr indent="457200" algn="just">
              <a:lnSpc>
                <a:spcPct val="150000"/>
              </a:lnSpc>
              <a:spcBef>
                <a:spcPts val="0"/>
              </a:spcBef>
            </a:pPr>
            <a:r>
              <a:rPr lang="en-US" sz="2000">
                <a:effectLst/>
                <a:latin typeface="Times New Roman" panose="02020603050405020304" pitchFamily="18" charset="0"/>
                <a:ea typeface="Times New Roman" panose="02020603050405020304" pitchFamily="18" charset="0"/>
              </a:rPr>
              <a:t>Sau đó, dùng vectorizer.transform và toarray() để vector hóa cho từng bình luận trong data_train, data_test, data_valid.</a:t>
            </a:r>
          </a:p>
          <a:p>
            <a:pPr indent="457200" algn="just">
              <a:lnSpc>
                <a:spcPct val="150000"/>
              </a:lnSpc>
              <a:spcBef>
                <a:spcPts val="0"/>
              </a:spcBef>
            </a:pPr>
            <a:r>
              <a:rPr lang="en-US" sz="2000">
                <a:effectLst/>
                <a:latin typeface="Times New Roman" panose="02020603050405020304" pitchFamily="18" charset="0"/>
                <a:ea typeface="Times New Roman" panose="02020603050405020304" pitchFamily="18" charset="0"/>
              </a:rPr>
              <a:t>Còn phần Emotion thì dùng to_categorical của keras để one-hot encoding.</a:t>
            </a:r>
          </a:p>
        </p:txBody>
      </p:sp>
      <p:sp>
        <p:nvSpPr>
          <p:cNvPr id="4" name="Chỗ dành sẵn cho Ngày tháng 3">
            <a:extLst>
              <a:ext uri="{FF2B5EF4-FFF2-40B4-BE49-F238E27FC236}">
                <a16:creationId xmlns:a16="http://schemas.microsoft.com/office/drawing/2014/main" id="{043B7D60-D2FD-48F1-B78D-03B4681C618A}"/>
              </a:ext>
            </a:extLst>
          </p:cNvPr>
          <p:cNvSpPr>
            <a:spLocks noGrp="1"/>
          </p:cNvSpPr>
          <p:nvPr>
            <p:ph type="dt" sz="half" idx="10"/>
          </p:nvPr>
        </p:nvSpPr>
        <p:spPr/>
        <p:txBody>
          <a:bodyPr/>
          <a:lstStyle/>
          <a:p>
            <a:fld id="{317723D4-F08E-4956-9E2D-68BDBF72CB02}" type="datetime1">
              <a:rPr lang="en-US" smtClean="0"/>
              <a:t>5/16/2021</a:t>
            </a:fld>
            <a:endParaRPr lang="en-US"/>
          </a:p>
        </p:txBody>
      </p:sp>
      <p:sp>
        <p:nvSpPr>
          <p:cNvPr id="5" name="Chỗ dành sẵn cho Số hiệu Bản chiếu 4">
            <a:extLst>
              <a:ext uri="{FF2B5EF4-FFF2-40B4-BE49-F238E27FC236}">
                <a16:creationId xmlns:a16="http://schemas.microsoft.com/office/drawing/2014/main" id="{DAD5DE89-98C4-473A-ACE8-5D89F8331487}"/>
              </a:ext>
            </a:extLst>
          </p:cNvPr>
          <p:cNvSpPr>
            <a:spLocks noGrp="1"/>
          </p:cNvSpPr>
          <p:nvPr>
            <p:ph type="sldNum" sz="quarter" idx="12"/>
          </p:nvPr>
        </p:nvSpPr>
        <p:spPr/>
        <p:txBody>
          <a:bodyPr/>
          <a:lstStyle/>
          <a:p>
            <a:fld id="{0065268F-3B33-4156-91DB-617EDDE7836D}" type="slidenum">
              <a:rPr lang="en-US" smtClean="0"/>
              <a:t>23</a:t>
            </a:fld>
            <a:endParaRPr lang="en-US"/>
          </a:p>
        </p:txBody>
      </p:sp>
      <p:sp>
        <p:nvSpPr>
          <p:cNvPr id="6" name="Chỗ dành sẵn cho Nội dung 2">
            <a:extLst>
              <a:ext uri="{FF2B5EF4-FFF2-40B4-BE49-F238E27FC236}">
                <a16:creationId xmlns:a16="http://schemas.microsoft.com/office/drawing/2014/main" id="{E0CCD259-FCE4-418B-91DF-290E2D3351AF}"/>
              </a:ext>
            </a:extLst>
          </p:cNvPr>
          <p:cNvSpPr txBox="1">
            <a:spLocks/>
          </p:cNvSpPr>
          <p:nvPr/>
        </p:nvSpPr>
        <p:spPr>
          <a:xfrm>
            <a:off x="838200" y="1595486"/>
            <a:ext cx="10515600" cy="503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latin typeface="Times New Roman" panose="02020603050405020304" pitchFamily="18" charset="0"/>
                <a:cs typeface="Times New Roman" panose="02020603050405020304" pitchFamily="18" charset="0"/>
              </a:rPr>
              <a:t>2.2 Đào tạo mô hình</a:t>
            </a:r>
          </a:p>
        </p:txBody>
      </p:sp>
      <p:pic>
        <p:nvPicPr>
          <p:cNvPr id="8" name="Hình ảnh 7">
            <a:extLst>
              <a:ext uri="{FF2B5EF4-FFF2-40B4-BE49-F238E27FC236}">
                <a16:creationId xmlns:a16="http://schemas.microsoft.com/office/drawing/2014/main" id="{B9879F22-2365-4CF2-B718-BF333479784A}"/>
              </a:ext>
            </a:extLst>
          </p:cNvPr>
          <p:cNvPicPr>
            <a:picLocks noChangeAspect="1"/>
          </p:cNvPicPr>
          <p:nvPr/>
        </p:nvPicPr>
        <p:blipFill>
          <a:blip r:embed="rId2"/>
          <a:stretch>
            <a:fillRect/>
          </a:stretch>
        </p:blipFill>
        <p:spPr>
          <a:xfrm>
            <a:off x="110745" y="3523641"/>
            <a:ext cx="6624068" cy="1230361"/>
          </a:xfrm>
          <a:prstGeom prst="rect">
            <a:avLst/>
          </a:prstGeom>
        </p:spPr>
      </p:pic>
      <p:pic>
        <p:nvPicPr>
          <p:cNvPr id="11" name="Hình ảnh 10">
            <a:extLst>
              <a:ext uri="{FF2B5EF4-FFF2-40B4-BE49-F238E27FC236}">
                <a16:creationId xmlns:a16="http://schemas.microsoft.com/office/drawing/2014/main" id="{352FEF42-843C-4F0A-9955-1717E37D1562}"/>
              </a:ext>
            </a:extLst>
          </p:cNvPr>
          <p:cNvPicPr>
            <a:picLocks noChangeAspect="1"/>
          </p:cNvPicPr>
          <p:nvPr/>
        </p:nvPicPr>
        <p:blipFill>
          <a:blip r:embed="rId3"/>
          <a:stretch>
            <a:fillRect/>
          </a:stretch>
        </p:blipFill>
        <p:spPr>
          <a:xfrm>
            <a:off x="5881396" y="4476042"/>
            <a:ext cx="5750395" cy="1381223"/>
          </a:xfrm>
          <a:prstGeom prst="rect">
            <a:avLst/>
          </a:prstGeom>
        </p:spPr>
      </p:pic>
    </p:spTree>
    <p:extLst>
      <p:ext uri="{BB962C8B-B14F-4D97-AF65-F5344CB8AC3E}">
        <p14:creationId xmlns:p14="http://schemas.microsoft.com/office/powerpoint/2010/main" val="465084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2CA448A-C114-430C-8824-27B97E9F6BA9}"/>
              </a:ext>
            </a:extLst>
          </p:cNvPr>
          <p:cNvSpPr>
            <a:spLocks noGrp="1"/>
          </p:cNvSpPr>
          <p:nvPr>
            <p:ph type="title"/>
          </p:nvPr>
        </p:nvSpPr>
        <p:spPr>
          <a:xfrm>
            <a:off x="838200" y="365125"/>
            <a:ext cx="10515600" cy="1230361"/>
          </a:xfrm>
        </p:spPr>
        <p:txBody>
          <a:bodyPr/>
          <a:lstStyle/>
          <a:p>
            <a:r>
              <a:rPr lang="en-US" b="1">
                <a:latin typeface="Times New Roman" panose="02020603050405020304" pitchFamily="18" charset="0"/>
                <a:cs typeface="Times New Roman" panose="02020603050405020304" pitchFamily="18" charset="0"/>
              </a:rPr>
              <a:t>II/ GIẢI PHÁP</a:t>
            </a:r>
          </a:p>
        </p:txBody>
      </p:sp>
      <p:sp>
        <p:nvSpPr>
          <p:cNvPr id="3" name="Chỗ dành sẵn cho Nội dung 2">
            <a:extLst>
              <a:ext uri="{FF2B5EF4-FFF2-40B4-BE49-F238E27FC236}">
                <a16:creationId xmlns:a16="http://schemas.microsoft.com/office/drawing/2014/main" id="{22C3E567-A7E5-4FF1-8131-443DDD84DEEC}"/>
              </a:ext>
            </a:extLst>
          </p:cNvPr>
          <p:cNvSpPr>
            <a:spLocks noGrp="1"/>
          </p:cNvSpPr>
          <p:nvPr>
            <p:ph idx="1"/>
          </p:nvPr>
        </p:nvSpPr>
        <p:spPr>
          <a:xfrm>
            <a:off x="737118" y="2099389"/>
            <a:ext cx="10616681" cy="3554962"/>
          </a:xfrm>
        </p:spPr>
        <p:txBody>
          <a:bodyPr>
            <a:noAutofit/>
          </a:bodyPr>
          <a:lstStyle/>
          <a:p>
            <a:pPr indent="0" algn="just">
              <a:lnSpc>
                <a:spcPct val="150000"/>
              </a:lnSpc>
              <a:spcBef>
                <a:spcPts val="0"/>
              </a:spcBef>
              <a:buNone/>
            </a:pPr>
            <a:r>
              <a:rPr lang="en-US" sz="2000">
                <a:effectLst/>
                <a:latin typeface="Times New Roman" panose="02020603050405020304" pitchFamily="18" charset="0"/>
                <a:ea typeface="Times New Roman" panose="02020603050405020304" pitchFamily="18" charset="0"/>
              </a:rPr>
              <a:t>Xây dựng Neural Netword Model</a:t>
            </a:r>
            <a:r>
              <a:rPr lang="en-US" sz="2000">
                <a:latin typeface="Times New Roman" panose="02020603050405020304" pitchFamily="18" charset="0"/>
                <a:ea typeface="Times New Roman" panose="02020603050405020304" pitchFamily="18" charset="0"/>
              </a:rPr>
              <a:t>:</a:t>
            </a:r>
          </a:p>
          <a:p>
            <a:pPr indent="457200" algn="just">
              <a:lnSpc>
                <a:spcPct val="150000"/>
              </a:lnSpc>
            </a:pPr>
            <a:r>
              <a:rPr lang="en-US" sz="2000">
                <a:effectLst/>
                <a:latin typeface="Times New Roman" panose="02020603050405020304" pitchFamily="18" charset="0"/>
                <a:ea typeface="Times New Roman" panose="02020603050405020304" pitchFamily="18" charset="0"/>
              </a:rPr>
              <a:t>Đầu tiên, khởi tạo model bằng Sequential của Keras.</a:t>
            </a:r>
          </a:p>
          <a:p>
            <a:pPr indent="457200" algn="just">
              <a:lnSpc>
                <a:spcPct val="150000"/>
              </a:lnSpc>
            </a:pPr>
            <a:r>
              <a:rPr lang="en-US" sz="2000">
                <a:effectLst/>
                <a:latin typeface="Times New Roman" panose="02020603050405020304" pitchFamily="18" charset="0"/>
                <a:ea typeface="Times New Roman" panose="02020603050405020304" pitchFamily="18" charset="0"/>
              </a:rPr>
              <a:t>Layer Dense đầu tiên với unit=256, input_dim là features của train, hàm kích hoạt dùng relu.</a:t>
            </a:r>
          </a:p>
          <a:p>
            <a:pPr indent="457200" algn="just">
              <a:lnSpc>
                <a:spcPct val="150000"/>
              </a:lnSpc>
            </a:pPr>
            <a:r>
              <a:rPr lang="en-US" sz="2000">
                <a:effectLst/>
                <a:latin typeface="Times New Roman" panose="02020603050405020304" pitchFamily="18" charset="0"/>
                <a:ea typeface="Times New Roman" panose="02020603050405020304" pitchFamily="18" charset="0"/>
              </a:rPr>
              <a:t>Thêm một Layer Dense với unit=7 – đầu ra của model, hàm kích hoạt là relu.</a:t>
            </a:r>
          </a:p>
          <a:p>
            <a:pPr indent="457200" algn="just">
              <a:lnSpc>
                <a:spcPct val="150000"/>
              </a:lnSpc>
            </a:pPr>
            <a:r>
              <a:rPr lang="en-US" sz="2000">
                <a:effectLst/>
                <a:latin typeface="Times New Roman" panose="02020603050405020304" pitchFamily="18" charset="0"/>
                <a:ea typeface="Times New Roman" panose="02020603050405020304" pitchFamily="18" charset="0"/>
              </a:rPr>
              <a:t>Model compile với optimizer=adam, hàm loss=binary_crossentropy, metrics=accuracy.</a:t>
            </a:r>
          </a:p>
        </p:txBody>
      </p:sp>
      <p:sp>
        <p:nvSpPr>
          <p:cNvPr id="4" name="Chỗ dành sẵn cho Ngày tháng 3">
            <a:extLst>
              <a:ext uri="{FF2B5EF4-FFF2-40B4-BE49-F238E27FC236}">
                <a16:creationId xmlns:a16="http://schemas.microsoft.com/office/drawing/2014/main" id="{043B7D60-D2FD-48F1-B78D-03B4681C618A}"/>
              </a:ext>
            </a:extLst>
          </p:cNvPr>
          <p:cNvSpPr>
            <a:spLocks noGrp="1"/>
          </p:cNvSpPr>
          <p:nvPr>
            <p:ph type="dt" sz="half" idx="10"/>
          </p:nvPr>
        </p:nvSpPr>
        <p:spPr/>
        <p:txBody>
          <a:bodyPr/>
          <a:lstStyle/>
          <a:p>
            <a:fld id="{317723D4-F08E-4956-9E2D-68BDBF72CB02}" type="datetime1">
              <a:rPr lang="en-US" smtClean="0"/>
              <a:t>5/16/2021</a:t>
            </a:fld>
            <a:endParaRPr lang="en-US"/>
          </a:p>
        </p:txBody>
      </p:sp>
      <p:sp>
        <p:nvSpPr>
          <p:cNvPr id="5" name="Chỗ dành sẵn cho Số hiệu Bản chiếu 4">
            <a:extLst>
              <a:ext uri="{FF2B5EF4-FFF2-40B4-BE49-F238E27FC236}">
                <a16:creationId xmlns:a16="http://schemas.microsoft.com/office/drawing/2014/main" id="{DAD5DE89-98C4-473A-ACE8-5D89F8331487}"/>
              </a:ext>
            </a:extLst>
          </p:cNvPr>
          <p:cNvSpPr>
            <a:spLocks noGrp="1"/>
          </p:cNvSpPr>
          <p:nvPr>
            <p:ph type="sldNum" sz="quarter" idx="12"/>
          </p:nvPr>
        </p:nvSpPr>
        <p:spPr/>
        <p:txBody>
          <a:bodyPr/>
          <a:lstStyle/>
          <a:p>
            <a:fld id="{0065268F-3B33-4156-91DB-617EDDE7836D}" type="slidenum">
              <a:rPr lang="en-US" smtClean="0"/>
              <a:t>24</a:t>
            </a:fld>
            <a:endParaRPr lang="en-US"/>
          </a:p>
        </p:txBody>
      </p:sp>
      <p:sp>
        <p:nvSpPr>
          <p:cNvPr id="6" name="Chỗ dành sẵn cho Nội dung 2">
            <a:extLst>
              <a:ext uri="{FF2B5EF4-FFF2-40B4-BE49-F238E27FC236}">
                <a16:creationId xmlns:a16="http://schemas.microsoft.com/office/drawing/2014/main" id="{E0CCD259-FCE4-418B-91DF-290E2D3351AF}"/>
              </a:ext>
            </a:extLst>
          </p:cNvPr>
          <p:cNvSpPr txBox="1">
            <a:spLocks/>
          </p:cNvSpPr>
          <p:nvPr/>
        </p:nvSpPr>
        <p:spPr>
          <a:xfrm>
            <a:off x="838200" y="1595486"/>
            <a:ext cx="10515600" cy="503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latin typeface="Times New Roman" panose="02020603050405020304" pitchFamily="18" charset="0"/>
                <a:cs typeface="Times New Roman" panose="02020603050405020304" pitchFamily="18" charset="0"/>
              </a:rPr>
              <a:t>2.2 Đào tạo mô hình</a:t>
            </a:r>
          </a:p>
        </p:txBody>
      </p:sp>
    </p:spTree>
    <p:extLst>
      <p:ext uri="{BB962C8B-B14F-4D97-AF65-F5344CB8AC3E}">
        <p14:creationId xmlns:p14="http://schemas.microsoft.com/office/powerpoint/2010/main" val="384156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2CA448A-C114-430C-8824-27B97E9F6BA9}"/>
              </a:ext>
            </a:extLst>
          </p:cNvPr>
          <p:cNvSpPr>
            <a:spLocks noGrp="1"/>
          </p:cNvSpPr>
          <p:nvPr>
            <p:ph type="title"/>
          </p:nvPr>
        </p:nvSpPr>
        <p:spPr>
          <a:xfrm>
            <a:off x="838200" y="365125"/>
            <a:ext cx="10515600" cy="1230361"/>
          </a:xfrm>
        </p:spPr>
        <p:txBody>
          <a:bodyPr/>
          <a:lstStyle/>
          <a:p>
            <a:r>
              <a:rPr lang="en-US" b="1">
                <a:latin typeface="Times New Roman" panose="02020603050405020304" pitchFamily="18" charset="0"/>
                <a:cs typeface="Times New Roman" panose="02020603050405020304" pitchFamily="18" charset="0"/>
              </a:rPr>
              <a:t>II/ GIẢI PHÁP</a:t>
            </a:r>
          </a:p>
        </p:txBody>
      </p:sp>
      <p:sp>
        <p:nvSpPr>
          <p:cNvPr id="4" name="Chỗ dành sẵn cho Ngày tháng 3">
            <a:extLst>
              <a:ext uri="{FF2B5EF4-FFF2-40B4-BE49-F238E27FC236}">
                <a16:creationId xmlns:a16="http://schemas.microsoft.com/office/drawing/2014/main" id="{043B7D60-D2FD-48F1-B78D-03B4681C618A}"/>
              </a:ext>
            </a:extLst>
          </p:cNvPr>
          <p:cNvSpPr>
            <a:spLocks noGrp="1"/>
          </p:cNvSpPr>
          <p:nvPr>
            <p:ph type="dt" sz="half" idx="10"/>
          </p:nvPr>
        </p:nvSpPr>
        <p:spPr/>
        <p:txBody>
          <a:bodyPr/>
          <a:lstStyle/>
          <a:p>
            <a:fld id="{317723D4-F08E-4956-9E2D-68BDBF72CB02}" type="datetime1">
              <a:rPr lang="en-US" smtClean="0"/>
              <a:t>5/16/2021</a:t>
            </a:fld>
            <a:endParaRPr lang="en-US"/>
          </a:p>
        </p:txBody>
      </p:sp>
      <p:sp>
        <p:nvSpPr>
          <p:cNvPr id="5" name="Chỗ dành sẵn cho Số hiệu Bản chiếu 4">
            <a:extLst>
              <a:ext uri="{FF2B5EF4-FFF2-40B4-BE49-F238E27FC236}">
                <a16:creationId xmlns:a16="http://schemas.microsoft.com/office/drawing/2014/main" id="{DAD5DE89-98C4-473A-ACE8-5D89F8331487}"/>
              </a:ext>
            </a:extLst>
          </p:cNvPr>
          <p:cNvSpPr>
            <a:spLocks noGrp="1"/>
          </p:cNvSpPr>
          <p:nvPr>
            <p:ph type="sldNum" sz="quarter" idx="12"/>
          </p:nvPr>
        </p:nvSpPr>
        <p:spPr/>
        <p:txBody>
          <a:bodyPr/>
          <a:lstStyle/>
          <a:p>
            <a:fld id="{0065268F-3B33-4156-91DB-617EDDE7836D}" type="slidenum">
              <a:rPr lang="en-US" smtClean="0"/>
              <a:t>25</a:t>
            </a:fld>
            <a:endParaRPr lang="en-US"/>
          </a:p>
        </p:txBody>
      </p:sp>
      <p:sp>
        <p:nvSpPr>
          <p:cNvPr id="6" name="Chỗ dành sẵn cho Nội dung 2">
            <a:extLst>
              <a:ext uri="{FF2B5EF4-FFF2-40B4-BE49-F238E27FC236}">
                <a16:creationId xmlns:a16="http://schemas.microsoft.com/office/drawing/2014/main" id="{E0CCD259-FCE4-418B-91DF-290E2D3351AF}"/>
              </a:ext>
            </a:extLst>
          </p:cNvPr>
          <p:cNvSpPr txBox="1">
            <a:spLocks/>
          </p:cNvSpPr>
          <p:nvPr/>
        </p:nvSpPr>
        <p:spPr>
          <a:xfrm>
            <a:off x="838200" y="1595486"/>
            <a:ext cx="10515600" cy="503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latin typeface="Times New Roman" panose="02020603050405020304" pitchFamily="18" charset="0"/>
                <a:cs typeface="Times New Roman" panose="02020603050405020304" pitchFamily="18" charset="0"/>
              </a:rPr>
              <a:t>2.2 Đào tạo mô hình</a:t>
            </a:r>
          </a:p>
        </p:txBody>
      </p:sp>
      <p:pic>
        <p:nvPicPr>
          <p:cNvPr id="10" name="Hình ảnh 9">
            <a:extLst>
              <a:ext uri="{FF2B5EF4-FFF2-40B4-BE49-F238E27FC236}">
                <a16:creationId xmlns:a16="http://schemas.microsoft.com/office/drawing/2014/main" id="{FB2EE00A-5237-4BA3-A5D3-A90EB1729EFB}"/>
              </a:ext>
            </a:extLst>
          </p:cNvPr>
          <p:cNvPicPr>
            <a:picLocks noChangeAspect="1"/>
          </p:cNvPicPr>
          <p:nvPr/>
        </p:nvPicPr>
        <p:blipFill>
          <a:blip r:embed="rId2"/>
          <a:stretch>
            <a:fillRect/>
          </a:stretch>
        </p:blipFill>
        <p:spPr>
          <a:xfrm>
            <a:off x="1762196" y="2266539"/>
            <a:ext cx="8667607" cy="3800586"/>
          </a:xfrm>
          <a:prstGeom prst="rect">
            <a:avLst/>
          </a:prstGeom>
        </p:spPr>
      </p:pic>
    </p:spTree>
    <p:extLst>
      <p:ext uri="{BB962C8B-B14F-4D97-AF65-F5344CB8AC3E}">
        <p14:creationId xmlns:p14="http://schemas.microsoft.com/office/powerpoint/2010/main" val="470056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2CA448A-C114-430C-8824-27B97E9F6BA9}"/>
              </a:ext>
            </a:extLst>
          </p:cNvPr>
          <p:cNvSpPr>
            <a:spLocks noGrp="1"/>
          </p:cNvSpPr>
          <p:nvPr>
            <p:ph type="title"/>
          </p:nvPr>
        </p:nvSpPr>
        <p:spPr>
          <a:xfrm>
            <a:off x="838200" y="365125"/>
            <a:ext cx="10515600" cy="1230361"/>
          </a:xfrm>
        </p:spPr>
        <p:txBody>
          <a:bodyPr/>
          <a:lstStyle/>
          <a:p>
            <a:r>
              <a:rPr lang="en-US" b="1">
                <a:latin typeface="Times New Roman" panose="02020603050405020304" pitchFamily="18" charset="0"/>
                <a:cs typeface="Times New Roman" panose="02020603050405020304" pitchFamily="18" charset="0"/>
              </a:rPr>
              <a:t>II/ GIẢI PHÁP</a:t>
            </a:r>
          </a:p>
        </p:txBody>
      </p:sp>
      <p:sp>
        <p:nvSpPr>
          <p:cNvPr id="3" name="Chỗ dành sẵn cho Nội dung 2">
            <a:extLst>
              <a:ext uri="{FF2B5EF4-FFF2-40B4-BE49-F238E27FC236}">
                <a16:creationId xmlns:a16="http://schemas.microsoft.com/office/drawing/2014/main" id="{22C3E567-A7E5-4FF1-8131-443DDD84DEEC}"/>
              </a:ext>
            </a:extLst>
          </p:cNvPr>
          <p:cNvSpPr>
            <a:spLocks noGrp="1"/>
          </p:cNvSpPr>
          <p:nvPr>
            <p:ph idx="1"/>
          </p:nvPr>
        </p:nvSpPr>
        <p:spPr>
          <a:xfrm>
            <a:off x="737118" y="2099389"/>
            <a:ext cx="10616681" cy="926031"/>
          </a:xfrm>
        </p:spPr>
        <p:txBody>
          <a:bodyPr>
            <a:noAutofit/>
          </a:bodyPr>
          <a:lstStyle/>
          <a:p>
            <a:pPr indent="457200" algn="just">
              <a:lnSpc>
                <a:spcPct val="150000"/>
              </a:lnSpc>
              <a:spcBef>
                <a:spcPts val="0"/>
              </a:spcBef>
            </a:pPr>
            <a:r>
              <a:rPr lang="en-US" sz="2000">
                <a:effectLst/>
                <a:latin typeface="Times New Roman" panose="02020603050405020304" pitchFamily="18" charset="0"/>
                <a:ea typeface="Times New Roman" panose="02020603050405020304" pitchFamily="18" charset="0"/>
              </a:rPr>
              <a:t>Tạo earlyStopping để tránh overfitting với monitor là val_loss, patience là 3 (nếu quá 3 epochs val_loss không cải thiện thì sẽ dừng training model).</a:t>
            </a:r>
          </a:p>
        </p:txBody>
      </p:sp>
      <p:sp>
        <p:nvSpPr>
          <p:cNvPr id="4" name="Chỗ dành sẵn cho Ngày tháng 3">
            <a:extLst>
              <a:ext uri="{FF2B5EF4-FFF2-40B4-BE49-F238E27FC236}">
                <a16:creationId xmlns:a16="http://schemas.microsoft.com/office/drawing/2014/main" id="{043B7D60-D2FD-48F1-B78D-03B4681C618A}"/>
              </a:ext>
            </a:extLst>
          </p:cNvPr>
          <p:cNvSpPr>
            <a:spLocks noGrp="1"/>
          </p:cNvSpPr>
          <p:nvPr>
            <p:ph type="dt" sz="half" idx="10"/>
          </p:nvPr>
        </p:nvSpPr>
        <p:spPr/>
        <p:txBody>
          <a:bodyPr/>
          <a:lstStyle/>
          <a:p>
            <a:fld id="{317723D4-F08E-4956-9E2D-68BDBF72CB02}" type="datetime1">
              <a:rPr lang="en-US" smtClean="0"/>
              <a:t>5/16/2021</a:t>
            </a:fld>
            <a:endParaRPr lang="en-US"/>
          </a:p>
        </p:txBody>
      </p:sp>
      <p:sp>
        <p:nvSpPr>
          <p:cNvPr id="5" name="Chỗ dành sẵn cho Số hiệu Bản chiếu 4">
            <a:extLst>
              <a:ext uri="{FF2B5EF4-FFF2-40B4-BE49-F238E27FC236}">
                <a16:creationId xmlns:a16="http://schemas.microsoft.com/office/drawing/2014/main" id="{DAD5DE89-98C4-473A-ACE8-5D89F8331487}"/>
              </a:ext>
            </a:extLst>
          </p:cNvPr>
          <p:cNvSpPr>
            <a:spLocks noGrp="1"/>
          </p:cNvSpPr>
          <p:nvPr>
            <p:ph type="sldNum" sz="quarter" idx="12"/>
          </p:nvPr>
        </p:nvSpPr>
        <p:spPr/>
        <p:txBody>
          <a:bodyPr/>
          <a:lstStyle/>
          <a:p>
            <a:fld id="{0065268F-3B33-4156-91DB-617EDDE7836D}" type="slidenum">
              <a:rPr lang="en-US" smtClean="0"/>
              <a:t>26</a:t>
            </a:fld>
            <a:endParaRPr lang="en-US"/>
          </a:p>
        </p:txBody>
      </p:sp>
      <p:sp>
        <p:nvSpPr>
          <p:cNvPr id="6" name="Chỗ dành sẵn cho Nội dung 2">
            <a:extLst>
              <a:ext uri="{FF2B5EF4-FFF2-40B4-BE49-F238E27FC236}">
                <a16:creationId xmlns:a16="http://schemas.microsoft.com/office/drawing/2014/main" id="{E0CCD259-FCE4-418B-91DF-290E2D3351AF}"/>
              </a:ext>
            </a:extLst>
          </p:cNvPr>
          <p:cNvSpPr txBox="1">
            <a:spLocks/>
          </p:cNvSpPr>
          <p:nvPr/>
        </p:nvSpPr>
        <p:spPr>
          <a:xfrm>
            <a:off x="838200" y="1595486"/>
            <a:ext cx="10515600" cy="503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latin typeface="Times New Roman" panose="02020603050405020304" pitchFamily="18" charset="0"/>
                <a:cs typeface="Times New Roman" panose="02020603050405020304" pitchFamily="18" charset="0"/>
              </a:rPr>
              <a:t>2.2 Đào tạo mô hình</a:t>
            </a:r>
          </a:p>
        </p:txBody>
      </p:sp>
      <p:pic>
        <p:nvPicPr>
          <p:cNvPr id="8" name="Hình ảnh 7">
            <a:extLst>
              <a:ext uri="{FF2B5EF4-FFF2-40B4-BE49-F238E27FC236}">
                <a16:creationId xmlns:a16="http://schemas.microsoft.com/office/drawing/2014/main" id="{4C78084F-D365-41C7-BDF9-69AA2904F5AA}"/>
              </a:ext>
            </a:extLst>
          </p:cNvPr>
          <p:cNvPicPr>
            <a:picLocks noChangeAspect="1"/>
          </p:cNvPicPr>
          <p:nvPr/>
        </p:nvPicPr>
        <p:blipFill>
          <a:blip r:embed="rId2"/>
          <a:stretch>
            <a:fillRect/>
          </a:stretch>
        </p:blipFill>
        <p:spPr>
          <a:xfrm>
            <a:off x="3872139" y="3072075"/>
            <a:ext cx="7987070" cy="3330930"/>
          </a:xfrm>
          <a:prstGeom prst="rect">
            <a:avLst/>
          </a:prstGeom>
        </p:spPr>
      </p:pic>
      <p:sp>
        <p:nvSpPr>
          <p:cNvPr id="9" name="Chỗ dành sẵn cho Nội dung 2">
            <a:extLst>
              <a:ext uri="{FF2B5EF4-FFF2-40B4-BE49-F238E27FC236}">
                <a16:creationId xmlns:a16="http://schemas.microsoft.com/office/drawing/2014/main" id="{00C9743A-11FE-4289-B3CF-31D3DBEEEF52}"/>
              </a:ext>
            </a:extLst>
          </p:cNvPr>
          <p:cNvSpPr txBox="1">
            <a:spLocks/>
          </p:cNvSpPr>
          <p:nvPr/>
        </p:nvSpPr>
        <p:spPr>
          <a:xfrm>
            <a:off x="838200" y="3429000"/>
            <a:ext cx="3004459" cy="23933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457200" algn="just">
              <a:lnSpc>
                <a:spcPct val="150000"/>
              </a:lnSpc>
              <a:spcBef>
                <a:spcPts val="0"/>
              </a:spcBef>
            </a:pPr>
            <a:r>
              <a:rPr lang="en-US" sz="2000">
                <a:latin typeface="Times New Roman" panose="02020603050405020304" pitchFamily="18" charset="0"/>
                <a:ea typeface="Times New Roman" panose="02020603050405020304" pitchFamily="18" charset="0"/>
              </a:rPr>
              <a:t>Đào tạo model với EPOCHS=50, BATCH_SIZE=32.</a:t>
            </a:r>
          </a:p>
        </p:txBody>
      </p:sp>
    </p:spTree>
    <p:extLst>
      <p:ext uri="{BB962C8B-B14F-4D97-AF65-F5344CB8AC3E}">
        <p14:creationId xmlns:p14="http://schemas.microsoft.com/office/powerpoint/2010/main" val="1402248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2CA448A-C114-430C-8824-27B97E9F6BA9}"/>
              </a:ext>
            </a:extLst>
          </p:cNvPr>
          <p:cNvSpPr>
            <a:spLocks noGrp="1"/>
          </p:cNvSpPr>
          <p:nvPr>
            <p:ph type="title"/>
          </p:nvPr>
        </p:nvSpPr>
        <p:spPr>
          <a:xfrm>
            <a:off x="838200" y="365125"/>
            <a:ext cx="10515600" cy="1230361"/>
          </a:xfrm>
        </p:spPr>
        <p:txBody>
          <a:bodyPr/>
          <a:lstStyle/>
          <a:p>
            <a:r>
              <a:rPr lang="en-US" b="1">
                <a:latin typeface="Times New Roman" panose="02020603050405020304" pitchFamily="18" charset="0"/>
                <a:cs typeface="Times New Roman" panose="02020603050405020304" pitchFamily="18" charset="0"/>
              </a:rPr>
              <a:t>II/ GIẢI PHÁP</a:t>
            </a:r>
          </a:p>
        </p:txBody>
      </p:sp>
      <p:sp>
        <p:nvSpPr>
          <p:cNvPr id="3" name="Chỗ dành sẵn cho Nội dung 2">
            <a:extLst>
              <a:ext uri="{FF2B5EF4-FFF2-40B4-BE49-F238E27FC236}">
                <a16:creationId xmlns:a16="http://schemas.microsoft.com/office/drawing/2014/main" id="{22C3E567-A7E5-4FF1-8131-443DDD84DEEC}"/>
              </a:ext>
            </a:extLst>
          </p:cNvPr>
          <p:cNvSpPr>
            <a:spLocks noGrp="1"/>
          </p:cNvSpPr>
          <p:nvPr>
            <p:ph idx="1"/>
          </p:nvPr>
        </p:nvSpPr>
        <p:spPr>
          <a:xfrm>
            <a:off x="737118" y="2099390"/>
            <a:ext cx="2743201" cy="2294100"/>
          </a:xfrm>
        </p:spPr>
        <p:txBody>
          <a:bodyPr>
            <a:noAutofit/>
          </a:bodyPr>
          <a:lstStyle/>
          <a:p>
            <a:pPr indent="0" algn="just">
              <a:lnSpc>
                <a:spcPct val="150000"/>
              </a:lnSpc>
              <a:spcBef>
                <a:spcPts val="0"/>
              </a:spcBef>
              <a:buNone/>
            </a:pPr>
            <a:r>
              <a:rPr lang="en-US" sz="2400">
                <a:latin typeface="Times New Roman" panose="02020603050405020304" pitchFamily="18" charset="0"/>
                <a:ea typeface="Times New Roman" panose="02020603050405020304" pitchFamily="18" charset="0"/>
              </a:rPr>
              <a:t>V</a:t>
            </a:r>
            <a:r>
              <a:rPr lang="en-US" sz="2400">
                <a:effectLst/>
                <a:latin typeface="Times New Roman" panose="02020603050405020304" pitchFamily="18" charset="0"/>
                <a:ea typeface="Times New Roman" panose="02020603050405020304" pitchFamily="18" charset="0"/>
              </a:rPr>
              <a:t>ẽ biểu diễn loss và accuracy của train và valid.</a:t>
            </a:r>
            <a:endParaRPr lang="en-US">
              <a:effectLst/>
              <a:latin typeface="Times New Roman" panose="02020603050405020304" pitchFamily="18" charset="0"/>
              <a:ea typeface="Times New Roman" panose="02020603050405020304" pitchFamily="18" charset="0"/>
            </a:endParaRPr>
          </a:p>
        </p:txBody>
      </p:sp>
      <p:sp>
        <p:nvSpPr>
          <p:cNvPr id="4" name="Chỗ dành sẵn cho Ngày tháng 3">
            <a:extLst>
              <a:ext uri="{FF2B5EF4-FFF2-40B4-BE49-F238E27FC236}">
                <a16:creationId xmlns:a16="http://schemas.microsoft.com/office/drawing/2014/main" id="{043B7D60-D2FD-48F1-B78D-03B4681C618A}"/>
              </a:ext>
            </a:extLst>
          </p:cNvPr>
          <p:cNvSpPr>
            <a:spLocks noGrp="1"/>
          </p:cNvSpPr>
          <p:nvPr>
            <p:ph type="dt" sz="half" idx="10"/>
          </p:nvPr>
        </p:nvSpPr>
        <p:spPr/>
        <p:txBody>
          <a:bodyPr/>
          <a:lstStyle/>
          <a:p>
            <a:fld id="{317723D4-F08E-4956-9E2D-68BDBF72CB02}" type="datetime1">
              <a:rPr lang="en-US" smtClean="0"/>
              <a:t>5/16/2021</a:t>
            </a:fld>
            <a:endParaRPr lang="en-US"/>
          </a:p>
        </p:txBody>
      </p:sp>
      <p:sp>
        <p:nvSpPr>
          <p:cNvPr id="5" name="Chỗ dành sẵn cho Số hiệu Bản chiếu 4">
            <a:extLst>
              <a:ext uri="{FF2B5EF4-FFF2-40B4-BE49-F238E27FC236}">
                <a16:creationId xmlns:a16="http://schemas.microsoft.com/office/drawing/2014/main" id="{DAD5DE89-98C4-473A-ACE8-5D89F8331487}"/>
              </a:ext>
            </a:extLst>
          </p:cNvPr>
          <p:cNvSpPr>
            <a:spLocks noGrp="1"/>
          </p:cNvSpPr>
          <p:nvPr>
            <p:ph type="sldNum" sz="quarter" idx="12"/>
          </p:nvPr>
        </p:nvSpPr>
        <p:spPr/>
        <p:txBody>
          <a:bodyPr/>
          <a:lstStyle/>
          <a:p>
            <a:fld id="{0065268F-3B33-4156-91DB-617EDDE7836D}" type="slidenum">
              <a:rPr lang="en-US" smtClean="0"/>
              <a:t>27</a:t>
            </a:fld>
            <a:endParaRPr lang="en-US"/>
          </a:p>
        </p:txBody>
      </p:sp>
      <p:sp>
        <p:nvSpPr>
          <p:cNvPr id="6" name="Chỗ dành sẵn cho Nội dung 2">
            <a:extLst>
              <a:ext uri="{FF2B5EF4-FFF2-40B4-BE49-F238E27FC236}">
                <a16:creationId xmlns:a16="http://schemas.microsoft.com/office/drawing/2014/main" id="{E0CCD259-FCE4-418B-91DF-290E2D3351AF}"/>
              </a:ext>
            </a:extLst>
          </p:cNvPr>
          <p:cNvSpPr txBox="1">
            <a:spLocks/>
          </p:cNvSpPr>
          <p:nvPr/>
        </p:nvSpPr>
        <p:spPr>
          <a:xfrm>
            <a:off x="838200" y="1595486"/>
            <a:ext cx="10515600" cy="503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latin typeface="Times New Roman" panose="02020603050405020304" pitchFamily="18" charset="0"/>
                <a:cs typeface="Times New Roman" panose="02020603050405020304" pitchFamily="18" charset="0"/>
              </a:rPr>
              <a:t>2.2 Đào tạo mô hình</a:t>
            </a:r>
          </a:p>
        </p:txBody>
      </p:sp>
      <p:pic>
        <p:nvPicPr>
          <p:cNvPr id="10" name="Hình ảnh 9">
            <a:extLst>
              <a:ext uri="{FF2B5EF4-FFF2-40B4-BE49-F238E27FC236}">
                <a16:creationId xmlns:a16="http://schemas.microsoft.com/office/drawing/2014/main" id="{D001F4BF-967B-467C-9419-A2B6118F8A97}"/>
              </a:ext>
            </a:extLst>
          </p:cNvPr>
          <p:cNvPicPr>
            <a:picLocks noChangeAspect="1"/>
          </p:cNvPicPr>
          <p:nvPr/>
        </p:nvPicPr>
        <p:blipFill>
          <a:blip r:embed="rId2"/>
          <a:stretch>
            <a:fillRect/>
          </a:stretch>
        </p:blipFill>
        <p:spPr>
          <a:xfrm>
            <a:off x="3735448" y="2024842"/>
            <a:ext cx="8059828" cy="4335918"/>
          </a:xfrm>
          <a:prstGeom prst="rect">
            <a:avLst/>
          </a:prstGeom>
        </p:spPr>
      </p:pic>
    </p:spTree>
    <p:extLst>
      <p:ext uri="{BB962C8B-B14F-4D97-AF65-F5344CB8AC3E}">
        <p14:creationId xmlns:p14="http://schemas.microsoft.com/office/powerpoint/2010/main" val="1780857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2CA448A-C114-430C-8824-27B97E9F6BA9}"/>
              </a:ext>
            </a:extLst>
          </p:cNvPr>
          <p:cNvSpPr>
            <a:spLocks noGrp="1"/>
          </p:cNvSpPr>
          <p:nvPr>
            <p:ph type="title"/>
          </p:nvPr>
        </p:nvSpPr>
        <p:spPr>
          <a:xfrm>
            <a:off x="838200" y="365125"/>
            <a:ext cx="10515600" cy="1230361"/>
          </a:xfrm>
        </p:spPr>
        <p:txBody>
          <a:bodyPr/>
          <a:lstStyle/>
          <a:p>
            <a:r>
              <a:rPr lang="en-US" b="1">
                <a:latin typeface="Times New Roman" panose="02020603050405020304" pitchFamily="18" charset="0"/>
                <a:cs typeface="Times New Roman" panose="02020603050405020304" pitchFamily="18" charset="0"/>
              </a:rPr>
              <a:t>III/ KẾT QUẢ</a:t>
            </a:r>
          </a:p>
        </p:txBody>
      </p:sp>
      <p:sp>
        <p:nvSpPr>
          <p:cNvPr id="3" name="Chỗ dành sẵn cho Nội dung 2">
            <a:extLst>
              <a:ext uri="{FF2B5EF4-FFF2-40B4-BE49-F238E27FC236}">
                <a16:creationId xmlns:a16="http://schemas.microsoft.com/office/drawing/2014/main" id="{22C3E567-A7E5-4FF1-8131-443DDD84DEEC}"/>
              </a:ext>
            </a:extLst>
          </p:cNvPr>
          <p:cNvSpPr>
            <a:spLocks noGrp="1"/>
          </p:cNvSpPr>
          <p:nvPr>
            <p:ph idx="1"/>
          </p:nvPr>
        </p:nvSpPr>
        <p:spPr>
          <a:xfrm>
            <a:off x="737119" y="2099390"/>
            <a:ext cx="5235056" cy="3753058"/>
          </a:xfrm>
        </p:spPr>
        <p:txBody>
          <a:bodyPr>
            <a:noAutofit/>
          </a:bodyPr>
          <a:lstStyle/>
          <a:p>
            <a:pPr indent="457200" algn="just">
              <a:lnSpc>
                <a:spcPct val="150000"/>
              </a:lnSpc>
              <a:spcBef>
                <a:spcPts val="0"/>
              </a:spcBef>
            </a:pPr>
            <a:r>
              <a:rPr lang="en-US" sz="2400">
                <a:effectLst/>
                <a:latin typeface="Times New Roman" panose="02020603050405020304" pitchFamily="18" charset="0"/>
                <a:ea typeface="Times New Roman" panose="02020603050405020304" pitchFamily="18" charset="0"/>
              </a:rPr>
              <a:t>Sử dụng model.predict lên tập test.</a:t>
            </a:r>
          </a:p>
          <a:p>
            <a:pPr indent="457200" algn="just">
              <a:lnSpc>
                <a:spcPct val="150000"/>
              </a:lnSpc>
              <a:spcBef>
                <a:spcPts val="0"/>
              </a:spcBef>
            </a:pPr>
            <a:r>
              <a:rPr lang="en-US" sz="2400">
                <a:effectLst/>
                <a:latin typeface="Times New Roman" panose="02020603050405020304" pitchFamily="18" charset="0"/>
                <a:ea typeface="Times New Roman" panose="02020603050405020304" pitchFamily="18" charset="0"/>
              </a:rPr>
              <a:t>Báo cáo độ chính xác với classification_report của sklearn.</a:t>
            </a:r>
          </a:p>
        </p:txBody>
      </p:sp>
      <p:sp>
        <p:nvSpPr>
          <p:cNvPr id="4" name="Chỗ dành sẵn cho Ngày tháng 3">
            <a:extLst>
              <a:ext uri="{FF2B5EF4-FFF2-40B4-BE49-F238E27FC236}">
                <a16:creationId xmlns:a16="http://schemas.microsoft.com/office/drawing/2014/main" id="{043B7D60-D2FD-48F1-B78D-03B4681C618A}"/>
              </a:ext>
            </a:extLst>
          </p:cNvPr>
          <p:cNvSpPr>
            <a:spLocks noGrp="1"/>
          </p:cNvSpPr>
          <p:nvPr>
            <p:ph type="dt" sz="half" idx="10"/>
          </p:nvPr>
        </p:nvSpPr>
        <p:spPr/>
        <p:txBody>
          <a:bodyPr/>
          <a:lstStyle/>
          <a:p>
            <a:fld id="{317723D4-F08E-4956-9E2D-68BDBF72CB02}" type="datetime1">
              <a:rPr lang="en-US" smtClean="0"/>
              <a:t>5/16/2021</a:t>
            </a:fld>
            <a:endParaRPr lang="en-US"/>
          </a:p>
        </p:txBody>
      </p:sp>
      <p:sp>
        <p:nvSpPr>
          <p:cNvPr id="5" name="Chỗ dành sẵn cho Số hiệu Bản chiếu 4">
            <a:extLst>
              <a:ext uri="{FF2B5EF4-FFF2-40B4-BE49-F238E27FC236}">
                <a16:creationId xmlns:a16="http://schemas.microsoft.com/office/drawing/2014/main" id="{DAD5DE89-98C4-473A-ACE8-5D89F8331487}"/>
              </a:ext>
            </a:extLst>
          </p:cNvPr>
          <p:cNvSpPr>
            <a:spLocks noGrp="1"/>
          </p:cNvSpPr>
          <p:nvPr>
            <p:ph type="sldNum" sz="quarter" idx="12"/>
          </p:nvPr>
        </p:nvSpPr>
        <p:spPr/>
        <p:txBody>
          <a:bodyPr/>
          <a:lstStyle/>
          <a:p>
            <a:fld id="{0065268F-3B33-4156-91DB-617EDDE7836D}" type="slidenum">
              <a:rPr lang="en-US" smtClean="0"/>
              <a:t>28</a:t>
            </a:fld>
            <a:endParaRPr lang="en-US"/>
          </a:p>
        </p:txBody>
      </p:sp>
      <p:sp>
        <p:nvSpPr>
          <p:cNvPr id="6" name="Chỗ dành sẵn cho Nội dung 2">
            <a:extLst>
              <a:ext uri="{FF2B5EF4-FFF2-40B4-BE49-F238E27FC236}">
                <a16:creationId xmlns:a16="http://schemas.microsoft.com/office/drawing/2014/main" id="{E0CCD259-FCE4-418B-91DF-290E2D3351AF}"/>
              </a:ext>
            </a:extLst>
          </p:cNvPr>
          <p:cNvSpPr txBox="1">
            <a:spLocks/>
          </p:cNvSpPr>
          <p:nvPr/>
        </p:nvSpPr>
        <p:spPr>
          <a:xfrm>
            <a:off x="838200" y="1595486"/>
            <a:ext cx="10515600" cy="503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latin typeface="Times New Roman" panose="02020603050405020304" pitchFamily="18" charset="0"/>
                <a:cs typeface="Times New Roman" panose="02020603050405020304" pitchFamily="18" charset="0"/>
              </a:rPr>
              <a:t>3.1 Dùng model predict tập test</a:t>
            </a:r>
          </a:p>
        </p:txBody>
      </p:sp>
      <p:pic>
        <p:nvPicPr>
          <p:cNvPr id="8" name="Hình ảnh 7">
            <a:extLst>
              <a:ext uri="{FF2B5EF4-FFF2-40B4-BE49-F238E27FC236}">
                <a16:creationId xmlns:a16="http://schemas.microsoft.com/office/drawing/2014/main" id="{12E30973-5E63-47D9-B547-3B8806A03764}"/>
              </a:ext>
            </a:extLst>
          </p:cNvPr>
          <p:cNvPicPr>
            <a:picLocks noChangeAspect="1"/>
          </p:cNvPicPr>
          <p:nvPr/>
        </p:nvPicPr>
        <p:blipFill>
          <a:blip r:embed="rId2"/>
          <a:stretch>
            <a:fillRect/>
          </a:stretch>
        </p:blipFill>
        <p:spPr>
          <a:xfrm>
            <a:off x="6472887" y="1595486"/>
            <a:ext cx="5157138" cy="4838669"/>
          </a:xfrm>
          <a:prstGeom prst="rect">
            <a:avLst/>
          </a:prstGeom>
        </p:spPr>
      </p:pic>
    </p:spTree>
    <p:extLst>
      <p:ext uri="{BB962C8B-B14F-4D97-AF65-F5344CB8AC3E}">
        <p14:creationId xmlns:p14="http://schemas.microsoft.com/office/powerpoint/2010/main" val="2216462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2CA448A-C114-430C-8824-27B97E9F6BA9}"/>
              </a:ext>
            </a:extLst>
          </p:cNvPr>
          <p:cNvSpPr>
            <a:spLocks noGrp="1"/>
          </p:cNvSpPr>
          <p:nvPr>
            <p:ph type="title"/>
          </p:nvPr>
        </p:nvSpPr>
        <p:spPr>
          <a:xfrm>
            <a:off x="838200" y="365125"/>
            <a:ext cx="10515600" cy="1230361"/>
          </a:xfrm>
        </p:spPr>
        <p:txBody>
          <a:bodyPr/>
          <a:lstStyle/>
          <a:p>
            <a:r>
              <a:rPr lang="en-US" b="1">
                <a:latin typeface="Times New Roman" panose="02020603050405020304" pitchFamily="18" charset="0"/>
                <a:cs typeface="Times New Roman" panose="02020603050405020304" pitchFamily="18" charset="0"/>
              </a:rPr>
              <a:t>III/ KẾT QUẢ</a:t>
            </a:r>
          </a:p>
        </p:txBody>
      </p:sp>
      <p:sp>
        <p:nvSpPr>
          <p:cNvPr id="3" name="Chỗ dành sẵn cho Nội dung 2">
            <a:extLst>
              <a:ext uri="{FF2B5EF4-FFF2-40B4-BE49-F238E27FC236}">
                <a16:creationId xmlns:a16="http://schemas.microsoft.com/office/drawing/2014/main" id="{22C3E567-A7E5-4FF1-8131-443DDD84DEEC}"/>
              </a:ext>
            </a:extLst>
          </p:cNvPr>
          <p:cNvSpPr>
            <a:spLocks noGrp="1"/>
          </p:cNvSpPr>
          <p:nvPr>
            <p:ph idx="1"/>
          </p:nvPr>
        </p:nvSpPr>
        <p:spPr>
          <a:xfrm>
            <a:off x="737119" y="2099390"/>
            <a:ext cx="5358881" cy="3753058"/>
          </a:xfrm>
        </p:spPr>
        <p:txBody>
          <a:bodyPr>
            <a:noAutofit/>
          </a:bodyPr>
          <a:lstStyle/>
          <a:p>
            <a:pPr indent="457200" algn="just">
              <a:lnSpc>
                <a:spcPct val="150000"/>
              </a:lnSpc>
            </a:pPr>
            <a:r>
              <a:rPr lang="en-US" sz="2400">
                <a:effectLst/>
                <a:latin typeface="Times New Roman" panose="02020603050405020304" pitchFamily="18" charset="0"/>
                <a:ea typeface="Times New Roman" panose="02020603050405020304" pitchFamily="18" charset="0"/>
              </a:rPr>
              <a:t>Đầu tiên, đọc 3 file excel crawl đã preprocessing vào và gom thành 1 dataframe với pandas. Sau đó loại bỏ cột dư thừa.</a:t>
            </a:r>
          </a:p>
        </p:txBody>
      </p:sp>
      <p:sp>
        <p:nvSpPr>
          <p:cNvPr id="4" name="Chỗ dành sẵn cho Ngày tháng 3">
            <a:extLst>
              <a:ext uri="{FF2B5EF4-FFF2-40B4-BE49-F238E27FC236}">
                <a16:creationId xmlns:a16="http://schemas.microsoft.com/office/drawing/2014/main" id="{043B7D60-D2FD-48F1-B78D-03B4681C618A}"/>
              </a:ext>
            </a:extLst>
          </p:cNvPr>
          <p:cNvSpPr>
            <a:spLocks noGrp="1"/>
          </p:cNvSpPr>
          <p:nvPr>
            <p:ph type="dt" sz="half" idx="10"/>
          </p:nvPr>
        </p:nvSpPr>
        <p:spPr/>
        <p:txBody>
          <a:bodyPr/>
          <a:lstStyle/>
          <a:p>
            <a:fld id="{317723D4-F08E-4956-9E2D-68BDBF72CB02}" type="datetime1">
              <a:rPr lang="en-US" smtClean="0"/>
              <a:t>5/16/2021</a:t>
            </a:fld>
            <a:endParaRPr lang="en-US"/>
          </a:p>
        </p:txBody>
      </p:sp>
      <p:sp>
        <p:nvSpPr>
          <p:cNvPr id="5" name="Chỗ dành sẵn cho Số hiệu Bản chiếu 4">
            <a:extLst>
              <a:ext uri="{FF2B5EF4-FFF2-40B4-BE49-F238E27FC236}">
                <a16:creationId xmlns:a16="http://schemas.microsoft.com/office/drawing/2014/main" id="{DAD5DE89-98C4-473A-ACE8-5D89F8331487}"/>
              </a:ext>
            </a:extLst>
          </p:cNvPr>
          <p:cNvSpPr>
            <a:spLocks noGrp="1"/>
          </p:cNvSpPr>
          <p:nvPr>
            <p:ph type="sldNum" sz="quarter" idx="12"/>
          </p:nvPr>
        </p:nvSpPr>
        <p:spPr/>
        <p:txBody>
          <a:bodyPr/>
          <a:lstStyle/>
          <a:p>
            <a:fld id="{0065268F-3B33-4156-91DB-617EDDE7836D}" type="slidenum">
              <a:rPr lang="en-US" smtClean="0"/>
              <a:t>29</a:t>
            </a:fld>
            <a:endParaRPr lang="en-US"/>
          </a:p>
        </p:txBody>
      </p:sp>
      <p:sp>
        <p:nvSpPr>
          <p:cNvPr id="6" name="Chỗ dành sẵn cho Nội dung 2">
            <a:extLst>
              <a:ext uri="{FF2B5EF4-FFF2-40B4-BE49-F238E27FC236}">
                <a16:creationId xmlns:a16="http://schemas.microsoft.com/office/drawing/2014/main" id="{E0CCD259-FCE4-418B-91DF-290E2D3351AF}"/>
              </a:ext>
            </a:extLst>
          </p:cNvPr>
          <p:cNvSpPr txBox="1">
            <a:spLocks/>
          </p:cNvSpPr>
          <p:nvPr/>
        </p:nvSpPr>
        <p:spPr>
          <a:xfrm>
            <a:off x="838200" y="1595486"/>
            <a:ext cx="10515600" cy="503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latin typeface="Times New Roman" panose="02020603050405020304" pitchFamily="18" charset="0"/>
                <a:cs typeface="Times New Roman" panose="02020603050405020304" pitchFamily="18" charset="0"/>
              </a:rPr>
              <a:t>3.1 Dùng model predict tập data crawl Youtube</a:t>
            </a:r>
          </a:p>
        </p:txBody>
      </p:sp>
      <p:pic>
        <p:nvPicPr>
          <p:cNvPr id="9" name="Hình ảnh 8">
            <a:extLst>
              <a:ext uri="{FF2B5EF4-FFF2-40B4-BE49-F238E27FC236}">
                <a16:creationId xmlns:a16="http://schemas.microsoft.com/office/drawing/2014/main" id="{B43EA66D-2202-4598-940D-AAE5D40293E9}"/>
              </a:ext>
            </a:extLst>
          </p:cNvPr>
          <p:cNvPicPr>
            <a:picLocks noChangeAspect="1"/>
          </p:cNvPicPr>
          <p:nvPr/>
        </p:nvPicPr>
        <p:blipFill>
          <a:blip r:embed="rId2"/>
          <a:stretch>
            <a:fillRect/>
          </a:stretch>
        </p:blipFill>
        <p:spPr>
          <a:xfrm>
            <a:off x="6985576" y="2099388"/>
            <a:ext cx="4061812" cy="4557155"/>
          </a:xfrm>
          <a:prstGeom prst="rect">
            <a:avLst/>
          </a:prstGeom>
        </p:spPr>
      </p:pic>
    </p:spTree>
    <p:extLst>
      <p:ext uri="{BB962C8B-B14F-4D97-AF65-F5344CB8AC3E}">
        <p14:creationId xmlns:p14="http://schemas.microsoft.com/office/powerpoint/2010/main" val="2935585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2CA448A-C114-430C-8824-27B97E9F6BA9}"/>
              </a:ext>
            </a:extLst>
          </p:cNvPr>
          <p:cNvSpPr>
            <a:spLocks noGrp="1"/>
          </p:cNvSpPr>
          <p:nvPr>
            <p:ph type="title"/>
          </p:nvPr>
        </p:nvSpPr>
        <p:spPr>
          <a:xfrm>
            <a:off x="838200" y="365125"/>
            <a:ext cx="10515600" cy="1230361"/>
          </a:xfrm>
        </p:spPr>
        <p:txBody>
          <a:bodyPr/>
          <a:lstStyle/>
          <a:p>
            <a:r>
              <a:rPr lang="en-US" b="1">
                <a:latin typeface="Times New Roman" panose="02020603050405020304" pitchFamily="18" charset="0"/>
                <a:cs typeface="Times New Roman" panose="02020603050405020304" pitchFamily="18" charset="0"/>
              </a:rPr>
              <a:t>I/ GIỚI THIỆU</a:t>
            </a:r>
          </a:p>
        </p:txBody>
      </p:sp>
      <p:sp>
        <p:nvSpPr>
          <p:cNvPr id="3" name="Chỗ dành sẵn cho Nội dung 2">
            <a:extLst>
              <a:ext uri="{FF2B5EF4-FFF2-40B4-BE49-F238E27FC236}">
                <a16:creationId xmlns:a16="http://schemas.microsoft.com/office/drawing/2014/main" id="{22C3E567-A7E5-4FF1-8131-443DDD84DEEC}"/>
              </a:ext>
            </a:extLst>
          </p:cNvPr>
          <p:cNvSpPr>
            <a:spLocks noGrp="1"/>
          </p:cNvSpPr>
          <p:nvPr>
            <p:ph idx="1"/>
          </p:nvPr>
        </p:nvSpPr>
        <p:spPr>
          <a:xfrm>
            <a:off x="838200" y="2099388"/>
            <a:ext cx="10515600" cy="4077575"/>
          </a:xfrm>
        </p:spPr>
        <p:txBody>
          <a:bodyPr>
            <a:normAutofit/>
          </a:bodyPr>
          <a:lstStyle/>
          <a:p>
            <a:pPr indent="457200" algn="just">
              <a:lnSpc>
                <a:spcPct val="150000"/>
              </a:lnSpc>
              <a:spcBef>
                <a:spcPts val="0"/>
              </a:spcBef>
            </a:pPr>
            <a:r>
              <a:rPr lang="en-US">
                <a:effectLst/>
                <a:latin typeface="Times New Roman" panose="02020603050405020304" pitchFamily="18" charset="0"/>
                <a:ea typeface="Times New Roman" panose="02020603050405020304" pitchFamily="18" charset="0"/>
              </a:rPr>
              <a:t>Sử dụng bộ dữ liệu training và validation trong thư mục UIT-VSMEC đã cung cấp sẵn để xây dựng và đào tạo một mô hình (mô hình phân loại) để gán nhãn cho những bình luận. </a:t>
            </a:r>
          </a:p>
          <a:p>
            <a:pPr indent="457200" algn="just">
              <a:lnSpc>
                <a:spcPct val="150000"/>
              </a:lnSpc>
              <a:spcBef>
                <a:spcPts val="0"/>
              </a:spcBef>
            </a:pPr>
            <a:r>
              <a:rPr lang="en-US">
                <a:effectLst/>
                <a:latin typeface="Times New Roman" panose="02020603050405020304" pitchFamily="18" charset="0"/>
                <a:ea typeface="Times New Roman" panose="02020603050405020304" pitchFamily="18" charset="0"/>
              </a:rPr>
              <a:t>Sau khi đào tạo mô hình, chúng tôi sử dụng bộ dữ liệu test để predict và báo cáo tỉ lệ phần trăm gán nhãn đúng bằng các độ đo Accuracy, F1-score,…</a:t>
            </a:r>
          </a:p>
        </p:txBody>
      </p:sp>
      <p:sp>
        <p:nvSpPr>
          <p:cNvPr id="4" name="Chỗ dành sẵn cho Ngày tháng 3">
            <a:extLst>
              <a:ext uri="{FF2B5EF4-FFF2-40B4-BE49-F238E27FC236}">
                <a16:creationId xmlns:a16="http://schemas.microsoft.com/office/drawing/2014/main" id="{043B7D60-D2FD-48F1-B78D-03B4681C618A}"/>
              </a:ext>
            </a:extLst>
          </p:cNvPr>
          <p:cNvSpPr>
            <a:spLocks noGrp="1"/>
          </p:cNvSpPr>
          <p:nvPr>
            <p:ph type="dt" sz="half" idx="10"/>
          </p:nvPr>
        </p:nvSpPr>
        <p:spPr/>
        <p:txBody>
          <a:bodyPr/>
          <a:lstStyle/>
          <a:p>
            <a:fld id="{317723D4-F08E-4956-9E2D-68BDBF72CB02}" type="datetime1">
              <a:rPr lang="en-US" smtClean="0"/>
              <a:t>5/16/2021</a:t>
            </a:fld>
            <a:endParaRPr lang="en-US"/>
          </a:p>
        </p:txBody>
      </p:sp>
      <p:sp>
        <p:nvSpPr>
          <p:cNvPr id="5" name="Chỗ dành sẵn cho Số hiệu Bản chiếu 4">
            <a:extLst>
              <a:ext uri="{FF2B5EF4-FFF2-40B4-BE49-F238E27FC236}">
                <a16:creationId xmlns:a16="http://schemas.microsoft.com/office/drawing/2014/main" id="{DAD5DE89-98C4-473A-ACE8-5D89F8331487}"/>
              </a:ext>
            </a:extLst>
          </p:cNvPr>
          <p:cNvSpPr>
            <a:spLocks noGrp="1"/>
          </p:cNvSpPr>
          <p:nvPr>
            <p:ph type="sldNum" sz="quarter" idx="12"/>
          </p:nvPr>
        </p:nvSpPr>
        <p:spPr/>
        <p:txBody>
          <a:bodyPr/>
          <a:lstStyle/>
          <a:p>
            <a:fld id="{0065268F-3B33-4156-91DB-617EDDE7836D}" type="slidenum">
              <a:rPr lang="en-US" smtClean="0"/>
              <a:t>3</a:t>
            </a:fld>
            <a:endParaRPr lang="en-US"/>
          </a:p>
        </p:txBody>
      </p:sp>
      <p:sp>
        <p:nvSpPr>
          <p:cNvPr id="6" name="Chỗ dành sẵn cho Nội dung 2">
            <a:extLst>
              <a:ext uri="{FF2B5EF4-FFF2-40B4-BE49-F238E27FC236}">
                <a16:creationId xmlns:a16="http://schemas.microsoft.com/office/drawing/2014/main" id="{E0CCD259-FCE4-418B-91DF-290E2D3351AF}"/>
              </a:ext>
            </a:extLst>
          </p:cNvPr>
          <p:cNvSpPr txBox="1">
            <a:spLocks/>
          </p:cNvSpPr>
          <p:nvPr/>
        </p:nvSpPr>
        <p:spPr>
          <a:xfrm>
            <a:off x="838200" y="1595486"/>
            <a:ext cx="10515600" cy="503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latin typeface="Times New Roman" panose="02020603050405020304" pitchFamily="18" charset="0"/>
                <a:cs typeface="Times New Roman" panose="02020603050405020304" pitchFamily="18" charset="0"/>
              </a:rPr>
              <a:t>1.2 Đào tạo mô hình</a:t>
            </a:r>
          </a:p>
        </p:txBody>
      </p:sp>
    </p:spTree>
    <p:extLst>
      <p:ext uri="{BB962C8B-B14F-4D97-AF65-F5344CB8AC3E}">
        <p14:creationId xmlns:p14="http://schemas.microsoft.com/office/powerpoint/2010/main" val="3060531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2CA448A-C114-430C-8824-27B97E9F6BA9}"/>
              </a:ext>
            </a:extLst>
          </p:cNvPr>
          <p:cNvSpPr>
            <a:spLocks noGrp="1"/>
          </p:cNvSpPr>
          <p:nvPr>
            <p:ph type="title"/>
          </p:nvPr>
        </p:nvSpPr>
        <p:spPr>
          <a:xfrm>
            <a:off x="838200" y="365125"/>
            <a:ext cx="10515600" cy="1230361"/>
          </a:xfrm>
        </p:spPr>
        <p:txBody>
          <a:bodyPr/>
          <a:lstStyle/>
          <a:p>
            <a:r>
              <a:rPr lang="en-US" b="1">
                <a:latin typeface="Times New Roman" panose="02020603050405020304" pitchFamily="18" charset="0"/>
                <a:cs typeface="Times New Roman" panose="02020603050405020304" pitchFamily="18" charset="0"/>
              </a:rPr>
              <a:t>III/ KẾT QUẢ</a:t>
            </a:r>
          </a:p>
        </p:txBody>
      </p:sp>
      <p:sp>
        <p:nvSpPr>
          <p:cNvPr id="3" name="Chỗ dành sẵn cho Nội dung 2">
            <a:extLst>
              <a:ext uri="{FF2B5EF4-FFF2-40B4-BE49-F238E27FC236}">
                <a16:creationId xmlns:a16="http://schemas.microsoft.com/office/drawing/2014/main" id="{22C3E567-A7E5-4FF1-8131-443DDD84DEEC}"/>
              </a:ext>
            </a:extLst>
          </p:cNvPr>
          <p:cNvSpPr>
            <a:spLocks noGrp="1"/>
          </p:cNvSpPr>
          <p:nvPr>
            <p:ph idx="1"/>
          </p:nvPr>
        </p:nvSpPr>
        <p:spPr>
          <a:xfrm>
            <a:off x="737120" y="2099390"/>
            <a:ext cx="4366726" cy="3753058"/>
          </a:xfrm>
        </p:spPr>
        <p:txBody>
          <a:bodyPr>
            <a:noAutofit/>
          </a:bodyPr>
          <a:lstStyle/>
          <a:p>
            <a:pPr indent="457200" algn="just">
              <a:lnSpc>
                <a:spcPct val="150000"/>
              </a:lnSpc>
              <a:spcBef>
                <a:spcPts val="0"/>
              </a:spcBef>
            </a:pPr>
            <a:r>
              <a:rPr lang="en-US">
                <a:effectLst/>
                <a:latin typeface="Times New Roman" panose="02020603050405020304" pitchFamily="18" charset="0"/>
                <a:ea typeface="Times New Roman" panose="02020603050405020304" pitchFamily="18" charset="0"/>
              </a:rPr>
              <a:t>Tiếp theo là chuẩn hóa Emotion với LabelEncoder.</a:t>
            </a:r>
          </a:p>
        </p:txBody>
      </p:sp>
      <p:sp>
        <p:nvSpPr>
          <p:cNvPr id="4" name="Chỗ dành sẵn cho Ngày tháng 3">
            <a:extLst>
              <a:ext uri="{FF2B5EF4-FFF2-40B4-BE49-F238E27FC236}">
                <a16:creationId xmlns:a16="http://schemas.microsoft.com/office/drawing/2014/main" id="{043B7D60-D2FD-48F1-B78D-03B4681C618A}"/>
              </a:ext>
            </a:extLst>
          </p:cNvPr>
          <p:cNvSpPr>
            <a:spLocks noGrp="1"/>
          </p:cNvSpPr>
          <p:nvPr>
            <p:ph type="dt" sz="half" idx="10"/>
          </p:nvPr>
        </p:nvSpPr>
        <p:spPr/>
        <p:txBody>
          <a:bodyPr/>
          <a:lstStyle/>
          <a:p>
            <a:fld id="{317723D4-F08E-4956-9E2D-68BDBF72CB02}" type="datetime1">
              <a:rPr lang="en-US" smtClean="0"/>
              <a:t>5/16/2021</a:t>
            </a:fld>
            <a:endParaRPr lang="en-US"/>
          </a:p>
        </p:txBody>
      </p:sp>
      <p:sp>
        <p:nvSpPr>
          <p:cNvPr id="5" name="Chỗ dành sẵn cho Số hiệu Bản chiếu 4">
            <a:extLst>
              <a:ext uri="{FF2B5EF4-FFF2-40B4-BE49-F238E27FC236}">
                <a16:creationId xmlns:a16="http://schemas.microsoft.com/office/drawing/2014/main" id="{DAD5DE89-98C4-473A-ACE8-5D89F8331487}"/>
              </a:ext>
            </a:extLst>
          </p:cNvPr>
          <p:cNvSpPr>
            <a:spLocks noGrp="1"/>
          </p:cNvSpPr>
          <p:nvPr>
            <p:ph type="sldNum" sz="quarter" idx="12"/>
          </p:nvPr>
        </p:nvSpPr>
        <p:spPr/>
        <p:txBody>
          <a:bodyPr/>
          <a:lstStyle/>
          <a:p>
            <a:fld id="{0065268F-3B33-4156-91DB-617EDDE7836D}" type="slidenum">
              <a:rPr lang="en-US" smtClean="0"/>
              <a:t>30</a:t>
            </a:fld>
            <a:endParaRPr lang="en-US"/>
          </a:p>
        </p:txBody>
      </p:sp>
      <p:sp>
        <p:nvSpPr>
          <p:cNvPr id="6" name="Chỗ dành sẵn cho Nội dung 2">
            <a:extLst>
              <a:ext uri="{FF2B5EF4-FFF2-40B4-BE49-F238E27FC236}">
                <a16:creationId xmlns:a16="http://schemas.microsoft.com/office/drawing/2014/main" id="{E0CCD259-FCE4-418B-91DF-290E2D3351AF}"/>
              </a:ext>
            </a:extLst>
          </p:cNvPr>
          <p:cNvSpPr txBox="1">
            <a:spLocks/>
          </p:cNvSpPr>
          <p:nvPr/>
        </p:nvSpPr>
        <p:spPr>
          <a:xfrm>
            <a:off x="838200" y="1595486"/>
            <a:ext cx="10515600" cy="503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latin typeface="Times New Roman" panose="02020603050405020304" pitchFamily="18" charset="0"/>
                <a:cs typeface="Times New Roman" panose="02020603050405020304" pitchFamily="18" charset="0"/>
              </a:rPr>
              <a:t>3.1 Dùng model predict tập data crawl Youtube</a:t>
            </a:r>
          </a:p>
        </p:txBody>
      </p:sp>
      <p:pic>
        <p:nvPicPr>
          <p:cNvPr id="8" name="Hình ảnh 7">
            <a:extLst>
              <a:ext uri="{FF2B5EF4-FFF2-40B4-BE49-F238E27FC236}">
                <a16:creationId xmlns:a16="http://schemas.microsoft.com/office/drawing/2014/main" id="{28E6B18A-51F3-4B3E-97A2-7C69DBDA89D5}"/>
              </a:ext>
            </a:extLst>
          </p:cNvPr>
          <p:cNvPicPr>
            <a:picLocks noChangeAspect="1"/>
          </p:cNvPicPr>
          <p:nvPr/>
        </p:nvPicPr>
        <p:blipFill>
          <a:blip r:embed="rId2"/>
          <a:stretch>
            <a:fillRect/>
          </a:stretch>
        </p:blipFill>
        <p:spPr>
          <a:xfrm>
            <a:off x="5470596" y="2099388"/>
            <a:ext cx="6273729" cy="3854371"/>
          </a:xfrm>
          <a:prstGeom prst="rect">
            <a:avLst/>
          </a:prstGeom>
        </p:spPr>
      </p:pic>
    </p:spTree>
    <p:extLst>
      <p:ext uri="{BB962C8B-B14F-4D97-AF65-F5344CB8AC3E}">
        <p14:creationId xmlns:p14="http://schemas.microsoft.com/office/powerpoint/2010/main" val="27954593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2CA448A-C114-430C-8824-27B97E9F6BA9}"/>
              </a:ext>
            </a:extLst>
          </p:cNvPr>
          <p:cNvSpPr>
            <a:spLocks noGrp="1"/>
          </p:cNvSpPr>
          <p:nvPr>
            <p:ph type="title"/>
          </p:nvPr>
        </p:nvSpPr>
        <p:spPr>
          <a:xfrm>
            <a:off x="838200" y="365125"/>
            <a:ext cx="10515600" cy="1230361"/>
          </a:xfrm>
        </p:spPr>
        <p:txBody>
          <a:bodyPr/>
          <a:lstStyle/>
          <a:p>
            <a:r>
              <a:rPr lang="en-US" b="1">
                <a:latin typeface="Times New Roman" panose="02020603050405020304" pitchFamily="18" charset="0"/>
                <a:cs typeface="Times New Roman" panose="02020603050405020304" pitchFamily="18" charset="0"/>
              </a:rPr>
              <a:t>III/ KẾT QUẢ</a:t>
            </a:r>
          </a:p>
        </p:txBody>
      </p:sp>
      <p:sp>
        <p:nvSpPr>
          <p:cNvPr id="3" name="Chỗ dành sẵn cho Nội dung 2">
            <a:extLst>
              <a:ext uri="{FF2B5EF4-FFF2-40B4-BE49-F238E27FC236}">
                <a16:creationId xmlns:a16="http://schemas.microsoft.com/office/drawing/2014/main" id="{22C3E567-A7E5-4FF1-8131-443DDD84DEEC}"/>
              </a:ext>
            </a:extLst>
          </p:cNvPr>
          <p:cNvSpPr>
            <a:spLocks noGrp="1"/>
          </p:cNvSpPr>
          <p:nvPr>
            <p:ph idx="1"/>
          </p:nvPr>
        </p:nvSpPr>
        <p:spPr>
          <a:xfrm>
            <a:off x="6987074" y="2351340"/>
            <a:ext cx="4366726" cy="3753058"/>
          </a:xfrm>
        </p:spPr>
        <p:txBody>
          <a:bodyPr>
            <a:noAutofit/>
          </a:bodyPr>
          <a:lstStyle/>
          <a:p>
            <a:pPr indent="457200" algn="just">
              <a:lnSpc>
                <a:spcPct val="150000"/>
              </a:lnSpc>
              <a:spcBef>
                <a:spcPts val="0"/>
              </a:spcBef>
            </a:pPr>
            <a:r>
              <a:rPr lang="en-US" sz="2400">
                <a:effectLst/>
                <a:latin typeface="Times New Roman" panose="02020603050405020304" pitchFamily="18" charset="0"/>
                <a:ea typeface="Times New Roman" panose="02020603050405020304" pitchFamily="18" charset="0"/>
              </a:rPr>
              <a:t>Chia dataframe ra làm 2 tập data và label. Sau đó, vector hóa cho data.</a:t>
            </a:r>
            <a:endParaRPr lang="en-US" sz="3600">
              <a:effectLst/>
              <a:latin typeface="Times New Roman" panose="02020603050405020304" pitchFamily="18" charset="0"/>
              <a:ea typeface="Times New Roman" panose="02020603050405020304" pitchFamily="18" charset="0"/>
            </a:endParaRPr>
          </a:p>
        </p:txBody>
      </p:sp>
      <p:sp>
        <p:nvSpPr>
          <p:cNvPr id="4" name="Chỗ dành sẵn cho Ngày tháng 3">
            <a:extLst>
              <a:ext uri="{FF2B5EF4-FFF2-40B4-BE49-F238E27FC236}">
                <a16:creationId xmlns:a16="http://schemas.microsoft.com/office/drawing/2014/main" id="{043B7D60-D2FD-48F1-B78D-03B4681C618A}"/>
              </a:ext>
            </a:extLst>
          </p:cNvPr>
          <p:cNvSpPr>
            <a:spLocks noGrp="1"/>
          </p:cNvSpPr>
          <p:nvPr>
            <p:ph type="dt" sz="half" idx="10"/>
          </p:nvPr>
        </p:nvSpPr>
        <p:spPr/>
        <p:txBody>
          <a:bodyPr/>
          <a:lstStyle/>
          <a:p>
            <a:fld id="{317723D4-F08E-4956-9E2D-68BDBF72CB02}" type="datetime1">
              <a:rPr lang="en-US" smtClean="0"/>
              <a:t>5/16/2021</a:t>
            </a:fld>
            <a:endParaRPr lang="en-US"/>
          </a:p>
        </p:txBody>
      </p:sp>
      <p:sp>
        <p:nvSpPr>
          <p:cNvPr id="5" name="Chỗ dành sẵn cho Số hiệu Bản chiếu 4">
            <a:extLst>
              <a:ext uri="{FF2B5EF4-FFF2-40B4-BE49-F238E27FC236}">
                <a16:creationId xmlns:a16="http://schemas.microsoft.com/office/drawing/2014/main" id="{DAD5DE89-98C4-473A-ACE8-5D89F8331487}"/>
              </a:ext>
            </a:extLst>
          </p:cNvPr>
          <p:cNvSpPr>
            <a:spLocks noGrp="1"/>
          </p:cNvSpPr>
          <p:nvPr>
            <p:ph type="sldNum" sz="quarter" idx="12"/>
          </p:nvPr>
        </p:nvSpPr>
        <p:spPr/>
        <p:txBody>
          <a:bodyPr/>
          <a:lstStyle/>
          <a:p>
            <a:fld id="{0065268F-3B33-4156-91DB-617EDDE7836D}" type="slidenum">
              <a:rPr lang="en-US" smtClean="0"/>
              <a:t>31</a:t>
            </a:fld>
            <a:endParaRPr lang="en-US"/>
          </a:p>
        </p:txBody>
      </p:sp>
      <p:sp>
        <p:nvSpPr>
          <p:cNvPr id="6" name="Chỗ dành sẵn cho Nội dung 2">
            <a:extLst>
              <a:ext uri="{FF2B5EF4-FFF2-40B4-BE49-F238E27FC236}">
                <a16:creationId xmlns:a16="http://schemas.microsoft.com/office/drawing/2014/main" id="{E0CCD259-FCE4-418B-91DF-290E2D3351AF}"/>
              </a:ext>
            </a:extLst>
          </p:cNvPr>
          <p:cNvSpPr txBox="1">
            <a:spLocks/>
          </p:cNvSpPr>
          <p:nvPr/>
        </p:nvSpPr>
        <p:spPr>
          <a:xfrm>
            <a:off x="838200" y="1595486"/>
            <a:ext cx="10515600" cy="503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latin typeface="Times New Roman" panose="02020603050405020304" pitchFamily="18" charset="0"/>
                <a:cs typeface="Times New Roman" panose="02020603050405020304" pitchFamily="18" charset="0"/>
              </a:rPr>
              <a:t>3.1 Dùng model predict tập data crawl Youtube</a:t>
            </a:r>
          </a:p>
        </p:txBody>
      </p:sp>
      <p:pic>
        <p:nvPicPr>
          <p:cNvPr id="9" name="Hình ảnh 8">
            <a:extLst>
              <a:ext uri="{FF2B5EF4-FFF2-40B4-BE49-F238E27FC236}">
                <a16:creationId xmlns:a16="http://schemas.microsoft.com/office/drawing/2014/main" id="{5AF0057E-F8DD-4A39-A37C-56B6D6CE6B91}"/>
              </a:ext>
            </a:extLst>
          </p:cNvPr>
          <p:cNvPicPr>
            <a:picLocks noChangeAspect="1"/>
          </p:cNvPicPr>
          <p:nvPr/>
        </p:nvPicPr>
        <p:blipFill>
          <a:blip r:embed="rId2"/>
          <a:stretch>
            <a:fillRect/>
          </a:stretch>
        </p:blipFill>
        <p:spPr>
          <a:xfrm>
            <a:off x="147595" y="2619064"/>
            <a:ext cx="6867609" cy="3611310"/>
          </a:xfrm>
          <a:prstGeom prst="rect">
            <a:avLst/>
          </a:prstGeom>
        </p:spPr>
      </p:pic>
    </p:spTree>
    <p:extLst>
      <p:ext uri="{BB962C8B-B14F-4D97-AF65-F5344CB8AC3E}">
        <p14:creationId xmlns:p14="http://schemas.microsoft.com/office/powerpoint/2010/main" val="1175871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2CA448A-C114-430C-8824-27B97E9F6BA9}"/>
              </a:ext>
            </a:extLst>
          </p:cNvPr>
          <p:cNvSpPr>
            <a:spLocks noGrp="1"/>
          </p:cNvSpPr>
          <p:nvPr>
            <p:ph type="title"/>
          </p:nvPr>
        </p:nvSpPr>
        <p:spPr>
          <a:xfrm>
            <a:off x="838200" y="365125"/>
            <a:ext cx="10515600" cy="1230361"/>
          </a:xfrm>
        </p:spPr>
        <p:txBody>
          <a:bodyPr/>
          <a:lstStyle/>
          <a:p>
            <a:r>
              <a:rPr lang="en-US" b="1">
                <a:latin typeface="Times New Roman" panose="02020603050405020304" pitchFamily="18" charset="0"/>
                <a:cs typeface="Times New Roman" panose="02020603050405020304" pitchFamily="18" charset="0"/>
              </a:rPr>
              <a:t>III/ KẾT QUẢ</a:t>
            </a:r>
          </a:p>
        </p:txBody>
      </p:sp>
      <p:sp>
        <p:nvSpPr>
          <p:cNvPr id="3" name="Chỗ dành sẵn cho Nội dung 2">
            <a:extLst>
              <a:ext uri="{FF2B5EF4-FFF2-40B4-BE49-F238E27FC236}">
                <a16:creationId xmlns:a16="http://schemas.microsoft.com/office/drawing/2014/main" id="{22C3E567-A7E5-4FF1-8131-443DDD84DEEC}"/>
              </a:ext>
            </a:extLst>
          </p:cNvPr>
          <p:cNvSpPr>
            <a:spLocks noGrp="1"/>
          </p:cNvSpPr>
          <p:nvPr>
            <p:ph idx="1"/>
          </p:nvPr>
        </p:nvSpPr>
        <p:spPr>
          <a:xfrm>
            <a:off x="838200" y="2263088"/>
            <a:ext cx="4366726" cy="3753058"/>
          </a:xfrm>
        </p:spPr>
        <p:txBody>
          <a:bodyPr>
            <a:noAutofit/>
          </a:bodyPr>
          <a:lstStyle/>
          <a:p>
            <a:pPr indent="457200" algn="just">
              <a:lnSpc>
                <a:spcPct val="150000"/>
              </a:lnSpc>
              <a:spcAft>
                <a:spcPts val="600"/>
              </a:spcAft>
            </a:pPr>
            <a:r>
              <a:rPr lang="en-US">
                <a:effectLst/>
                <a:latin typeface="Times New Roman" panose="02020603050405020304" pitchFamily="18" charset="0"/>
                <a:ea typeface="Times New Roman" panose="02020603050405020304" pitchFamily="18" charset="0"/>
              </a:rPr>
              <a:t>Dùng model đã training để predict data crawl và báo cáo độ chính xác với accuracy, F1-score,….</a:t>
            </a:r>
          </a:p>
        </p:txBody>
      </p:sp>
      <p:sp>
        <p:nvSpPr>
          <p:cNvPr id="4" name="Chỗ dành sẵn cho Ngày tháng 3">
            <a:extLst>
              <a:ext uri="{FF2B5EF4-FFF2-40B4-BE49-F238E27FC236}">
                <a16:creationId xmlns:a16="http://schemas.microsoft.com/office/drawing/2014/main" id="{043B7D60-D2FD-48F1-B78D-03B4681C618A}"/>
              </a:ext>
            </a:extLst>
          </p:cNvPr>
          <p:cNvSpPr>
            <a:spLocks noGrp="1"/>
          </p:cNvSpPr>
          <p:nvPr>
            <p:ph type="dt" sz="half" idx="10"/>
          </p:nvPr>
        </p:nvSpPr>
        <p:spPr/>
        <p:txBody>
          <a:bodyPr/>
          <a:lstStyle/>
          <a:p>
            <a:fld id="{317723D4-F08E-4956-9E2D-68BDBF72CB02}" type="datetime1">
              <a:rPr lang="en-US" smtClean="0"/>
              <a:t>5/16/2021</a:t>
            </a:fld>
            <a:endParaRPr lang="en-US"/>
          </a:p>
        </p:txBody>
      </p:sp>
      <p:sp>
        <p:nvSpPr>
          <p:cNvPr id="5" name="Chỗ dành sẵn cho Số hiệu Bản chiếu 4">
            <a:extLst>
              <a:ext uri="{FF2B5EF4-FFF2-40B4-BE49-F238E27FC236}">
                <a16:creationId xmlns:a16="http://schemas.microsoft.com/office/drawing/2014/main" id="{DAD5DE89-98C4-473A-ACE8-5D89F8331487}"/>
              </a:ext>
            </a:extLst>
          </p:cNvPr>
          <p:cNvSpPr>
            <a:spLocks noGrp="1"/>
          </p:cNvSpPr>
          <p:nvPr>
            <p:ph type="sldNum" sz="quarter" idx="12"/>
          </p:nvPr>
        </p:nvSpPr>
        <p:spPr/>
        <p:txBody>
          <a:bodyPr/>
          <a:lstStyle/>
          <a:p>
            <a:fld id="{0065268F-3B33-4156-91DB-617EDDE7836D}" type="slidenum">
              <a:rPr lang="en-US" smtClean="0"/>
              <a:t>32</a:t>
            </a:fld>
            <a:endParaRPr lang="en-US"/>
          </a:p>
        </p:txBody>
      </p:sp>
      <p:sp>
        <p:nvSpPr>
          <p:cNvPr id="6" name="Chỗ dành sẵn cho Nội dung 2">
            <a:extLst>
              <a:ext uri="{FF2B5EF4-FFF2-40B4-BE49-F238E27FC236}">
                <a16:creationId xmlns:a16="http://schemas.microsoft.com/office/drawing/2014/main" id="{E0CCD259-FCE4-418B-91DF-290E2D3351AF}"/>
              </a:ext>
            </a:extLst>
          </p:cNvPr>
          <p:cNvSpPr txBox="1">
            <a:spLocks/>
          </p:cNvSpPr>
          <p:nvPr/>
        </p:nvSpPr>
        <p:spPr>
          <a:xfrm>
            <a:off x="838200" y="1595486"/>
            <a:ext cx="10515600" cy="503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latin typeface="Times New Roman" panose="02020603050405020304" pitchFamily="18" charset="0"/>
                <a:cs typeface="Times New Roman" panose="02020603050405020304" pitchFamily="18" charset="0"/>
              </a:rPr>
              <a:t>3.1 Dùng model predict tập data crawl Youtube</a:t>
            </a:r>
          </a:p>
        </p:txBody>
      </p:sp>
      <p:pic>
        <p:nvPicPr>
          <p:cNvPr id="8" name="Hình ảnh 7">
            <a:extLst>
              <a:ext uri="{FF2B5EF4-FFF2-40B4-BE49-F238E27FC236}">
                <a16:creationId xmlns:a16="http://schemas.microsoft.com/office/drawing/2014/main" id="{2181B70E-7B21-46AA-A155-2357915DE23D}"/>
              </a:ext>
            </a:extLst>
          </p:cNvPr>
          <p:cNvPicPr>
            <a:picLocks noChangeAspect="1"/>
          </p:cNvPicPr>
          <p:nvPr/>
        </p:nvPicPr>
        <p:blipFill>
          <a:blip r:embed="rId2"/>
          <a:stretch>
            <a:fillRect/>
          </a:stretch>
        </p:blipFill>
        <p:spPr>
          <a:xfrm>
            <a:off x="5481151" y="2099387"/>
            <a:ext cx="6167924" cy="4292799"/>
          </a:xfrm>
          <a:prstGeom prst="rect">
            <a:avLst/>
          </a:prstGeom>
        </p:spPr>
      </p:pic>
    </p:spTree>
    <p:extLst>
      <p:ext uri="{BB962C8B-B14F-4D97-AF65-F5344CB8AC3E}">
        <p14:creationId xmlns:p14="http://schemas.microsoft.com/office/powerpoint/2010/main" val="36106156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0317587-82CF-4559-972C-54A106FCFBAF}"/>
              </a:ext>
            </a:extLst>
          </p:cNvPr>
          <p:cNvSpPr>
            <a:spLocks noGrp="1"/>
          </p:cNvSpPr>
          <p:nvPr>
            <p:ph type="title"/>
          </p:nvPr>
        </p:nvSpPr>
        <p:spPr>
          <a:xfrm>
            <a:off x="0" y="2766218"/>
            <a:ext cx="12192000" cy="1325563"/>
          </a:xfrm>
        </p:spPr>
        <p:txBody>
          <a:bodyPr/>
          <a:lstStyle/>
          <a:p>
            <a:pPr algn="ctr"/>
            <a:r>
              <a:rPr lang="en-US">
                <a:latin typeface="Times New Roman" panose="02020603050405020304" pitchFamily="18" charset="0"/>
                <a:cs typeface="Times New Roman" panose="02020603050405020304" pitchFamily="18" charset="0"/>
              </a:rPr>
              <a:t>CÁM ƠN CÁC BẠN ĐÃ XEM VÀ LẮNG NGHE</a:t>
            </a:r>
          </a:p>
        </p:txBody>
      </p:sp>
      <p:sp>
        <p:nvSpPr>
          <p:cNvPr id="4" name="Chỗ dành sẵn cho Ngày tháng 3">
            <a:extLst>
              <a:ext uri="{FF2B5EF4-FFF2-40B4-BE49-F238E27FC236}">
                <a16:creationId xmlns:a16="http://schemas.microsoft.com/office/drawing/2014/main" id="{1BAA84F7-F42C-46A2-BC06-F8E0E528FEC0}"/>
              </a:ext>
            </a:extLst>
          </p:cNvPr>
          <p:cNvSpPr>
            <a:spLocks noGrp="1"/>
          </p:cNvSpPr>
          <p:nvPr>
            <p:ph type="dt" sz="half" idx="10"/>
          </p:nvPr>
        </p:nvSpPr>
        <p:spPr/>
        <p:txBody>
          <a:bodyPr/>
          <a:lstStyle/>
          <a:p>
            <a:fld id="{317723D4-F08E-4956-9E2D-68BDBF72CB02}" type="datetime1">
              <a:rPr lang="en-US" smtClean="0"/>
              <a:t>5/16/2021</a:t>
            </a:fld>
            <a:endParaRPr lang="en-US"/>
          </a:p>
        </p:txBody>
      </p:sp>
      <p:sp>
        <p:nvSpPr>
          <p:cNvPr id="5" name="Chỗ dành sẵn cho Số hiệu Bản chiếu 4">
            <a:extLst>
              <a:ext uri="{FF2B5EF4-FFF2-40B4-BE49-F238E27FC236}">
                <a16:creationId xmlns:a16="http://schemas.microsoft.com/office/drawing/2014/main" id="{43E9BA01-0B61-455C-A398-3D53AB4436E9}"/>
              </a:ext>
            </a:extLst>
          </p:cNvPr>
          <p:cNvSpPr>
            <a:spLocks noGrp="1"/>
          </p:cNvSpPr>
          <p:nvPr>
            <p:ph type="sldNum" sz="quarter" idx="12"/>
          </p:nvPr>
        </p:nvSpPr>
        <p:spPr/>
        <p:txBody>
          <a:bodyPr/>
          <a:lstStyle/>
          <a:p>
            <a:fld id="{0065268F-3B33-4156-91DB-617EDDE7836D}" type="slidenum">
              <a:rPr lang="en-US" smtClean="0"/>
              <a:t>33</a:t>
            </a:fld>
            <a:endParaRPr lang="en-US"/>
          </a:p>
        </p:txBody>
      </p:sp>
    </p:spTree>
    <p:extLst>
      <p:ext uri="{BB962C8B-B14F-4D97-AF65-F5344CB8AC3E}">
        <p14:creationId xmlns:p14="http://schemas.microsoft.com/office/powerpoint/2010/main" val="1199926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2CA448A-C114-430C-8824-27B97E9F6BA9}"/>
              </a:ext>
            </a:extLst>
          </p:cNvPr>
          <p:cNvSpPr>
            <a:spLocks noGrp="1"/>
          </p:cNvSpPr>
          <p:nvPr>
            <p:ph type="title"/>
          </p:nvPr>
        </p:nvSpPr>
        <p:spPr>
          <a:xfrm>
            <a:off x="838200" y="365125"/>
            <a:ext cx="10515600" cy="1230361"/>
          </a:xfrm>
        </p:spPr>
        <p:txBody>
          <a:bodyPr/>
          <a:lstStyle/>
          <a:p>
            <a:r>
              <a:rPr lang="en-US" b="1">
                <a:latin typeface="Times New Roman" panose="02020603050405020304" pitchFamily="18" charset="0"/>
                <a:cs typeface="Times New Roman" panose="02020603050405020304" pitchFamily="18" charset="0"/>
              </a:rPr>
              <a:t>I/ GIỚI THIỆU</a:t>
            </a:r>
          </a:p>
        </p:txBody>
      </p:sp>
      <p:sp>
        <p:nvSpPr>
          <p:cNvPr id="3" name="Chỗ dành sẵn cho Nội dung 2">
            <a:extLst>
              <a:ext uri="{FF2B5EF4-FFF2-40B4-BE49-F238E27FC236}">
                <a16:creationId xmlns:a16="http://schemas.microsoft.com/office/drawing/2014/main" id="{22C3E567-A7E5-4FF1-8131-443DDD84DEEC}"/>
              </a:ext>
            </a:extLst>
          </p:cNvPr>
          <p:cNvSpPr>
            <a:spLocks noGrp="1"/>
          </p:cNvSpPr>
          <p:nvPr>
            <p:ph idx="1"/>
          </p:nvPr>
        </p:nvSpPr>
        <p:spPr>
          <a:xfrm>
            <a:off x="838200" y="2099388"/>
            <a:ext cx="10515600" cy="4077575"/>
          </a:xfrm>
        </p:spPr>
        <p:txBody>
          <a:bodyPr>
            <a:normAutofit/>
          </a:bodyPr>
          <a:lstStyle/>
          <a:p>
            <a:pPr indent="457200" algn="just">
              <a:lnSpc>
                <a:spcPct val="150000"/>
              </a:lnSpc>
              <a:spcBef>
                <a:spcPts val="0"/>
              </a:spcBef>
            </a:pPr>
            <a:r>
              <a:rPr lang="en-US">
                <a:effectLst/>
                <a:latin typeface="Times New Roman" panose="02020603050405020304" pitchFamily="18" charset="0"/>
                <a:ea typeface="Times New Roman" panose="02020603050405020304" pitchFamily="18" charset="0"/>
              </a:rPr>
              <a:t>Cuối cùng là áp dụng mô hình đã xây dựng và đạo tạo bên trên để predict dữ liệu đã thu thập và báo cáo tỉ lệ phần trăm gán nhãn đúng bằng các độ đo Accuracy, F1-score,…</a:t>
            </a:r>
          </a:p>
        </p:txBody>
      </p:sp>
      <p:sp>
        <p:nvSpPr>
          <p:cNvPr id="4" name="Chỗ dành sẵn cho Ngày tháng 3">
            <a:extLst>
              <a:ext uri="{FF2B5EF4-FFF2-40B4-BE49-F238E27FC236}">
                <a16:creationId xmlns:a16="http://schemas.microsoft.com/office/drawing/2014/main" id="{043B7D60-D2FD-48F1-B78D-03B4681C618A}"/>
              </a:ext>
            </a:extLst>
          </p:cNvPr>
          <p:cNvSpPr>
            <a:spLocks noGrp="1"/>
          </p:cNvSpPr>
          <p:nvPr>
            <p:ph type="dt" sz="half" idx="10"/>
          </p:nvPr>
        </p:nvSpPr>
        <p:spPr/>
        <p:txBody>
          <a:bodyPr/>
          <a:lstStyle/>
          <a:p>
            <a:fld id="{317723D4-F08E-4956-9E2D-68BDBF72CB02}" type="datetime1">
              <a:rPr lang="en-US" smtClean="0"/>
              <a:t>5/16/2021</a:t>
            </a:fld>
            <a:endParaRPr lang="en-US"/>
          </a:p>
        </p:txBody>
      </p:sp>
      <p:sp>
        <p:nvSpPr>
          <p:cNvPr id="5" name="Chỗ dành sẵn cho Số hiệu Bản chiếu 4">
            <a:extLst>
              <a:ext uri="{FF2B5EF4-FFF2-40B4-BE49-F238E27FC236}">
                <a16:creationId xmlns:a16="http://schemas.microsoft.com/office/drawing/2014/main" id="{DAD5DE89-98C4-473A-ACE8-5D89F8331487}"/>
              </a:ext>
            </a:extLst>
          </p:cNvPr>
          <p:cNvSpPr>
            <a:spLocks noGrp="1"/>
          </p:cNvSpPr>
          <p:nvPr>
            <p:ph type="sldNum" sz="quarter" idx="12"/>
          </p:nvPr>
        </p:nvSpPr>
        <p:spPr/>
        <p:txBody>
          <a:bodyPr/>
          <a:lstStyle/>
          <a:p>
            <a:fld id="{0065268F-3B33-4156-91DB-617EDDE7836D}" type="slidenum">
              <a:rPr lang="en-US" smtClean="0"/>
              <a:t>4</a:t>
            </a:fld>
            <a:endParaRPr lang="en-US"/>
          </a:p>
        </p:txBody>
      </p:sp>
      <p:sp>
        <p:nvSpPr>
          <p:cNvPr id="6" name="Chỗ dành sẵn cho Nội dung 2">
            <a:extLst>
              <a:ext uri="{FF2B5EF4-FFF2-40B4-BE49-F238E27FC236}">
                <a16:creationId xmlns:a16="http://schemas.microsoft.com/office/drawing/2014/main" id="{E0CCD259-FCE4-418B-91DF-290E2D3351AF}"/>
              </a:ext>
            </a:extLst>
          </p:cNvPr>
          <p:cNvSpPr txBox="1">
            <a:spLocks/>
          </p:cNvSpPr>
          <p:nvPr/>
        </p:nvSpPr>
        <p:spPr>
          <a:xfrm>
            <a:off x="838200" y="1595486"/>
            <a:ext cx="10515600" cy="503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latin typeface="Times New Roman" panose="02020603050405020304" pitchFamily="18" charset="0"/>
                <a:cs typeface="Times New Roman" panose="02020603050405020304" pitchFamily="18" charset="0"/>
              </a:rPr>
              <a:t>1.3 Áp dụng mô hình vào data crawl trên Youtube</a:t>
            </a:r>
          </a:p>
        </p:txBody>
      </p:sp>
    </p:spTree>
    <p:extLst>
      <p:ext uri="{BB962C8B-B14F-4D97-AF65-F5344CB8AC3E}">
        <p14:creationId xmlns:p14="http://schemas.microsoft.com/office/powerpoint/2010/main" val="3326663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2CA448A-C114-430C-8824-27B97E9F6BA9}"/>
              </a:ext>
            </a:extLst>
          </p:cNvPr>
          <p:cNvSpPr>
            <a:spLocks noGrp="1"/>
          </p:cNvSpPr>
          <p:nvPr>
            <p:ph type="title"/>
          </p:nvPr>
        </p:nvSpPr>
        <p:spPr>
          <a:xfrm>
            <a:off x="838200" y="365125"/>
            <a:ext cx="10515600" cy="1230361"/>
          </a:xfrm>
        </p:spPr>
        <p:txBody>
          <a:bodyPr/>
          <a:lstStyle/>
          <a:p>
            <a:r>
              <a:rPr lang="en-US" b="1">
                <a:latin typeface="Times New Roman" panose="02020603050405020304" pitchFamily="18" charset="0"/>
                <a:cs typeface="Times New Roman" panose="02020603050405020304" pitchFamily="18" charset="0"/>
              </a:rPr>
              <a:t>I/ GIỚI THIỆU</a:t>
            </a:r>
          </a:p>
        </p:txBody>
      </p:sp>
      <p:sp>
        <p:nvSpPr>
          <p:cNvPr id="3" name="Chỗ dành sẵn cho Nội dung 2">
            <a:extLst>
              <a:ext uri="{FF2B5EF4-FFF2-40B4-BE49-F238E27FC236}">
                <a16:creationId xmlns:a16="http://schemas.microsoft.com/office/drawing/2014/main" id="{22C3E567-A7E5-4FF1-8131-443DDD84DEEC}"/>
              </a:ext>
            </a:extLst>
          </p:cNvPr>
          <p:cNvSpPr>
            <a:spLocks noGrp="1"/>
          </p:cNvSpPr>
          <p:nvPr>
            <p:ph idx="1"/>
          </p:nvPr>
        </p:nvSpPr>
        <p:spPr>
          <a:xfrm>
            <a:off x="838200" y="2099388"/>
            <a:ext cx="10515600" cy="4077575"/>
          </a:xfrm>
        </p:spPr>
        <p:txBody>
          <a:bodyPr>
            <a:normAutofit/>
          </a:bodyPr>
          <a:lstStyle/>
          <a:p>
            <a:pPr indent="457200" algn="just">
              <a:lnSpc>
                <a:spcPct val="150000"/>
              </a:lnSpc>
              <a:spcBef>
                <a:spcPts val="0"/>
              </a:spcBef>
            </a:pPr>
            <a:r>
              <a:rPr lang="en-US" sz="2400">
                <a:effectLst/>
                <a:latin typeface="Times New Roman" panose="02020603050405020304" pitchFamily="18" charset="0"/>
                <a:ea typeface="Times New Roman" panose="02020603050405020304" pitchFamily="18" charset="0"/>
              </a:rPr>
              <a:t>Bài toán phân tích cảm xúc thuộc dạng bài toán phân tích ngữ nghĩa văn bản. Vì vậy, ta cần phải xây dựng một mô hình hiểu được ý nghĩa của câu văn, đoạn văn để quyết định xem câu văn đó hoặc đoạn văn đó mang cảm xúc nào.</a:t>
            </a:r>
          </a:p>
          <a:p>
            <a:pPr indent="457200" algn="just">
              <a:lnSpc>
                <a:spcPct val="150000"/>
              </a:lnSpc>
              <a:spcBef>
                <a:spcPts val="0"/>
              </a:spcBef>
            </a:pPr>
            <a:r>
              <a:rPr lang="en-US" sz="2400">
                <a:effectLst/>
                <a:latin typeface="Times New Roman" panose="02020603050405020304" pitchFamily="18" charset="0"/>
                <a:ea typeface="Times New Roman" panose="02020603050405020304" pitchFamily="18" charset="0"/>
              </a:rPr>
              <a:t>Phát biểu theo góc nhìn của máy học (Machine Learning) thì phân tích cảm xúc là bài toán phân lớp cảm xúc dựa trên văn bản ngôn ngữ tự nhiên. Đầu vào của bài toán là một câu hay một đoạn văn bản, còn đầu ra là các giá trị xác suất (điểm số) của N lớp cảm xúc mà ta cần xác định.</a:t>
            </a:r>
          </a:p>
        </p:txBody>
      </p:sp>
      <p:sp>
        <p:nvSpPr>
          <p:cNvPr id="4" name="Chỗ dành sẵn cho Ngày tháng 3">
            <a:extLst>
              <a:ext uri="{FF2B5EF4-FFF2-40B4-BE49-F238E27FC236}">
                <a16:creationId xmlns:a16="http://schemas.microsoft.com/office/drawing/2014/main" id="{043B7D60-D2FD-48F1-B78D-03B4681C618A}"/>
              </a:ext>
            </a:extLst>
          </p:cNvPr>
          <p:cNvSpPr>
            <a:spLocks noGrp="1"/>
          </p:cNvSpPr>
          <p:nvPr>
            <p:ph type="dt" sz="half" idx="10"/>
          </p:nvPr>
        </p:nvSpPr>
        <p:spPr/>
        <p:txBody>
          <a:bodyPr/>
          <a:lstStyle/>
          <a:p>
            <a:fld id="{317723D4-F08E-4956-9E2D-68BDBF72CB02}" type="datetime1">
              <a:rPr lang="en-US" smtClean="0"/>
              <a:t>5/16/2021</a:t>
            </a:fld>
            <a:endParaRPr lang="en-US"/>
          </a:p>
        </p:txBody>
      </p:sp>
      <p:sp>
        <p:nvSpPr>
          <p:cNvPr id="5" name="Chỗ dành sẵn cho Số hiệu Bản chiếu 4">
            <a:extLst>
              <a:ext uri="{FF2B5EF4-FFF2-40B4-BE49-F238E27FC236}">
                <a16:creationId xmlns:a16="http://schemas.microsoft.com/office/drawing/2014/main" id="{DAD5DE89-98C4-473A-ACE8-5D89F8331487}"/>
              </a:ext>
            </a:extLst>
          </p:cNvPr>
          <p:cNvSpPr>
            <a:spLocks noGrp="1"/>
          </p:cNvSpPr>
          <p:nvPr>
            <p:ph type="sldNum" sz="quarter" idx="12"/>
          </p:nvPr>
        </p:nvSpPr>
        <p:spPr/>
        <p:txBody>
          <a:bodyPr/>
          <a:lstStyle/>
          <a:p>
            <a:fld id="{0065268F-3B33-4156-91DB-617EDDE7836D}" type="slidenum">
              <a:rPr lang="en-US" smtClean="0"/>
              <a:t>5</a:t>
            </a:fld>
            <a:endParaRPr lang="en-US"/>
          </a:p>
        </p:txBody>
      </p:sp>
      <p:sp>
        <p:nvSpPr>
          <p:cNvPr id="6" name="Chỗ dành sẵn cho Nội dung 2">
            <a:extLst>
              <a:ext uri="{FF2B5EF4-FFF2-40B4-BE49-F238E27FC236}">
                <a16:creationId xmlns:a16="http://schemas.microsoft.com/office/drawing/2014/main" id="{E0CCD259-FCE4-418B-91DF-290E2D3351AF}"/>
              </a:ext>
            </a:extLst>
          </p:cNvPr>
          <p:cNvSpPr txBox="1">
            <a:spLocks/>
          </p:cNvSpPr>
          <p:nvPr/>
        </p:nvSpPr>
        <p:spPr>
          <a:xfrm>
            <a:off x="838200" y="1595486"/>
            <a:ext cx="10515600" cy="503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latin typeface="Times New Roman" panose="02020603050405020304" pitchFamily="18" charset="0"/>
                <a:cs typeface="Times New Roman" panose="02020603050405020304" pitchFamily="18" charset="0"/>
              </a:rPr>
              <a:t>1.4 Phân tích cảm xúc trong ngôn ngữ tự nhiên</a:t>
            </a:r>
          </a:p>
        </p:txBody>
      </p:sp>
    </p:spTree>
    <p:extLst>
      <p:ext uri="{BB962C8B-B14F-4D97-AF65-F5344CB8AC3E}">
        <p14:creationId xmlns:p14="http://schemas.microsoft.com/office/powerpoint/2010/main" val="3572372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2CA448A-C114-430C-8824-27B97E9F6BA9}"/>
              </a:ext>
            </a:extLst>
          </p:cNvPr>
          <p:cNvSpPr>
            <a:spLocks noGrp="1"/>
          </p:cNvSpPr>
          <p:nvPr>
            <p:ph type="title"/>
          </p:nvPr>
        </p:nvSpPr>
        <p:spPr>
          <a:xfrm>
            <a:off x="838200" y="365125"/>
            <a:ext cx="10515600" cy="1230361"/>
          </a:xfrm>
        </p:spPr>
        <p:txBody>
          <a:bodyPr/>
          <a:lstStyle/>
          <a:p>
            <a:r>
              <a:rPr lang="en-US" b="1">
                <a:latin typeface="Times New Roman" panose="02020603050405020304" pitchFamily="18" charset="0"/>
                <a:cs typeface="Times New Roman" panose="02020603050405020304" pitchFamily="18" charset="0"/>
              </a:rPr>
              <a:t>I/ GIỚI THIỆU</a:t>
            </a:r>
          </a:p>
        </p:txBody>
      </p:sp>
      <p:sp>
        <p:nvSpPr>
          <p:cNvPr id="3" name="Chỗ dành sẵn cho Nội dung 2">
            <a:extLst>
              <a:ext uri="{FF2B5EF4-FFF2-40B4-BE49-F238E27FC236}">
                <a16:creationId xmlns:a16="http://schemas.microsoft.com/office/drawing/2014/main" id="{22C3E567-A7E5-4FF1-8131-443DDD84DEEC}"/>
              </a:ext>
            </a:extLst>
          </p:cNvPr>
          <p:cNvSpPr>
            <a:spLocks noGrp="1"/>
          </p:cNvSpPr>
          <p:nvPr>
            <p:ph idx="1"/>
          </p:nvPr>
        </p:nvSpPr>
        <p:spPr>
          <a:xfrm>
            <a:off x="838200" y="2099388"/>
            <a:ext cx="10515600" cy="4077575"/>
          </a:xfrm>
        </p:spPr>
        <p:txBody>
          <a:bodyPr>
            <a:normAutofit fontScale="92500"/>
          </a:bodyPr>
          <a:lstStyle/>
          <a:p>
            <a:pPr indent="457200" algn="just">
              <a:lnSpc>
                <a:spcPct val="150000"/>
              </a:lnSpc>
              <a:spcBef>
                <a:spcPts val="0"/>
              </a:spcBef>
            </a:pPr>
            <a:r>
              <a:rPr lang="en-US" sz="2000">
                <a:effectLst/>
                <a:latin typeface="Times New Roman" panose="02020603050405020304" pitchFamily="18" charset="0"/>
                <a:ea typeface="Times New Roman" panose="02020603050405020304" pitchFamily="18" charset="0"/>
              </a:rPr>
              <a:t>Việc phân tích cảm xúc trong văn bản được ứng dụng trong hàng loạt các vấn đề như: Quản trị thương hiệu doanh nghiệp, thương hiệu sản phẩm, quản trị quan hệ khách hàng, khảo sát ý kiến xã hội học, phân tích trạng thái tâm lý con người, đánh giá bình luận người dùng...</a:t>
            </a:r>
          </a:p>
          <a:p>
            <a:pPr indent="457200" algn="just">
              <a:lnSpc>
                <a:spcPct val="150000"/>
              </a:lnSpc>
              <a:spcBef>
                <a:spcPts val="0"/>
              </a:spcBef>
            </a:pPr>
            <a:r>
              <a:rPr lang="en-US" sz="2000">
                <a:effectLst/>
                <a:latin typeface="Times New Roman" panose="02020603050405020304" pitchFamily="18" charset="0"/>
                <a:ea typeface="Times New Roman" panose="02020603050405020304" pitchFamily="18" charset="0"/>
              </a:rPr>
              <a:t>Chúng ta đang sống trong kỷ nguyên số, đặc biệt những năm gần đây nổi lên với mạng xã hội, với hàng triệu người dùng trên thế giới, với lượng thông tin nội dung được người dùng tạo ra hằng ngày cực kỳ lớn, với đa dạng các hình thức như dòng trạng thái, hình ảnh, video. Mạng xã hội có những đặc điểm là: thông tin do người dùng tạo ra, mang tính cá nhân cho nên chất lượng nội dung hay tính đúng đắn, xác thực là tương đối; một thông tin mới được tạo lại có sức lan tỏa nhanh đến đông đảo các người dùng khác, so với các kênh thông tin truyền thống như truyền hình, truyền thành, báo chí, diễn đàn, blog...</a:t>
            </a:r>
          </a:p>
        </p:txBody>
      </p:sp>
      <p:sp>
        <p:nvSpPr>
          <p:cNvPr id="4" name="Chỗ dành sẵn cho Ngày tháng 3">
            <a:extLst>
              <a:ext uri="{FF2B5EF4-FFF2-40B4-BE49-F238E27FC236}">
                <a16:creationId xmlns:a16="http://schemas.microsoft.com/office/drawing/2014/main" id="{043B7D60-D2FD-48F1-B78D-03B4681C618A}"/>
              </a:ext>
            </a:extLst>
          </p:cNvPr>
          <p:cNvSpPr>
            <a:spLocks noGrp="1"/>
          </p:cNvSpPr>
          <p:nvPr>
            <p:ph type="dt" sz="half" idx="10"/>
          </p:nvPr>
        </p:nvSpPr>
        <p:spPr/>
        <p:txBody>
          <a:bodyPr/>
          <a:lstStyle/>
          <a:p>
            <a:fld id="{317723D4-F08E-4956-9E2D-68BDBF72CB02}" type="datetime1">
              <a:rPr lang="en-US" smtClean="0"/>
              <a:t>5/16/2021</a:t>
            </a:fld>
            <a:endParaRPr lang="en-US"/>
          </a:p>
        </p:txBody>
      </p:sp>
      <p:sp>
        <p:nvSpPr>
          <p:cNvPr id="5" name="Chỗ dành sẵn cho Số hiệu Bản chiếu 4">
            <a:extLst>
              <a:ext uri="{FF2B5EF4-FFF2-40B4-BE49-F238E27FC236}">
                <a16:creationId xmlns:a16="http://schemas.microsoft.com/office/drawing/2014/main" id="{DAD5DE89-98C4-473A-ACE8-5D89F8331487}"/>
              </a:ext>
            </a:extLst>
          </p:cNvPr>
          <p:cNvSpPr>
            <a:spLocks noGrp="1"/>
          </p:cNvSpPr>
          <p:nvPr>
            <p:ph type="sldNum" sz="quarter" idx="12"/>
          </p:nvPr>
        </p:nvSpPr>
        <p:spPr/>
        <p:txBody>
          <a:bodyPr/>
          <a:lstStyle/>
          <a:p>
            <a:fld id="{0065268F-3B33-4156-91DB-617EDDE7836D}" type="slidenum">
              <a:rPr lang="en-US" smtClean="0"/>
              <a:t>6</a:t>
            </a:fld>
            <a:endParaRPr lang="en-US"/>
          </a:p>
        </p:txBody>
      </p:sp>
      <p:sp>
        <p:nvSpPr>
          <p:cNvPr id="6" name="Chỗ dành sẵn cho Nội dung 2">
            <a:extLst>
              <a:ext uri="{FF2B5EF4-FFF2-40B4-BE49-F238E27FC236}">
                <a16:creationId xmlns:a16="http://schemas.microsoft.com/office/drawing/2014/main" id="{E0CCD259-FCE4-418B-91DF-290E2D3351AF}"/>
              </a:ext>
            </a:extLst>
          </p:cNvPr>
          <p:cNvSpPr txBox="1">
            <a:spLocks/>
          </p:cNvSpPr>
          <p:nvPr/>
        </p:nvSpPr>
        <p:spPr>
          <a:xfrm>
            <a:off x="838200" y="1595486"/>
            <a:ext cx="10515600" cy="503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latin typeface="Times New Roman" panose="02020603050405020304" pitchFamily="18" charset="0"/>
                <a:cs typeface="Times New Roman" panose="02020603050405020304" pitchFamily="18" charset="0"/>
              </a:rPr>
              <a:t>1.5 Ứng dụng của phân tích cảm xúc trong văn bản</a:t>
            </a:r>
          </a:p>
        </p:txBody>
      </p:sp>
    </p:spTree>
    <p:extLst>
      <p:ext uri="{BB962C8B-B14F-4D97-AF65-F5344CB8AC3E}">
        <p14:creationId xmlns:p14="http://schemas.microsoft.com/office/powerpoint/2010/main" val="3261130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2CA448A-C114-430C-8824-27B97E9F6BA9}"/>
              </a:ext>
            </a:extLst>
          </p:cNvPr>
          <p:cNvSpPr>
            <a:spLocks noGrp="1"/>
          </p:cNvSpPr>
          <p:nvPr>
            <p:ph type="title"/>
          </p:nvPr>
        </p:nvSpPr>
        <p:spPr>
          <a:xfrm>
            <a:off x="838200" y="365125"/>
            <a:ext cx="10515600" cy="1230361"/>
          </a:xfrm>
        </p:spPr>
        <p:txBody>
          <a:bodyPr/>
          <a:lstStyle/>
          <a:p>
            <a:r>
              <a:rPr lang="en-US" b="1">
                <a:latin typeface="Times New Roman" panose="02020603050405020304" pitchFamily="18" charset="0"/>
                <a:cs typeface="Times New Roman" panose="02020603050405020304" pitchFamily="18" charset="0"/>
              </a:rPr>
              <a:t>I/ GIỚI THIỆU</a:t>
            </a:r>
          </a:p>
        </p:txBody>
      </p:sp>
      <p:sp>
        <p:nvSpPr>
          <p:cNvPr id="3" name="Chỗ dành sẵn cho Nội dung 2">
            <a:extLst>
              <a:ext uri="{FF2B5EF4-FFF2-40B4-BE49-F238E27FC236}">
                <a16:creationId xmlns:a16="http://schemas.microsoft.com/office/drawing/2014/main" id="{22C3E567-A7E5-4FF1-8131-443DDD84DEEC}"/>
              </a:ext>
            </a:extLst>
          </p:cNvPr>
          <p:cNvSpPr>
            <a:spLocks noGrp="1"/>
          </p:cNvSpPr>
          <p:nvPr>
            <p:ph idx="1"/>
          </p:nvPr>
        </p:nvSpPr>
        <p:spPr>
          <a:xfrm>
            <a:off x="838200" y="2099388"/>
            <a:ext cx="10515600" cy="4077575"/>
          </a:xfrm>
        </p:spPr>
        <p:txBody>
          <a:bodyPr>
            <a:normAutofit fontScale="92500" lnSpcReduction="20000"/>
          </a:bodyPr>
          <a:lstStyle/>
          <a:p>
            <a:pPr indent="457200" algn="just">
              <a:lnSpc>
                <a:spcPct val="150000"/>
              </a:lnSpc>
              <a:spcBef>
                <a:spcPts val="0"/>
              </a:spcBef>
            </a:pPr>
            <a:r>
              <a:rPr lang="en-US" sz="2000">
                <a:effectLst/>
                <a:latin typeface="Times New Roman" panose="02020603050405020304" pitchFamily="18" charset="0"/>
                <a:ea typeface="Times New Roman" panose="02020603050405020304" pitchFamily="18" charset="0"/>
              </a:rPr>
              <a:t>Điều này đặt ra cho các doanh nghiệp lớn giải quyết bài toán quản trị thương hiệu doanh nghiệp, quản trị thương hiệu sản phẩm trước các dư luận không tốt trên mạng xã hội rất khó khăn, cả về nguồn xuất phát thông tin, cả về khối lượng thông tin cần xử lý. Chưa kể việc các đối thủ cạnh tranh trên thương trường lợi dụng mạng xã hội để cố ý tạo các thông tin bất lợi cho nhau.</a:t>
            </a:r>
          </a:p>
          <a:p>
            <a:pPr indent="457200" algn="just">
              <a:lnSpc>
                <a:spcPct val="150000"/>
              </a:lnSpc>
              <a:spcBef>
                <a:spcPts val="0"/>
              </a:spcBef>
            </a:pPr>
            <a:r>
              <a:rPr lang="en-US" sz="2000">
                <a:effectLst/>
                <a:latin typeface="Times New Roman" panose="02020603050405020304" pitchFamily="18" charset="0"/>
                <a:ea typeface="Times New Roman" panose="02020603050405020304" pitchFamily="18" charset="0"/>
              </a:rPr>
              <a:t>Các doanh nghiệp mua các dữ liệu thời gian thực (real time) từ các công ty mạng xã hội về để xử lý các thông tin liên quan đến doanh nghiệp hay các sản phẩm mà doanh nghiệp đó kinh doanh, nhằm phát hiện và ngăn chặn sớm sự lan rộng các thông tin bất lợi trên mạng xã hội, có hình thức đính chính phản hồi đến các khách hàng của mình, đồng thời thương lượng, ngăn chặn tận gốc những người tạo ra các nội dung đó. Điều cốt yếu của giải pháp này chính là phân tích cảm xúc của các dòng trạng thái trên mạng xã hội nhằm lọc ra các thông tin bất lợi để xử lý.</a:t>
            </a:r>
          </a:p>
        </p:txBody>
      </p:sp>
      <p:sp>
        <p:nvSpPr>
          <p:cNvPr id="4" name="Chỗ dành sẵn cho Ngày tháng 3">
            <a:extLst>
              <a:ext uri="{FF2B5EF4-FFF2-40B4-BE49-F238E27FC236}">
                <a16:creationId xmlns:a16="http://schemas.microsoft.com/office/drawing/2014/main" id="{043B7D60-D2FD-48F1-B78D-03B4681C618A}"/>
              </a:ext>
            </a:extLst>
          </p:cNvPr>
          <p:cNvSpPr>
            <a:spLocks noGrp="1"/>
          </p:cNvSpPr>
          <p:nvPr>
            <p:ph type="dt" sz="half" idx="10"/>
          </p:nvPr>
        </p:nvSpPr>
        <p:spPr/>
        <p:txBody>
          <a:bodyPr/>
          <a:lstStyle/>
          <a:p>
            <a:fld id="{317723D4-F08E-4956-9E2D-68BDBF72CB02}" type="datetime1">
              <a:rPr lang="en-US" smtClean="0"/>
              <a:t>5/16/2021</a:t>
            </a:fld>
            <a:endParaRPr lang="en-US"/>
          </a:p>
        </p:txBody>
      </p:sp>
      <p:sp>
        <p:nvSpPr>
          <p:cNvPr id="5" name="Chỗ dành sẵn cho Số hiệu Bản chiếu 4">
            <a:extLst>
              <a:ext uri="{FF2B5EF4-FFF2-40B4-BE49-F238E27FC236}">
                <a16:creationId xmlns:a16="http://schemas.microsoft.com/office/drawing/2014/main" id="{DAD5DE89-98C4-473A-ACE8-5D89F8331487}"/>
              </a:ext>
            </a:extLst>
          </p:cNvPr>
          <p:cNvSpPr>
            <a:spLocks noGrp="1"/>
          </p:cNvSpPr>
          <p:nvPr>
            <p:ph type="sldNum" sz="quarter" idx="12"/>
          </p:nvPr>
        </p:nvSpPr>
        <p:spPr/>
        <p:txBody>
          <a:bodyPr/>
          <a:lstStyle/>
          <a:p>
            <a:fld id="{0065268F-3B33-4156-91DB-617EDDE7836D}" type="slidenum">
              <a:rPr lang="en-US" smtClean="0"/>
              <a:t>7</a:t>
            </a:fld>
            <a:endParaRPr lang="en-US"/>
          </a:p>
        </p:txBody>
      </p:sp>
      <p:sp>
        <p:nvSpPr>
          <p:cNvPr id="6" name="Chỗ dành sẵn cho Nội dung 2">
            <a:extLst>
              <a:ext uri="{FF2B5EF4-FFF2-40B4-BE49-F238E27FC236}">
                <a16:creationId xmlns:a16="http://schemas.microsoft.com/office/drawing/2014/main" id="{E0CCD259-FCE4-418B-91DF-290E2D3351AF}"/>
              </a:ext>
            </a:extLst>
          </p:cNvPr>
          <p:cNvSpPr txBox="1">
            <a:spLocks/>
          </p:cNvSpPr>
          <p:nvPr/>
        </p:nvSpPr>
        <p:spPr>
          <a:xfrm>
            <a:off x="838200" y="1595486"/>
            <a:ext cx="10515600" cy="503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latin typeface="Times New Roman" panose="02020603050405020304" pitchFamily="18" charset="0"/>
                <a:cs typeface="Times New Roman" panose="02020603050405020304" pitchFamily="18" charset="0"/>
              </a:rPr>
              <a:t>1.5 Ứng dụng của phân tích cảm xúc trong văn bản</a:t>
            </a:r>
          </a:p>
        </p:txBody>
      </p:sp>
    </p:spTree>
    <p:extLst>
      <p:ext uri="{BB962C8B-B14F-4D97-AF65-F5344CB8AC3E}">
        <p14:creationId xmlns:p14="http://schemas.microsoft.com/office/powerpoint/2010/main" val="1486170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2CA448A-C114-430C-8824-27B97E9F6BA9}"/>
              </a:ext>
            </a:extLst>
          </p:cNvPr>
          <p:cNvSpPr>
            <a:spLocks noGrp="1"/>
          </p:cNvSpPr>
          <p:nvPr>
            <p:ph type="title"/>
          </p:nvPr>
        </p:nvSpPr>
        <p:spPr>
          <a:xfrm>
            <a:off x="838200" y="365125"/>
            <a:ext cx="10515600" cy="1230361"/>
          </a:xfrm>
        </p:spPr>
        <p:txBody>
          <a:bodyPr/>
          <a:lstStyle/>
          <a:p>
            <a:r>
              <a:rPr lang="en-US" b="1">
                <a:latin typeface="Times New Roman" panose="02020603050405020304" pitchFamily="18" charset="0"/>
                <a:cs typeface="Times New Roman" panose="02020603050405020304" pitchFamily="18" charset="0"/>
              </a:rPr>
              <a:t>II/ GIẢI PHÁP</a:t>
            </a:r>
          </a:p>
        </p:txBody>
      </p:sp>
      <p:sp>
        <p:nvSpPr>
          <p:cNvPr id="4" name="Chỗ dành sẵn cho Ngày tháng 3">
            <a:extLst>
              <a:ext uri="{FF2B5EF4-FFF2-40B4-BE49-F238E27FC236}">
                <a16:creationId xmlns:a16="http://schemas.microsoft.com/office/drawing/2014/main" id="{043B7D60-D2FD-48F1-B78D-03B4681C618A}"/>
              </a:ext>
            </a:extLst>
          </p:cNvPr>
          <p:cNvSpPr>
            <a:spLocks noGrp="1"/>
          </p:cNvSpPr>
          <p:nvPr>
            <p:ph type="dt" sz="half" idx="10"/>
          </p:nvPr>
        </p:nvSpPr>
        <p:spPr/>
        <p:txBody>
          <a:bodyPr/>
          <a:lstStyle/>
          <a:p>
            <a:fld id="{317723D4-F08E-4956-9E2D-68BDBF72CB02}" type="datetime1">
              <a:rPr lang="en-US" smtClean="0"/>
              <a:t>5/16/2021</a:t>
            </a:fld>
            <a:endParaRPr lang="en-US"/>
          </a:p>
        </p:txBody>
      </p:sp>
      <p:sp>
        <p:nvSpPr>
          <p:cNvPr id="5" name="Chỗ dành sẵn cho Số hiệu Bản chiếu 4">
            <a:extLst>
              <a:ext uri="{FF2B5EF4-FFF2-40B4-BE49-F238E27FC236}">
                <a16:creationId xmlns:a16="http://schemas.microsoft.com/office/drawing/2014/main" id="{DAD5DE89-98C4-473A-ACE8-5D89F8331487}"/>
              </a:ext>
            </a:extLst>
          </p:cNvPr>
          <p:cNvSpPr>
            <a:spLocks noGrp="1"/>
          </p:cNvSpPr>
          <p:nvPr>
            <p:ph type="sldNum" sz="quarter" idx="12"/>
          </p:nvPr>
        </p:nvSpPr>
        <p:spPr/>
        <p:txBody>
          <a:bodyPr/>
          <a:lstStyle/>
          <a:p>
            <a:fld id="{0065268F-3B33-4156-91DB-617EDDE7836D}" type="slidenum">
              <a:rPr lang="en-US" smtClean="0"/>
              <a:t>8</a:t>
            </a:fld>
            <a:endParaRPr lang="en-US"/>
          </a:p>
        </p:txBody>
      </p:sp>
      <p:sp>
        <p:nvSpPr>
          <p:cNvPr id="6" name="Chỗ dành sẵn cho Nội dung 2">
            <a:extLst>
              <a:ext uri="{FF2B5EF4-FFF2-40B4-BE49-F238E27FC236}">
                <a16:creationId xmlns:a16="http://schemas.microsoft.com/office/drawing/2014/main" id="{E0CCD259-FCE4-418B-91DF-290E2D3351AF}"/>
              </a:ext>
            </a:extLst>
          </p:cNvPr>
          <p:cNvSpPr txBox="1">
            <a:spLocks/>
          </p:cNvSpPr>
          <p:nvPr/>
        </p:nvSpPr>
        <p:spPr>
          <a:xfrm>
            <a:off x="838200" y="1595486"/>
            <a:ext cx="10515600" cy="503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latin typeface="Times New Roman" panose="02020603050405020304" pitchFamily="18" charset="0"/>
                <a:cs typeface="Times New Roman" panose="02020603050405020304" pitchFamily="18" charset="0"/>
              </a:rPr>
              <a:t>2.1 Thu thập dữ liệu</a:t>
            </a:r>
          </a:p>
        </p:txBody>
      </p:sp>
      <p:pic>
        <p:nvPicPr>
          <p:cNvPr id="10" name="Hình ảnh 9">
            <a:extLst>
              <a:ext uri="{FF2B5EF4-FFF2-40B4-BE49-F238E27FC236}">
                <a16:creationId xmlns:a16="http://schemas.microsoft.com/office/drawing/2014/main" id="{24285833-23F4-417A-BF34-97A467AFBA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24988"/>
            <a:ext cx="10778087" cy="3427460"/>
          </a:xfrm>
          <a:prstGeom prst="rect">
            <a:avLst/>
          </a:prstGeom>
        </p:spPr>
      </p:pic>
    </p:spTree>
    <p:extLst>
      <p:ext uri="{BB962C8B-B14F-4D97-AF65-F5344CB8AC3E}">
        <p14:creationId xmlns:p14="http://schemas.microsoft.com/office/powerpoint/2010/main" val="813702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2CA448A-C114-430C-8824-27B97E9F6BA9}"/>
              </a:ext>
            </a:extLst>
          </p:cNvPr>
          <p:cNvSpPr>
            <a:spLocks noGrp="1"/>
          </p:cNvSpPr>
          <p:nvPr>
            <p:ph type="title"/>
          </p:nvPr>
        </p:nvSpPr>
        <p:spPr>
          <a:xfrm>
            <a:off x="838200" y="365125"/>
            <a:ext cx="10515600" cy="1230361"/>
          </a:xfrm>
        </p:spPr>
        <p:txBody>
          <a:bodyPr/>
          <a:lstStyle/>
          <a:p>
            <a:r>
              <a:rPr lang="en-US" b="1">
                <a:latin typeface="Times New Roman" panose="02020603050405020304" pitchFamily="18" charset="0"/>
                <a:cs typeface="Times New Roman" panose="02020603050405020304" pitchFamily="18" charset="0"/>
              </a:rPr>
              <a:t>II/ GIẢI PHÁP</a:t>
            </a:r>
          </a:p>
        </p:txBody>
      </p:sp>
      <p:sp>
        <p:nvSpPr>
          <p:cNvPr id="3" name="Chỗ dành sẵn cho Nội dung 2">
            <a:extLst>
              <a:ext uri="{FF2B5EF4-FFF2-40B4-BE49-F238E27FC236}">
                <a16:creationId xmlns:a16="http://schemas.microsoft.com/office/drawing/2014/main" id="{22C3E567-A7E5-4FF1-8131-443DDD84DEEC}"/>
              </a:ext>
            </a:extLst>
          </p:cNvPr>
          <p:cNvSpPr>
            <a:spLocks noGrp="1"/>
          </p:cNvSpPr>
          <p:nvPr>
            <p:ph idx="1"/>
          </p:nvPr>
        </p:nvSpPr>
        <p:spPr>
          <a:xfrm>
            <a:off x="838200" y="2099388"/>
            <a:ext cx="10515600" cy="4077575"/>
          </a:xfrm>
        </p:spPr>
        <p:txBody>
          <a:bodyPr>
            <a:normAutofit fontScale="85000" lnSpcReduction="10000"/>
          </a:bodyPr>
          <a:lstStyle/>
          <a:p>
            <a:pPr indent="457200" algn="just">
              <a:lnSpc>
                <a:spcPct val="150000"/>
              </a:lnSpc>
              <a:spcBef>
                <a:spcPts val="0"/>
              </a:spcBef>
            </a:pPr>
            <a:r>
              <a:rPr lang="en-US">
                <a:latin typeface="Times New Roman" panose="02020603050405020304" pitchFamily="18" charset="0"/>
                <a:ea typeface="Times New Roman" panose="02020603050405020304" pitchFamily="18" charset="0"/>
              </a:rPr>
              <a:t>Sử dụng Selenium và ChromeDriver để thu thập dữ liệu.</a:t>
            </a:r>
          </a:p>
          <a:p>
            <a:pPr indent="457200" algn="just">
              <a:lnSpc>
                <a:spcPct val="150000"/>
              </a:lnSpc>
              <a:spcBef>
                <a:spcPts val="0"/>
              </a:spcBef>
            </a:pPr>
            <a:r>
              <a:rPr lang="en-US">
                <a:latin typeface="Times New Roman" panose="02020603050405020304" pitchFamily="18" charset="0"/>
                <a:ea typeface="Times New Roman" panose="02020603050405020304" pitchFamily="18" charset="0"/>
              </a:rPr>
              <a:t>Tài nguyên:</a:t>
            </a:r>
          </a:p>
          <a:p>
            <a:pPr marL="1143000" lvl="1" indent="-457200">
              <a:lnSpc>
                <a:spcPct val="150000"/>
              </a:lnSpc>
              <a:spcBef>
                <a:spcPts val="0"/>
              </a:spcBef>
              <a:buFont typeface="Wingdings" panose="05000000000000000000" pitchFamily="2" charset="2"/>
              <a:buChar char="Ø"/>
            </a:pPr>
            <a:r>
              <a:rPr lang="vi-VN">
                <a:effectLst/>
                <a:latin typeface="Times New Roman" panose="02020603050405020304" pitchFamily="18" charset="0"/>
                <a:ea typeface="Times New Roman" panose="02020603050405020304" pitchFamily="18" charset="0"/>
              </a:rPr>
              <a:t>Mặt Trời Của Em (Lẩu Version) - Phương Ly ft. JustaTee</a:t>
            </a:r>
            <a:r>
              <a:rPr lang="en-US">
                <a:effectLst/>
                <a:latin typeface="Times New Roman" panose="02020603050405020304" pitchFamily="18" charset="0"/>
                <a:ea typeface="Times New Roman" panose="02020603050405020304" pitchFamily="18" charset="0"/>
              </a:rPr>
              <a:t> (</a:t>
            </a:r>
            <a:r>
              <a:rPr lang="vi-VN">
                <a:effectLst/>
                <a:latin typeface="Times New Roman" panose="02020603050405020304" pitchFamily="18" charset="0"/>
                <a:ea typeface="Times New Roman" panose="02020603050405020304" pitchFamily="18" charset="0"/>
              </a:rPr>
              <a:t>https://www.youtube.com/watch?v=PGfG5NF3Ptw&amp;list=RDPGfG5NF3Ptw&amp;start_radio=1</a:t>
            </a:r>
            <a:r>
              <a:rPr lang="en-US">
                <a:effectLst/>
                <a:latin typeface="Times New Roman" panose="02020603050405020304" pitchFamily="18" charset="0"/>
                <a:ea typeface="Times New Roman" panose="02020603050405020304" pitchFamily="18" charset="0"/>
              </a:rPr>
              <a:t>).</a:t>
            </a:r>
            <a:endParaRPr lang="vi-VN">
              <a:effectLst/>
              <a:latin typeface="Times New Roman" panose="02020603050405020304" pitchFamily="18" charset="0"/>
              <a:ea typeface="Times New Roman" panose="02020603050405020304" pitchFamily="18" charset="0"/>
            </a:endParaRPr>
          </a:p>
          <a:p>
            <a:pPr marL="1143000" lvl="1" indent="-457200">
              <a:lnSpc>
                <a:spcPct val="150000"/>
              </a:lnSpc>
              <a:spcBef>
                <a:spcPts val="0"/>
              </a:spcBef>
              <a:buFont typeface="Wingdings" panose="05000000000000000000" pitchFamily="2" charset="2"/>
              <a:buChar char="Ø"/>
            </a:pPr>
            <a:r>
              <a:rPr lang="vi-VN">
                <a:effectLst/>
                <a:latin typeface="Times New Roman" panose="02020603050405020304" pitchFamily="18" charset="0"/>
                <a:ea typeface="Times New Roman" panose="02020603050405020304" pitchFamily="18" charset="0"/>
              </a:rPr>
              <a:t>Đen x JustaTee - Đi Về Nhà (M/V)</a:t>
            </a:r>
            <a:r>
              <a:rPr lang="en-US">
                <a:effectLst/>
                <a:latin typeface="Times New Roman" panose="02020603050405020304" pitchFamily="18" charset="0"/>
                <a:ea typeface="Times New Roman" panose="02020603050405020304" pitchFamily="18" charset="0"/>
              </a:rPr>
              <a:t> (</a:t>
            </a:r>
            <a:r>
              <a:rPr lang="vi-VN">
                <a:effectLst/>
                <a:latin typeface="Times New Roman" panose="02020603050405020304" pitchFamily="18" charset="0"/>
                <a:ea typeface="Times New Roman" panose="02020603050405020304" pitchFamily="18" charset="0"/>
              </a:rPr>
              <a:t>https://www.youtube.com/watch?v=vTJdVE_gjI0</a:t>
            </a:r>
            <a:r>
              <a:rPr lang="en-US">
                <a:effectLst/>
                <a:latin typeface="Times New Roman" panose="02020603050405020304" pitchFamily="18" charset="0"/>
                <a:ea typeface="Times New Roman" panose="02020603050405020304" pitchFamily="18" charset="0"/>
              </a:rPr>
              <a:t>).</a:t>
            </a:r>
            <a:endParaRPr lang="vi-VN">
              <a:effectLst/>
              <a:latin typeface="Times New Roman" panose="02020603050405020304" pitchFamily="18" charset="0"/>
              <a:ea typeface="Times New Roman" panose="02020603050405020304" pitchFamily="18" charset="0"/>
            </a:endParaRPr>
          </a:p>
          <a:p>
            <a:pPr marL="1143000" lvl="1" indent="-457200">
              <a:lnSpc>
                <a:spcPct val="150000"/>
              </a:lnSpc>
              <a:spcBef>
                <a:spcPts val="0"/>
              </a:spcBef>
              <a:buFont typeface="Wingdings" panose="05000000000000000000" pitchFamily="2" charset="2"/>
              <a:buChar char="Ø"/>
            </a:pPr>
            <a:r>
              <a:rPr lang="vi-VN">
                <a:effectLst/>
                <a:latin typeface="Times New Roman" panose="02020603050405020304" pitchFamily="18" charset="0"/>
                <a:ea typeface="Times New Roman" panose="02020603050405020304" pitchFamily="18" charset="0"/>
              </a:rPr>
              <a:t>Đen - một triệu like ft. Thành Đồng (M/V)</a:t>
            </a:r>
            <a:r>
              <a:rPr lang="en-US">
                <a:effectLst/>
                <a:latin typeface="Times New Roman" panose="02020603050405020304" pitchFamily="18" charset="0"/>
                <a:ea typeface="Times New Roman" panose="02020603050405020304" pitchFamily="18" charset="0"/>
              </a:rPr>
              <a:t> (</a:t>
            </a:r>
            <a:r>
              <a:rPr lang="vi-VN">
                <a:effectLst/>
                <a:latin typeface="Times New Roman" panose="02020603050405020304" pitchFamily="18" charset="0"/>
                <a:ea typeface="Times New Roman" panose="02020603050405020304" pitchFamily="18" charset="0"/>
              </a:rPr>
              <a:t>https://www.youtube.com/watch?v=oigiXW6XyCQ</a:t>
            </a:r>
            <a:r>
              <a:rPr lang="en-US">
                <a:effectLst/>
                <a:latin typeface="Times New Roman" panose="02020603050405020304" pitchFamily="18" charset="0"/>
                <a:ea typeface="Times New Roman" panose="02020603050405020304" pitchFamily="18" charset="0"/>
              </a:rPr>
              <a:t>).</a:t>
            </a:r>
          </a:p>
        </p:txBody>
      </p:sp>
      <p:sp>
        <p:nvSpPr>
          <p:cNvPr id="4" name="Chỗ dành sẵn cho Ngày tháng 3">
            <a:extLst>
              <a:ext uri="{FF2B5EF4-FFF2-40B4-BE49-F238E27FC236}">
                <a16:creationId xmlns:a16="http://schemas.microsoft.com/office/drawing/2014/main" id="{043B7D60-D2FD-48F1-B78D-03B4681C618A}"/>
              </a:ext>
            </a:extLst>
          </p:cNvPr>
          <p:cNvSpPr>
            <a:spLocks noGrp="1"/>
          </p:cNvSpPr>
          <p:nvPr>
            <p:ph type="dt" sz="half" idx="10"/>
          </p:nvPr>
        </p:nvSpPr>
        <p:spPr/>
        <p:txBody>
          <a:bodyPr/>
          <a:lstStyle/>
          <a:p>
            <a:fld id="{317723D4-F08E-4956-9E2D-68BDBF72CB02}" type="datetime1">
              <a:rPr lang="en-US" smtClean="0"/>
              <a:t>5/16/2021</a:t>
            </a:fld>
            <a:endParaRPr lang="en-US"/>
          </a:p>
        </p:txBody>
      </p:sp>
      <p:sp>
        <p:nvSpPr>
          <p:cNvPr id="5" name="Chỗ dành sẵn cho Số hiệu Bản chiếu 4">
            <a:extLst>
              <a:ext uri="{FF2B5EF4-FFF2-40B4-BE49-F238E27FC236}">
                <a16:creationId xmlns:a16="http://schemas.microsoft.com/office/drawing/2014/main" id="{DAD5DE89-98C4-473A-ACE8-5D89F8331487}"/>
              </a:ext>
            </a:extLst>
          </p:cNvPr>
          <p:cNvSpPr>
            <a:spLocks noGrp="1"/>
          </p:cNvSpPr>
          <p:nvPr>
            <p:ph type="sldNum" sz="quarter" idx="12"/>
          </p:nvPr>
        </p:nvSpPr>
        <p:spPr/>
        <p:txBody>
          <a:bodyPr/>
          <a:lstStyle/>
          <a:p>
            <a:fld id="{0065268F-3B33-4156-91DB-617EDDE7836D}" type="slidenum">
              <a:rPr lang="en-US" smtClean="0"/>
              <a:t>9</a:t>
            </a:fld>
            <a:endParaRPr lang="en-US"/>
          </a:p>
        </p:txBody>
      </p:sp>
      <p:sp>
        <p:nvSpPr>
          <p:cNvPr id="6" name="Chỗ dành sẵn cho Nội dung 2">
            <a:extLst>
              <a:ext uri="{FF2B5EF4-FFF2-40B4-BE49-F238E27FC236}">
                <a16:creationId xmlns:a16="http://schemas.microsoft.com/office/drawing/2014/main" id="{E0CCD259-FCE4-418B-91DF-290E2D3351AF}"/>
              </a:ext>
            </a:extLst>
          </p:cNvPr>
          <p:cNvSpPr txBox="1">
            <a:spLocks/>
          </p:cNvSpPr>
          <p:nvPr/>
        </p:nvSpPr>
        <p:spPr>
          <a:xfrm>
            <a:off x="838200" y="1595486"/>
            <a:ext cx="10515600" cy="5039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a:latin typeface="Times New Roman" panose="02020603050405020304" pitchFamily="18" charset="0"/>
                <a:cs typeface="Times New Roman" panose="02020603050405020304" pitchFamily="18" charset="0"/>
              </a:rPr>
              <a:t>2.1 Thu thập dữ liệu</a:t>
            </a:r>
          </a:p>
        </p:txBody>
      </p:sp>
    </p:spTree>
    <p:extLst>
      <p:ext uri="{BB962C8B-B14F-4D97-AF65-F5344CB8AC3E}">
        <p14:creationId xmlns:p14="http://schemas.microsoft.com/office/powerpoint/2010/main" val="612866751"/>
      </p:ext>
    </p:extLst>
  </p:cSld>
  <p:clrMapOvr>
    <a:masterClrMapping/>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2157</Words>
  <Application>Microsoft Office PowerPoint</Application>
  <PresentationFormat>Màn hình rộng</PresentationFormat>
  <Paragraphs>190</Paragraphs>
  <Slides>33</Slides>
  <Notes>0</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33</vt:i4>
      </vt:variant>
    </vt:vector>
  </HeadingPairs>
  <TitlesOfParts>
    <vt:vector size="39" baseType="lpstr">
      <vt:lpstr>Arial</vt:lpstr>
      <vt:lpstr>Calibri</vt:lpstr>
      <vt:lpstr>Calibri Light</vt:lpstr>
      <vt:lpstr>Times New Roman</vt:lpstr>
      <vt:lpstr>Wingdings</vt:lpstr>
      <vt:lpstr>Chủ đề Office</vt:lpstr>
      <vt:lpstr>NHẬN BIẾT CẢM XÚC VỚI VĂN BẢN TRÊN MẠNG XÃ HỘI VIỆT NAM</vt:lpstr>
      <vt:lpstr>I/ GIỚI THIỆU</vt:lpstr>
      <vt:lpstr>I/ GIỚI THIỆU</vt:lpstr>
      <vt:lpstr>I/ GIỚI THIỆU</vt:lpstr>
      <vt:lpstr>I/ GIỚI THIỆU</vt:lpstr>
      <vt:lpstr>I/ GIỚI THIỆU</vt:lpstr>
      <vt:lpstr>I/ GIỚI THIỆU</vt:lpstr>
      <vt:lpstr>II/ GIẢI PHÁP</vt:lpstr>
      <vt:lpstr>II/ GIẢI PHÁP</vt:lpstr>
      <vt:lpstr>II/ GIẢI PHÁP</vt:lpstr>
      <vt:lpstr>II/ GIẢI PHÁP</vt:lpstr>
      <vt:lpstr>II/ GIẢI PHÁP</vt:lpstr>
      <vt:lpstr>II/ GIẢI PHÁP</vt:lpstr>
      <vt:lpstr>II/ GIẢI PHÁP</vt:lpstr>
      <vt:lpstr>II/ GIẢI PHÁP</vt:lpstr>
      <vt:lpstr>II/ GIẢI PHÁP</vt:lpstr>
      <vt:lpstr>II/ GIẢI PHÁP</vt:lpstr>
      <vt:lpstr>II/ GIẢI PHÁP</vt:lpstr>
      <vt:lpstr>II/ GIẢI PHÁP</vt:lpstr>
      <vt:lpstr>II/ GIẢI PHÁP</vt:lpstr>
      <vt:lpstr>II/ GIẢI PHÁP</vt:lpstr>
      <vt:lpstr>II/ GIẢI PHÁP</vt:lpstr>
      <vt:lpstr>II/ GIẢI PHÁP</vt:lpstr>
      <vt:lpstr>II/ GIẢI PHÁP</vt:lpstr>
      <vt:lpstr>II/ GIẢI PHÁP</vt:lpstr>
      <vt:lpstr>II/ GIẢI PHÁP</vt:lpstr>
      <vt:lpstr>II/ GIẢI PHÁP</vt:lpstr>
      <vt:lpstr>III/ KẾT QUẢ</vt:lpstr>
      <vt:lpstr>III/ KẾT QUẢ</vt:lpstr>
      <vt:lpstr>III/ KẾT QUẢ</vt:lpstr>
      <vt:lpstr>III/ KẾT QUẢ</vt:lpstr>
      <vt:lpstr>III/ KẾT QUẢ</vt:lpstr>
      <vt:lpstr>CÁM ƠN CÁC BẠN ĐÃ XEM VÀ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NHẬN BIẾT CẢM XÚC VỚI VĂN BẢN TRÊN MẠNG XÃ HỘI VIỆT NAM</dc:title>
  <dc:creator>Khoa Nguyen</dc:creator>
  <cp:lastModifiedBy>Khoa Nguyen</cp:lastModifiedBy>
  <cp:revision>24</cp:revision>
  <dcterms:created xsi:type="dcterms:W3CDTF">2021-05-16T10:19:12Z</dcterms:created>
  <dcterms:modified xsi:type="dcterms:W3CDTF">2021-05-16T13:13:26Z</dcterms:modified>
</cp:coreProperties>
</file>