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4" r:id="rId4"/>
    <p:sldId id="265" r:id="rId5"/>
    <p:sldId id="266" r:id="rId6"/>
    <p:sldId id="258" r:id="rId7"/>
    <p:sldId id="259" r:id="rId8"/>
    <p:sldId id="260" r:id="rId9"/>
    <p:sldId id="261"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81203E6-8505-4A54-BCEB-688EDF5761F8}"/>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a:extLst>
              <a:ext uri="{FF2B5EF4-FFF2-40B4-BE49-F238E27FC236}">
                <a16:creationId xmlns:a16="http://schemas.microsoft.com/office/drawing/2014/main" id="{01741EE6-2FB7-448F-A05B-284832387A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ED6B4F62-34B4-4B58-A04A-27C50D3E4B47}"/>
              </a:ext>
            </a:extLst>
          </p:cNvPr>
          <p:cNvSpPr>
            <a:spLocks noGrp="1"/>
          </p:cNvSpPr>
          <p:nvPr>
            <p:ph type="dt" sz="half" idx="10"/>
          </p:nvPr>
        </p:nvSpPr>
        <p:spPr/>
        <p:txBody>
          <a:bodyPr/>
          <a:lstStyle/>
          <a:p>
            <a:fld id="{69671F4B-9CB6-408C-8726-BDD79F5F1129}" type="datetimeFigureOut">
              <a:rPr lang="en-US" smtClean="0"/>
              <a:t>3/7/2021</a:t>
            </a:fld>
            <a:endParaRPr lang="en-US"/>
          </a:p>
        </p:txBody>
      </p:sp>
      <p:sp>
        <p:nvSpPr>
          <p:cNvPr id="5" name="Chỗ dành sẵn cho Chân trang 4">
            <a:extLst>
              <a:ext uri="{FF2B5EF4-FFF2-40B4-BE49-F238E27FC236}">
                <a16:creationId xmlns:a16="http://schemas.microsoft.com/office/drawing/2014/main" id="{A87F2D33-4EC9-48B2-8BD9-3C23868017CE}"/>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865E9C15-00A1-48BE-B6E5-E6E473C1432D}"/>
              </a:ext>
            </a:extLst>
          </p:cNvPr>
          <p:cNvSpPr>
            <a:spLocks noGrp="1"/>
          </p:cNvSpPr>
          <p:nvPr>
            <p:ph type="sldNum" sz="quarter" idx="12"/>
          </p:nvPr>
        </p:nvSpPr>
        <p:spPr/>
        <p:txBody>
          <a:bodyPr/>
          <a:lstStyle/>
          <a:p>
            <a:fld id="{52D4B987-B157-4CF4-A73A-82847197F241}" type="slidenum">
              <a:rPr lang="en-US" smtClean="0"/>
              <a:t>‹#›</a:t>
            </a:fld>
            <a:endParaRPr lang="en-US"/>
          </a:p>
        </p:txBody>
      </p:sp>
    </p:spTree>
    <p:extLst>
      <p:ext uri="{BB962C8B-B14F-4D97-AF65-F5344CB8AC3E}">
        <p14:creationId xmlns:p14="http://schemas.microsoft.com/office/powerpoint/2010/main" val="2164866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B6AB8D6-36CA-46EE-A921-407C0761CE40}"/>
              </a:ext>
            </a:extLst>
          </p:cNvPr>
          <p:cNvSpPr>
            <a:spLocks noGrp="1"/>
          </p:cNvSpPr>
          <p:nvPr>
            <p:ph type="title"/>
          </p:nvPr>
        </p:nvSpPr>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84E25CF3-F11E-4013-88E3-E8D45FC28584}"/>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883E4CCD-C118-4DAF-837D-5CD467F29BC9}"/>
              </a:ext>
            </a:extLst>
          </p:cNvPr>
          <p:cNvSpPr>
            <a:spLocks noGrp="1"/>
          </p:cNvSpPr>
          <p:nvPr>
            <p:ph type="dt" sz="half" idx="10"/>
          </p:nvPr>
        </p:nvSpPr>
        <p:spPr/>
        <p:txBody>
          <a:bodyPr/>
          <a:lstStyle/>
          <a:p>
            <a:fld id="{69671F4B-9CB6-408C-8726-BDD79F5F1129}" type="datetimeFigureOut">
              <a:rPr lang="en-US" smtClean="0"/>
              <a:t>3/7/2021</a:t>
            </a:fld>
            <a:endParaRPr lang="en-US"/>
          </a:p>
        </p:txBody>
      </p:sp>
      <p:sp>
        <p:nvSpPr>
          <p:cNvPr id="5" name="Chỗ dành sẵn cho Chân trang 4">
            <a:extLst>
              <a:ext uri="{FF2B5EF4-FFF2-40B4-BE49-F238E27FC236}">
                <a16:creationId xmlns:a16="http://schemas.microsoft.com/office/drawing/2014/main" id="{6E38E8CE-4096-472A-BE0D-D04492E21C5C}"/>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FB9490D3-605D-4510-BB46-761794386DA9}"/>
              </a:ext>
            </a:extLst>
          </p:cNvPr>
          <p:cNvSpPr>
            <a:spLocks noGrp="1"/>
          </p:cNvSpPr>
          <p:nvPr>
            <p:ph type="sldNum" sz="quarter" idx="12"/>
          </p:nvPr>
        </p:nvSpPr>
        <p:spPr/>
        <p:txBody>
          <a:bodyPr/>
          <a:lstStyle/>
          <a:p>
            <a:fld id="{52D4B987-B157-4CF4-A73A-82847197F241}" type="slidenum">
              <a:rPr lang="en-US" smtClean="0"/>
              <a:t>‹#›</a:t>
            </a:fld>
            <a:endParaRPr lang="en-US"/>
          </a:p>
        </p:txBody>
      </p:sp>
    </p:spTree>
    <p:extLst>
      <p:ext uri="{BB962C8B-B14F-4D97-AF65-F5344CB8AC3E}">
        <p14:creationId xmlns:p14="http://schemas.microsoft.com/office/powerpoint/2010/main" val="161036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4587B8EB-8600-4BDF-B522-8F842A5D70A1}"/>
              </a:ext>
            </a:extLst>
          </p:cNvPr>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6EF5BC59-7962-4C18-971F-9C928E9034E6}"/>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4BCCD5D9-FEE7-4D12-8C22-20A2F8CFC06B}"/>
              </a:ext>
            </a:extLst>
          </p:cNvPr>
          <p:cNvSpPr>
            <a:spLocks noGrp="1"/>
          </p:cNvSpPr>
          <p:nvPr>
            <p:ph type="dt" sz="half" idx="10"/>
          </p:nvPr>
        </p:nvSpPr>
        <p:spPr/>
        <p:txBody>
          <a:bodyPr/>
          <a:lstStyle/>
          <a:p>
            <a:fld id="{69671F4B-9CB6-408C-8726-BDD79F5F1129}" type="datetimeFigureOut">
              <a:rPr lang="en-US" smtClean="0"/>
              <a:t>3/7/2021</a:t>
            </a:fld>
            <a:endParaRPr lang="en-US"/>
          </a:p>
        </p:txBody>
      </p:sp>
      <p:sp>
        <p:nvSpPr>
          <p:cNvPr id="5" name="Chỗ dành sẵn cho Chân trang 4">
            <a:extLst>
              <a:ext uri="{FF2B5EF4-FFF2-40B4-BE49-F238E27FC236}">
                <a16:creationId xmlns:a16="http://schemas.microsoft.com/office/drawing/2014/main" id="{F546F42E-7282-41AA-9B54-68E34EDC3D2F}"/>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55BD88BE-9258-476E-AAC9-13F4CC2BB8B7}"/>
              </a:ext>
            </a:extLst>
          </p:cNvPr>
          <p:cNvSpPr>
            <a:spLocks noGrp="1"/>
          </p:cNvSpPr>
          <p:nvPr>
            <p:ph type="sldNum" sz="quarter" idx="12"/>
          </p:nvPr>
        </p:nvSpPr>
        <p:spPr/>
        <p:txBody>
          <a:bodyPr/>
          <a:lstStyle/>
          <a:p>
            <a:fld id="{52D4B987-B157-4CF4-A73A-82847197F241}" type="slidenum">
              <a:rPr lang="en-US" smtClean="0"/>
              <a:t>‹#›</a:t>
            </a:fld>
            <a:endParaRPr lang="en-US"/>
          </a:p>
        </p:txBody>
      </p:sp>
    </p:spTree>
    <p:extLst>
      <p:ext uri="{BB962C8B-B14F-4D97-AF65-F5344CB8AC3E}">
        <p14:creationId xmlns:p14="http://schemas.microsoft.com/office/powerpoint/2010/main" val="1693714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0FE78A7-CCA9-4FD3-B1F8-A07F242CE5BE}"/>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082DF216-69CF-4803-96DA-1CBA92566BAF}"/>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2C46F7C3-45AD-48CA-ADDA-FAC97D478938}"/>
              </a:ext>
            </a:extLst>
          </p:cNvPr>
          <p:cNvSpPr>
            <a:spLocks noGrp="1"/>
          </p:cNvSpPr>
          <p:nvPr>
            <p:ph type="dt" sz="half" idx="10"/>
          </p:nvPr>
        </p:nvSpPr>
        <p:spPr/>
        <p:txBody>
          <a:bodyPr/>
          <a:lstStyle/>
          <a:p>
            <a:fld id="{69671F4B-9CB6-408C-8726-BDD79F5F1129}" type="datetimeFigureOut">
              <a:rPr lang="en-US" smtClean="0"/>
              <a:t>3/7/2021</a:t>
            </a:fld>
            <a:endParaRPr lang="en-US"/>
          </a:p>
        </p:txBody>
      </p:sp>
      <p:sp>
        <p:nvSpPr>
          <p:cNvPr id="5" name="Chỗ dành sẵn cho Chân trang 4">
            <a:extLst>
              <a:ext uri="{FF2B5EF4-FFF2-40B4-BE49-F238E27FC236}">
                <a16:creationId xmlns:a16="http://schemas.microsoft.com/office/drawing/2014/main" id="{DEA9C491-613F-4249-A710-ECB297A5A0A1}"/>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BF7B7F99-619C-42AB-924C-3582609FD587}"/>
              </a:ext>
            </a:extLst>
          </p:cNvPr>
          <p:cNvSpPr>
            <a:spLocks noGrp="1"/>
          </p:cNvSpPr>
          <p:nvPr>
            <p:ph type="sldNum" sz="quarter" idx="12"/>
          </p:nvPr>
        </p:nvSpPr>
        <p:spPr/>
        <p:txBody>
          <a:bodyPr/>
          <a:lstStyle/>
          <a:p>
            <a:fld id="{52D4B987-B157-4CF4-A73A-82847197F241}" type="slidenum">
              <a:rPr lang="en-US" smtClean="0"/>
              <a:t>‹#›</a:t>
            </a:fld>
            <a:endParaRPr lang="en-US"/>
          </a:p>
        </p:txBody>
      </p:sp>
    </p:spTree>
    <p:extLst>
      <p:ext uri="{BB962C8B-B14F-4D97-AF65-F5344CB8AC3E}">
        <p14:creationId xmlns:p14="http://schemas.microsoft.com/office/powerpoint/2010/main" val="3569627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E8EBBD3-91F6-4E80-878D-523B3CA885B5}"/>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4FD7F62A-BEEB-4357-88AD-60F504ECE0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F210FFD6-02AF-41AC-A731-81E3A4CD3800}"/>
              </a:ext>
            </a:extLst>
          </p:cNvPr>
          <p:cNvSpPr>
            <a:spLocks noGrp="1"/>
          </p:cNvSpPr>
          <p:nvPr>
            <p:ph type="dt" sz="half" idx="10"/>
          </p:nvPr>
        </p:nvSpPr>
        <p:spPr/>
        <p:txBody>
          <a:bodyPr/>
          <a:lstStyle/>
          <a:p>
            <a:fld id="{69671F4B-9CB6-408C-8726-BDD79F5F1129}" type="datetimeFigureOut">
              <a:rPr lang="en-US" smtClean="0"/>
              <a:t>3/7/2021</a:t>
            </a:fld>
            <a:endParaRPr lang="en-US"/>
          </a:p>
        </p:txBody>
      </p:sp>
      <p:sp>
        <p:nvSpPr>
          <p:cNvPr id="5" name="Chỗ dành sẵn cho Chân trang 4">
            <a:extLst>
              <a:ext uri="{FF2B5EF4-FFF2-40B4-BE49-F238E27FC236}">
                <a16:creationId xmlns:a16="http://schemas.microsoft.com/office/drawing/2014/main" id="{66E807CD-E3CC-4A96-9474-C184F7FF8E12}"/>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A03E39BB-33AC-477B-BF38-3228343E794B}"/>
              </a:ext>
            </a:extLst>
          </p:cNvPr>
          <p:cNvSpPr>
            <a:spLocks noGrp="1"/>
          </p:cNvSpPr>
          <p:nvPr>
            <p:ph type="sldNum" sz="quarter" idx="12"/>
          </p:nvPr>
        </p:nvSpPr>
        <p:spPr/>
        <p:txBody>
          <a:bodyPr/>
          <a:lstStyle/>
          <a:p>
            <a:fld id="{52D4B987-B157-4CF4-A73A-82847197F241}" type="slidenum">
              <a:rPr lang="en-US" smtClean="0"/>
              <a:t>‹#›</a:t>
            </a:fld>
            <a:endParaRPr lang="en-US"/>
          </a:p>
        </p:txBody>
      </p:sp>
    </p:spTree>
    <p:extLst>
      <p:ext uri="{BB962C8B-B14F-4D97-AF65-F5344CB8AC3E}">
        <p14:creationId xmlns:p14="http://schemas.microsoft.com/office/powerpoint/2010/main" val="1640232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9503B9B-EFAD-44C7-9791-8518778D08F1}"/>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FC55707D-C4EB-436C-B081-1B6EAC5BF0FF}"/>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a:extLst>
              <a:ext uri="{FF2B5EF4-FFF2-40B4-BE49-F238E27FC236}">
                <a16:creationId xmlns:a16="http://schemas.microsoft.com/office/drawing/2014/main" id="{E8AA9747-EC3C-4866-9AFC-54A224C70408}"/>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a:extLst>
              <a:ext uri="{FF2B5EF4-FFF2-40B4-BE49-F238E27FC236}">
                <a16:creationId xmlns:a16="http://schemas.microsoft.com/office/drawing/2014/main" id="{AD05A048-EF16-48CE-AEC3-1DF7554C2F04}"/>
              </a:ext>
            </a:extLst>
          </p:cNvPr>
          <p:cNvSpPr>
            <a:spLocks noGrp="1"/>
          </p:cNvSpPr>
          <p:nvPr>
            <p:ph type="dt" sz="half" idx="10"/>
          </p:nvPr>
        </p:nvSpPr>
        <p:spPr/>
        <p:txBody>
          <a:bodyPr/>
          <a:lstStyle/>
          <a:p>
            <a:fld id="{69671F4B-9CB6-408C-8726-BDD79F5F1129}" type="datetimeFigureOut">
              <a:rPr lang="en-US" smtClean="0"/>
              <a:t>3/7/2021</a:t>
            </a:fld>
            <a:endParaRPr lang="en-US"/>
          </a:p>
        </p:txBody>
      </p:sp>
      <p:sp>
        <p:nvSpPr>
          <p:cNvPr id="6" name="Chỗ dành sẵn cho Chân trang 5">
            <a:extLst>
              <a:ext uri="{FF2B5EF4-FFF2-40B4-BE49-F238E27FC236}">
                <a16:creationId xmlns:a16="http://schemas.microsoft.com/office/drawing/2014/main" id="{FA9EA767-D84C-469A-B0D5-9936ED3FD01B}"/>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823A29A5-C211-4AE0-B142-9C6BC13960D5}"/>
              </a:ext>
            </a:extLst>
          </p:cNvPr>
          <p:cNvSpPr>
            <a:spLocks noGrp="1"/>
          </p:cNvSpPr>
          <p:nvPr>
            <p:ph type="sldNum" sz="quarter" idx="12"/>
          </p:nvPr>
        </p:nvSpPr>
        <p:spPr/>
        <p:txBody>
          <a:bodyPr/>
          <a:lstStyle/>
          <a:p>
            <a:fld id="{52D4B987-B157-4CF4-A73A-82847197F241}" type="slidenum">
              <a:rPr lang="en-US" smtClean="0"/>
              <a:t>‹#›</a:t>
            </a:fld>
            <a:endParaRPr lang="en-US"/>
          </a:p>
        </p:txBody>
      </p:sp>
    </p:spTree>
    <p:extLst>
      <p:ext uri="{BB962C8B-B14F-4D97-AF65-F5344CB8AC3E}">
        <p14:creationId xmlns:p14="http://schemas.microsoft.com/office/powerpoint/2010/main" val="1232717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8E8903C-6B20-4126-9F28-55A72C153AFF}"/>
              </a:ext>
            </a:extLst>
          </p:cNvPr>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185DEEBF-5EC8-45FE-9B3B-90E9A0A001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E86C1117-8576-4453-A457-87A06F0667EB}"/>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DA2EFF82-2073-4DAA-80A8-EC3F9FA49C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2FB62810-B89B-4F2A-AA5F-106E7EB012DD}"/>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a:extLst>
              <a:ext uri="{FF2B5EF4-FFF2-40B4-BE49-F238E27FC236}">
                <a16:creationId xmlns:a16="http://schemas.microsoft.com/office/drawing/2014/main" id="{E5610109-C2BC-44A6-9CF2-38662215161A}"/>
              </a:ext>
            </a:extLst>
          </p:cNvPr>
          <p:cNvSpPr>
            <a:spLocks noGrp="1"/>
          </p:cNvSpPr>
          <p:nvPr>
            <p:ph type="dt" sz="half" idx="10"/>
          </p:nvPr>
        </p:nvSpPr>
        <p:spPr/>
        <p:txBody>
          <a:bodyPr/>
          <a:lstStyle/>
          <a:p>
            <a:fld id="{69671F4B-9CB6-408C-8726-BDD79F5F1129}" type="datetimeFigureOut">
              <a:rPr lang="en-US" smtClean="0"/>
              <a:t>3/7/2021</a:t>
            </a:fld>
            <a:endParaRPr lang="en-US"/>
          </a:p>
        </p:txBody>
      </p:sp>
      <p:sp>
        <p:nvSpPr>
          <p:cNvPr id="8" name="Chỗ dành sẵn cho Chân trang 7">
            <a:extLst>
              <a:ext uri="{FF2B5EF4-FFF2-40B4-BE49-F238E27FC236}">
                <a16:creationId xmlns:a16="http://schemas.microsoft.com/office/drawing/2014/main" id="{55F6A9A7-A620-4C87-88B7-16CAB01FBF3B}"/>
              </a:ext>
            </a:extLst>
          </p:cNvPr>
          <p:cNvSpPr>
            <a:spLocks noGrp="1"/>
          </p:cNvSpPr>
          <p:nvPr>
            <p:ph type="ftr" sz="quarter" idx="11"/>
          </p:nvPr>
        </p:nvSpPr>
        <p:spPr/>
        <p:txBody>
          <a:bodyPr/>
          <a:lstStyle/>
          <a:p>
            <a:endParaRPr lang="en-US"/>
          </a:p>
        </p:txBody>
      </p:sp>
      <p:sp>
        <p:nvSpPr>
          <p:cNvPr id="9" name="Chỗ dành sẵn cho Số hiệu Bản chiếu 8">
            <a:extLst>
              <a:ext uri="{FF2B5EF4-FFF2-40B4-BE49-F238E27FC236}">
                <a16:creationId xmlns:a16="http://schemas.microsoft.com/office/drawing/2014/main" id="{EE2DBC95-1F19-4476-985C-AA1C05627D6F}"/>
              </a:ext>
            </a:extLst>
          </p:cNvPr>
          <p:cNvSpPr>
            <a:spLocks noGrp="1"/>
          </p:cNvSpPr>
          <p:nvPr>
            <p:ph type="sldNum" sz="quarter" idx="12"/>
          </p:nvPr>
        </p:nvSpPr>
        <p:spPr/>
        <p:txBody>
          <a:bodyPr/>
          <a:lstStyle/>
          <a:p>
            <a:fld id="{52D4B987-B157-4CF4-A73A-82847197F241}" type="slidenum">
              <a:rPr lang="en-US" smtClean="0"/>
              <a:t>‹#›</a:t>
            </a:fld>
            <a:endParaRPr lang="en-US"/>
          </a:p>
        </p:txBody>
      </p:sp>
    </p:spTree>
    <p:extLst>
      <p:ext uri="{BB962C8B-B14F-4D97-AF65-F5344CB8AC3E}">
        <p14:creationId xmlns:p14="http://schemas.microsoft.com/office/powerpoint/2010/main" val="2437547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1CFD54E-86AE-4805-A076-4FCC3507642A}"/>
              </a:ext>
            </a:extLst>
          </p:cNvPr>
          <p:cNvSpPr>
            <a:spLocks noGrp="1"/>
          </p:cNvSpPr>
          <p:nvPr>
            <p:ph type="title"/>
          </p:nvPr>
        </p:nvSpPr>
        <p:spPr/>
        <p:txBody>
          <a:bodyPr/>
          <a:lstStyle/>
          <a:p>
            <a:r>
              <a:rPr lang="vi-VN"/>
              <a:t>Bấm để sửa kiểu tiêu đề Bản cái</a:t>
            </a:r>
            <a:endParaRPr lang="en-US"/>
          </a:p>
        </p:txBody>
      </p:sp>
      <p:sp>
        <p:nvSpPr>
          <p:cNvPr id="3" name="Chỗ dành sẵn cho Ngày tháng 2">
            <a:extLst>
              <a:ext uri="{FF2B5EF4-FFF2-40B4-BE49-F238E27FC236}">
                <a16:creationId xmlns:a16="http://schemas.microsoft.com/office/drawing/2014/main" id="{E6E9D90D-3336-4DCC-B926-43E298A68716}"/>
              </a:ext>
            </a:extLst>
          </p:cNvPr>
          <p:cNvSpPr>
            <a:spLocks noGrp="1"/>
          </p:cNvSpPr>
          <p:nvPr>
            <p:ph type="dt" sz="half" idx="10"/>
          </p:nvPr>
        </p:nvSpPr>
        <p:spPr/>
        <p:txBody>
          <a:bodyPr/>
          <a:lstStyle/>
          <a:p>
            <a:fld id="{69671F4B-9CB6-408C-8726-BDD79F5F1129}" type="datetimeFigureOut">
              <a:rPr lang="en-US" smtClean="0"/>
              <a:t>3/7/2021</a:t>
            </a:fld>
            <a:endParaRPr lang="en-US"/>
          </a:p>
        </p:txBody>
      </p:sp>
      <p:sp>
        <p:nvSpPr>
          <p:cNvPr id="4" name="Chỗ dành sẵn cho Chân trang 3">
            <a:extLst>
              <a:ext uri="{FF2B5EF4-FFF2-40B4-BE49-F238E27FC236}">
                <a16:creationId xmlns:a16="http://schemas.microsoft.com/office/drawing/2014/main" id="{6BC85B74-D3EF-4CDB-A5A1-A5AC3A5766B9}"/>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C3538878-6D7E-445E-A169-380103BFCF59}"/>
              </a:ext>
            </a:extLst>
          </p:cNvPr>
          <p:cNvSpPr>
            <a:spLocks noGrp="1"/>
          </p:cNvSpPr>
          <p:nvPr>
            <p:ph type="sldNum" sz="quarter" idx="12"/>
          </p:nvPr>
        </p:nvSpPr>
        <p:spPr/>
        <p:txBody>
          <a:bodyPr/>
          <a:lstStyle/>
          <a:p>
            <a:fld id="{52D4B987-B157-4CF4-A73A-82847197F241}" type="slidenum">
              <a:rPr lang="en-US" smtClean="0"/>
              <a:t>‹#›</a:t>
            </a:fld>
            <a:endParaRPr lang="en-US"/>
          </a:p>
        </p:txBody>
      </p:sp>
    </p:spTree>
    <p:extLst>
      <p:ext uri="{BB962C8B-B14F-4D97-AF65-F5344CB8AC3E}">
        <p14:creationId xmlns:p14="http://schemas.microsoft.com/office/powerpoint/2010/main" val="1993324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4B5E33A5-44A9-4465-8926-F9550E337DA1}"/>
              </a:ext>
            </a:extLst>
          </p:cNvPr>
          <p:cNvSpPr>
            <a:spLocks noGrp="1"/>
          </p:cNvSpPr>
          <p:nvPr>
            <p:ph type="dt" sz="half" idx="10"/>
          </p:nvPr>
        </p:nvSpPr>
        <p:spPr/>
        <p:txBody>
          <a:bodyPr/>
          <a:lstStyle/>
          <a:p>
            <a:fld id="{69671F4B-9CB6-408C-8726-BDD79F5F1129}" type="datetimeFigureOut">
              <a:rPr lang="en-US" smtClean="0"/>
              <a:t>3/7/2021</a:t>
            </a:fld>
            <a:endParaRPr lang="en-US"/>
          </a:p>
        </p:txBody>
      </p:sp>
      <p:sp>
        <p:nvSpPr>
          <p:cNvPr id="3" name="Chỗ dành sẵn cho Chân trang 2">
            <a:extLst>
              <a:ext uri="{FF2B5EF4-FFF2-40B4-BE49-F238E27FC236}">
                <a16:creationId xmlns:a16="http://schemas.microsoft.com/office/drawing/2014/main" id="{35AE84E9-7250-48D5-9BBC-2A281A4B3B3E}"/>
              </a:ext>
            </a:extLst>
          </p:cNvPr>
          <p:cNvSpPr>
            <a:spLocks noGrp="1"/>
          </p:cNvSpPr>
          <p:nvPr>
            <p:ph type="ftr" sz="quarter" idx="11"/>
          </p:nvPr>
        </p:nvSpPr>
        <p:spPr/>
        <p:txBody>
          <a:bodyPr/>
          <a:lstStyle/>
          <a:p>
            <a:endParaRPr lang="en-US"/>
          </a:p>
        </p:txBody>
      </p:sp>
      <p:sp>
        <p:nvSpPr>
          <p:cNvPr id="4" name="Chỗ dành sẵn cho Số hiệu Bản chiếu 3">
            <a:extLst>
              <a:ext uri="{FF2B5EF4-FFF2-40B4-BE49-F238E27FC236}">
                <a16:creationId xmlns:a16="http://schemas.microsoft.com/office/drawing/2014/main" id="{0A5D792A-7419-4A60-8441-7ECA42186123}"/>
              </a:ext>
            </a:extLst>
          </p:cNvPr>
          <p:cNvSpPr>
            <a:spLocks noGrp="1"/>
          </p:cNvSpPr>
          <p:nvPr>
            <p:ph type="sldNum" sz="quarter" idx="12"/>
          </p:nvPr>
        </p:nvSpPr>
        <p:spPr/>
        <p:txBody>
          <a:bodyPr/>
          <a:lstStyle/>
          <a:p>
            <a:fld id="{52D4B987-B157-4CF4-A73A-82847197F241}" type="slidenum">
              <a:rPr lang="en-US" smtClean="0"/>
              <a:t>‹#›</a:t>
            </a:fld>
            <a:endParaRPr lang="en-US"/>
          </a:p>
        </p:txBody>
      </p:sp>
    </p:spTree>
    <p:extLst>
      <p:ext uri="{BB962C8B-B14F-4D97-AF65-F5344CB8AC3E}">
        <p14:creationId xmlns:p14="http://schemas.microsoft.com/office/powerpoint/2010/main" val="1206368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9471D9F-B5EF-41B1-97DE-323DEFA1FB5F}"/>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58D9908F-2D24-4204-B037-3035551B2D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A33B93FB-CFBD-4919-B0DF-5AECE82568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AA5CD66F-996A-4B88-8575-C281C48487D5}"/>
              </a:ext>
            </a:extLst>
          </p:cNvPr>
          <p:cNvSpPr>
            <a:spLocks noGrp="1"/>
          </p:cNvSpPr>
          <p:nvPr>
            <p:ph type="dt" sz="half" idx="10"/>
          </p:nvPr>
        </p:nvSpPr>
        <p:spPr/>
        <p:txBody>
          <a:bodyPr/>
          <a:lstStyle/>
          <a:p>
            <a:fld id="{69671F4B-9CB6-408C-8726-BDD79F5F1129}" type="datetimeFigureOut">
              <a:rPr lang="en-US" smtClean="0"/>
              <a:t>3/7/2021</a:t>
            </a:fld>
            <a:endParaRPr lang="en-US"/>
          </a:p>
        </p:txBody>
      </p:sp>
      <p:sp>
        <p:nvSpPr>
          <p:cNvPr id="6" name="Chỗ dành sẵn cho Chân trang 5">
            <a:extLst>
              <a:ext uri="{FF2B5EF4-FFF2-40B4-BE49-F238E27FC236}">
                <a16:creationId xmlns:a16="http://schemas.microsoft.com/office/drawing/2014/main" id="{5ED4A873-E4CE-4BCF-9201-FFB8BC66A71E}"/>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9141300E-68D8-4B8C-AF55-695E96535021}"/>
              </a:ext>
            </a:extLst>
          </p:cNvPr>
          <p:cNvSpPr>
            <a:spLocks noGrp="1"/>
          </p:cNvSpPr>
          <p:nvPr>
            <p:ph type="sldNum" sz="quarter" idx="12"/>
          </p:nvPr>
        </p:nvSpPr>
        <p:spPr/>
        <p:txBody>
          <a:bodyPr/>
          <a:lstStyle/>
          <a:p>
            <a:fld id="{52D4B987-B157-4CF4-A73A-82847197F241}" type="slidenum">
              <a:rPr lang="en-US" smtClean="0"/>
              <a:t>‹#›</a:t>
            </a:fld>
            <a:endParaRPr lang="en-US"/>
          </a:p>
        </p:txBody>
      </p:sp>
    </p:spTree>
    <p:extLst>
      <p:ext uri="{BB962C8B-B14F-4D97-AF65-F5344CB8AC3E}">
        <p14:creationId xmlns:p14="http://schemas.microsoft.com/office/powerpoint/2010/main" val="1554116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53F7929-1945-4F96-A648-646B0C0AB5AD}"/>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1781BBC9-F920-4F43-BD18-3D6EDDE12E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a:extLst>
              <a:ext uri="{FF2B5EF4-FFF2-40B4-BE49-F238E27FC236}">
                <a16:creationId xmlns:a16="http://schemas.microsoft.com/office/drawing/2014/main" id="{07CC1288-ACCF-4C25-A18B-73A97A24EA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D0C414A3-8704-488B-9E2E-1F3F6A992885}"/>
              </a:ext>
            </a:extLst>
          </p:cNvPr>
          <p:cNvSpPr>
            <a:spLocks noGrp="1"/>
          </p:cNvSpPr>
          <p:nvPr>
            <p:ph type="dt" sz="half" idx="10"/>
          </p:nvPr>
        </p:nvSpPr>
        <p:spPr/>
        <p:txBody>
          <a:bodyPr/>
          <a:lstStyle/>
          <a:p>
            <a:fld id="{69671F4B-9CB6-408C-8726-BDD79F5F1129}" type="datetimeFigureOut">
              <a:rPr lang="en-US" smtClean="0"/>
              <a:t>3/7/2021</a:t>
            </a:fld>
            <a:endParaRPr lang="en-US"/>
          </a:p>
        </p:txBody>
      </p:sp>
      <p:sp>
        <p:nvSpPr>
          <p:cNvPr id="6" name="Chỗ dành sẵn cho Chân trang 5">
            <a:extLst>
              <a:ext uri="{FF2B5EF4-FFF2-40B4-BE49-F238E27FC236}">
                <a16:creationId xmlns:a16="http://schemas.microsoft.com/office/drawing/2014/main" id="{EF465A08-18CB-47EC-B360-1EE83F966CCA}"/>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DDD99644-C1B9-4AF4-BAB2-1476510F6BF2}"/>
              </a:ext>
            </a:extLst>
          </p:cNvPr>
          <p:cNvSpPr>
            <a:spLocks noGrp="1"/>
          </p:cNvSpPr>
          <p:nvPr>
            <p:ph type="sldNum" sz="quarter" idx="12"/>
          </p:nvPr>
        </p:nvSpPr>
        <p:spPr/>
        <p:txBody>
          <a:bodyPr/>
          <a:lstStyle/>
          <a:p>
            <a:fld id="{52D4B987-B157-4CF4-A73A-82847197F241}" type="slidenum">
              <a:rPr lang="en-US" smtClean="0"/>
              <a:t>‹#›</a:t>
            </a:fld>
            <a:endParaRPr lang="en-US"/>
          </a:p>
        </p:txBody>
      </p:sp>
    </p:spTree>
    <p:extLst>
      <p:ext uri="{BB962C8B-B14F-4D97-AF65-F5344CB8AC3E}">
        <p14:creationId xmlns:p14="http://schemas.microsoft.com/office/powerpoint/2010/main" val="1740207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2262C934-7BE5-43A3-BE8B-E4E77A44AA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B7B5B21B-EE6B-491B-BDFB-F5AD199386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4673F6EA-2843-41D8-A05F-DE7E351C5C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671F4B-9CB6-408C-8726-BDD79F5F1129}" type="datetimeFigureOut">
              <a:rPr lang="en-US" smtClean="0"/>
              <a:t>3/7/2021</a:t>
            </a:fld>
            <a:endParaRPr lang="en-US"/>
          </a:p>
        </p:txBody>
      </p:sp>
      <p:sp>
        <p:nvSpPr>
          <p:cNvPr id="5" name="Chỗ dành sẵn cho Chân trang 4">
            <a:extLst>
              <a:ext uri="{FF2B5EF4-FFF2-40B4-BE49-F238E27FC236}">
                <a16:creationId xmlns:a16="http://schemas.microsoft.com/office/drawing/2014/main" id="{3DD73E4E-0D18-466E-9A6A-305AA7ACAB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ố hiệu Bản chiếu 5">
            <a:extLst>
              <a:ext uri="{FF2B5EF4-FFF2-40B4-BE49-F238E27FC236}">
                <a16:creationId xmlns:a16="http://schemas.microsoft.com/office/drawing/2014/main" id="{88DAD432-1F2C-400B-890B-A7C648F11B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D4B987-B157-4CF4-A73A-82847197F241}" type="slidenum">
              <a:rPr lang="en-US" smtClean="0"/>
              <a:t>‹#›</a:t>
            </a:fld>
            <a:endParaRPr lang="en-US"/>
          </a:p>
        </p:txBody>
      </p:sp>
      <p:pic>
        <p:nvPicPr>
          <p:cNvPr id="8" name="Hình ảnh 7">
            <a:extLst>
              <a:ext uri="{FF2B5EF4-FFF2-40B4-BE49-F238E27FC236}">
                <a16:creationId xmlns:a16="http://schemas.microsoft.com/office/drawing/2014/main" id="{BA615EBE-D1BF-4532-B5B1-4D3DE86328A4}"/>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18284"/>
            <a:ext cx="1615736" cy="892231"/>
          </a:xfrm>
          <a:prstGeom prst="rect">
            <a:avLst/>
          </a:prstGeom>
        </p:spPr>
      </p:pic>
    </p:spTree>
    <p:extLst>
      <p:ext uri="{BB962C8B-B14F-4D97-AF65-F5344CB8AC3E}">
        <p14:creationId xmlns:p14="http://schemas.microsoft.com/office/powerpoint/2010/main" val="1201400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vi.wikipedia.org/wiki/Tr%C6%B0%E1%BB%9Dng_%C4%91i%E1%BB%81u_ki%E1%BB%87n_ng%E1%BA%ABu_nhi%C3%AAn" TargetMode="External"/><Relationship Id="rId2" Type="http://schemas.openxmlformats.org/officeDocument/2006/relationships/hyperlink" Target="http://www.jaist.ac.jp/~bao/VLSP-text/ICTrda08/ICT08-VLSP-SP83.pdf" TargetMode="External"/><Relationship Id="rId1" Type="http://schemas.openxmlformats.org/officeDocument/2006/relationships/slideLayout" Target="../slideLayouts/slideLayout2.xml"/><Relationship Id="rId4" Type="http://schemas.openxmlformats.org/officeDocument/2006/relationships/hyperlink" Target="https://nlpforhackers.io/crf-pos-tagger/?fbclid=IwAR1K9-4HULt_vJohlloa0BAQnCnnGsMhL_eBJ6vD7GuJ1V2P4xV6nmYFZ2o"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391BA6F-1F59-4E58-BBDA-B4EFBA5C759A}"/>
              </a:ext>
            </a:extLst>
          </p:cNvPr>
          <p:cNvSpPr>
            <a:spLocks noGrp="1"/>
          </p:cNvSpPr>
          <p:nvPr>
            <p:ph type="ctrTitle"/>
          </p:nvPr>
        </p:nvSpPr>
        <p:spPr>
          <a:xfrm>
            <a:off x="813847" y="923829"/>
            <a:ext cx="10938236" cy="3142318"/>
          </a:xfrm>
        </p:spPr>
        <p:txBody>
          <a:bodyPr>
            <a:normAutofit/>
          </a:bodyPr>
          <a:lstStyle/>
          <a:p>
            <a:pPr>
              <a:lnSpc>
                <a:spcPct val="150000"/>
              </a:lnSpc>
            </a:pPr>
            <a:r>
              <a:rPr lang="en-US">
                <a:effectLst/>
                <a:latin typeface="Times New Roman" panose="02020603050405020304" pitchFamily="18" charset="0"/>
                <a:cs typeface="Times New Roman" panose="02020603050405020304" pitchFamily="18" charset="0"/>
              </a:rPr>
              <a:t>PROJECT GIỮA KỲ</a:t>
            </a:r>
            <a:br>
              <a:rPr lang="en-US">
                <a:effectLst/>
                <a:latin typeface="Times New Roman" panose="02020603050405020304" pitchFamily="18" charset="0"/>
                <a:cs typeface="Times New Roman" panose="02020603050405020304" pitchFamily="18" charset="0"/>
              </a:rPr>
            </a:br>
            <a:r>
              <a:rPr lang="en-US" sz="3600">
                <a:effectLst/>
                <a:latin typeface="Times New Roman" panose="02020603050405020304" pitchFamily="18" charset="0"/>
                <a:cs typeface="Times New Roman" panose="02020603050405020304" pitchFamily="18" charset="0"/>
              </a:rPr>
              <a:t>NHẬP MÔN XỬ LÝ NGÔN NGỮ TỰ NHIÊN </a:t>
            </a:r>
            <a:r>
              <a:rPr lang="en-US" sz="3100">
                <a:effectLst/>
                <a:latin typeface="Times New Roman" panose="02020603050405020304" pitchFamily="18" charset="0"/>
                <a:cs typeface="Times New Roman" panose="02020603050405020304" pitchFamily="18" charset="0"/>
              </a:rPr>
              <a:t>INTRODUCTION TO NATURAL LANGUAGE PROCESSING</a:t>
            </a:r>
            <a:endParaRPr lang="en-US">
              <a:latin typeface="Times New Roman" panose="02020603050405020304" pitchFamily="18" charset="0"/>
              <a:cs typeface="Times New Roman" panose="02020603050405020304" pitchFamily="18" charset="0"/>
            </a:endParaRPr>
          </a:p>
        </p:txBody>
      </p:sp>
      <p:sp>
        <p:nvSpPr>
          <p:cNvPr id="3" name="Tiêu đề phụ 2">
            <a:extLst>
              <a:ext uri="{FF2B5EF4-FFF2-40B4-BE49-F238E27FC236}">
                <a16:creationId xmlns:a16="http://schemas.microsoft.com/office/drawing/2014/main" id="{D49890BB-5700-4296-913B-1C1F13F95B29}"/>
              </a:ext>
            </a:extLst>
          </p:cNvPr>
          <p:cNvSpPr>
            <a:spLocks noGrp="1"/>
          </p:cNvSpPr>
          <p:nvPr>
            <p:ph type="subTitle" idx="1"/>
          </p:nvPr>
        </p:nvSpPr>
        <p:spPr>
          <a:xfrm>
            <a:off x="2608083" y="4656839"/>
            <a:ext cx="9144000" cy="1277332"/>
          </a:xfrm>
        </p:spPr>
        <p:txBody>
          <a:bodyPr/>
          <a:lstStyle/>
          <a:p>
            <a:pPr algn="r"/>
            <a:r>
              <a:rPr lang="en-US">
                <a:latin typeface="Times New Roman" panose="02020603050405020304" pitchFamily="18" charset="0"/>
                <a:cs typeface="Times New Roman" panose="02020603050405020304" pitchFamily="18" charset="0"/>
              </a:rPr>
              <a:t>Giảng viên: Lê Anh Cường</a:t>
            </a:r>
          </a:p>
          <a:p>
            <a:pPr algn="r"/>
            <a:r>
              <a:rPr lang="en-US">
                <a:latin typeface="Times New Roman" panose="02020603050405020304" pitchFamily="18" charset="0"/>
                <a:cs typeface="Times New Roman" panose="02020603050405020304" pitchFamily="18" charset="0"/>
              </a:rPr>
              <a:t>Sinh viên: Nguyễn Minh Đăng Khoa – 51800882</a:t>
            </a:r>
          </a:p>
        </p:txBody>
      </p:sp>
    </p:spTree>
    <p:extLst>
      <p:ext uri="{BB962C8B-B14F-4D97-AF65-F5344CB8AC3E}">
        <p14:creationId xmlns:p14="http://schemas.microsoft.com/office/powerpoint/2010/main" val="2286415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464C9FC-0243-489A-B7E1-EE1058C367CC}"/>
              </a:ext>
            </a:extLst>
          </p:cNvPr>
          <p:cNvSpPr>
            <a:spLocks noGrp="1"/>
          </p:cNvSpPr>
          <p:nvPr>
            <p:ph type="title"/>
          </p:nvPr>
        </p:nvSpPr>
        <p:spPr/>
        <p:txBody>
          <a:bodyPr/>
          <a:lstStyle/>
          <a:p>
            <a:pPr algn="ctr"/>
            <a:r>
              <a:rPr lang="en-US">
                <a:latin typeface="Times New Roman" panose="02020603050405020304" pitchFamily="18" charset="0"/>
                <a:cs typeface="Times New Roman" panose="02020603050405020304" pitchFamily="18" charset="0"/>
              </a:rPr>
              <a:t>Tham khảo</a:t>
            </a:r>
          </a:p>
        </p:txBody>
      </p:sp>
      <p:sp>
        <p:nvSpPr>
          <p:cNvPr id="3" name="Chỗ dành sẵn cho Nội dung 2">
            <a:extLst>
              <a:ext uri="{FF2B5EF4-FFF2-40B4-BE49-F238E27FC236}">
                <a16:creationId xmlns:a16="http://schemas.microsoft.com/office/drawing/2014/main" id="{CDCCCC7F-1F55-4FFF-BB25-1F236A9DB024}"/>
              </a:ext>
            </a:extLst>
          </p:cNvPr>
          <p:cNvSpPr>
            <a:spLocks noGrp="1"/>
          </p:cNvSpPr>
          <p:nvPr>
            <p:ph idx="1"/>
          </p:nvPr>
        </p:nvSpPr>
        <p:spPr/>
        <p:txBody>
          <a:bodyPr/>
          <a:lstStyle/>
          <a:p>
            <a:pPr marL="0" indent="0">
              <a:buNone/>
            </a:pPr>
            <a:r>
              <a:rPr lang="en-US">
                <a:latin typeface="Times New Roman" panose="02020603050405020304" pitchFamily="18" charset="0"/>
                <a:cs typeface="Times New Roman" panose="02020603050405020304" pitchFamily="18" charset="0"/>
              </a:rPr>
              <a:t>CRFs: </a:t>
            </a:r>
          </a:p>
          <a:p>
            <a:r>
              <a:rPr lang="en-US">
                <a:latin typeface="Times New Roman" panose="02020603050405020304" pitchFamily="18" charset="0"/>
                <a:cs typeface="Times New Roman" panose="02020603050405020304" pitchFamily="18" charset="0"/>
                <a:hlinkClick r:id="rId2"/>
              </a:rPr>
              <a:t>http://www.jaist.ac.jp/~bao/VLSP-text/ICTrda08/ICT08-VLSP-SP83.pdf</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hlinkClick r:id="rId3"/>
              </a:rPr>
              <a:t>https://vi.wikipedia.org/wiki/Tr%C6%B0%E1%BB%9Dng_%C4%91i%E1%BB%81u_ki%E1%BB%87n_ng%E1%BA%ABu_nhi%C3%AAn</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hlinkClick r:id="rId4"/>
              </a:rPr>
              <a:t>https://nlpforhackers.io/crf-pos-tagger/?fbclid=IwAR1K9-4HULt_vJohlloa0BAQnCnnGsMhL_eBJ6vD7GuJ1V2P4xV6nmYFZ2o</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241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EE689B9-DB5A-4B33-AA08-58BE61545936}"/>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Các kết quả test của các model</a:t>
            </a:r>
          </a:p>
        </p:txBody>
      </p:sp>
      <p:sp>
        <p:nvSpPr>
          <p:cNvPr id="3" name="Chỗ dành sẵn cho Nội dung 2">
            <a:extLst>
              <a:ext uri="{FF2B5EF4-FFF2-40B4-BE49-F238E27FC236}">
                <a16:creationId xmlns:a16="http://schemas.microsoft.com/office/drawing/2014/main" id="{3414A05F-286A-4696-ACA2-F0A5D4F6C9BE}"/>
              </a:ext>
            </a:extLst>
          </p:cNvPr>
          <p:cNvSpPr>
            <a:spLocks noGrp="1"/>
          </p:cNvSpPr>
          <p:nvPr>
            <p:ph idx="1"/>
          </p:nvPr>
        </p:nvSpPr>
        <p:spPr>
          <a:xfrm>
            <a:off x="838200" y="1825625"/>
            <a:ext cx="10515600" cy="813880"/>
          </a:xfrm>
        </p:spPr>
        <p:txBody>
          <a:bodyPr/>
          <a:lstStyle/>
          <a:p>
            <a:r>
              <a:rPr lang="en-US">
                <a:latin typeface="Times New Roman" panose="02020603050405020304" pitchFamily="18" charset="0"/>
                <a:cs typeface="Times New Roman" panose="02020603050405020304" pitchFamily="18" charset="0"/>
              </a:rPr>
              <a:t>Hidden Markov Model (HMM)</a:t>
            </a:r>
          </a:p>
        </p:txBody>
      </p:sp>
      <p:pic>
        <p:nvPicPr>
          <p:cNvPr id="5" name="Hình ảnh 4">
            <a:extLst>
              <a:ext uri="{FF2B5EF4-FFF2-40B4-BE49-F238E27FC236}">
                <a16:creationId xmlns:a16="http://schemas.microsoft.com/office/drawing/2014/main" id="{4F59C66B-AE87-4D6E-BA62-F7AE344E259B}"/>
              </a:ext>
            </a:extLst>
          </p:cNvPr>
          <p:cNvPicPr>
            <a:picLocks noChangeAspect="1"/>
          </p:cNvPicPr>
          <p:nvPr/>
        </p:nvPicPr>
        <p:blipFill>
          <a:blip r:embed="rId2"/>
          <a:stretch>
            <a:fillRect/>
          </a:stretch>
        </p:blipFill>
        <p:spPr>
          <a:xfrm>
            <a:off x="689141" y="2493938"/>
            <a:ext cx="10813717" cy="1165961"/>
          </a:xfrm>
          <a:prstGeom prst="rect">
            <a:avLst/>
          </a:prstGeom>
        </p:spPr>
      </p:pic>
      <p:sp>
        <p:nvSpPr>
          <p:cNvPr id="6" name="Chỗ dành sẵn cho Nội dung 2">
            <a:extLst>
              <a:ext uri="{FF2B5EF4-FFF2-40B4-BE49-F238E27FC236}">
                <a16:creationId xmlns:a16="http://schemas.microsoft.com/office/drawing/2014/main" id="{E0DFB076-3937-47C6-AEA0-6F3B12429E0C}"/>
              </a:ext>
            </a:extLst>
          </p:cNvPr>
          <p:cNvSpPr txBox="1">
            <a:spLocks/>
          </p:cNvSpPr>
          <p:nvPr/>
        </p:nvSpPr>
        <p:spPr>
          <a:xfrm>
            <a:off x="566393" y="3921272"/>
            <a:ext cx="10515600" cy="813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effectLst/>
                <a:latin typeface="Times New Roman" panose="02020603050405020304" pitchFamily="18" charset="0"/>
                <a:cs typeface="Times New Roman" panose="02020603050405020304" pitchFamily="18" charset="0"/>
              </a:rPr>
              <a:t>Conditional Random Fields (CRFs)</a:t>
            </a:r>
            <a:endParaRPr lang="en-US">
              <a:latin typeface="Times New Roman" panose="02020603050405020304" pitchFamily="18" charset="0"/>
              <a:cs typeface="Times New Roman" panose="02020603050405020304" pitchFamily="18" charset="0"/>
            </a:endParaRPr>
          </a:p>
        </p:txBody>
      </p:sp>
      <p:pic>
        <p:nvPicPr>
          <p:cNvPr id="8" name="Hình ảnh 7">
            <a:extLst>
              <a:ext uri="{FF2B5EF4-FFF2-40B4-BE49-F238E27FC236}">
                <a16:creationId xmlns:a16="http://schemas.microsoft.com/office/drawing/2014/main" id="{87B5CAB8-440B-4251-A22C-BBD4416E4DD4}"/>
              </a:ext>
            </a:extLst>
          </p:cNvPr>
          <p:cNvPicPr>
            <a:picLocks noChangeAspect="1"/>
          </p:cNvPicPr>
          <p:nvPr/>
        </p:nvPicPr>
        <p:blipFill>
          <a:blip r:embed="rId3"/>
          <a:stretch>
            <a:fillRect/>
          </a:stretch>
        </p:blipFill>
        <p:spPr>
          <a:xfrm>
            <a:off x="978726" y="4735152"/>
            <a:ext cx="10524132" cy="1082134"/>
          </a:xfrm>
          <a:prstGeom prst="rect">
            <a:avLst/>
          </a:prstGeom>
        </p:spPr>
      </p:pic>
    </p:spTree>
    <p:extLst>
      <p:ext uri="{BB962C8B-B14F-4D97-AF65-F5344CB8AC3E}">
        <p14:creationId xmlns:p14="http://schemas.microsoft.com/office/powerpoint/2010/main" val="3518800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9A43646-9466-4BF0-BF78-74381F1EBEA7}"/>
              </a:ext>
            </a:extLst>
          </p:cNvPr>
          <p:cNvSpPr>
            <a:spLocks noGrp="1"/>
          </p:cNvSpPr>
          <p:nvPr>
            <p:ph type="title"/>
          </p:nvPr>
        </p:nvSpPr>
        <p:spPr>
          <a:xfrm>
            <a:off x="838200" y="500062"/>
            <a:ext cx="10515600" cy="1325563"/>
          </a:xfrm>
        </p:spPr>
        <p:txBody>
          <a:bodyPr/>
          <a:lstStyle/>
          <a:p>
            <a:r>
              <a:rPr lang="en-US">
                <a:effectLst/>
                <a:latin typeface="Times New Roman" panose="02020603050405020304" pitchFamily="18" charset="0"/>
                <a:cs typeface="Times New Roman" panose="02020603050405020304" pitchFamily="18" charset="0"/>
              </a:rPr>
              <a:t>Khái niệm Conditional Random Fields</a:t>
            </a:r>
            <a:endParaRPr lang="en-US"/>
          </a:p>
        </p:txBody>
      </p:sp>
      <p:sp>
        <p:nvSpPr>
          <p:cNvPr id="3" name="Chỗ dành sẵn cho Nội dung 2">
            <a:extLst>
              <a:ext uri="{FF2B5EF4-FFF2-40B4-BE49-F238E27FC236}">
                <a16:creationId xmlns:a16="http://schemas.microsoft.com/office/drawing/2014/main" id="{8326AD5D-5582-485C-B802-F8339C06E59D}"/>
              </a:ext>
            </a:extLst>
          </p:cNvPr>
          <p:cNvSpPr>
            <a:spLocks noGrp="1"/>
          </p:cNvSpPr>
          <p:nvPr>
            <p:ph idx="1"/>
          </p:nvPr>
        </p:nvSpPr>
        <p:spPr/>
        <p:txBody>
          <a:bodyPr>
            <a:normAutofit fontScale="92500" lnSpcReduction="10000"/>
          </a:bodyPr>
          <a:lstStyle/>
          <a:p>
            <a:pPr marL="0" indent="0" algn="just">
              <a:lnSpc>
                <a:spcPct val="150000"/>
              </a:lnSpc>
              <a:spcBef>
                <a:spcPts val="0"/>
              </a:spcBef>
              <a:buNone/>
            </a:pPr>
            <a:r>
              <a:rPr lang="vi-VN" sz="3000">
                <a:effectLst/>
                <a:latin typeface="Times New Roman" panose="02020603050405020304" pitchFamily="18" charset="0"/>
                <a:ea typeface="Times New Roman" panose="02020603050405020304" pitchFamily="18" charset="0"/>
              </a:rPr>
              <a:t>Trường điều kiện ngẫu nhiên (CRFs) là một dạng của</a:t>
            </a:r>
            <a:r>
              <a:rPr lang="en-US" sz="3000">
                <a:effectLst/>
                <a:latin typeface="Times New Roman" panose="02020603050405020304" pitchFamily="18" charset="0"/>
                <a:ea typeface="Times New Roman" panose="02020603050405020304" pitchFamily="18" charset="0"/>
              </a:rPr>
              <a:t> Mô hình xác suất </a:t>
            </a:r>
            <a:r>
              <a:rPr lang="vi-VN" sz="3000">
                <a:effectLst/>
                <a:latin typeface="Times New Roman" panose="02020603050405020304" pitchFamily="18" charset="0"/>
                <a:ea typeface="Times New Roman" panose="02020603050405020304" pitchFamily="18" charset="0"/>
              </a:rPr>
              <a:t>thường được áp dụng cho</a:t>
            </a:r>
            <a:r>
              <a:rPr lang="en-US" sz="3000">
                <a:effectLst/>
                <a:latin typeface="Times New Roman" panose="02020603050405020304" pitchFamily="18" charset="0"/>
                <a:ea typeface="Times New Roman" panose="02020603050405020304" pitchFamily="18" charset="0"/>
              </a:rPr>
              <a:t> Dự đoán cấu trúc </a:t>
            </a:r>
            <a:r>
              <a:rPr lang="vi-VN" sz="3000">
                <a:effectLst/>
                <a:latin typeface="Times New Roman" panose="02020603050405020304" pitchFamily="18" charset="0"/>
                <a:ea typeface="Times New Roman" panose="02020603050405020304" pitchFamily="18" charset="0"/>
              </a:rPr>
              <a:t>trong</a:t>
            </a:r>
            <a:r>
              <a:rPr lang="en-US" sz="3000">
                <a:effectLst/>
                <a:latin typeface="Times New Roman" panose="02020603050405020304" pitchFamily="18" charset="0"/>
                <a:ea typeface="Times New Roman" panose="02020603050405020304" pitchFamily="18" charset="0"/>
              </a:rPr>
              <a:t> Nhận diện mẫu vào Học máy</a:t>
            </a:r>
            <a:r>
              <a:rPr lang="vi-VN" sz="3000">
                <a:effectLst/>
                <a:latin typeface="Times New Roman" panose="02020603050405020304" pitchFamily="18" charset="0"/>
                <a:ea typeface="Times New Roman" panose="02020603050405020304" pitchFamily="18" charset="0"/>
              </a:rPr>
              <a:t>. Một mô hình phân lớp bình thường dự đoán nhãn cho một sample mà không quan tâm đến ngữ cảnh của sample đó (neighboring samples),</a:t>
            </a:r>
            <a:r>
              <a:rPr lang="en-US" sz="3000">
                <a:effectLst/>
                <a:latin typeface="Times New Roman" panose="02020603050405020304" pitchFamily="18" charset="0"/>
                <a:ea typeface="Times New Roman" panose="02020603050405020304" pitchFamily="18" charset="0"/>
              </a:rPr>
              <a:t> </a:t>
            </a:r>
            <a:r>
              <a:rPr lang="vi-VN" sz="3000">
                <a:effectLst/>
                <a:latin typeface="Times New Roman" panose="02020603050405020304" pitchFamily="18" charset="0"/>
                <a:ea typeface="Times New Roman" panose="02020603050405020304" pitchFamily="18" charset="0"/>
              </a:rPr>
              <a:t>còn một CRF có thể đưa ngữ cảnh tham gia vào quá trình gán nhãn; Ví dụ mô hình linear chain CRF nổi tiếng trong</a:t>
            </a:r>
            <a:r>
              <a:rPr lang="en-US" sz="3000">
                <a:effectLst/>
                <a:latin typeface="Times New Roman" panose="02020603050405020304" pitchFamily="18" charset="0"/>
                <a:ea typeface="Times New Roman" panose="02020603050405020304" pitchFamily="18" charset="0"/>
              </a:rPr>
              <a:t> Xử lý ngôn ngữ tự nhiên </a:t>
            </a:r>
            <a:r>
              <a:rPr lang="vi-VN" sz="3000">
                <a:effectLst/>
                <a:latin typeface="Times New Roman" panose="02020603050405020304" pitchFamily="18" charset="0"/>
                <a:ea typeface="Times New Roman" panose="02020603050405020304" pitchFamily="18" charset="0"/>
              </a:rPr>
              <a:t>dự đoán chuỗi các nhãn cho chuỗi samples đầu vào.</a:t>
            </a:r>
            <a:endParaRPr lang="en-US" sz="3000">
              <a:effectLst/>
              <a:latin typeface="Times New Roman" panose="02020603050405020304" pitchFamily="18" charset="0"/>
              <a:ea typeface="Times New Roman" panose="02020603050405020304" pitchFamily="18" charset="0"/>
            </a:endParaRPr>
          </a:p>
          <a:p>
            <a:endParaRPr lang="en-US"/>
          </a:p>
        </p:txBody>
      </p:sp>
    </p:spTree>
    <p:extLst>
      <p:ext uri="{BB962C8B-B14F-4D97-AF65-F5344CB8AC3E}">
        <p14:creationId xmlns:p14="http://schemas.microsoft.com/office/powerpoint/2010/main" val="541538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9A43646-9466-4BF0-BF78-74381F1EBEA7}"/>
              </a:ext>
            </a:extLst>
          </p:cNvPr>
          <p:cNvSpPr>
            <a:spLocks noGrp="1"/>
          </p:cNvSpPr>
          <p:nvPr>
            <p:ph type="title"/>
          </p:nvPr>
        </p:nvSpPr>
        <p:spPr>
          <a:xfrm>
            <a:off x="838200" y="500062"/>
            <a:ext cx="10515600" cy="1325563"/>
          </a:xfrm>
        </p:spPr>
        <p:txBody>
          <a:bodyPr/>
          <a:lstStyle/>
          <a:p>
            <a:r>
              <a:rPr lang="en-US">
                <a:effectLst/>
                <a:latin typeface="Times New Roman" panose="02020603050405020304" pitchFamily="18" charset="0"/>
                <a:cs typeface="Times New Roman" panose="02020603050405020304" pitchFamily="18" charset="0"/>
              </a:rPr>
              <a:t>Khái niệm Conditional Random Fields</a:t>
            </a:r>
            <a:endParaRPr lang="en-US"/>
          </a:p>
        </p:txBody>
      </p:sp>
      <p:sp>
        <p:nvSpPr>
          <p:cNvPr id="3" name="Chỗ dành sẵn cho Nội dung 2">
            <a:extLst>
              <a:ext uri="{FF2B5EF4-FFF2-40B4-BE49-F238E27FC236}">
                <a16:creationId xmlns:a16="http://schemas.microsoft.com/office/drawing/2014/main" id="{8326AD5D-5582-485C-B802-F8339C06E59D}"/>
              </a:ext>
            </a:extLst>
          </p:cNvPr>
          <p:cNvSpPr>
            <a:spLocks noGrp="1"/>
          </p:cNvSpPr>
          <p:nvPr>
            <p:ph idx="1"/>
          </p:nvPr>
        </p:nvSpPr>
        <p:spPr>
          <a:xfrm>
            <a:off x="377072" y="1825625"/>
            <a:ext cx="11557262" cy="4351338"/>
          </a:xfrm>
        </p:spPr>
        <p:txBody>
          <a:bodyPr>
            <a:noAutofit/>
          </a:bodyPr>
          <a:lstStyle/>
          <a:p>
            <a:pPr marL="0" indent="0" algn="just">
              <a:lnSpc>
                <a:spcPct val="150000"/>
              </a:lnSpc>
              <a:spcBef>
                <a:spcPts val="0"/>
              </a:spcBef>
              <a:buNone/>
            </a:pPr>
            <a:r>
              <a:rPr lang="en-US">
                <a:effectLst/>
                <a:latin typeface="Times New Roman" panose="02020603050405020304" pitchFamily="18" charset="0"/>
                <a:cs typeface="Times New Roman" panose="02020603050405020304" pitchFamily="18" charset="0"/>
              </a:rPr>
              <a:t>Conditional Random Fields – </a:t>
            </a:r>
            <a:r>
              <a:rPr lang="vi-VN">
                <a:effectLst/>
                <a:latin typeface="Times New Roman" panose="02020603050405020304" pitchFamily="18" charset="0"/>
                <a:cs typeface="Times New Roman" panose="02020603050405020304" pitchFamily="18" charset="0"/>
              </a:rPr>
              <a:t>CRFs</a:t>
            </a:r>
            <a:r>
              <a:rPr lang="vi-VN">
                <a:effectLst/>
                <a:latin typeface="Times New Roman" panose="02020603050405020304" pitchFamily="18" charset="0"/>
                <a:ea typeface="Times New Roman" panose="02020603050405020304" pitchFamily="18" charset="0"/>
              </a:rPr>
              <a:t> là một kiểu Mô hình đồ thị vô hướng xác suất. Nó dùng để mã hóa những mối quan hệ của những mẫu quan sát được và xây dựng nên những đặc tả phù hợp. Nó thường dùng để gán nhãn hay phân tích cú pháp của một chuỗi dữ liệu, giống như những đoạn text bình thường hay chuỗi sinh học và trong</a:t>
            </a:r>
            <a:r>
              <a:rPr lang="en-US">
                <a:effectLst/>
                <a:latin typeface="Times New Roman" panose="02020603050405020304" pitchFamily="18" charset="0"/>
                <a:ea typeface="Times New Roman" panose="02020603050405020304" pitchFamily="18" charset="0"/>
              </a:rPr>
              <a:t> Thị giác máy tính (Computer Vision)</a:t>
            </a:r>
            <a:r>
              <a:rPr lang="vi-VN">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225664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9A43646-9466-4BF0-BF78-74381F1EBEA7}"/>
              </a:ext>
            </a:extLst>
          </p:cNvPr>
          <p:cNvSpPr>
            <a:spLocks noGrp="1"/>
          </p:cNvSpPr>
          <p:nvPr>
            <p:ph type="title"/>
          </p:nvPr>
        </p:nvSpPr>
        <p:spPr>
          <a:xfrm>
            <a:off x="838200" y="500062"/>
            <a:ext cx="10515600" cy="1325563"/>
          </a:xfrm>
        </p:spPr>
        <p:txBody>
          <a:bodyPr/>
          <a:lstStyle/>
          <a:p>
            <a:r>
              <a:rPr lang="en-US">
                <a:effectLst/>
                <a:latin typeface="Times New Roman" panose="02020603050405020304" pitchFamily="18" charset="0"/>
                <a:cs typeface="Times New Roman" panose="02020603050405020304" pitchFamily="18" charset="0"/>
              </a:rPr>
              <a:t>Khái niệm Conditional Random Fields</a:t>
            </a:r>
            <a:endParaRPr lang="en-US"/>
          </a:p>
        </p:txBody>
      </p:sp>
      <p:sp>
        <p:nvSpPr>
          <p:cNvPr id="3" name="Chỗ dành sẵn cho Nội dung 2">
            <a:extLst>
              <a:ext uri="{FF2B5EF4-FFF2-40B4-BE49-F238E27FC236}">
                <a16:creationId xmlns:a16="http://schemas.microsoft.com/office/drawing/2014/main" id="{8326AD5D-5582-485C-B802-F8339C06E59D}"/>
              </a:ext>
            </a:extLst>
          </p:cNvPr>
          <p:cNvSpPr>
            <a:spLocks noGrp="1"/>
          </p:cNvSpPr>
          <p:nvPr>
            <p:ph idx="1"/>
          </p:nvPr>
        </p:nvSpPr>
        <p:spPr>
          <a:xfrm>
            <a:off x="377072" y="1825625"/>
            <a:ext cx="11557262" cy="4351338"/>
          </a:xfrm>
        </p:spPr>
        <p:txBody>
          <a:bodyPr>
            <a:noAutofit/>
          </a:bodyPr>
          <a:lstStyle/>
          <a:p>
            <a:pPr marL="0" indent="0" algn="just">
              <a:lnSpc>
                <a:spcPct val="150000"/>
              </a:lnSpc>
              <a:spcBef>
                <a:spcPts val="0"/>
              </a:spcBef>
              <a:buNone/>
            </a:pPr>
            <a:r>
              <a:rPr lang="vi-VN">
                <a:effectLst/>
                <a:latin typeface="Times New Roman" panose="02020603050405020304" pitchFamily="18" charset="0"/>
                <a:ea typeface="Times New Roman" panose="02020603050405020304" pitchFamily="18" charset="0"/>
              </a:rPr>
              <a:t>Đặc biệt, CRFs có thể ứng dụng trong phân tích cấu trúc câu, nhận diện những thực thể tên trong văn bản,  tìm gen và peptide có vai trò quan trọng trong một khu vực tìm kiếm, trong số ứng dụng khác nó cũng liên quan tới</a:t>
            </a:r>
            <a:r>
              <a:rPr lang="en-US">
                <a:effectLst/>
                <a:latin typeface="Times New Roman" panose="02020603050405020304" pitchFamily="18" charset="0"/>
                <a:ea typeface="Times New Roman" panose="02020603050405020304" pitchFamily="18" charset="0"/>
              </a:rPr>
              <a:t> Hidden Markov Models – HMMs</a:t>
            </a:r>
            <a:r>
              <a:rPr lang="vi-VN">
                <a:effectLst/>
                <a:latin typeface="Times New Roman" panose="02020603050405020304" pitchFamily="18" charset="0"/>
                <a:ea typeface="Times New Roman" panose="02020603050405020304" pitchFamily="18" charset="0"/>
              </a:rPr>
              <a:t>. Trong thị giác máy tính, CRFs thường được dùng để nhận biết đối tượng hoặc phân vùng ảnh.</a:t>
            </a:r>
            <a:endParaRPr lang="en-US">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06651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A810D590-92ED-4F6E-B4F0-F3E3EC9166F6}"/>
                  </a:ext>
                </a:extLst>
              </p:cNvPr>
              <p:cNvSpPr>
                <a:spLocks noGrp="1"/>
              </p:cNvSpPr>
              <p:nvPr>
                <p:ph idx="1"/>
              </p:nvPr>
            </p:nvSpPr>
            <p:spPr/>
            <p:txBody>
              <a:bodyPr>
                <a:normAutofit fontScale="92500" lnSpcReduction="10000"/>
              </a:bodyPr>
              <a:lstStyle/>
              <a:p>
                <a:pPr marL="0" indent="0" algn="just">
                  <a:lnSpc>
                    <a:spcPct val="150000"/>
                  </a:lnSpc>
                  <a:spcBef>
                    <a:spcPts val="0"/>
                  </a:spcBef>
                  <a:buNone/>
                </a:pPr>
                <a:r>
                  <a:rPr lang="vi-VN">
                    <a:effectLst/>
                    <a:latin typeface="Times New Roman" panose="02020603050405020304" pitchFamily="18" charset="0"/>
                  </a:rPr>
                  <a:t>Gọi o = (o</a:t>
                </a:r>
                <a:r>
                  <a:rPr lang="vi-VN" baseline="-25000">
                    <a:effectLst/>
                    <a:latin typeface="Times New Roman" panose="02020603050405020304" pitchFamily="18" charset="0"/>
                  </a:rPr>
                  <a:t>1</a:t>
                </a:r>
                <a:r>
                  <a:rPr lang="vi-VN">
                    <a:effectLst/>
                    <a:latin typeface="Times New Roman" panose="02020603050405020304" pitchFamily="18" charset="0"/>
                  </a:rPr>
                  <a:t>, o</a:t>
                </a:r>
                <a:r>
                  <a:rPr lang="vi-VN" baseline="-25000">
                    <a:effectLst/>
                    <a:latin typeface="Times New Roman" panose="02020603050405020304" pitchFamily="18" charset="0"/>
                  </a:rPr>
                  <a:t>2</a:t>
                </a:r>
                <a:r>
                  <a:rPr lang="vi-VN">
                    <a:effectLst/>
                    <a:latin typeface="Times New Roman" panose="02020603050405020304" pitchFamily="18" charset="0"/>
                  </a:rPr>
                  <a:t>, ..., o</a:t>
                </a:r>
                <a:r>
                  <a:rPr lang="vi-VN" baseline="-25000">
                    <a:effectLst/>
                    <a:latin typeface="Times New Roman" panose="02020603050405020304" pitchFamily="18" charset="0"/>
                  </a:rPr>
                  <a:t>T</a:t>
                </a:r>
                <a:r>
                  <a:rPr lang="vi-VN">
                    <a:effectLst/>
                    <a:latin typeface="Times New Roman" panose="02020603050405020304" pitchFamily="18" charset="0"/>
                  </a:rPr>
                  <a:t>) là một chuỗi dữ liệu quan sát cần được gán</a:t>
                </a:r>
                <a:r>
                  <a:rPr lang="en-US">
                    <a:effectLst/>
                    <a:latin typeface="Times New Roman" panose="02020603050405020304" pitchFamily="18" charset="0"/>
                  </a:rPr>
                  <a:t> </a:t>
                </a:r>
                <a:r>
                  <a:rPr lang="vi-VN">
                    <a:effectLst/>
                    <a:latin typeface="Times New Roman" panose="02020603050405020304" pitchFamily="18" charset="0"/>
                  </a:rPr>
                  <a:t>nhãn. Gọi S là tập trạng thái, mỗi trạng thái liên kết với một nhãn </a:t>
                </a:r>
                <a:r>
                  <a:rPr lang="vi-VN" i="1">
                    <a:effectLst/>
                    <a:latin typeface="Times New Roman" panose="02020603050405020304" pitchFamily="18" charset="0"/>
                  </a:rPr>
                  <a:t>l</a:t>
                </a:r>
                <a:r>
                  <a:rPr lang="en-US">
                    <a:effectLst/>
                    <a:latin typeface="Times New Roman" panose="02020603050405020304" pitchFamily="18" charset="0"/>
                  </a:rPr>
                  <a:t> </a:t>
                </a:r>
                <a:r>
                  <a:rPr lang="vi-VN">
                    <a:effectLst/>
                    <a:latin typeface="Times New Roman" panose="02020603050405020304" pitchFamily="18" charset="0"/>
                    <a:cs typeface="Times New Roman" panose="02020603050405020304" pitchFamily="18" charset="0"/>
                  </a:rPr>
                  <a:t>∈</a:t>
                </a:r>
                <a:r>
                  <a:rPr lang="en-US">
                    <a:effectLst/>
                    <a:latin typeface="+mj-lt"/>
                  </a:rPr>
                  <a:t> </a:t>
                </a:r>
                <a:r>
                  <a:rPr lang="en-US">
                    <a:effectLst/>
                    <a:latin typeface="Times New Roman" panose="02020603050405020304" pitchFamily="18" charset="0"/>
                    <a:cs typeface="Times New Roman" panose="02020603050405020304" pitchFamily="18" charset="0"/>
                  </a:rPr>
                  <a:t>L</a:t>
                </a:r>
                <a:r>
                  <a:rPr lang="vi-VN">
                    <a:effectLst/>
                    <a:latin typeface="Times New Roman" panose="02020603050405020304" pitchFamily="18" charset="0"/>
                  </a:rPr>
                  <a:t> . Đặt s = (s</a:t>
                </a:r>
                <a:r>
                  <a:rPr lang="en-US" baseline="-25000">
                    <a:effectLst/>
                    <a:latin typeface="Times New Roman" panose="02020603050405020304" pitchFamily="18" charset="0"/>
                  </a:rPr>
                  <a:t>1</a:t>
                </a:r>
                <a:r>
                  <a:rPr lang="vi-VN">
                    <a:effectLst/>
                    <a:latin typeface="Times New Roman" panose="02020603050405020304" pitchFamily="18" charset="0"/>
                  </a:rPr>
                  <a:t>, s</a:t>
                </a:r>
                <a:r>
                  <a:rPr lang="en-US" baseline="-25000">
                    <a:effectLst/>
                    <a:latin typeface="Times New Roman" panose="02020603050405020304" pitchFamily="18" charset="0"/>
                  </a:rPr>
                  <a:t>2</a:t>
                </a:r>
                <a:r>
                  <a:rPr lang="vi-VN">
                    <a:effectLst/>
                    <a:latin typeface="Times New Roman" panose="02020603050405020304" pitchFamily="18" charset="0"/>
                  </a:rPr>
                  <a:t>,</a:t>
                </a:r>
                <a:r>
                  <a:rPr lang="en-US">
                    <a:effectLst/>
                    <a:latin typeface="Times New Roman" panose="02020603050405020304" pitchFamily="18" charset="0"/>
                  </a:rPr>
                  <a:t> </a:t>
                </a:r>
                <a:r>
                  <a:rPr lang="vi-VN">
                    <a:effectLst/>
                    <a:latin typeface="Times New Roman" panose="02020603050405020304" pitchFamily="18" charset="0"/>
                  </a:rPr>
                  <a:t>..., </a:t>
                </a:r>
                <a:r>
                  <a:rPr lang="en-US">
                    <a:effectLst/>
                    <a:latin typeface="Times New Roman" panose="02020603050405020304" pitchFamily="18" charset="0"/>
                  </a:rPr>
                  <a:t> </a:t>
                </a:r>
                <a:r>
                  <a:rPr lang="vi-VN">
                    <a:effectLst/>
                    <a:latin typeface="Times New Roman" panose="02020603050405020304" pitchFamily="18" charset="0"/>
                  </a:rPr>
                  <a:t>s</a:t>
                </a:r>
                <a:r>
                  <a:rPr lang="en-US" baseline="-25000">
                    <a:effectLst/>
                    <a:latin typeface="Times New Roman" panose="02020603050405020304" pitchFamily="18" charset="0"/>
                  </a:rPr>
                  <a:t>T</a:t>
                </a:r>
                <a:r>
                  <a:rPr lang="vi-VN">
                    <a:effectLst/>
                    <a:latin typeface="Times New Roman" panose="02020603050405020304" pitchFamily="18" charset="0"/>
                  </a:rPr>
                  <a:t>) là một chuỗi trạng thái nào đó, CRFs xác định xác su</a:t>
                </a:r>
                <a:r>
                  <a:rPr lang="en-US">
                    <a:effectLst/>
                    <a:latin typeface="Times New Roman" panose="02020603050405020304" pitchFamily="18" charset="0"/>
                  </a:rPr>
                  <a:t>ất</a:t>
                </a:r>
                <a:r>
                  <a:rPr lang="vi-VN">
                    <a:effectLst/>
                    <a:latin typeface="Times New Roman" panose="02020603050405020304" pitchFamily="18" charset="0"/>
                  </a:rPr>
                  <a:t> điều kiện của một chuỗi trạng thái khi biết chuỗi quan sát như sau:</a:t>
                </a:r>
                <a:endParaRPr lang="en-US">
                  <a:effectLst/>
                  <a:latin typeface="Times New Roman" panose="02020603050405020304" pitchFamily="18" charset="0"/>
                </a:endParaRPr>
              </a:p>
              <a:p>
                <a:pPr marL="0" indent="0" algn="just">
                  <a:lnSpc>
                    <a:spcPct val="150000"/>
                  </a:lnSpc>
                  <a:spcBef>
                    <a:spcPts val="0"/>
                  </a:spcBef>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i="1" smtClean="0">
                              <a:latin typeface="Cambria Math" panose="02040503050406030204" pitchFamily="18" charset="0"/>
                              <a:ea typeface="Cambria Math" panose="02040503050406030204" pitchFamily="18" charset="0"/>
                            </a:rPr>
                            <m:t>𝜃</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e>
                          <m:r>
                            <a:rPr lang="en-US" b="0" i="1" smtClean="0">
                              <a:latin typeface="Cambria Math" panose="02040503050406030204" pitchFamily="18" charset="0"/>
                            </a:rPr>
                            <m:t>𝑜</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𝑍</m:t>
                          </m:r>
                          <m:d>
                            <m:dPr>
                              <m:ctrlPr>
                                <a:rPr lang="en-US" b="0" i="1" smtClean="0">
                                  <a:latin typeface="Cambria Math" panose="02040503050406030204" pitchFamily="18" charset="0"/>
                                </a:rPr>
                              </m:ctrlPr>
                            </m:dPr>
                            <m:e>
                              <m:r>
                                <a:rPr lang="en-US" b="0" i="1" smtClean="0">
                                  <a:latin typeface="Cambria Math" panose="02040503050406030204" pitchFamily="18" charset="0"/>
                                </a:rPr>
                                <m:t>𝑜</m:t>
                              </m:r>
                            </m:e>
                          </m:d>
                        </m:den>
                      </m:f>
                      <m:r>
                        <a:rPr lang="en-US" b="0" i="1" smtClean="0">
                          <a:latin typeface="Cambria Math" panose="02040503050406030204" pitchFamily="18" charset="0"/>
                        </a:rPr>
                        <m:t>𝑒𝑥𝑝</m:t>
                      </m:r>
                      <m:d>
                        <m:dPr>
                          <m:begChr m:val="["/>
                          <m:endChr m:val="]"/>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𝑡</m:t>
                              </m:r>
                              <m:r>
                                <a:rPr lang="en-US" b="0" i="1" smtClean="0">
                                  <a:latin typeface="Cambria Math" panose="02040503050406030204" pitchFamily="18" charset="0"/>
                                </a:rPr>
                                <m:t>=1</m:t>
                              </m:r>
                            </m:sub>
                            <m:sup>
                              <m:r>
                                <a:rPr lang="en-US" b="0" i="1" smtClean="0">
                                  <a:latin typeface="Cambria Math" panose="02040503050406030204" pitchFamily="18" charset="0"/>
                                </a:rPr>
                                <m:t>𝑇</m:t>
                              </m:r>
                            </m:sup>
                            <m:e>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𝑘</m:t>
                                  </m:r>
                                </m:sub>
                                <m:sup/>
                                <m:e>
                                  <m:sSub>
                                    <m:sSubPr>
                                      <m:ctrlPr>
                                        <a:rPr lang="en-US" b="0" i="1" smtClean="0">
                                          <a:solidFill>
                                            <a:srgbClr val="836967"/>
                                          </a:solidFill>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𝑜</m:t>
                                      </m:r>
                                      <m:r>
                                        <a:rPr lang="en-US" b="0" i="1" smtClean="0">
                                          <a:latin typeface="Cambria Math" panose="02040503050406030204" pitchFamily="18" charset="0"/>
                                        </a:rPr>
                                        <m:t>,</m:t>
                                      </m:r>
                                      <m:r>
                                        <a:rPr lang="en-US" b="0" i="1" smtClean="0">
                                          <a:latin typeface="Cambria Math" panose="02040503050406030204" pitchFamily="18" charset="0"/>
                                        </a:rPr>
                                        <m:t>𝑡</m:t>
                                      </m:r>
                                    </m:e>
                                  </m:d>
                                </m:e>
                              </m:nary>
                            </m:e>
                          </m:nary>
                        </m:e>
                      </m:d>
                      <m:r>
                        <a:rPr lang="en-US" b="0" i="1" smtClean="0">
                          <a:latin typeface="Cambria Math" panose="02040503050406030204" pitchFamily="18" charset="0"/>
                        </a:rPr>
                        <m:t>            (1)</m:t>
                      </m:r>
                    </m:oMath>
                  </m:oMathPara>
                </a14:m>
                <a:endParaRPr lang="en-US"/>
              </a:p>
            </p:txBody>
          </p:sp>
        </mc:Choice>
        <mc:Fallback xmlns="">
          <p:sp>
            <p:nvSpPr>
              <p:cNvPr id="3" name="Chỗ dành sẵn cho Nội dung 2">
                <a:extLst>
                  <a:ext uri="{FF2B5EF4-FFF2-40B4-BE49-F238E27FC236}">
                    <a16:creationId xmlns:a16="http://schemas.microsoft.com/office/drawing/2014/main" id="{A810D590-92ED-4F6E-B4F0-F3E3EC9166F6}"/>
                  </a:ext>
                </a:extLst>
              </p:cNvPr>
              <p:cNvSpPr>
                <a:spLocks noGrp="1" noRot="1" noChangeAspect="1" noMove="1" noResize="1" noEditPoints="1" noAdjustHandles="1" noChangeArrowheads="1" noChangeShapeType="1" noTextEdit="1"/>
              </p:cNvSpPr>
              <p:nvPr>
                <p:ph idx="1"/>
              </p:nvPr>
            </p:nvSpPr>
            <p:spPr>
              <a:blipFill>
                <a:blip r:embed="rId2"/>
                <a:stretch>
                  <a:fillRect l="-1043" r="-986"/>
                </a:stretch>
              </a:blipFill>
            </p:spPr>
            <p:txBody>
              <a:bodyPr/>
              <a:lstStyle/>
              <a:p>
                <a:r>
                  <a:rPr lang="en-US">
                    <a:noFill/>
                  </a:rPr>
                  <a:t> </a:t>
                </a:r>
              </a:p>
            </p:txBody>
          </p:sp>
        </mc:Fallback>
      </mc:AlternateContent>
      <p:sp>
        <p:nvSpPr>
          <p:cNvPr id="4" name="Tiêu đề 1">
            <a:extLst>
              <a:ext uri="{FF2B5EF4-FFF2-40B4-BE49-F238E27FC236}">
                <a16:creationId xmlns:a16="http://schemas.microsoft.com/office/drawing/2014/main" id="{7B9C5A35-8360-4AF1-BCC5-70F5693B398A}"/>
              </a:ext>
            </a:extLst>
          </p:cNvPr>
          <p:cNvSpPr>
            <a:spLocks noGrp="1"/>
          </p:cNvSpPr>
          <p:nvPr>
            <p:ph type="title"/>
          </p:nvPr>
        </p:nvSpPr>
        <p:spPr>
          <a:xfrm>
            <a:off x="838200" y="500062"/>
            <a:ext cx="10515600" cy="1325563"/>
          </a:xfrm>
        </p:spPr>
        <p:txBody>
          <a:bodyPr/>
          <a:lstStyle/>
          <a:p>
            <a:r>
              <a:rPr lang="en-US">
                <a:effectLst/>
                <a:latin typeface="Times New Roman" panose="02020603050405020304" pitchFamily="18" charset="0"/>
                <a:cs typeface="Times New Roman" panose="02020603050405020304" pitchFamily="18" charset="0"/>
              </a:rPr>
              <a:t>Phương pháp Conditional Random Fields</a:t>
            </a:r>
            <a:endParaRPr lang="en-US"/>
          </a:p>
        </p:txBody>
      </p:sp>
    </p:spTree>
    <p:extLst>
      <p:ext uri="{BB962C8B-B14F-4D97-AF65-F5344CB8AC3E}">
        <p14:creationId xmlns:p14="http://schemas.microsoft.com/office/powerpoint/2010/main" val="1124311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6311996D-0E80-4594-8449-7967F68C6942}"/>
                  </a:ext>
                </a:extLst>
              </p:cNvPr>
              <p:cNvSpPr>
                <a:spLocks noGrp="1"/>
              </p:cNvSpPr>
              <p:nvPr>
                <p:ph idx="1"/>
              </p:nvPr>
            </p:nvSpPr>
            <p:spPr/>
            <p:txBody>
              <a:bodyPr>
                <a:normAutofit lnSpcReduction="10000"/>
              </a:bodyPr>
              <a:lstStyle/>
              <a:p>
                <a:pPr marL="0" indent="0" algn="just">
                  <a:lnSpc>
                    <a:spcPct val="150000"/>
                  </a:lnSpc>
                  <a:spcBef>
                    <a:spcPts val="0"/>
                  </a:spcBef>
                  <a:buNone/>
                </a:pPr>
                <a:r>
                  <a:rPr lang="en-US">
                    <a:latin typeface="Times New Roman" panose="02020603050405020304" pitchFamily="18" charset="0"/>
                    <a:cs typeface="Times New Roman" panose="02020603050405020304" pitchFamily="18" charset="0"/>
                  </a:rPr>
                  <a:t>Gọi Z(o) = </a:t>
                </a:r>
                <a14:m>
                  <m:oMath xmlns:m="http://schemas.openxmlformats.org/officeDocument/2006/math">
                    <m:nary>
                      <m:naryPr>
                        <m:chr m:val="∑"/>
                        <m:limLoc m:val="subSup"/>
                        <m:supHide m:val="on"/>
                        <m:ctrlPr>
                          <a:rPr lang="en-US" i="1" smtClean="0">
                            <a:latin typeface="Cambria Math" panose="02040503050406030204" pitchFamily="18" charset="0"/>
                            <a:cs typeface="Times New Roman" panose="02020603050405020304" pitchFamily="18" charset="0"/>
                          </a:rPr>
                        </m:ctrlPr>
                      </m:naryPr>
                      <m:sub>
                        <m:sSup>
                          <m:sSupPr>
                            <m:ctrlPr>
                              <a:rPr lang="en-US"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𝑠</m:t>
                            </m:r>
                          </m:e>
                          <m:sup>
                            <m:r>
                              <a:rPr lang="en-US" b="0" i="1" smtClean="0">
                                <a:latin typeface="Cambria Math" panose="02040503050406030204" pitchFamily="18" charset="0"/>
                                <a:cs typeface="Times New Roman" panose="02020603050405020304" pitchFamily="18" charset="0"/>
                              </a:rPr>
                              <m:t>1</m:t>
                            </m:r>
                          </m:sup>
                        </m:sSup>
                      </m:sub>
                      <m:sup/>
                      <m:e>
                        <m:r>
                          <m:rPr>
                            <m:sty m:val="p"/>
                          </m:rPr>
                          <a:rPr lang="en-US" b="0" i="0" smtClean="0">
                            <a:latin typeface="Cambria Math" panose="02040503050406030204" pitchFamily="18" charset="0"/>
                            <a:cs typeface="Times New Roman" panose="02020603050405020304" pitchFamily="18" charset="0"/>
                          </a:rPr>
                          <m:t>exp</m:t>
                        </m:r>
                        <m:d>
                          <m:dPr>
                            <m:ctrlPr>
                              <a:rPr lang="en-US" b="0" i="1" smtClean="0">
                                <a:latin typeface="Cambria Math" panose="02040503050406030204" pitchFamily="18" charset="0"/>
                                <a:cs typeface="Times New Roman" panose="020206030504050203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𝑡</m:t>
                                </m:r>
                                <m:r>
                                  <a:rPr lang="en-US" b="0" i="1" smtClean="0">
                                    <a:latin typeface="Cambria Math" panose="02040503050406030204" pitchFamily="18" charset="0"/>
                                  </a:rPr>
                                  <m:t>=1</m:t>
                                </m:r>
                              </m:sub>
                              <m:sup>
                                <m:r>
                                  <a:rPr lang="en-US" b="0" i="1" smtClean="0">
                                    <a:latin typeface="Cambria Math" panose="02040503050406030204" pitchFamily="18" charset="0"/>
                                  </a:rPr>
                                  <m:t>𝑇</m:t>
                                </m:r>
                              </m:sup>
                              <m:e>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𝑘</m:t>
                                    </m:r>
                                  </m:sub>
                                  <m:sup/>
                                  <m:e>
                                    <m:sSub>
                                      <m:sSubPr>
                                        <m:ctrlPr>
                                          <a:rPr lang="en-US" b="0" i="1" smtClean="0">
                                            <a:solidFill>
                                              <a:srgbClr val="836967"/>
                                            </a:solidFill>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𝑡</m:t>
                                        </m:r>
                                        <m:r>
                                          <a:rPr lang="en-US" b="0" i="1" smtClean="0">
                                            <a:latin typeface="Cambria Math" panose="02040503050406030204" pitchFamily="18" charset="0"/>
                                          </a:rPr>
                                          <m:t>−1</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r>
                                          <a:rPr lang="en-US" b="0" i="1" smtClean="0">
                                            <a:latin typeface="Cambria Math" panose="02040503050406030204" pitchFamily="18" charset="0"/>
                                          </a:rPr>
                                          <m:t>′</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𝑜</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e>
                                </m:nary>
                              </m:e>
                            </m:nary>
                          </m:e>
                        </m:d>
                        <m:r>
                          <a:rPr lang="en-US" b="0" i="1" smtClean="0">
                            <a:latin typeface="Cambria Math" panose="02040503050406030204" pitchFamily="18" charset="0"/>
                            <a:cs typeface="Times New Roman" panose="02020603050405020304" pitchFamily="18" charset="0"/>
                          </a:rPr>
                          <m:t>⁡</m:t>
                        </m:r>
                      </m:e>
                    </m:nary>
                  </m:oMath>
                </a14:m>
                <a:r>
                  <a:rPr lang="en-US">
                    <a:latin typeface="Times New Roman" panose="02020603050405020304" pitchFamily="18" charset="0"/>
                    <a:cs typeface="Times New Roman" panose="02020603050405020304" pitchFamily="18" charset="0"/>
                  </a:rPr>
                  <a:t> là thừa số chuẩn hóa trên toán bộ các chuỗi nhãn có thể.</a:t>
                </a:r>
                <a:r>
                  <a:rPr lang="en-US" b="0"/>
                  <a:t> </a:t>
                </a:r>
              </a:p>
              <a:p>
                <a:pPr marL="0" indent="0" algn="just">
                  <a:lnSpc>
                    <a:spcPct val="150000"/>
                  </a:lnSpc>
                  <a:spcBef>
                    <a:spcPts val="0"/>
                  </a:spcBef>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𝑓</m:t>
                        </m:r>
                      </m:e>
                      <m:sub>
                        <m:r>
                          <a:rPr lang="en-US" b="0" i="1" smtClean="0">
                            <a:latin typeface="Cambria Math" panose="02040503050406030204" pitchFamily="18" charset="0"/>
                          </a:rPr>
                          <m:t>𝑘</m:t>
                        </m:r>
                      </m:sub>
                    </m:sSub>
                  </m:oMath>
                </a14:m>
                <a:r>
                  <a:rPr lang="en-US">
                    <a:latin typeface="Times New Roman" panose="02020603050405020304" pitchFamily="18" charset="0"/>
                    <a:cs typeface="Times New Roman" panose="02020603050405020304" pitchFamily="18" charset="0"/>
                  </a:rPr>
                  <a:t> xác định một hàm đặc trưng </a:t>
                </a:r>
              </a:p>
              <a:p>
                <a:pPr marL="0" indent="0" algn="just">
                  <a:lnSpc>
                    <a:spcPct val="150000"/>
                  </a:lnSpc>
                  <a:spcBef>
                    <a:spcPts val="0"/>
                  </a:spcBef>
                  <a:buNone/>
                </a:pPr>
                <a14:m>
                  <m:oMath xmlns:m="http://schemas.openxmlformats.org/officeDocument/2006/math">
                    <m:sSub>
                      <m:sSubPr>
                        <m:ctrlPr>
                          <a:rPr lang="en-US" b="0" i="1" smtClean="0">
                            <a:solidFill>
                              <a:srgbClr val="836967"/>
                            </a:solidFill>
                            <a:latin typeface="Cambria Math" panose="02040503050406030204" pitchFamily="18" charset="0"/>
                          </a:rPr>
                        </m:ctrlPr>
                      </m:sSubPr>
                      <m:e>
                        <m:r>
                          <a:rPr lang="en-US" b="0" i="1" smtClean="0">
                            <a:solidFill>
                              <a:srgbClr val="836967"/>
                            </a:solidFill>
                            <a:latin typeface="Cambria Math" panose="02040503050406030204" pitchFamily="18" charset="0"/>
                          </a:rPr>
                          <m:t>− </m:t>
                        </m:r>
                        <m:r>
                          <a:rPr lang="en-US" b="0" i="1" smtClean="0">
                            <a:latin typeface="Cambria Math" panose="02040503050406030204" pitchFamily="18" charset="0"/>
                          </a:rPr>
                          <m:t>𝜆</m:t>
                        </m:r>
                      </m:e>
                      <m:sub>
                        <m:r>
                          <a:rPr lang="en-US" b="0" i="1" smtClean="0">
                            <a:latin typeface="Cambria Math" panose="02040503050406030204" pitchFamily="18" charset="0"/>
                          </a:rPr>
                          <m:t>𝑘</m:t>
                        </m:r>
                      </m:sub>
                    </m:sSub>
                  </m:oMath>
                </a14:m>
                <a:r>
                  <a:rPr lang="en-US">
                    <a:latin typeface="Times New Roman" panose="02020603050405020304" pitchFamily="18" charset="0"/>
                    <a:cs typeface="Times New Roman" panose="02020603050405020304" pitchFamily="18" charset="0"/>
                  </a:rPr>
                  <a:t> là trọng số liên kết với mỗi đặc trưng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oMath>
                </a14:m>
                <a:r>
                  <a:rPr lang="en-US">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US">
                    <a:latin typeface="Times New Roman" panose="02020603050405020304" pitchFamily="18" charset="0"/>
                    <a:cs typeface="Times New Roman" panose="02020603050405020304" pitchFamily="18" charset="0"/>
                  </a:rPr>
                  <a:t>Mục đích của việc học máy với CRFs là ước lượng các trọng số này. Ở đây, ta có hai loại đặc trưng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oMath>
                </a14:m>
                <a:r>
                  <a:rPr lang="en-US">
                    <a:latin typeface="Times New Roman" panose="02020603050405020304" pitchFamily="18" charset="0"/>
                    <a:cs typeface="Times New Roman" panose="02020603050405020304" pitchFamily="18" charset="0"/>
                  </a:rPr>
                  <a:t> : đặc trưng trạng thái (per-state) và đặc trưng chuyển (transition).</a:t>
                </a:r>
              </a:p>
            </p:txBody>
          </p:sp>
        </mc:Choice>
        <mc:Fallback xmlns="">
          <p:sp>
            <p:nvSpPr>
              <p:cNvPr id="3" name="Chỗ dành sẵn cho Nội dung 2">
                <a:extLst>
                  <a:ext uri="{FF2B5EF4-FFF2-40B4-BE49-F238E27FC236}">
                    <a16:creationId xmlns:a16="http://schemas.microsoft.com/office/drawing/2014/main" id="{6311996D-0E80-4594-8449-7967F68C6942}"/>
                  </a:ext>
                </a:extLst>
              </p:cNvPr>
              <p:cNvSpPr>
                <a:spLocks noGrp="1" noRot="1" noChangeAspect="1" noMove="1" noResize="1" noEditPoints="1" noAdjustHandles="1" noChangeArrowheads="1" noChangeShapeType="1" noTextEdit="1"/>
              </p:cNvSpPr>
              <p:nvPr>
                <p:ph idx="1"/>
              </p:nvPr>
            </p:nvSpPr>
            <p:spPr>
              <a:blipFill>
                <a:blip r:embed="rId2"/>
                <a:stretch>
                  <a:fillRect l="-1217" r="-1159" b="-1541"/>
                </a:stretch>
              </a:blipFill>
            </p:spPr>
            <p:txBody>
              <a:bodyPr/>
              <a:lstStyle/>
              <a:p>
                <a:r>
                  <a:rPr lang="en-US">
                    <a:noFill/>
                  </a:rPr>
                  <a:t> </a:t>
                </a:r>
              </a:p>
            </p:txBody>
          </p:sp>
        </mc:Fallback>
      </mc:AlternateContent>
      <p:sp>
        <p:nvSpPr>
          <p:cNvPr id="4" name="Tiêu đề 1">
            <a:extLst>
              <a:ext uri="{FF2B5EF4-FFF2-40B4-BE49-F238E27FC236}">
                <a16:creationId xmlns:a16="http://schemas.microsoft.com/office/drawing/2014/main" id="{F1857BD6-E87B-4D25-9041-5D77C9F6D9BF}"/>
              </a:ext>
            </a:extLst>
          </p:cNvPr>
          <p:cNvSpPr>
            <a:spLocks noGrp="1"/>
          </p:cNvSpPr>
          <p:nvPr>
            <p:ph type="title"/>
          </p:nvPr>
        </p:nvSpPr>
        <p:spPr>
          <a:xfrm>
            <a:off x="838200" y="500062"/>
            <a:ext cx="10515600" cy="1325563"/>
          </a:xfrm>
        </p:spPr>
        <p:txBody>
          <a:bodyPr/>
          <a:lstStyle/>
          <a:p>
            <a:r>
              <a:rPr lang="en-US">
                <a:effectLst/>
                <a:latin typeface="Times New Roman" panose="02020603050405020304" pitchFamily="18" charset="0"/>
                <a:cs typeface="Times New Roman" panose="02020603050405020304" pitchFamily="18" charset="0"/>
              </a:rPr>
              <a:t>Phương pháp Conditional Random Fields</a:t>
            </a:r>
            <a:endParaRPr lang="en-US"/>
          </a:p>
        </p:txBody>
      </p:sp>
    </p:spTree>
    <p:extLst>
      <p:ext uri="{BB962C8B-B14F-4D97-AF65-F5344CB8AC3E}">
        <p14:creationId xmlns:p14="http://schemas.microsoft.com/office/powerpoint/2010/main" val="3432799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63A163A5-5A0C-4BCA-8B35-4F5B2092A8B9}"/>
                  </a:ext>
                </a:extLst>
              </p:cNvPr>
              <p:cNvSpPr>
                <a:spLocks noGrp="1"/>
              </p:cNvSpPr>
              <p:nvPr>
                <p:ph idx="1"/>
              </p:nvPr>
            </p:nvSpPr>
            <p:spPr/>
            <p:txBody>
              <a:bodyPr>
                <a:normAutofit fontScale="92500" lnSpcReduction="10000"/>
              </a:bodyPr>
              <a:lstStyle/>
              <a:p>
                <a:pPr marL="0" indent="0">
                  <a:lnSpc>
                    <a:spcPct val="150000"/>
                  </a:lnSpc>
                  <a:spcBef>
                    <a:spcPts val="0"/>
                  </a:spcBef>
                  <a:buNone/>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𝑓</m:t>
                          </m:r>
                        </m:e>
                        <m:sub>
                          <m:r>
                            <a:rPr lang="en-US" b="0" i="1" smtClean="0">
                              <a:latin typeface="Cambria Math" panose="02040503050406030204" pitchFamily="18" charset="0"/>
                              <a:cs typeface="Times New Roman" panose="02020603050405020304" pitchFamily="18" charset="0"/>
                            </a:rPr>
                            <m:t>𝑘</m:t>
                          </m:r>
                        </m:sub>
                        <m:sup>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𝑝𝑒𝑟</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𝑠𝑡𝑎𝑡𝑒</m:t>
                              </m:r>
                            </m:e>
                          </m:d>
                        </m:sup>
                      </m:sSubSup>
                      <m:d>
                        <m:dPr>
                          <m:ctrlPr>
                            <a:rPr lang="en-US" b="0" i="1" smtClean="0">
                              <a:latin typeface="Cambria Math" panose="02040503050406030204" pitchFamily="18" charset="0"/>
                              <a:cs typeface="Times New Roman" panose="02020603050405020304" pitchFamily="18" charset="0"/>
                            </a:rPr>
                          </m:ctrlPr>
                        </m:d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𝑠</m:t>
                              </m:r>
                            </m:e>
                            <m:sub>
                              <m:r>
                                <a:rPr lang="en-US" b="0" i="1" smtClean="0">
                                  <a:latin typeface="Cambria Math" panose="02040503050406030204" pitchFamily="18" charset="0"/>
                                  <a:cs typeface="Times New Roman" panose="02020603050405020304" pitchFamily="18" charset="0"/>
                                </a:rPr>
                                <m:t>𝑡</m:t>
                              </m:r>
                            </m:sub>
                          </m:sSub>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𝑜</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𝑡</m:t>
                          </m:r>
                        </m:e>
                      </m:d>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ea typeface="Cambria Math" panose="02040503050406030204" pitchFamily="18" charset="0"/>
                          <a:cs typeface="Times New Roman" panose="02020603050405020304" pitchFamily="18" charset="0"/>
                        </a:rPr>
                        <m:t>𝛿</m:t>
                      </m:r>
                      <m:d>
                        <m:d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𝑠</m:t>
                              </m:r>
                            </m:e>
                            <m:sub>
                              <m:r>
                                <a:rPr lang="en-US" b="0" i="1" smtClean="0">
                                  <a:latin typeface="Cambria Math" panose="02040503050406030204" pitchFamily="18" charset="0"/>
                                  <a:ea typeface="Cambria Math" panose="02040503050406030204" pitchFamily="18" charset="0"/>
                                  <a:cs typeface="Times New Roman" panose="02020603050405020304" pitchFamily="18" charset="0"/>
                                </a:rPr>
                                <m:t>𝑡</m:t>
                              </m:r>
                            </m:sub>
                          </m:sSub>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𝑙</m:t>
                          </m:r>
                        </m:e>
                      </m:d>
                      <m:sSub>
                        <m:sSub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ea typeface="Cambria Math" panose="02040503050406030204" pitchFamily="18" charset="0"/>
                              <a:cs typeface="Times New Roman" panose="02020603050405020304" pitchFamily="18" charset="0"/>
                            </a:rPr>
                            <m:t>𝑘</m:t>
                          </m:r>
                        </m:sub>
                      </m:sSub>
                      <m:d>
                        <m:d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𝑜</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𝑡</m:t>
                          </m:r>
                        </m:e>
                      </m:d>
                      <m:r>
                        <a:rPr lang="en-US" b="0" i="0" smtClean="0">
                          <a:latin typeface="Cambria Math" panose="02040503050406030204" pitchFamily="18" charset="0"/>
                          <a:ea typeface="Cambria Math" panose="02040503050406030204" pitchFamily="18" charset="0"/>
                          <a:cs typeface="Times New Roman" panose="02020603050405020304" pitchFamily="18" charset="0"/>
                        </a:rPr>
                        <m:t>                  (2)</m:t>
                      </m:r>
                    </m:oMath>
                  </m:oMathPara>
                </a14:m>
                <a:endParaRPr lang="en-US" b="0">
                  <a:latin typeface="Times New Roman" panose="02020603050405020304" pitchFamily="18" charset="0"/>
                  <a:ea typeface="Cambria Math" panose="02040503050406030204" pitchFamily="18" charset="0"/>
                  <a:cs typeface="Times New Roman" panose="02020603050405020304" pitchFamily="18" charset="0"/>
                </a:endParaRPr>
              </a:p>
              <a:p>
                <a:pPr marL="0" indent="0">
                  <a:lnSpc>
                    <a:spcPct val="150000"/>
                  </a:lnSpc>
                  <a:spcBef>
                    <a:spcPts val="0"/>
                  </a:spcBef>
                  <a:buNone/>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𝑓</m:t>
                          </m:r>
                        </m:e>
                        <m:sub>
                          <m:r>
                            <a:rPr lang="en-US" b="0" i="1" smtClean="0">
                              <a:latin typeface="Cambria Math" panose="02040503050406030204" pitchFamily="18" charset="0"/>
                              <a:cs typeface="Times New Roman" panose="02020603050405020304" pitchFamily="18" charset="0"/>
                            </a:rPr>
                            <m:t>𝑘</m:t>
                          </m:r>
                        </m:sub>
                        <m:sup>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𝑡𝑟𝑎𝑛𝑠𝑖𝑡𝑖𝑜𝑛</m:t>
                              </m:r>
                            </m:e>
                          </m:d>
                        </m:sup>
                      </m:sSubSup>
                      <m:d>
                        <m:dPr>
                          <m:ctrlPr>
                            <a:rPr lang="en-US" b="0" i="1" smtClean="0">
                              <a:latin typeface="Cambria Math" panose="02040503050406030204" pitchFamily="18" charset="0"/>
                              <a:cs typeface="Times New Roman" panose="02020603050405020304" pitchFamily="18" charset="0"/>
                            </a:rPr>
                          </m:ctrlPr>
                        </m:d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𝑠</m:t>
                              </m:r>
                            </m:e>
                            <m:sub>
                              <m:r>
                                <a:rPr lang="en-US" b="0" i="1" smtClean="0">
                                  <a:latin typeface="Cambria Math" panose="02040503050406030204" pitchFamily="18" charset="0"/>
                                  <a:cs typeface="Times New Roman" panose="02020603050405020304" pitchFamily="18" charset="0"/>
                                </a:rPr>
                                <m:t>𝑡</m:t>
                              </m:r>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𝑠</m:t>
                              </m:r>
                            </m:e>
                            <m:sub>
                              <m:r>
                                <a:rPr lang="en-US" b="0" i="1" smtClean="0">
                                  <a:latin typeface="Cambria Math" panose="02040503050406030204" pitchFamily="18" charset="0"/>
                                  <a:cs typeface="Times New Roman" panose="02020603050405020304" pitchFamily="18" charset="0"/>
                                </a:rPr>
                                <m:t>𝑡</m:t>
                              </m:r>
                            </m:sub>
                          </m:sSub>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𝑡</m:t>
                          </m:r>
                        </m:e>
                      </m:d>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ea typeface="Cambria Math" panose="02040503050406030204" pitchFamily="18" charset="0"/>
                          <a:cs typeface="Times New Roman" panose="02020603050405020304" pitchFamily="18" charset="0"/>
                        </a:rPr>
                        <m:t>𝛿</m:t>
                      </m:r>
                      <m:d>
                        <m:d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𝑠</m:t>
                              </m:r>
                            </m:e>
                            <m:sub>
                              <m:r>
                                <a:rPr lang="en-US" b="0" i="1" smtClean="0">
                                  <a:latin typeface="Cambria Math" panose="02040503050406030204" pitchFamily="18" charset="0"/>
                                  <a:ea typeface="Cambria Math" panose="02040503050406030204" pitchFamily="18" charset="0"/>
                                  <a:cs typeface="Times New Roman" panose="02020603050405020304" pitchFamily="18" charset="0"/>
                                </a:rPr>
                                <m:t>𝑡</m:t>
                              </m:r>
                              <m:r>
                                <a:rPr lang="en-US"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𝑙</m:t>
                          </m:r>
                        </m:e>
                      </m:d>
                      <m:r>
                        <a:rPr lang="en-US" b="0" i="1" smtClean="0">
                          <a:latin typeface="Cambria Math" panose="02040503050406030204" pitchFamily="18" charset="0"/>
                          <a:ea typeface="Cambria Math" panose="02040503050406030204" pitchFamily="18" charset="0"/>
                          <a:cs typeface="Times New Roman" panose="02020603050405020304" pitchFamily="18" charset="0"/>
                        </a:rPr>
                        <m:t>𝛿</m:t>
                      </m:r>
                      <m:d>
                        <m:d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𝑠</m:t>
                              </m:r>
                            </m:e>
                            <m:sub>
                              <m:r>
                                <a:rPr lang="en-US" b="0" i="1" smtClean="0">
                                  <a:latin typeface="Cambria Math" panose="02040503050406030204" pitchFamily="18" charset="0"/>
                                  <a:ea typeface="Cambria Math" panose="02040503050406030204" pitchFamily="18" charset="0"/>
                                  <a:cs typeface="Times New Roman" panose="02020603050405020304" pitchFamily="18" charset="0"/>
                                </a:rPr>
                                <m:t>𝑡</m:t>
                              </m:r>
                            </m:sub>
                          </m:sSub>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𝑙</m:t>
                          </m:r>
                        </m:e>
                      </m:d>
                      <m:r>
                        <a:rPr lang="en-US" b="0" i="1" smtClean="0">
                          <a:latin typeface="Cambria Math" panose="02040503050406030204" pitchFamily="18" charset="0"/>
                          <a:ea typeface="Cambria Math" panose="02040503050406030204" pitchFamily="18" charset="0"/>
                          <a:cs typeface="Times New Roman" panose="02020603050405020304" pitchFamily="18" charset="0"/>
                        </a:rPr>
                        <m:t>         </m:t>
                      </m:r>
                      <m:r>
                        <a:rPr lang="en-US" b="0" i="0" smtClean="0">
                          <a:latin typeface="Cambria Math" panose="02040503050406030204" pitchFamily="18" charset="0"/>
                          <a:ea typeface="Cambria Math" panose="02040503050406030204" pitchFamily="18" charset="0"/>
                          <a:cs typeface="Times New Roman" panose="02020603050405020304" pitchFamily="18" charset="0"/>
                        </a:rPr>
                        <m:t>(3)</m:t>
                      </m:r>
                    </m:oMath>
                  </m:oMathPara>
                </a14:m>
                <a:endParaRPr lang="en-US">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US">
                    <a:latin typeface="Times New Roman" panose="02020603050405020304" pitchFamily="18" charset="0"/>
                    <a:cs typeface="Times New Roman" panose="02020603050405020304" pitchFamily="18" charset="0"/>
                  </a:rPr>
                  <a:t>Ở đây </a:t>
                </a:r>
                <a14:m>
                  <m:oMath xmlns:m="http://schemas.openxmlformats.org/officeDocument/2006/math">
                    <m:r>
                      <a:rPr lang="en-US" b="0" i="1" smtClean="0">
                        <a:latin typeface="Cambria Math" panose="02040503050406030204" pitchFamily="18" charset="0"/>
                        <a:ea typeface="Cambria Math" panose="02040503050406030204" pitchFamily="18" charset="0"/>
                        <a:cs typeface="Times New Roman" panose="02020603050405020304" pitchFamily="18" charset="0"/>
                      </a:rPr>
                      <m:t>𝛿</m:t>
                    </m:r>
                  </m:oMath>
                </a14:m>
                <a:r>
                  <a:rPr lang="en-US">
                    <a:latin typeface="Times New Roman" panose="02020603050405020304" pitchFamily="18" charset="0"/>
                    <a:cs typeface="Times New Roman" panose="02020603050405020304" pitchFamily="18" charset="0"/>
                  </a:rPr>
                  <a:t> là Kronecker-</a:t>
                </a:r>
                <a:r>
                  <a:rPr lang="en-US" b="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cs typeface="Times New Roman" panose="02020603050405020304" pitchFamily="18" charset="0"/>
                      </a:rPr>
                      <m:t>𝛿</m:t>
                    </m:r>
                  </m:oMath>
                </a14:m>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Mỗi đặc trưng trạng thái (2) kết hợp nhãn </a:t>
                </a:r>
                <a:r>
                  <a:rPr lang="en-US" i="1">
                    <a:latin typeface="Times New Roman" panose="02020603050405020304" pitchFamily="18" charset="0"/>
                    <a:cs typeface="Times New Roman" panose="02020603050405020304" pitchFamily="18" charset="0"/>
                  </a:rPr>
                  <a:t>l của</a:t>
                </a:r>
                <a:r>
                  <a:rPr lang="vi-VN">
                    <a:latin typeface="Times New Roman" panose="02020603050405020304" pitchFamily="18" charset="0"/>
                    <a:cs typeface="Times New Roman" panose="02020603050405020304" pitchFamily="18" charset="0"/>
                  </a:rPr>
                  <a:t> trạng thái hiện tại s</a:t>
                </a:r>
                <a:r>
                  <a:rPr lang="vi-VN" baseline="-25000">
                    <a:latin typeface="Times New Roman" panose="02020603050405020304" pitchFamily="18" charset="0"/>
                    <a:cs typeface="Times New Roman" panose="02020603050405020304" pitchFamily="18" charset="0"/>
                  </a:rPr>
                  <a:t>t</a:t>
                </a:r>
                <a:r>
                  <a:rPr lang="vi-VN">
                    <a:latin typeface="Times New Roman" panose="02020603050405020304" pitchFamily="18" charset="0"/>
                    <a:cs typeface="Times New Roman" panose="02020603050405020304" pitchFamily="18" charset="0"/>
                  </a:rPr>
                  <a:t> và một vị từ ngữ cảnh - một hàm nhị phân x</a:t>
                </a:r>
                <a:r>
                  <a:rPr lang="vi-VN" baseline="-25000">
                    <a:latin typeface="Times New Roman" panose="02020603050405020304" pitchFamily="18" charset="0"/>
                    <a:cs typeface="Times New Roman" panose="02020603050405020304" pitchFamily="18" charset="0"/>
                  </a:rPr>
                  <a:t>k</a:t>
                </a:r>
                <a:r>
                  <a:rPr lang="vi-VN">
                    <a:latin typeface="Times New Roman" panose="02020603050405020304" pitchFamily="18" charset="0"/>
                    <a:cs typeface="Times New Roman" panose="02020603050405020304" pitchFamily="18" charset="0"/>
                  </a:rPr>
                  <a:t>(o,t) xác định các ngữ cảnh quan trọng </a:t>
                </a:r>
                <a:r>
                  <a:rPr lang="en-US">
                    <a:latin typeface="Times New Roman" panose="02020603050405020304" pitchFamily="18" charset="0"/>
                    <a:cs typeface="Times New Roman" panose="02020603050405020304" pitchFamily="18" charset="0"/>
                  </a:rPr>
                  <a:t>c</a:t>
                </a:r>
                <a:r>
                  <a:rPr lang="vi-VN">
                    <a:latin typeface="Times New Roman" panose="02020603050405020304" pitchFamily="18" charset="0"/>
                    <a:cs typeface="Times New Roman" panose="02020603050405020304" pitchFamily="18" charset="0"/>
                  </a:rPr>
                  <a:t>ủa quan sát o tại vị trí t. Một đặc trưng chuyển (3) biểu diễn sự phụ thuộc chuỗi </a:t>
                </a:r>
                <a:r>
                  <a:rPr lang="en-US">
                    <a:latin typeface="Times New Roman" panose="02020603050405020304" pitchFamily="18" charset="0"/>
                    <a:cs typeface="Times New Roman" panose="02020603050405020304" pitchFamily="18" charset="0"/>
                  </a:rPr>
                  <a:t>bằng cách kết hợp nhãn </a:t>
                </a:r>
                <a:r>
                  <a:rPr lang="en-US" i="1">
                    <a:latin typeface="Times New Roman" panose="02020603050405020304" pitchFamily="18" charset="0"/>
                    <a:cs typeface="Times New Roman" panose="02020603050405020304" pitchFamily="18" charset="0"/>
                  </a:rPr>
                  <a:t>l’ </a:t>
                </a:r>
                <a:r>
                  <a:rPr lang="en-US">
                    <a:latin typeface="Times New Roman" panose="02020603050405020304" pitchFamily="18" charset="0"/>
                    <a:cs typeface="Times New Roman" panose="02020603050405020304" pitchFamily="18" charset="0"/>
                  </a:rPr>
                  <a:t>của trạng thái trước s</a:t>
                </a:r>
                <a:r>
                  <a:rPr lang="en-US" baseline="-25000">
                    <a:latin typeface="Times New Roman" panose="02020603050405020304" pitchFamily="18" charset="0"/>
                    <a:cs typeface="Times New Roman" panose="02020603050405020304" pitchFamily="18" charset="0"/>
                  </a:rPr>
                  <a:t>t-1 </a:t>
                </a:r>
                <a:r>
                  <a:rPr lang="en-US">
                    <a:latin typeface="Times New Roman" panose="02020603050405020304" pitchFamily="18" charset="0"/>
                    <a:cs typeface="Times New Roman" panose="02020603050405020304" pitchFamily="18" charset="0"/>
                  </a:rPr>
                  <a:t>và nhãn </a:t>
                </a:r>
                <a:r>
                  <a:rPr lang="en-US" i="1">
                    <a:latin typeface="Times New Roman" panose="02020603050405020304" pitchFamily="18" charset="0"/>
                    <a:cs typeface="Times New Roman" panose="02020603050405020304" pitchFamily="18" charset="0"/>
                  </a:rPr>
                  <a:t>l </a:t>
                </a:r>
                <a:r>
                  <a:rPr lang="en-US">
                    <a:latin typeface="Times New Roman" panose="02020603050405020304" pitchFamily="18" charset="0"/>
                    <a:cs typeface="Times New Roman" panose="02020603050405020304" pitchFamily="18" charset="0"/>
                  </a:rPr>
                  <a:t>của trạng thái hiện tại s</a:t>
                </a:r>
                <a:r>
                  <a:rPr lang="en-US" baseline="-25000">
                    <a:latin typeface="Times New Roman" panose="02020603050405020304" pitchFamily="18" charset="0"/>
                    <a:cs typeface="Times New Roman" panose="02020603050405020304" pitchFamily="18" charset="0"/>
                  </a:rPr>
                  <a:t>t</a:t>
                </a:r>
                <a:r>
                  <a:rPr lang="en-US">
                    <a:latin typeface="Times New Roman" panose="02020603050405020304" pitchFamily="18" charset="0"/>
                    <a:cs typeface="Times New Roman" panose="02020603050405020304" pitchFamily="18" charset="0"/>
                  </a:rPr>
                  <a:t>.</a:t>
                </a:r>
                <a:endParaRPr lang="en-US" i="1" baseline="-25000">
                  <a:latin typeface="Times New Roman" panose="02020603050405020304" pitchFamily="18" charset="0"/>
                  <a:cs typeface="Times New Roman" panose="02020603050405020304" pitchFamily="18" charset="0"/>
                </a:endParaRPr>
              </a:p>
            </p:txBody>
          </p:sp>
        </mc:Choice>
        <mc:Fallback xmlns="">
          <p:sp>
            <p:nvSpPr>
              <p:cNvPr id="3" name="Chỗ dành sẵn cho Nội dung 2">
                <a:extLst>
                  <a:ext uri="{FF2B5EF4-FFF2-40B4-BE49-F238E27FC236}">
                    <a16:creationId xmlns:a16="http://schemas.microsoft.com/office/drawing/2014/main" id="{63A163A5-5A0C-4BCA-8B35-4F5B2092A8B9}"/>
                  </a:ext>
                </a:extLst>
              </p:cNvPr>
              <p:cNvSpPr>
                <a:spLocks noGrp="1" noRot="1" noChangeAspect="1" noMove="1" noResize="1" noEditPoints="1" noAdjustHandles="1" noChangeArrowheads="1" noChangeShapeType="1" noTextEdit="1"/>
              </p:cNvSpPr>
              <p:nvPr>
                <p:ph idx="1"/>
              </p:nvPr>
            </p:nvSpPr>
            <p:spPr>
              <a:blipFill>
                <a:blip r:embed="rId2"/>
                <a:stretch>
                  <a:fillRect l="-1043" r="-986" b="-2521"/>
                </a:stretch>
              </a:blipFill>
            </p:spPr>
            <p:txBody>
              <a:bodyPr/>
              <a:lstStyle/>
              <a:p>
                <a:r>
                  <a:rPr lang="en-US">
                    <a:noFill/>
                  </a:rPr>
                  <a:t> </a:t>
                </a:r>
              </a:p>
            </p:txBody>
          </p:sp>
        </mc:Fallback>
      </mc:AlternateContent>
      <p:sp>
        <p:nvSpPr>
          <p:cNvPr id="4" name="Tiêu đề 1">
            <a:extLst>
              <a:ext uri="{FF2B5EF4-FFF2-40B4-BE49-F238E27FC236}">
                <a16:creationId xmlns:a16="http://schemas.microsoft.com/office/drawing/2014/main" id="{4CC3F6D4-AF67-4347-8C2A-7038F7F70D8F}"/>
              </a:ext>
            </a:extLst>
          </p:cNvPr>
          <p:cNvSpPr>
            <a:spLocks noGrp="1"/>
          </p:cNvSpPr>
          <p:nvPr>
            <p:ph type="title"/>
          </p:nvPr>
        </p:nvSpPr>
        <p:spPr>
          <a:xfrm>
            <a:off x="838200" y="500062"/>
            <a:ext cx="10515600" cy="1325563"/>
          </a:xfrm>
        </p:spPr>
        <p:txBody>
          <a:bodyPr/>
          <a:lstStyle/>
          <a:p>
            <a:r>
              <a:rPr lang="en-US">
                <a:effectLst/>
                <a:latin typeface="Times New Roman" panose="02020603050405020304" pitchFamily="18" charset="0"/>
                <a:cs typeface="Times New Roman" panose="02020603050405020304" pitchFamily="18" charset="0"/>
              </a:rPr>
              <a:t>Phương pháp Conditional Random Fields</a:t>
            </a:r>
            <a:endParaRPr lang="en-US"/>
          </a:p>
        </p:txBody>
      </p:sp>
    </p:spTree>
    <p:extLst>
      <p:ext uri="{BB962C8B-B14F-4D97-AF65-F5344CB8AC3E}">
        <p14:creationId xmlns:p14="http://schemas.microsoft.com/office/powerpoint/2010/main" val="2009843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27CB3E6C-45E1-45C5-89EE-F412A25A78F1}"/>
              </a:ext>
            </a:extLst>
          </p:cNvPr>
          <p:cNvSpPr>
            <a:spLocks noGrp="1"/>
          </p:cNvSpPr>
          <p:nvPr>
            <p:ph idx="1"/>
          </p:nvPr>
        </p:nvSpPr>
        <p:spPr>
          <a:xfrm>
            <a:off x="452487" y="1825625"/>
            <a:ext cx="11302738" cy="4351338"/>
          </a:xfrm>
        </p:spPr>
        <p:txBody>
          <a:bodyPr/>
          <a:lstStyle/>
          <a:p>
            <a:pPr marL="0" indent="0" algn="just">
              <a:lnSpc>
                <a:spcPct val="150000"/>
              </a:lnSpc>
              <a:spcBef>
                <a:spcPts val="0"/>
              </a:spcBef>
              <a:buNone/>
            </a:pPr>
            <a:r>
              <a:rPr lang="vi-VN">
                <a:effectLst/>
                <a:latin typeface="Times New Roman" panose="02020603050405020304" pitchFamily="18" charset="0"/>
              </a:rPr>
              <a:t>Người ta thường huấn luyện CRFs bằng cách làm cực đại hóa hàm likelihood theo dữ</a:t>
            </a:r>
            <a:r>
              <a:rPr lang="en-US">
                <a:effectLst/>
                <a:latin typeface="Times New Roman" panose="02020603050405020304" pitchFamily="18" charset="0"/>
              </a:rPr>
              <a:t> </a:t>
            </a:r>
            <a:r>
              <a:rPr lang="vi-VN">
                <a:effectLst/>
                <a:latin typeface="Times New Roman" panose="02020603050405020304" pitchFamily="18" charset="0"/>
              </a:rPr>
              <a:t>liệu huấn luyện sử dụng các kĩ thuật tối ưu như L</a:t>
            </a:r>
            <a:r>
              <a:rPr lang="en-US">
                <a:latin typeface="Times New Roman" panose="02020603050405020304" pitchFamily="18" charset="0"/>
              </a:rPr>
              <a:t>-</a:t>
            </a:r>
            <a:r>
              <a:rPr lang="vi-VN">
                <a:effectLst/>
                <a:latin typeface="Times New Roman" panose="02020603050405020304" pitchFamily="18" charset="0"/>
              </a:rPr>
              <a:t>BFGS. Việc lập luận (dựa trên mô hình đã học) là tìm ra chuỗi nhãn tương ứng của một chuỗi quan sát đầu vào. Đối v</a:t>
            </a:r>
            <a:r>
              <a:rPr lang="en-US">
                <a:latin typeface="Times New Roman" panose="02020603050405020304" pitchFamily="18" charset="0"/>
              </a:rPr>
              <a:t>ới CRFS, </a:t>
            </a:r>
            <a:r>
              <a:rPr lang="vi-VN">
                <a:effectLst/>
                <a:latin typeface="Times New Roman" panose="02020603050405020304" pitchFamily="18" charset="0"/>
              </a:rPr>
              <a:t>người ta thường sử dụng thuật toán qui hoạch động điển hình là Viterbi để thực hiện lập luận với dữ liệu mới.</a:t>
            </a:r>
            <a:endParaRPr lang="en-US"/>
          </a:p>
        </p:txBody>
      </p:sp>
      <p:sp>
        <p:nvSpPr>
          <p:cNvPr id="4" name="Tiêu đề 1">
            <a:extLst>
              <a:ext uri="{FF2B5EF4-FFF2-40B4-BE49-F238E27FC236}">
                <a16:creationId xmlns:a16="http://schemas.microsoft.com/office/drawing/2014/main" id="{2C7EA064-9532-425A-97D8-327C91171E13}"/>
              </a:ext>
            </a:extLst>
          </p:cNvPr>
          <p:cNvSpPr>
            <a:spLocks noGrp="1"/>
          </p:cNvSpPr>
          <p:nvPr>
            <p:ph type="title"/>
          </p:nvPr>
        </p:nvSpPr>
        <p:spPr>
          <a:xfrm>
            <a:off x="838200" y="500062"/>
            <a:ext cx="10515600" cy="1325563"/>
          </a:xfrm>
        </p:spPr>
        <p:txBody>
          <a:bodyPr/>
          <a:lstStyle/>
          <a:p>
            <a:r>
              <a:rPr lang="en-US">
                <a:effectLst/>
                <a:latin typeface="Times New Roman" panose="02020603050405020304" pitchFamily="18" charset="0"/>
                <a:cs typeface="Times New Roman" panose="02020603050405020304" pitchFamily="18" charset="0"/>
              </a:rPr>
              <a:t>Phương pháp Conditional Random Fields</a:t>
            </a:r>
            <a:endParaRPr lang="en-US"/>
          </a:p>
        </p:txBody>
      </p:sp>
    </p:spTree>
    <p:extLst>
      <p:ext uri="{BB962C8B-B14F-4D97-AF65-F5344CB8AC3E}">
        <p14:creationId xmlns:p14="http://schemas.microsoft.com/office/powerpoint/2010/main" val="4139258335"/>
      </p:ext>
    </p:extLst>
  </p:cSld>
  <p:clrMapOvr>
    <a:masterClrMapping/>
  </p:clrMapOvr>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811</Words>
  <Application>Microsoft Office PowerPoint</Application>
  <PresentationFormat>Màn hình rộng</PresentationFormat>
  <Paragraphs>31</Paragraphs>
  <Slides>10</Slides>
  <Notes>0</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10</vt:i4>
      </vt:variant>
    </vt:vector>
  </HeadingPairs>
  <TitlesOfParts>
    <vt:vector size="16" baseType="lpstr">
      <vt:lpstr>Arial</vt:lpstr>
      <vt:lpstr>Calibri</vt:lpstr>
      <vt:lpstr>Calibri Light</vt:lpstr>
      <vt:lpstr>Cambria Math</vt:lpstr>
      <vt:lpstr>Times New Roman</vt:lpstr>
      <vt:lpstr>Chủ đề Office</vt:lpstr>
      <vt:lpstr>PROJECT GIỮA KỲ NHẬP MÔN XỬ LÝ NGÔN NGỮ TỰ NHIÊN INTRODUCTION TO NATURAL LANGUAGE PROCESSING</vt:lpstr>
      <vt:lpstr>Các kết quả test của các model</vt:lpstr>
      <vt:lpstr>Khái niệm Conditional Random Fields</vt:lpstr>
      <vt:lpstr>Khái niệm Conditional Random Fields</vt:lpstr>
      <vt:lpstr>Khái niệm Conditional Random Fields</vt:lpstr>
      <vt:lpstr>Phương pháp Conditional Random Fields</vt:lpstr>
      <vt:lpstr>Phương pháp Conditional Random Fields</vt:lpstr>
      <vt:lpstr>Phương pháp Conditional Random Fields</vt:lpstr>
      <vt:lpstr>Phương pháp Conditional Random Fields</vt:lpstr>
      <vt:lpstr>Tham khảo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Phương pháp Conditional Random Fields</dc:title>
  <dc:creator>Khoa Nguyen</dc:creator>
  <cp:lastModifiedBy>Khoa Nguyen</cp:lastModifiedBy>
  <cp:revision>27</cp:revision>
  <dcterms:created xsi:type="dcterms:W3CDTF">2021-03-06T14:46:53Z</dcterms:created>
  <dcterms:modified xsi:type="dcterms:W3CDTF">2021-03-07T15:33:15Z</dcterms:modified>
</cp:coreProperties>
</file>