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71" r:id="rId15"/>
    <p:sldId id="286" r:id="rId16"/>
    <p:sldId id="272" r:id="rId17"/>
    <p:sldId id="287" r:id="rId18"/>
    <p:sldId id="273" r:id="rId19"/>
    <p:sldId id="274" r:id="rId20"/>
    <p:sldId id="288" r:id="rId21"/>
    <p:sldId id="275" r:id="rId22"/>
    <p:sldId id="276" r:id="rId23"/>
    <p:sldId id="277" r:id="rId24"/>
    <p:sldId id="278" r:id="rId25"/>
    <p:sldId id="279" r:id="rId26"/>
    <p:sldId id="280" r:id="rId27"/>
    <p:sldId id="281" r:id="rId28"/>
    <p:sldId id="289" r:id="rId29"/>
    <p:sldId id="282" r:id="rId30"/>
    <p:sldId id="283" r:id="rId31"/>
    <p:sldId id="284" r:id="rId32"/>
    <p:sldId id="285" r:id="rId33"/>
    <p:sldId id="269" r:id="rId3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91400" cy="6866640"/>
            <a:chOff x="0" y="-8640"/>
            <a:chExt cx="12191400" cy="6866640"/>
          </a:xfrm>
        </p:grpSpPr>
        <p:sp>
          <p:nvSpPr>
            <p:cNvPr id="25"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09480"/>
            <a:ext cx="8596080" cy="1320120"/>
          </a:xfrm>
          <a:prstGeom prst="rect">
            <a:avLst/>
          </a:prstGeom>
        </p:spPr>
        <p:txBody>
          <a:bodyPr lIns="0" tIns="0" rIns="0" bIns="0" anchor="ctr"/>
          <a:lstStyle/>
          <a:p>
            <a:r>
              <a:rPr lang="en-US" sz="1800" b="0" strike="noStrike" spc="-1">
                <a:latin typeface="Arial"/>
              </a:rPr>
              <a:t>Click to edit the title text format</a:t>
            </a:r>
          </a:p>
        </p:txBody>
      </p:sp>
      <p:sp>
        <p:nvSpPr>
          <p:cNvPr id="2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1703.07737.pdf" TargetMode="External"/><Relationship Id="rId2" Type="http://schemas.openxmlformats.org/officeDocument/2006/relationships/hyperlink" Target="https://arxiv.org/pdf/1503.03832.pdf" TargetMode="External"/><Relationship Id="rId1" Type="http://schemas.openxmlformats.org/officeDocument/2006/relationships/slideLayout" Target="../slideLayouts/slideLayout13.xml"/><Relationship Id="rId6" Type="http://schemas.openxmlformats.org/officeDocument/2006/relationships/hyperlink" Target="https://arxiv.org/ftp/arxiv/papers/1804/1804.07573.pdf" TargetMode="External"/><Relationship Id="rId5" Type="http://schemas.openxmlformats.org/officeDocument/2006/relationships/hyperlink" Target="https://arxiv.org/pdf/1801.07698.pdf" TargetMode="External"/><Relationship Id="rId4" Type="http://schemas.openxmlformats.org/officeDocument/2006/relationships/hyperlink" Target="https://arxiv.org/pdf/1704.08063.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017440" y="2468880"/>
            <a:ext cx="7766280" cy="164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5400" b="0" strike="noStrike" spc="-1" dirty="0" err="1">
                <a:solidFill>
                  <a:srgbClr val="90C226"/>
                </a:solidFill>
                <a:latin typeface="Times New Roman"/>
              </a:rPr>
              <a:t>Báo</a:t>
            </a:r>
            <a:r>
              <a:rPr lang="en-US" sz="5400" b="0" strike="noStrike" spc="-1" dirty="0">
                <a:solidFill>
                  <a:srgbClr val="90C226"/>
                </a:solidFill>
                <a:latin typeface="Times New Roman"/>
              </a:rPr>
              <a:t> </a:t>
            </a:r>
            <a:r>
              <a:rPr lang="en-US" sz="5400" b="0" strike="noStrike" spc="-1" dirty="0" err="1">
                <a:solidFill>
                  <a:srgbClr val="90C226"/>
                </a:solidFill>
                <a:latin typeface="Times New Roman"/>
              </a:rPr>
              <a:t>cáo</a:t>
            </a:r>
            <a:r>
              <a:rPr lang="en-US" sz="5400" b="0" strike="noStrike" spc="-1" dirty="0">
                <a:solidFill>
                  <a:srgbClr val="90C226"/>
                </a:solidFill>
                <a:latin typeface="Times New Roman"/>
              </a:rPr>
              <a:t> </a:t>
            </a:r>
            <a:r>
              <a:rPr lang="en-US" sz="5400" b="0" strike="noStrike" spc="-1" dirty="0" err="1">
                <a:solidFill>
                  <a:srgbClr val="90C226"/>
                </a:solidFill>
                <a:latin typeface="Times New Roman"/>
              </a:rPr>
              <a:t>thực</a:t>
            </a:r>
            <a:r>
              <a:rPr lang="en-US" sz="5400" b="0" strike="noStrike" spc="-1" dirty="0">
                <a:solidFill>
                  <a:srgbClr val="90C226"/>
                </a:solidFill>
                <a:latin typeface="Times New Roman"/>
              </a:rPr>
              <a:t> </a:t>
            </a:r>
            <a:r>
              <a:rPr lang="en-US" sz="5400" b="0" strike="noStrike" spc="-1" dirty="0" err="1">
                <a:solidFill>
                  <a:srgbClr val="90C226"/>
                </a:solidFill>
                <a:latin typeface="Times New Roman"/>
              </a:rPr>
              <a:t>hiện</a:t>
            </a:r>
            <a:r>
              <a:rPr lang="en-US" sz="5400" b="0" strike="noStrike" spc="-1" dirty="0">
                <a:solidFill>
                  <a:srgbClr val="90C226"/>
                </a:solidFill>
                <a:latin typeface="Times New Roman"/>
              </a:rPr>
              <a:t> </a:t>
            </a:r>
            <a:r>
              <a:rPr lang="en-US" sz="5400" b="0" strike="noStrike" spc="-1" dirty="0" err="1">
                <a:solidFill>
                  <a:srgbClr val="90C226"/>
                </a:solidFill>
                <a:latin typeface="Times New Roman"/>
              </a:rPr>
              <a:t>đồ</a:t>
            </a:r>
            <a:r>
              <a:rPr lang="en-US" sz="5400" b="0" strike="noStrike" spc="-1" dirty="0">
                <a:solidFill>
                  <a:srgbClr val="90C226"/>
                </a:solidFill>
                <a:latin typeface="Times New Roman"/>
              </a:rPr>
              <a:t> </a:t>
            </a:r>
            <a:r>
              <a:rPr lang="en-US" sz="5400" b="0" strike="noStrike" spc="-1" dirty="0" err="1">
                <a:solidFill>
                  <a:srgbClr val="90C226"/>
                </a:solidFill>
                <a:latin typeface="Times New Roman"/>
              </a:rPr>
              <a:t>án</a:t>
            </a:r>
            <a:r>
              <a:rPr dirty="0"/>
              <a:t/>
            </a:r>
            <a:br>
              <a:rPr dirty="0"/>
            </a:br>
            <a:r>
              <a:rPr lang="en-US" sz="1800" b="0" strike="noStrike" spc="-1" dirty="0" err="1">
                <a:solidFill>
                  <a:srgbClr val="000000"/>
                </a:solidFill>
                <a:latin typeface="Times New Roman"/>
              </a:rPr>
              <a:t>Đề</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tài</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Lập</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trình</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ứng</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dụng</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nhận</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diện</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khuôn</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mặt</a:t>
            </a:r>
            <a:r>
              <a:rPr lang="en-US" sz="1800" b="0" strike="noStrike" spc="-1" dirty="0">
                <a:solidFill>
                  <a:srgbClr val="000000"/>
                </a:solidFill>
                <a:latin typeface="Times New Roman"/>
              </a:rPr>
              <a:t> </a:t>
            </a:r>
            <a:r>
              <a:rPr lang="en-US" sz="1800" b="0" strike="noStrike" spc="-1" dirty="0" err="1" smtClean="0">
                <a:solidFill>
                  <a:srgbClr val="000000"/>
                </a:solidFill>
                <a:latin typeface="Times New Roman"/>
              </a:rPr>
              <a:t>để</a:t>
            </a:r>
            <a:r>
              <a:rPr lang="en-US" sz="1800" b="0" strike="noStrike" spc="-1" dirty="0" smtClean="0">
                <a:solidFill>
                  <a:srgbClr val="000000"/>
                </a:solidFill>
                <a:latin typeface="Times New Roman"/>
              </a:rPr>
              <a:t> </a:t>
            </a:r>
            <a:r>
              <a:rPr lang="en-US" sz="1800" b="0" strike="noStrike" spc="-1" dirty="0" err="1">
                <a:solidFill>
                  <a:srgbClr val="000000"/>
                </a:solidFill>
                <a:latin typeface="Times New Roman"/>
              </a:rPr>
              <a:t>điểm</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danh</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học</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sinh</a:t>
            </a:r>
            <a:r>
              <a:rPr lang="en-US" sz="1800" b="0" strike="noStrike" spc="-1" dirty="0">
                <a:solidFill>
                  <a:srgbClr val="000000"/>
                </a:solidFill>
                <a:latin typeface="Times New Roman"/>
              </a:rPr>
              <a:t> qua </a:t>
            </a:r>
            <a:r>
              <a:rPr lang="en-US" sz="1800" b="0" strike="noStrike" spc="-1" dirty="0" err="1">
                <a:solidFill>
                  <a:srgbClr val="000000"/>
                </a:solidFill>
                <a:latin typeface="Times New Roman"/>
              </a:rPr>
              <a:t>websever</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và</a:t>
            </a:r>
            <a:r>
              <a:rPr lang="en-US" sz="1800" b="0" strike="noStrike" spc="-1" dirty="0">
                <a:solidFill>
                  <a:srgbClr val="000000"/>
                </a:solidFill>
                <a:latin typeface="Times New Roman"/>
              </a:rPr>
              <a:t> </a:t>
            </a:r>
            <a:r>
              <a:rPr lang="en-US" sz="1800" b="0" strike="noStrike" spc="-1" dirty="0" smtClean="0">
                <a:solidFill>
                  <a:srgbClr val="000000"/>
                </a:solidFill>
                <a:latin typeface="Times New Roman"/>
              </a:rPr>
              <a:t>CSDL</a:t>
            </a:r>
            <a:r>
              <a:rPr dirty="0"/>
              <a:t/>
            </a:r>
            <a:br>
              <a:rPr dirty="0"/>
            </a:br>
            <a:r>
              <a:rPr lang="en-US" sz="5400" b="0" strike="noStrike" spc="-1" dirty="0">
                <a:solidFill>
                  <a:srgbClr val="90C226"/>
                </a:solidFill>
                <a:latin typeface="Times New Roman"/>
              </a:rPr>
              <a:t> </a:t>
            </a:r>
            <a:r>
              <a:rPr lang="en-US" sz="5400" b="0" strike="noStrike" spc="-1" dirty="0">
                <a:solidFill>
                  <a:srgbClr val="90C226"/>
                </a:solidFill>
                <a:latin typeface="Trebuchet MS"/>
              </a:rPr>
              <a:t> </a:t>
            </a:r>
            <a:endParaRPr lang="en-US" sz="5400" b="0" strike="noStrike" spc="-1" dirty="0">
              <a:latin typeface="Arial"/>
            </a:endParaRPr>
          </a:p>
        </p:txBody>
      </p:sp>
      <p:sp>
        <p:nvSpPr>
          <p:cNvPr id="110" name="CustomShape 2"/>
          <p:cNvSpPr/>
          <p:nvPr/>
        </p:nvSpPr>
        <p:spPr>
          <a:xfrm>
            <a:off x="1506960" y="4050720"/>
            <a:ext cx="7766280" cy="109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spcBef>
                <a:spcPts val="1001"/>
              </a:spcBef>
            </a:pPr>
            <a:r>
              <a:rPr lang="en-US" sz="1800" b="0" strike="noStrike" spc="-1" dirty="0" err="1">
                <a:solidFill>
                  <a:srgbClr val="808080"/>
                </a:solidFill>
                <a:latin typeface="Times New Roman"/>
                <a:ea typeface="Times New Roman"/>
              </a:rPr>
              <a:t>Họ</a:t>
            </a:r>
            <a:r>
              <a:rPr lang="en-US" sz="1800" b="0" strike="noStrike" spc="-1" dirty="0">
                <a:solidFill>
                  <a:srgbClr val="808080"/>
                </a:solidFill>
                <a:latin typeface="Times New Roman"/>
                <a:ea typeface="Times New Roman"/>
              </a:rPr>
              <a:t> </a:t>
            </a:r>
            <a:r>
              <a:rPr lang="en-US" sz="1800" b="0" strike="noStrike" spc="-1" dirty="0" err="1">
                <a:solidFill>
                  <a:srgbClr val="808080"/>
                </a:solidFill>
                <a:latin typeface="Times New Roman"/>
                <a:ea typeface="Times New Roman"/>
              </a:rPr>
              <a:t>và</a:t>
            </a:r>
            <a:r>
              <a:rPr lang="en-US" sz="1800" b="0" strike="noStrike" spc="-1" dirty="0">
                <a:solidFill>
                  <a:srgbClr val="808080"/>
                </a:solidFill>
                <a:latin typeface="Times New Roman"/>
                <a:ea typeface="Times New Roman"/>
              </a:rPr>
              <a:t> </a:t>
            </a:r>
            <a:r>
              <a:rPr lang="en-US" sz="1800" b="0" strike="noStrike" spc="-1" dirty="0" err="1">
                <a:solidFill>
                  <a:srgbClr val="808080"/>
                </a:solidFill>
                <a:latin typeface="Times New Roman"/>
                <a:ea typeface="Times New Roman"/>
              </a:rPr>
              <a:t>tên</a:t>
            </a:r>
            <a:r>
              <a:rPr lang="en-US" sz="1800" b="0" strike="noStrike" spc="-1" dirty="0">
                <a:solidFill>
                  <a:srgbClr val="808080"/>
                </a:solidFill>
                <a:latin typeface="Times New Roman"/>
                <a:ea typeface="Times New Roman"/>
              </a:rPr>
              <a:t>: </a:t>
            </a:r>
            <a:r>
              <a:rPr lang="en-US" sz="1800" b="0" strike="noStrike" spc="-1" dirty="0" err="1">
                <a:solidFill>
                  <a:srgbClr val="808080"/>
                </a:solidFill>
                <a:latin typeface="Times New Roman"/>
                <a:ea typeface="Times New Roman"/>
              </a:rPr>
              <a:t>Đặng</a:t>
            </a:r>
            <a:r>
              <a:rPr lang="en-US" sz="1800" b="0" strike="noStrike" spc="-1" dirty="0">
                <a:solidFill>
                  <a:srgbClr val="808080"/>
                </a:solidFill>
                <a:latin typeface="Times New Roman"/>
                <a:ea typeface="Times New Roman"/>
              </a:rPr>
              <a:t> </a:t>
            </a:r>
            <a:r>
              <a:rPr lang="en-US" sz="1800" b="0" strike="noStrike" spc="-1" dirty="0" err="1">
                <a:solidFill>
                  <a:srgbClr val="808080"/>
                </a:solidFill>
                <a:latin typeface="Times New Roman"/>
                <a:ea typeface="Times New Roman"/>
              </a:rPr>
              <a:t>Lâm</a:t>
            </a:r>
            <a:r>
              <a:rPr lang="en-US" sz="1800" b="0" strike="noStrike" spc="-1" dirty="0">
                <a:solidFill>
                  <a:srgbClr val="808080"/>
                </a:solidFill>
                <a:latin typeface="Times New Roman"/>
                <a:ea typeface="Times New Roman"/>
              </a:rPr>
              <a:t> </a:t>
            </a:r>
            <a:r>
              <a:rPr lang="en-US" sz="1800" b="0" strike="noStrike" spc="-1" dirty="0" err="1">
                <a:solidFill>
                  <a:srgbClr val="808080"/>
                </a:solidFill>
                <a:latin typeface="Times New Roman"/>
                <a:ea typeface="Times New Roman"/>
              </a:rPr>
              <a:t>Tùng</a:t>
            </a:r>
            <a:endParaRPr lang="en-US" sz="1800" b="0" strike="noStrike" spc="-1" dirty="0">
              <a:latin typeface="Arial"/>
            </a:endParaRPr>
          </a:p>
          <a:p>
            <a:pPr algn="r">
              <a:lnSpc>
                <a:spcPct val="100000"/>
              </a:lnSpc>
              <a:spcBef>
                <a:spcPts val="1001"/>
              </a:spcBef>
            </a:pPr>
            <a:r>
              <a:rPr lang="en-US" sz="1800" b="0" strike="noStrike" spc="-1" dirty="0">
                <a:solidFill>
                  <a:srgbClr val="808080"/>
                </a:solidFill>
                <a:latin typeface="Times New Roman"/>
                <a:ea typeface="Times New Roman"/>
              </a:rPr>
              <a:t>MSSV: </a:t>
            </a:r>
            <a:r>
              <a:rPr lang="en-US" sz="1800" b="0" strike="noStrike" spc="-1" dirty="0" smtClean="0">
                <a:solidFill>
                  <a:srgbClr val="808080"/>
                </a:solidFill>
                <a:latin typeface="Times New Roman"/>
                <a:ea typeface="Times New Roman"/>
              </a:rPr>
              <a:t>1713856</a:t>
            </a:r>
          </a:p>
          <a:p>
            <a:pPr algn="r">
              <a:lnSpc>
                <a:spcPct val="100000"/>
              </a:lnSpc>
              <a:spcBef>
                <a:spcPts val="1001"/>
              </a:spcBef>
            </a:pPr>
            <a:r>
              <a:rPr lang="en-US" spc="-1" dirty="0" smtClean="0">
                <a:solidFill>
                  <a:srgbClr val="808080"/>
                </a:solidFill>
                <a:latin typeface="Times New Roman"/>
              </a:rPr>
              <a:t>GVHD: </a:t>
            </a:r>
            <a:r>
              <a:rPr lang="en-US" spc="-1" dirty="0" err="1" smtClean="0">
                <a:solidFill>
                  <a:srgbClr val="808080"/>
                </a:solidFill>
                <a:latin typeface="Times New Roman"/>
              </a:rPr>
              <a:t>Nguyễn</a:t>
            </a:r>
            <a:r>
              <a:rPr lang="en-US" spc="-1" dirty="0" smtClean="0">
                <a:solidFill>
                  <a:srgbClr val="808080"/>
                </a:solidFill>
                <a:latin typeface="Times New Roman"/>
              </a:rPr>
              <a:t> </a:t>
            </a:r>
            <a:r>
              <a:rPr lang="en-US" spc="-1" dirty="0" err="1" smtClean="0">
                <a:solidFill>
                  <a:srgbClr val="808080"/>
                </a:solidFill>
                <a:latin typeface="Times New Roman"/>
              </a:rPr>
              <a:t>Khánh</a:t>
            </a:r>
            <a:r>
              <a:rPr lang="en-US" spc="-1" dirty="0" smtClean="0">
                <a:solidFill>
                  <a:srgbClr val="808080"/>
                </a:solidFill>
                <a:latin typeface="Times New Roman"/>
              </a:rPr>
              <a:t> </a:t>
            </a:r>
            <a:r>
              <a:rPr lang="en-US" spc="-1" dirty="0" err="1" smtClean="0">
                <a:solidFill>
                  <a:srgbClr val="808080"/>
                </a:solidFill>
                <a:latin typeface="Times New Roman"/>
              </a:rPr>
              <a:t>Lợi</a:t>
            </a:r>
            <a:endParaRPr lang="en-US" sz="1800" b="0" strike="noStrike" spc="-1" dirty="0">
              <a:latin typeface="Arial"/>
            </a:endParaRPr>
          </a:p>
          <a:p>
            <a:pPr algn="r">
              <a:lnSpc>
                <a:spcPct val="100000"/>
              </a:lnSpc>
              <a:spcBef>
                <a:spcPts val="1001"/>
              </a:spcBef>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Phân tích pipeline nhận dạng:</a:t>
            </a:r>
            <a:endParaRPr lang="en-US" sz="3600" b="0" strike="noStrike" spc="-1">
              <a:latin typeface="Arial"/>
            </a:endParaRPr>
          </a:p>
        </p:txBody>
      </p:sp>
      <p:pic>
        <p:nvPicPr>
          <p:cNvPr id="132" name="Picture 2"/>
          <p:cNvPicPr/>
          <p:nvPr/>
        </p:nvPicPr>
        <p:blipFill>
          <a:blip r:embed="rId2"/>
          <a:stretch/>
        </p:blipFill>
        <p:spPr>
          <a:xfrm>
            <a:off x="905400" y="2232720"/>
            <a:ext cx="1957320" cy="2316240"/>
          </a:xfrm>
          <a:prstGeom prst="rect">
            <a:avLst/>
          </a:prstGeom>
          <a:ln>
            <a:noFill/>
          </a:ln>
        </p:spPr>
      </p:pic>
      <p:pic>
        <p:nvPicPr>
          <p:cNvPr id="133" name="Picture 3"/>
          <p:cNvPicPr/>
          <p:nvPr/>
        </p:nvPicPr>
        <p:blipFill>
          <a:blip r:embed="rId3"/>
          <a:stretch/>
        </p:blipFill>
        <p:spPr>
          <a:xfrm>
            <a:off x="4054320" y="2414520"/>
            <a:ext cx="1229760" cy="1717560"/>
          </a:xfrm>
          <a:prstGeom prst="rect">
            <a:avLst/>
          </a:prstGeom>
          <a:ln>
            <a:noFill/>
          </a:ln>
        </p:spPr>
      </p:pic>
      <p:sp>
        <p:nvSpPr>
          <p:cNvPr id="134" name="CustomShape 2"/>
          <p:cNvSpPr/>
          <p:nvPr/>
        </p:nvSpPr>
        <p:spPr>
          <a:xfrm>
            <a:off x="3128040" y="3104280"/>
            <a:ext cx="660960" cy="286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35" name="Picture 9"/>
          <p:cNvPicPr/>
          <p:nvPr/>
        </p:nvPicPr>
        <p:blipFill>
          <a:blip r:embed="rId3"/>
          <a:stretch/>
        </p:blipFill>
        <p:spPr>
          <a:xfrm>
            <a:off x="6323400" y="2520720"/>
            <a:ext cx="1474560" cy="1504440"/>
          </a:xfrm>
          <a:prstGeom prst="rect">
            <a:avLst/>
          </a:prstGeom>
          <a:ln>
            <a:noFill/>
          </a:ln>
        </p:spPr>
      </p:pic>
      <p:sp>
        <p:nvSpPr>
          <p:cNvPr id="136" name="CustomShape 3"/>
          <p:cNvSpPr/>
          <p:nvPr/>
        </p:nvSpPr>
        <p:spPr>
          <a:xfrm>
            <a:off x="5544360" y="3104280"/>
            <a:ext cx="518760" cy="286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37" name="CustomShape 4"/>
          <p:cNvSpPr/>
          <p:nvPr/>
        </p:nvSpPr>
        <p:spPr>
          <a:xfrm>
            <a:off x="8253720" y="3104280"/>
            <a:ext cx="372240" cy="286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38" name="Picture 11"/>
          <p:cNvPicPr/>
          <p:nvPr/>
        </p:nvPicPr>
        <p:blipFill>
          <a:blip r:embed="rId4"/>
          <a:stretch/>
        </p:blipFill>
        <p:spPr>
          <a:xfrm>
            <a:off x="8897400" y="2520720"/>
            <a:ext cx="1485000" cy="1504440"/>
          </a:xfrm>
          <a:prstGeom prst="rect">
            <a:avLst/>
          </a:prstGeom>
          <a:ln>
            <a:noFill/>
          </a:ln>
        </p:spPr>
      </p:pic>
      <p:sp>
        <p:nvSpPr>
          <p:cNvPr id="139" name="CustomShape 5"/>
          <p:cNvSpPr/>
          <p:nvPr/>
        </p:nvSpPr>
        <p:spPr>
          <a:xfrm>
            <a:off x="905400" y="4667400"/>
            <a:ext cx="19573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Trebuchet MS"/>
                <a:ea typeface="DejaVu Sans"/>
              </a:rPr>
              <a:t>Hình gốc</a:t>
            </a:r>
            <a:endParaRPr lang="en-US" sz="1800" b="0" strike="noStrike" spc="-1">
              <a:latin typeface="Arial"/>
            </a:endParaRPr>
          </a:p>
        </p:txBody>
      </p:sp>
      <p:sp>
        <p:nvSpPr>
          <p:cNvPr id="140" name="CustomShape 6"/>
          <p:cNvSpPr/>
          <p:nvPr/>
        </p:nvSpPr>
        <p:spPr>
          <a:xfrm>
            <a:off x="3586320" y="4667400"/>
            <a:ext cx="19573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Trebuchet MS"/>
                <a:ea typeface="DejaVu Sans"/>
              </a:rPr>
              <a:t>Face detection</a:t>
            </a:r>
            <a:endParaRPr lang="en-US" sz="1800" b="0" strike="noStrike" spc="-1">
              <a:latin typeface="Arial"/>
            </a:endParaRPr>
          </a:p>
        </p:txBody>
      </p:sp>
      <p:sp>
        <p:nvSpPr>
          <p:cNvPr id="141" name="CustomShape 7"/>
          <p:cNvSpPr/>
          <p:nvPr/>
        </p:nvSpPr>
        <p:spPr>
          <a:xfrm>
            <a:off x="6193800" y="4667400"/>
            <a:ext cx="17341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ea typeface="DejaVu Sans"/>
              </a:rPr>
              <a:t>Align và resize</a:t>
            </a:r>
            <a:endParaRPr lang="en-US" sz="1800" b="0" strike="noStrike" spc="-1">
              <a:latin typeface="Arial"/>
            </a:endParaRPr>
          </a:p>
        </p:txBody>
      </p:sp>
      <p:sp>
        <p:nvSpPr>
          <p:cNvPr id="142" name="CustomShape 8"/>
          <p:cNvSpPr/>
          <p:nvPr/>
        </p:nvSpPr>
        <p:spPr>
          <a:xfrm>
            <a:off x="8577720" y="4667400"/>
            <a:ext cx="22611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ea typeface="DejaVu Sans"/>
              </a:rPr>
              <a:t>Normalize lại hình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sp>
      <p:pic>
        <p:nvPicPr>
          <p:cNvPr id="144" name="Content Placeholder 3"/>
          <p:cNvPicPr/>
          <p:nvPr/>
        </p:nvPicPr>
        <p:blipFill>
          <a:blip r:embed="rId2"/>
          <a:stretch/>
        </p:blipFill>
        <p:spPr>
          <a:xfrm>
            <a:off x="677160" y="2581560"/>
            <a:ext cx="2103480" cy="2134080"/>
          </a:xfrm>
          <a:prstGeom prst="rect">
            <a:avLst/>
          </a:prstGeom>
          <a:ln>
            <a:noFill/>
          </a:ln>
        </p:spPr>
      </p:pic>
      <p:pic>
        <p:nvPicPr>
          <p:cNvPr id="145" name="Picture 2"/>
          <p:cNvPicPr/>
          <p:nvPr/>
        </p:nvPicPr>
        <p:blipFill>
          <a:blip r:embed="rId3"/>
          <a:stretch/>
        </p:blipFill>
        <p:spPr>
          <a:xfrm>
            <a:off x="3582360" y="2817720"/>
            <a:ext cx="5043240" cy="1897920"/>
          </a:xfrm>
          <a:prstGeom prst="rect">
            <a:avLst/>
          </a:prstGeom>
          <a:ln>
            <a:noFill/>
          </a:ln>
        </p:spPr>
      </p:pic>
      <p:sp>
        <p:nvSpPr>
          <p:cNvPr id="146" name="CustomShape 2"/>
          <p:cNvSpPr/>
          <p:nvPr/>
        </p:nvSpPr>
        <p:spPr>
          <a:xfrm>
            <a:off x="2995920" y="3648960"/>
            <a:ext cx="408240" cy="2966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7" name="CustomShape 3"/>
          <p:cNvSpPr/>
          <p:nvPr/>
        </p:nvSpPr>
        <p:spPr>
          <a:xfrm>
            <a:off x="8826480" y="3552840"/>
            <a:ext cx="446760" cy="392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8" name="CustomShape 4"/>
          <p:cNvSpPr/>
          <p:nvPr/>
        </p:nvSpPr>
        <p:spPr>
          <a:xfrm>
            <a:off x="9473760" y="3521880"/>
            <a:ext cx="2326680" cy="48960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latin typeface="Trebuchet MS"/>
                <a:ea typeface="DejaVu Sans"/>
              </a:rPr>
              <a:t>Embedded vector</a:t>
            </a:r>
            <a:endParaRPr lang="en-US" sz="1800" b="0" strike="noStrike" spc="-1">
              <a:latin typeface="Arial"/>
            </a:endParaRPr>
          </a:p>
        </p:txBody>
      </p:sp>
      <p:sp>
        <p:nvSpPr>
          <p:cNvPr id="149" name="CustomShape 5"/>
          <p:cNvSpPr/>
          <p:nvPr/>
        </p:nvSpPr>
        <p:spPr>
          <a:xfrm>
            <a:off x="10503720" y="4247280"/>
            <a:ext cx="372240" cy="733320"/>
          </a:xfrm>
          <a:prstGeom prst="downArrow">
            <a:avLst>
              <a:gd name="adj1" fmla="val 50000"/>
              <a:gd name="adj2" fmla="val 50000"/>
            </a:avLst>
          </a:prstGeom>
          <a:ln>
            <a:round/>
          </a:ln>
        </p:spPr>
        <p:style>
          <a:lnRef idx="2">
            <a:schemeClr val="dk1">
              <a:shade val="50000"/>
            </a:schemeClr>
          </a:lnRef>
          <a:fillRef idx="1">
            <a:schemeClr val="dk1"/>
          </a:fillRef>
          <a:effectRef idx="0">
            <a:schemeClr val="dk1"/>
          </a:effectRef>
          <a:fontRef idx="minor"/>
        </p:style>
      </p:sp>
      <p:sp>
        <p:nvSpPr>
          <p:cNvPr id="150" name="CustomShape 6"/>
          <p:cNvSpPr/>
          <p:nvPr/>
        </p:nvSpPr>
        <p:spPr>
          <a:xfrm>
            <a:off x="9733680" y="5185440"/>
            <a:ext cx="2165040" cy="48060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latin typeface="Trebuchet MS"/>
                <a:ea typeface="DejaVu Sans"/>
              </a:rPr>
              <a:t>SVM,kNN,...</a:t>
            </a:r>
            <a:endParaRPr lang="en-US" sz="1800" b="0" strike="noStrike" spc="-1">
              <a:latin typeface="Arial"/>
            </a:endParaRPr>
          </a:p>
        </p:txBody>
      </p:sp>
      <p:sp>
        <p:nvSpPr>
          <p:cNvPr id="151" name="CustomShape 7"/>
          <p:cNvSpPr/>
          <p:nvPr/>
        </p:nvSpPr>
        <p:spPr>
          <a:xfrm>
            <a:off x="677160" y="50569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ea typeface="DejaVu Sans"/>
              </a:rPr>
              <a:t>Hình đã normalize</a:t>
            </a:r>
            <a:endParaRPr lang="en-US" sz="1800" b="0" strike="noStrike" spc="-1">
              <a:latin typeface="Arial"/>
            </a:endParaRPr>
          </a:p>
        </p:txBody>
      </p:sp>
      <p:sp>
        <p:nvSpPr>
          <p:cNvPr id="152" name="CustomShape 8"/>
          <p:cNvSpPr/>
          <p:nvPr/>
        </p:nvSpPr>
        <p:spPr>
          <a:xfrm>
            <a:off x="5173560" y="5056920"/>
            <a:ext cx="1587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ea typeface="DejaVu Sans"/>
              </a:rPr>
              <a:t>Inception v1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Một số phương pháp tiếp cận khác gần đây</a:t>
            </a:r>
            <a:endParaRPr lang="en-US" sz="3600" b="0" strike="noStrike" spc="-1">
              <a:latin typeface="Arial"/>
            </a:endParaRPr>
          </a:p>
        </p:txBody>
      </p:sp>
      <p:sp>
        <p:nvSpPr>
          <p:cNvPr id="154"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SphereFace sử dụng hàm loss softmax cải biến để thực hiện cluster lại các vector</a:t>
            </a:r>
            <a:endParaRPr lang="en-US" sz="1800" b="0" strike="noStrike" spc="-1">
              <a:latin typeface="Arial"/>
            </a:endParaRPr>
          </a:p>
          <a:p>
            <a:pPr marL="343080" indent="-34236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ArcFace cũng giống vậy.</a:t>
            </a:r>
            <a:endParaRPr lang="en-US" sz="1800" b="0" strike="noStrike" spc="-1">
              <a:latin typeface="Arial"/>
            </a:endParaRPr>
          </a:p>
          <a:p>
            <a:pPr marL="343080" indent="-34236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Gần đây có một bài báo về sử dụng mobilenet (CNN cỡ nhỏ) trong face recognition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40" y="459720"/>
            <a:ext cx="11277720" cy="1144800"/>
          </a:xfrm>
        </p:spPr>
        <p:txBody>
          <a:bodyPr/>
          <a:lstStyle/>
          <a:p>
            <a:r>
              <a:rPr lang="en-US" b="1" dirty="0" err="1"/>
              <a:t>Chương</a:t>
            </a:r>
            <a:r>
              <a:rPr lang="en-US" b="1" dirty="0"/>
              <a:t> 2: </a:t>
            </a:r>
            <a:r>
              <a:rPr lang="en-US" b="1" dirty="0" err="1"/>
              <a:t>Giao</a:t>
            </a:r>
            <a:r>
              <a:rPr lang="en-US" b="1" dirty="0"/>
              <a:t> </a:t>
            </a:r>
            <a:r>
              <a:rPr lang="en-US" b="1" dirty="0" err="1"/>
              <a:t>thức</a:t>
            </a:r>
            <a:r>
              <a:rPr lang="en-US" b="1" dirty="0"/>
              <a:t> HTTP </a:t>
            </a:r>
            <a:r>
              <a:rPr lang="en-US" b="1" dirty="0" err="1"/>
              <a:t>và</a:t>
            </a:r>
            <a:r>
              <a:rPr lang="en-US" b="1" dirty="0"/>
              <a:t> </a:t>
            </a:r>
            <a:r>
              <a:rPr lang="en-US" b="1" dirty="0" err="1"/>
              <a:t>thư</a:t>
            </a:r>
            <a:r>
              <a:rPr lang="en-US" b="1" dirty="0"/>
              <a:t> </a:t>
            </a:r>
            <a:r>
              <a:rPr lang="en-US" b="1" dirty="0" err="1"/>
              <a:t>viện</a:t>
            </a:r>
            <a:r>
              <a:rPr lang="en-US" b="1" dirty="0"/>
              <a:t> Flask Python </a:t>
            </a:r>
            <a:br>
              <a:rPr lang="en-US" b="1" dirty="0"/>
            </a:br>
            <a:endParaRPr lang="en-US" dirty="0"/>
          </a:p>
        </p:txBody>
      </p:sp>
      <p:sp>
        <p:nvSpPr>
          <p:cNvPr id="3" name="Subtitle 2"/>
          <p:cNvSpPr>
            <a:spLocks noGrp="1"/>
          </p:cNvSpPr>
          <p:nvPr>
            <p:ph type="subTitle"/>
          </p:nvPr>
        </p:nvSpPr>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err="1" smtClean="0"/>
              <a:t>Giao</a:t>
            </a:r>
            <a:r>
              <a:rPr lang="en-US" b="1" dirty="0" smtClean="0"/>
              <a:t> </a:t>
            </a:r>
            <a:r>
              <a:rPr lang="en-US" b="1" dirty="0" err="1"/>
              <a:t>thức</a:t>
            </a:r>
            <a:r>
              <a:rPr lang="en-US" b="1" dirty="0"/>
              <a:t> HTTP:</a:t>
            </a:r>
          </a:p>
          <a:p>
            <a:r>
              <a:rPr lang="en-US" sz="3600" dirty="0"/>
              <a:t>Http (</a:t>
            </a:r>
            <a:r>
              <a:rPr lang="en-US" sz="3600" dirty="0" err="1"/>
              <a:t>HyperText</a:t>
            </a:r>
            <a:r>
              <a:rPr lang="en-US" sz="3600" dirty="0"/>
              <a:t> Transfer Protocol) </a:t>
            </a:r>
            <a:r>
              <a:rPr lang="en-US" sz="3600" dirty="0" err="1"/>
              <a:t>là</a:t>
            </a:r>
            <a:r>
              <a:rPr lang="en-US" sz="3600" dirty="0"/>
              <a:t> </a:t>
            </a:r>
            <a:r>
              <a:rPr lang="en-US" sz="3600" dirty="0" err="1"/>
              <a:t>giao</a:t>
            </a:r>
            <a:r>
              <a:rPr lang="en-US" sz="3600" dirty="0"/>
              <a:t> </a:t>
            </a:r>
            <a:r>
              <a:rPr lang="en-US" sz="3600" dirty="0" err="1"/>
              <a:t>thức</a:t>
            </a:r>
            <a:r>
              <a:rPr lang="en-US" sz="3600" dirty="0"/>
              <a:t> </a:t>
            </a:r>
            <a:r>
              <a:rPr lang="en-US" sz="3600" dirty="0" err="1"/>
              <a:t>truyền</a:t>
            </a:r>
            <a:r>
              <a:rPr lang="en-US" sz="3600" dirty="0"/>
              <a:t> </a:t>
            </a:r>
            <a:r>
              <a:rPr lang="en-US" sz="3600" dirty="0" err="1"/>
              <a:t>tải</a:t>
            </a:r>
            <a:r>
              <a:rPr lang="en-US" sz="3600" dirty="0"/>
              <a:t> </a:t>
            </a:r>
            <a:r>
              <a:rPr lang="en-US" sz="3600" dirty="0" err="1"/>
              <a:t>siêu</a:t>
            </a:r>
            <a:r>
              <a:rPr lang="en-US" sz="3600" dirty="0"/>
              <a:t> </a:t>
            </a:r>
            <a:r>
              <a:rPr lang="en-US" sz="3600" dirty="0" err="1"/>
              <a:t>văn</a:t>
            </a:r>
            <a:r>
              <a:rPr lang="en-US" sz="3600" dirty="0"/>
              <a:t> </a:t>
            </a:r>
            <a:r>
              <a:rPr lang="en-US" sz="3600" dirty="0" err="1"/>
              <a:t>bản</a:t>
            </a:r>
            <a:r>
              <a:rPr lang="en-US" sz="3600" dirty="0"/>
              <a:t> </a:t>
            </a:r>
            <a:r>
              <a:rPr lang="en-US" sz="3600" dirty="0" err="1"/>
              <a:t>được</a:t>
            </a:r>
            <a:r>
              <a:rPr lang="en-US" sz="3600" dirty="0"/>
              <a:t> </a:t>
            </a:r>
            <a:r>
              <a:rPr lang="en-US" sz="3600" dirty="0" err="1"/>
              <a:t>sử</a:t>
            </a:r>
            <a:r>
              <a:rPr lang="en-US" sz="3600" dirty="0"/>
              <a:t> </a:t>
            </a:r>
            <a:r>
              <a:rPr lang="en-US" sz="3600" dirty="0" err="1"/>
              <a:t>dụng</a:t>
            </a:r>
            <a:r>
              <a:rPr lang="en-US" sz="3600" dirty="0"/>
              <a:t> </a:t>
            </a:r>
            <a:r>
              <a:rPr lang="en-US" sz="3600" dirty="0" err="1"/>
              <a:t>trong</a:t>
            </a:r>
            <a:r>
              <a:rPr lang="en-US" sz="3600" dirty="0"/>
              <a:t> www </a:t>
            </a:r>
            <a:r>
              <a:rPr lang="en-US" sz="3600" dirty="0" err="1"/>
              <a:t>dùng</a:t>
            </a:r>
            <a:r>
              <a:rPr lang="en-US" sz="3600" dirty="0"/>
              <a:t> </a:t>
            </a:r>
            <a:r>
              <a:rPr lang="en-US" sz="3600" dirty="0" err="1"/>
              <a:t>để</a:t>
            </a:r>
            <a:r>
              <a:rPr lang="en-US" sz="3600" dirty="0"/>
              <a:t> </a:t>
            </a:r>
            <a:r>
              <a:rPr lang="en-US" sz="3600" dirty="0" err="1"/>
              <a:t>truyền</a:t>
            </a:r>
            <a:r>
              <a:rPr lang="en-US" sz="3600" dirty="0"/>
              <a:t> </a:t>
            </a:r>
            <a:r>
              <a:rPr lang="en-US" sz="3600" dirty="0" err="1"/>
              <a:t>tải</a:t>
            </a:r>
            <a:r>
              <a:rPr lang="en-US" sz="3600" dirty="0"/>
              <a:t> </a:t>
            </a:r>
            <a:r>
              <a:rPr lang="en-US" sz="3600" dirty="0" err="1"/>
              <a:t>dữ</a:t>
            </a:r>
            <a:r>
              <a:rPr lang="en-US" sz="3600" dirty="0"/>
              <a:t> </a:t>
            </a:r>
            <a:r>
              <a:rPr lang="en-US" sz="3600" dirty="0" err="1"/>
              <a:t>liệu</a:t>
            </a:r>
            <a:r>
              <a:rPr lang="en-US" sz="3600" dirty="0"/>
              <a:t> </a:t>
            </a:r>
            <a:r>
              <a:rPr lang="en-US" sz="3600" dirty="0" err="1"/>
              <a:t>giữa</a:t>
            </a:r>
            <a:r>
              <a:rPr lang="en-US" sz="3600" dirty="0"/>
              <a:t> Web server </a:t>
            </a:r>
            <a:r>
              <a:rPr lang="en-US" sz="3600" dirty="0" err="1"/>
              <a:t>đến</a:t>
            </a:r>
            <a:r>
              <a:rPr lang="en-US" sz="3600" dirty="0"/>
              <a:t> </a:t>
            </a:r>
            <a:r>
              <a:rPr lang="en-US" sz="3600" dirty="0" err="1"/>
              <a:t>các</a:t>
            </a:r>
            <a:r>
              <a:rPr lang="en-US" sz="3600" dirty="0"/>
              <a:t> </a:t>
            </a:r>
            <a:r>
              <a:rPr lang="en-US" sz="3600" dirty="0" err="1"/>
              <a:t>trình</a:t>
            </a:r>
            <a:r>
              <a:rPr lang="en-US" sz="3600" dirty="0"/>
              <a:t> </a:t>
            </a:r>
            <a:r>
              <a:rPr lang="en-US" sz="3600" dirty="0" err="1"/>
              <a:t>duyệt</a:t>
            </a:r>
            <a:r>
              <a:rPr lang="en-US" sz="3600" dirty="0"/>
              <a:t> Web </a:t>
            </a:r>
            <a:r>
              <a:rPr lang="en-US" sz="3600" dirty="0" err="1"/>
              <a:t>và</a:t>
            </a:r>
            <a:r>
              <a:rPr lang="en-US" sz="3600" dirty="0"/>
              <a:t> </a:t>
            </a:r>
            <a:r>
              <a:rPr lang="en-US" sz="3600" dirty="0" err="1"/>
              <a:t>ngược</a:t>
            </a:r>
            <a:r>
              <a:rPr lang="en-US" sz="3600" dirty="0"/>
              <a:t> </a:t>
            </a:r>
            <a:r>
              <a:rPr lang="en-US" sz="3600" dirty="0" err="1"/>
              <a:t>lại</a:t>
            </a:r>
            <a:r>
              <a:rPr lang="en-US" sz="3600" dirty="0"/>
              <a:t>. [5]</a:t>
            </a:r>
          </a:p>
          <a:p>
            <a:r>
              <a:rPr lang="en-US" sz="3600" dirty="0"/>
              <a:t>HTTP </a:t>
            </a:r>
            <a:r>
              <a:rPr lang="en-US" sz="3600" dirty="0" err="1"/>
              <a:t>sử</a:t>
            </a:r>
            <a:r>
              <a:rPr lang="en-US" sz="3600" dirty="0"/>
              <a:t> </a:t>
            </a:r>
            <a:r>
              <a:rPr lang="en-US" sz="3600" dirty="0" err="1"/>
              <a:t>dụng</a:t>
            </a:r>
            <a:r>
              <a:rPr lang="en-US" sz="3600" dirty="0"/>
              <a:t> </a:t>
            </a:r>
            <a:r>
              <a:rPr lang="en-US" sz="3600" dirty="0" err="1"/>
              <a:t>các</a:t>
            </a:r>
            <a:r>
              <a:rPr lang="en-US" sz="3600" dirty="0"/>
              <a:t> request </a:t>
            </a:r>
            <a:r>
              <a:rPr lang="en-US" sz="3600" dirty="0" err="1"/>
              <a:t>như</a:t>
            </a:r>
            <a:r>
              <a:rPr lang="en-US" sz="3600" dirty="0"/>
              <a:t> GET, POST, HEAD, PUT,.. . </a:t>
            </a:r>
            <a:r>
              <a:rPr lang="en-US" sz="3600" dirty="0" err="1"/>
              <a:t>để</a:t>
            </a:r>
            <a:r>
              <a:rPr lang="en-US" sz="3600" dirty="0"/>
              <a:t> </a:t>
            </a:r>
            <a:r>
              <a:rPr lang="en-US" sz="3600" dirty="0" err="1"/>
              <a:t>thực</a:t>
            </a:r>
            <a:r>
              <a:rPr lang="en-US" sz="3600" dirty="0"/>
              <a:t> </a:t>
            </a:r>
            <a:r>
              <a:rPr lang="en-US" sz="3600" dirty="0" err="1"/>
              <a:t>hiện</a:t>
            </a:r>
            <a:r>
              <a:rPr lang="en-US" sz="3600" dirty="0"/>
              <a:t> </a:t>
            </a:r>
            <a:r>
              <a:rPr lang="en-US" sz="3600" dirty="0" err="1"/>
              <a:t>truyền</a:t>
            </a:r>
            <a:r>
              <a:rPr lang="en-US" sz="3600" dirty="0"/>
              <a:t> </a:t>
            </a:r>
            <a:r>
              <a:rPr lang="en-US" sz="3600" dirty="0" err="1"/>
              <a:t>thông</a:t>
            </a:r>
            <a:r>
              <a:rPr lang="en-US" sz="3600" dirty="0"/>
              <a:t> tin</a:t>
            </a:r>
          </a:p>
          <a:p>
            <a:endParaRPr lang="en-US" dirty="0"/>
          </a:p>
        </p:txBody>
      </p:sp>
    </p:spTree>
    <p:extLst>
      <p:ext uri="{BB962C8B-B14F-4D97-AF65-F5344CB8AC3E}">
        <p14:creationId xmlns:p14="http://schemas.microsoft.com/office/powerpoint/2010/main" val="210606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a:t> </a:t>
            </a:r>
            <a:r>
              <a:rPr lang="en-US" dirty="0" err="1" smtClean="0"/>
              <a:t>mô</a:t>
            </a:r>
            <a:r>
              <a:rPr lang="en-US" dirty="0" smtClean="0"/>
              <a:t> </a:t>
            </a:r>
            <a:r>
              <a:rPr lang="en-US" dirty="0" err="1" smtClean="0"/>
              <a:t>hình</a:t>
            </a:r>
            <a:r>
              <a:rPr lang="en-US" dirty="0" smtClean="0"/>
              <a:t> TCP/IP </a:t>
            </a:r>
            <a:r>
              <a:rPr lang="en-US" dirty="0" err="1" smtClean="0"/>
              <a:t>và</a:t>
            </a:r>
            <a:r>
              <a:rPr lang="en-US" dirty="0" smtClean="0"/>
              <a:t> </a:t>
            </a:r>
            <a:r>
              <a:rPr lang="en-US" dirty="0" err="1" smtClean="0"/>
              <a:t>mô</a:t>
            </a:r>
            <a:r>
              <a:rPr lang="en-US" dirty="0" smtClean="0"/>
              <a:t> </a:t>
            </a:r>
            <a:r>
              <a:rPr lang="en-US" dirty="0" err="1" smtClean="0"/>
              <a:t>hình</a:t>
            </a:r>
            <a:r>
              <a:rPr lang="en-US" dirty="0" smtClean="0"/>
              <a:t> OSI</a:t>
            </a:r>
            <a:endParaRPr lang="en-US" dirty="0"/>
          </a:p>
        </p:txBody>
      </p:sp>
      <p:pic>
        <p:nvPicPr>
          <p:cNvPr id="6" name="Picture 4" descr="https://itbuy.vn/media/news/2412_tcpipo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139" y="2595418"/>
            <a:ext cx="54292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8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Thư</a:t>
            </a:r>
            <a:r>
              <a:rPr lang="en-US" b="1" dirty="0"/>
              <a:t> </a:t>
            </a:r>
            <a:r>
              <a:rPr lang="en-US" b="1" dirty="0" err="1"/>
              <a:t>viện</a:t>
            </a:r>
            <a:r>
              <a:rPr lang="en-US" b="1" dirty="0"/>
              <a:t> Flask </a:t>
            </a:r>
            <a:br>
              <a:rPr lang="en-US" b="1" dirty="0"/>
            </a:br>
            <a:endParaRPr lang="en-US" dirty="0"/>
          </a:p>
        </p:txBody>
      </p:sp>
      <p:sp>
        <p:nvSpPr>
          <p:cNvPr id="8" name="Rectangle 8"/>
          <p:cNvSpPr>
            <a:spLocks noChangeArrowheads="1"/>
          </p:cNvSpPr>
          <p:nvPr/>
        </p:nvSpPr>
        <p:spPr bwMode="auto">
          <a:xfrm>
            <a:off x="884978" y="1466504"/>
            <a:ext cx="104214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Flask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web frameworks,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nó</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micro-framework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xây</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ngôn</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ngữ</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Python.</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031"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229" y="2155966"/>
            <a:ext cx="5737225" cy="2041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884978" y="4454544"/>
            <a:ext cx="64107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Đặc</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thư</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viện</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Flask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đơn</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giản</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rất</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dễ</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hiểu</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dễ</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sử</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98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webservice</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Flask</a:t>
            </a:r>
            <a:endParaRPr lang="en-US" dirty="0"/>
          </a:p>
        </p:txBody>
      </p:sp>
      <p:sp>
        <p:nvSpPr>
          <p:cNvPr id="3" name="Subtitle 2"/>
          <p:cNvSpPr>
            <a:spLocks noGrp="1"/>
          </p:cNvSpPr>
          <p:nvPr>
            <p:ph type="subTitle"/>
          </p:nvPr>
        </p:nvSpPr>
        <p:spPr>
          <a:xfrm>
            <a:off x="609480" y="1604520"/>
            <a:ext cx="10972440" cy="4907116"/>
          </a:xfrm>
        </p:spPr>
        <p:txBody>
          <a:bodyPr>
            <a:normAutofit lnSpcReduction="10000"/>
          </a:bodyPr>
          <a:lstStyle/>
          <a:p>
            <a:pPr marL="0" indent="0">
              <a:buNone/>
            </a:pPr>
            <a:r>
              <a:rPr lang="en-US" dirty="0"/>
              <a:t>from flask import Flask                        # </a:t>
            </a:r>
            <a:r>
              <a:rPr lang="en-US" dirty="0" err="1"/>
              <a:t>Gọi</a:t>
            </a:r>
            <a:r>
              <a:rPr lang="en-US" dirty="0"/>
              <a:t> </a:t>
            </a:r>
            <a:r>
              <a:rPr lang="en-US" dirty="0" err="1"/>
              <a:t>thư</a:t>
            </a:r>
            <a:r>
              <a:rPr lang="en-US" dirty="0"/>
              <a:t> </a:t>
            </a:r>
            <a:r>
              <a:rPr lang="en-US" dirty="0" err="1"/>
              <a:t>viện</a:t>
            </a:r>
            <a:r>
              <a:rPr lang="en-US" dirty="0"/>
              <a:t> Flask </a:t>
            </a:r>
          </a:p>
          <a:p>
            <a:pPr marL="0" indent="0">
              <a:buNone/>
            </a:pPr>
            <a:r>
              <a:rPr lang="en-US" dirty="0"/>
              <a:t>app = Flask(__name__)                      # </a:t>
            </a:r>
            <a:r>
              <a:rPr lang="en-US" dirty="0" err="1"/>
              <a:t>Tạo</a:t>
            </a:r>
            <a:r>
              <a:rPr lang="en-US" dirty="0"/>
              <a:t> </a:t>
            </a:r>
            <a:r>
              <a:rPr lang="en-US" dirty="0" err="1"/>
              <a:t>đối</a:t>
            </a:r>
            <a:r>
              <a:rPr lang="en-US" dirty="0"/>
              <a:t> </a:t>
            </a:r>
            <a:r>
              <a:rPr lang="en-US" dirty="0" err="1"/>
              <a:t>tượng</a:t>
            </a:r>
            <a:r>
              <a:rPr lang="en-US" dirty="0"/>
              <a:t> Flask </a:t>
            </a:r>
            <a:r>
              <a:rPr lang="en-US" dirty="0" err="1"/>
              <a:t>để</a:t>
            </a:r>
            <a:r>
              <a:rPr lang="en-US" dirty="0"/>
              <a:t> </a:t>
            </a:r>
            <a:r>
              <a:rPr lang="en-US" dirty="0" err="1"/>
              <a:t>tạo</a:t>
            </a:r>
            <a:r>
              <a:rPr lang="en-US" dirty="0"/>
              <a:t> web service </a:t>
            </a:r>
          </a:p>
          <a:p>
            <a:endParaRPr lang="en-US" dirty="0"/>
          </a:p>
          <a:p>
            <a:pPr marL="0" indent="0">
              <a:buNone/>
            </a:pPr>
            <a:r>
              <a:rPr lang="en-US" dirty="0" smtClean="0"/>
              <a:t>@</a:t>
            </a:r>
            <a:r>
              <a:rPr lang="en-US" dirty="0" err="1" smtClean="0"/>
              <a:t>app.route</a:t>
            </a:r>
            <a:r>
              <a:rPr lang="en-US" dirty="0" smtClean="0"/>
              <a:t>('/')           # </a:t>
            </a:r>
            <a:r>
              <a:rPr lang="en-US" dirty="0" err="1" smtClean="0"/>
              <a:t>Quy</a:t>
            </a:r>
            <a:r>
              <a:rPr lang="en-US" dirty="0" smtClean="0"/>
              <a:t> </a:t>
            </a:r>
            <a:r>
              <a:rPr lang="en-US" dirty="0" err="1" smtClean="0"/>
              <a:t>định</a:t>
            </a:r>
            <a:r>
              <a:rPr lang="en-US" dirty="0" smtClean="0"/>
              <a:t> URL (</a:t>
            </a:r>
            <a:r>
              <a:rPr lang="en-US" b="1" dirty="0"/>
              <a:t>Uniform Resource </a:t>
            </a:r>
            <a:r>
              <a:rPr lang="en-US" b="1" dirty="0" smtClean="0"/>
              <a:t>Locator)</a:t>
            </a:r>
            <a:r>
              <a:rPr lang="en-US" dirty="0" smtClean="0"/>
              <a:t> </a:t>
            </a:r>
            <a:r>
              <a:rPr lang="en-US" dirty="0" err="1" smtClean="0"/>
              <a:t>là</a:t>
            </a:r>
            <a:r>
              <a:rPr lang="en-US" dirty="0" smtClean="0"/>
              <a:t> localhost/ </a:t>
            </a:r>
            <a:r>
              <a:rPr lang="en-US" dirty="0" err="1" smtClean="0"/>
              <a:t>sẽ</a:t>
            </a:r>
            <a:r>
              <a:rPr lang="en-US" dirty="0" smtClean="0"/>
              <a:t> do </a:t>
            </a:r>
            <a:r>
              <a:rPr lang="en-US" dirty="0" err="1" smtClean="0"/>
              <a:t>hàm</a:t>
            </a:r>
            <a:r>
              <a:rPr lang="en-US" dirty="0" smtClean="0"/>
              <a:t> </a:t>
            </a:r>
            <a:r>
              <a:rPr lang="en-US" dirty="0" err="1" smtClean="0"/>
              <a:t>hello_world</a:t>
            </a:r>
            <a:r>
              <a:rPr lang="en-US" dirty="0" smtClean="0"/>
              <a:t> </a:t>
            </a:r>
            <a:r>
              <a:rPr lang="en-US" dirty="0" err="1" smtClean="0"/>
              <a:t>quản</a:t>
            </a:r>
            <a:r>
              <a:rPr lang="en-US" dirty="0" smtClean="0"/>
              <a:t> </a:t>
            </a:r>
            <a:r>
              <a:rPr lang="en-US" dirty="0" err="1" smtClean="0"/>
              <a:t>lý</a:t>
            </a:r>
            <a:endParaRPr lang="en-US" dirty="0" smtClean="0"/>
          </a:p>
          <a:p>
            <a:pPr marL="0" indent="0">
              <a:buNone/>
            </a:pPr>
            <a:r>
              <a:rPr lang="en-US" dirty="0" err="1" smtClean="0"/>
              <a:t>def</a:t>
            </a:r>
            <a:r>
              <a:rPr lang="en-US" dirty="0" smtClean="0"/>
              <a:t> </a:t>
            </a:r>
            <a:r>
              <a:rPr lang="en-US" dirty="0" err="1"/>
              <a:t>hello_world</a:t>
            </a:r>
            <a:r>
              <a:rPr lang="en-US" dirty="0"/>
              <a:t>():    # Ta </a:t>
            </a:r>
            <a:r>
              <a:rPr lang="en-US" dirty="0" err="1"/>
              <a:t>có</a:t>
            </a:r>
            <a:r>
              <a:rPr lang="en-US" dirty="0"/>
              <a:t> </a:t>
            </a:r>
            <a:r>
              <a:rPr lang="en-US" dirty="0" err="1"/>
              <a:t>thể</a:t>
            </a:r>
            <a:r>
              <a:rPr lang="en-US" dirty="0"/>
              <a:t> </a:t>
            </a:r>
            <a:r>
              <a:rPr lang="en-US" dirty="0" err="1"/>
              <a:t>chọn</a:t>
            </a:r>
            <a:r>
              <a:rPr lang="en-US" dirty="0"/>
              <a:t> </a:t>
            </a:r>
            <a:r>
              <a:rPr lang="en-US" dirty="0" err="1"/>
              <a:t>đường</a:t>
            </a:r>
            <a:r>
              <a:rPr lang="en-US" dirty="0"/>
              <a:t> </a:t>
            </a:r>
            <a:r>
              <a:rPr lang="en-US" dirty="0" err="1"/>
              <a:t>dẫn</a:t>
            </a:r>
            <a:r>
              <a:rPr lang="en-US" dirty="0"/>
              <a:t> </a:t>
            </a:r>
            <a:r>
              <a:rPr lang="en-US" dirty="0" err="1"/>
              <a:t>cũng</a:t>
            </a:r>
            <a:r>
              <a:rPr lang="en-US" dirty="0"/>
              <a:t> </a:t>
            </a:r>
            <a:r>
              <a:rPr lang="en-US" dirty="0" err="1"/>
              <a:t>như</a:t>
            </a:r>
            <a:r>
              <a:rPr lang="en-US" dirty="0"/>
              <a:t> </a:t>
            </a:r>
            <a:r>
              <a:rPr lang="en-US" dirty="0" err="1"/>
              <a:t>giao</a:t>
            </a:r>
            <a:r>
              <a:rPr lang="en-US" dirty="0"/>
              <a:t> </a:t>
            </a:r>
            <a:r>
              <a:rPr lang="en-US" dirty="0" err="1"/>
              <a:t>thức</a:t>
            </a:r>
            <a:r>
              <a:rPr lang="en-US" dirty="0"/>
              <a:t> (POST hay GET)                                                                     </a:t>
            </a:r>
          </a:p>
          <a:p>
            <a:pPr marL="0" indent="0">
              <a:buNone/>
            </a:pPr>
            <a:r>
              <a:rPr lang="en-US" dirty="0"/>
              <a:t>    return 'Hello, World!'                       # </a:t>
            </a:r>
            <a:r>
              <a:rPr lang="en-US" dirty="0" err="1"/>
              <a:t>Trả</a:t>
            </a:r>
            <a:r>
              <a:rPr lang="en-US" dirty="0"/>
              <a:t> </a:t>
            </a:r>
            <a:r>
              <a:rPr lang="en-US" dirty="0" err="1"/>
              <a:t>lời</a:t>
            </a:r>
            <a:r>
              <a:rPr lang="en-US" dirty="0"/>
              <a:t> </a:t>
            </a:r>
            <a:r>
              <a:rPr lang="en-US" dirty="0" err="1"/>
              <a:t>lại</a:t>
            </a:r>
            <a:r>
              <a:rPr lang="en-US" dirty="0"/>
              <a:t> request </a:t>
            </a:r>
            <a:r>
              <a:rPr lang="en-US" dirty="0" err="1"/>
              <a:t>của</a:t>
            </a:r>
            <a:r>
              <a:rPr lang="en-US" dirty="0"/>
              <a:t> user </a:t>
            </a:r>
          </a:p>
          <a:p>
            <a:pPr marL="0" indent="0">
              <a:buNone/>
            </a:pPr>
            <a:r>
              <a:rPr lang="en-US" dirty="0"/>
              <a:t>if __name__ == '__main__':                # </a:t>
            </a:r>
            <a:r>
              <a:rPr lang="en-US" dirty="0" err="1"/>
              <a:t>Hàm</a:t>
            </a:r>
            <a:r>
              <a:rPr lang="en-US" dirty="0"/>
              <a:t> main </a:t>
            </a:r>
            <a:r>
              <a:rPr lang="en-US" dirty="0" err="1"/>
              <a:t>để</a:t>
            </a:r>
            <a:r>
              <a:rPr lang="en-US" dirty="0"/>
              <a:t> </a:t>
            </a:r>
            <a:r>
              <a:rPr lang="en-US" dirty="0" err="1"/>
              <a:t>thực</a:t>
            </a:r>
            <a:r>
              <a:rPr lang="en-US" dirty="0"/>
              <a:t> </a:t>
            </a:r>
            <a:r>
              <a:rPr lang="en-US" dirty="0" err="1"/>
              <a:t>chạy</a:t>
            </a:r>
            <a:r>
              <a:rPr lang="en-US" dirty="0"/>
              <a:t> app </a:t>
            </a:r>
          </a:p>
          <a:p>
            <a:pPr marL="0" indent="0">
              <a:buNone/>
            </a:pPr>
            <a:r>
              <a:rPr lang="en-US" dirty="0" err="1"/>
              <a:t>app.run</a:t>
            </a:r>
            <a:r>
              <a:rPr lang="en-US" dirty="0"/>
              <a:t>() </a:t>
            </a:r>
          </a:p>
          <a:p>
            <a:endParaRPr lang="en-US" dirty="0"/>
          </a:p>
        </p:txBody>
      </p:sp>
    </p:spTree>
    <p:extLst>
      <p:ext uri="{BB962C8B-B14F-4D97-AF65-F5344CB8AC3E}">
        <p14:creationId xmlns:p14="http://schemas.microsoft.com/office/powerpoint/2010/main" val="10219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64636" y="459720"/>
            <a:ext cx="10972440" cy="1144800"/>
          </a:xfrm>
        </p:spPr>
        <p:txBody>
          <a:bodyPr/>
          <a:lstStyle/>
          <a:p>
            <a:r>
              <a:rPr lang="en-US" dirty="0" err="1" smtClean="0"/>
              <a:t>Tạo</a:t>
            </a:r>
            <a:r>
              <a:rPr lang="en-US" dirty="0" smtClean="0"/>
              <a:t> </a:t>
            </a:r>
            <a:r>
              <a:rPr lang="en-US" dirty="0" err="1" smtClean="0"/>
              <a:t>một</a:t>
            </a:r>
            <a:r>
              <a:rPr lang="en-US" dirty="0" smtClean="0"/>
              <a:t> web service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Flask</a:t>
            </a:r>
            <a:endParaRPr lang="en-US" dirty="0"/>
          </a:p>
        </p:txBody>
      </p:sp>
      <p:pic>
        <p:nvPicPr>
          <p:cNvPr id="4" name="Picture 3"/>
          <p:cNvPicPr/>
          <p:nvPr/>
        </p:nvPicPr>
        <p:blipFill>
          <a:blip r:embed="rId2"/>
          <a:stretch>
            <a:fillRect/>
          </a:stretch>
        </p:blipFill>
        <p:spPr bwMode="auto">
          <a:xfrm>
            <a:off x="3084784" y="1604520"/>
            <a:ext cx="5732145" cy="1446530"/>
          </a:xfrm>
          <a:prstGeom prst="rect">
            <a:avLst/>
          </a:prstGeom>
        </p:spPr>
      </p:pic>
      <p:pic>
        <p:nvPicPr>
          <p:cNvPr id="5" name="Picture 4"/>
          <p:cNvPicPr/>
          <p:nvPr/>
        </p:nvPicPr>
        <p:blipFill>
          <a:blip r:embed="rId3"/>
          <a:stretch>
            <a:fillRect/>
          </a:stretch>
        </p:blipFill>
        <p:spPr bwMode="auto">
          <a:xfrm>
            <a:off x="3791041" y="3305325"/>
            <a:ext cx="3971290" cy="2276475"/>
          </a:xfrm>
          <a:prstGeom prst="rect">
            <a:avLst/>
          </a:prstGeom>
        </p:spPr>
      </p:pic>
    </p:spTree>
    <p:extLst>
      <p:ext uri="{BB962C8B-B14F-4D97-AF65-F5344CB8AC3E}">
        <p14:creationId xmlns:p14="http://schemas.microsoft.com/office/powerpoint/2010/main" val="82836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Chương</a:t>
            </a:r>
            <a:r>
              <a:rPr lang="en-US" b="1" dirty="0"/>
              <a:t> 3: </a:t>
            </a:r>
            <a:r>
              <a:rPr lang="en-US" b="1" dirty="0" err="1"/>
              <a:t>Hệ</a:t>
            </a:r>
            <a:r>
              <a:rPr lang="en-US" b="1" dirty="0"/>
              <a:t> </a:t>
            </a:r>
            <a:r>
              <a:rPr lang="en-US" b="1" dirty="0" err="1"/>
              <a:t>quản</a:t>
            </a:r>
            <a:r>
              <a:rPr lang="en-US" b="1" dirty="0"/>
              <a:t> </a:t>
            </a:r>
            <a:r>
              <a:rPr lang="en-US" b="1" dirty="0" err="1"/>
              <a:t>trị</a:t>
            </a:r>
            <a:r>
              <a:rPr lang="en-US" b="1" dirty="0"/>
              <a:t> </a:t>
            </a:r>
            <a:r>
              <a:rPr lang="en-US" b="1" dirty="0" err="1"/>
              <a:t>dữ</a:t>
            </a:r>
            <a:r>
              <a:rPr lang="en-US" b="1" dirty="0"/>
              <a:t> </a:t>
            </a:r>
            <a:r>
              <a:rPr lang="en-US" b="1" dirty="0" err="1"/>
              <a:t>liệu</a:t>
            </a:r>
            <a:r>
              <a:rPr lang="en-US" b="1" dirty="0"/>
              <a:t> MySQL:</a:t>
            </a:r>
            <a:br>
              <a:rPr lang="en-US" b="1" dirty="0"/>
            </a:br>
            <a:endParaRPr lang="en-US" dirty="0"/>
          </a:p>
        </p:txBody>
      </p:sp>
      <p:sp>
        <p:nvSpPr>
          <p:cNvPr id="3" name="Subtitle 2"/>
          <p:cNvSpPr>
            <a:spLocks noGrp="1"/>
          </p:cNvSpPr>
          <p:nvPr>
            <p:ph type="subTitle"/>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sz="3200" dirty="0" smtClean="0"/>
              <a:t>+ </a:t>
            </a:r>
            <a:r>
              <a:rPr lang="en-US" sz="3200" dirty="0"/>
              <a:t>SQL </a:t>
            </a:r>
            <a:r>
              <a:rPr lang="en-US" sz="3200" dirty="0" err="1"/>
              <a:t>là</a:t>
            </a:r>
            <a:r>
              <a:rPr lang="en-US" sz="3200" dirty="0"/>
              <a:t> </a:t>
            </a:r>
            <a:r>
              <a:rPr lang="en-US" sz="3200" dirty="0" err="1"/>
              <a:t>viết</a:t>
            </a:r>
            <a:r>
              <a:rPr lang="en-US" sz="3200" dirty="0"/>
              <a:t> </a:t>
            </a:r>
            <a:r>
              <a:rPr lang="en-US" sz="3200" dirty="0" err="1"/>
              <a:t>tắt</a:t>
            </a:r>
            <a:r>
              <a:rPr lang="en-US" sz="3200" dirty="0"/>
              <a:t> </a:t>
            </a:r>
            <a:r>
              <a:rPr lang="en-US" sz="3200" dirty="0" err="1"/>
              <a:t>của</a:t>
            </a:r>
            <a:r>
              <a:rPr lang="en-US" sz="3200" dirty="0"/>
              <a:t> Structured Query Language </a:t>
            </a:r>
            <a:r>
              <a:rPr lang="en-US" sz="3200" dirty="0" err="1"/>
              <a:t>là</a:t>
            </a:r>
            <a:r>
              <a:rPr lang="en-US" sz="3200" dirty="0"/>
              <a:t> </a:t>
            </a:r>
            <a:r>
              <a:rPr lang="en-US" sz="3200" dirty="0" err="1"/>
              <a:t>ngôn</a:t>
            </a:r>
            <a:r>
              <a:rPr lang="en-US" sz="3200" dirty="0"/>
              <a:t> </a:t>
            </a:r>
            <a:r>
              <a:rPr lang="en-US" sz="3200" dirty="0" err="1"/>
              <a:t>ngữ</a:t>
            </a:r>
            <a:r>
              <a:rPr lang="en-US" sz="3200" dirty="0"/>
              <a:t> </a:t>
            </a:r>
            <a:r>
              <a:rPr lang="en-US" sz="3200" dirty="0" err="1"/>
              <a:t>truy</a:t>
            </a:r>
            <a:r>
              <a:rPr lang="en-US" sz="3200" dirty="0"/>
              <a:t> </a:t>
            </a:r>
            <a:r>
              <a:rPr lang="en-US" sz="3200" dirty="0" err="1"/>
              <a:t>vấn</a:t>
            </a:r>
            <a:r>
              <a:rPr lang="en-US" sz="3200" dirty="0"/>
              <a:t> </a:t>
            </a:r>
            <a:r>
              <a:rPr lang="en-US" sz="3200" dirty="0" err="1"/>
              <a:t>có</a:t>
            </a:r>
            <a:r>
              <a:rPr lang="en-US" sz="3200" dirty="0"/>
              <a:t> </a:t>
            </a:r>
            <a:r>
              <a:rPr lang="en-US" sz="3200" dirty="0" err="1"/>
              <a:t>cấu</a:t>
            </a:r>
            <a:r>
              <a:rPr lang="en-US" sz="3200" dirty="0"/>
              <a:t> </a:t>
            </a:r>
            <a:r>
              <a:rPr lang="en-US" sz="3200" dirty="0" err="1"/>
              <a:t>trúc</a:t>
            </a:r>
            <a:r>
              <a:rPr lang="en-US" sz="3200" dirty="0"/>
              <a:t>. </a:t>
            </a:r>
            <a:r>
              <a:rPr lang="en-US" sz="3200" dirty="0" err="1"/>
              <a:t>Nó</a:t>
            </a:r>
            <a:r>
              <a:rPr lang="en-US" sz="3200" dirty="0"/>
              <a:t> </a:t>
            </a:r>
            <a:r>
              <a:rPr lang="en-US" sz="3200" dirty="0" err="1"/>
              <a:t>là</a:t>
            </a:r>
            <a:r>
              <a:rPr lang="en-US" sz="3200" dirty="0"/>
              <a:t> </a:t>
            </a:r>
            <a:r>
              <a:rPr lang="en-US" sz="3200" dirty="0" err="1"/>
              <a:t>một</a:t>
            </a:r>
            <a:r>
              <a:rPr lang="en-US" sz="3200" dirty="0"/>
              <a:t> </a:t>
            </a:r>
            <a:r>
              <a:rPr lang="en-US" sz="3200" dirty="0" err="1"/>
              <a:t>ngôn</a:t>
            </a:r>
            <a:r>
              <a:rPr lang="en-US" sz="3200" dirty="0"/>
              <a:t> </a:t>
            </a:r>
            <a:r>
              <a:rPr lang="en-US" sz="3200" dirty="0" err="1"/>
              <a:t>ngữ</a:t>
            </a:r>
            <a:r>
              <a:rPr lang="en-US" sz="3200" dirty="0"/>
              <a:t>, </a:t>
            </a:r>
            <a:r>
              <a:rPr lang="en-US" sz="3200" dirty="0" err="1"/>
              <a:t>là</a:t>
            </a:r>
            <a:r>
              <a:rPr lang="en-US" sz="3200" dirty="0"/>
              <a:t> </a:t>
            </a:r>
            <a:r>
              <a:rPr lang="en-US" sz="3200" dirty="0" err="1"/>
              <a:t>tập</a:t>
            </a:r>
            <a:r>
              <a:rPr lang="en-US" sz="3200" dirty="0"/>
              <a:t> </a:t>
            </a:r>
            <a:r>
              <a:rPr lang="en-US" sz="3200" dirty="0" err="1"/>
              <a:t>hợp</a:t>
            </a:r>
            <a:r>
              <a:rPr lang="en-US" sz="3200" dirty="0"/>
              <a:t> </a:t>
            </a:r>
            <a:r>
              <a:rPr lang="en-US" sz="3200" dirty="0" err="1"/>
              <a:t>các</a:t>
            </a:r>
            <a:r>
              <a:rPr lang="en-US" sz="3200" dirty="0"/>
              <a:t> </a:t>
            </a:r>
            <a:r>
              <a:rPr lang="en-US" sz="3200" dirty="0" err="1"/>
              <a:t>lệnh</a:t>
            </a:r>
            <a:r>
              <a:rPr lang="en-US" sz="3200" dirty="0"/>
              <a:t> </a:t>
            </a:r>
            <a:r>
              <a:rPr lang="en-US" sz="3200" dirty="0" err="1"/>
              <a:t>để</a:t>
            </a:r>
            <a:r>
              <a:rPr lang="en-US" sz="3200" dirty="0"/>
              <a:t> </a:t>
            </a:r>
            <a:r>
              <a:rPr lang="en-US" sz="3200" dirty="0" err="1"/>
              <a:t>tương</a:t>
            </a:r>
            <a:r>
              <a:rPr lang="en-US" sz="3200" dirty="0"/>
              <a:t> </a:t>
            </a:r>
            <a:r>
              <a:rPr lang="en-US" sz="3200" dirty="0" err="1"/>
              <a:t>tác</a:t>
            </a:r>
            <a:r>
              <a:rPr lang="en-US" sz="3200" dirty="0"/>
              <a:t> </a:t>
            </a:r>
            <a:r>
              <a:rPr lang="en-US" sz="3200" dirty="0" err="1"/>
              <a:t>với</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err="1"/>
              <a:t>Dùng</a:t>
            </a:r>
            <a:r>
              <a:rPr lang="en-US" sz="3200" dirty="0"/>
              <a:t> </a:t>
            </a:r>
            <a:r>
              <a:rPr lang="en-US" sz="3200" dirty="0" err="1"/>
              <a:t>để</a:t>
            </a:r>
            <a:r>
              <a:rPr lang="en-US" sz="3200" dirty="0"/>
              <a:t> </a:t>
            </a:r>
            <a:r>
              <a:rPr lang="en-US" sz="3200" dirty="0" err="1"/>
              <a:t>lưu</a:t>
            </a:r>
            <a:r>
              <a:rPr lang="en-US" sz="3200" dirty="0"/>
              <a:t> </a:t>
            </a:r>
            <a:r>
              <a:rPr lang="en-US" sz="3200" dirty="0" err="1"/>
              <a:t>trữ</a:t>
            </a:r>
            <a:r>
              <a:rPr lang="en-US" sz="3200" dirty="0"/>
              <a:t>, </a:t>
            </a:r>
            <a:r>
              <a:rPr lang="en-US" sz="3200" dirty="0" err="1"/>
              <a:t>thao</a:t>
            </a:r>
            <a:r>
              <a:rPr lang="en-US" sz="3200" dirty="0"/>
              <a:t> </a:t>
            </a:r>
            <a:r>
              <a:rPr lang="en-US" sz="3200" dirty="0" err="1"/>
              <a:t>tác</a:t>
            </a:r>
            <a:r>
              <a:rPr lang="en-US" sz="3200" dirty="0"/>
              <a:t> </a:t>
            </a:r>
            <a:r>
              <a:rPr lang="en-US" sz="3200" dirty="0" err="1"/>
              <a:t>và</a:t>
            </a:r>
            <a:r>
              <a:rPr lang="en-US" sz="3200" dirty="0"/>
              <a:t> </a:t>
            </a:r>
            <a:r>
              <a:rPr lang="en-US" sz="3200" dirty="0" err="1"/>
              <a:t>truy</a:t>
            </a:r>
            <a:r>
              <a:rPr lang="en-US" sz="3200" dirty="0"/>
              <a:t> </a:t>
            </a:r>
            <a:r>
              <a:rPr lang="en-US" sz="3200" dirty="0" err="1"/>
              <a:t>xuất</a:t>
            </a:r>
            <a:r>
              <a:rPr lang="en-US" sz="3200" dirty="0"/>
              <a:t> </a:t>
            </a:r>
            <a:r>
              <a:rPr lang="en-US" sz="3200" dirty="0" err="1"/>
              <a:t>dữ</a:t>
            </a:r>
            <a:r>
              <a:rPr lang="en-US" sz="3200" dirty="0"/>
              <a:t> </a:t>
            </a:r>
            <a:r>
              <a:rPr lang="en-US" sz="3200" dirty="0" err="1"/>
              <a:t>liệu</a:t>
            </a:r>
            <a:r>
              <a:rPr lang="en-US" sz="3200" dirty="0"/>
              <a:t> </a:t>
            </a:r>
            <a:r>
              <a:rPr lang="en-US" sz="3200" dirty="0" err="1"/>
              <a:t>được</a:t>
            </a:r>
            <a:r>
              <a:rPr lang="en-US" sz="3200" dirty="0"/>
              <a:t> </a:t>
            </a:r>
            <a:r>
              <a:rPr lang="en-US" sz="3200" dirty="0" err="1"/>
              <a:t>lưu</a:t>
            </a:r>
            <a:r>
              <a:rPr lang="en-US" sz="3200" dirty="0"/>
              <a:t> </a:t>
            </a:r>
            <a:r>
              <a:rPr lang="en-US" sz="3200" dirty="0" err="1"/>
              <a:t>trữ</a:t>
            </a:r>
            <a:r>
              <a:rPr lang="en-US" sz="3200" dirty="0"/>
              <a:t> </a:t>
            </a:r>
            <a:r>
              <a:rPr lang="en-US" sz="3200" dirty="0" err="1"/>
              <a:t>trong</a:t>
            </a:r>
            <a:r>
              <a:rPr lang="en-US" sz="3200" dirty="0"/>
              <a:t> </a:t>
            </a:r>
            <a:r>
              <a:rPr lang="en-US" sz="3200" dirty="0" err="1"/>
              <a:t>một</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err="1"/>
              <a:t>quan</a:t>
            </a:r>
            <a:r>
              <a:rPr lang="en-US" sz="3200" dirty="0"/>
              <a:t> </a:t>
            </a:r>
            <a:r>
              <a:rPr lang="en-US" sz="3200" dirty="0" err="1"/>
              <a:t>hệ</a:t>
            </a:r>
            <a:r>
              <a:rPr lang="en-US" sz="3200" dirty="0"/>
              <a:t>. [6]</a:t>
            </a:r>
          </a:p>
          <a:p>
            <a:r>
              <a:rPr lang="en-US" sz="3200" dirty="0"/>
              <a:t>+ SQL </a:t>
            </a:r>
            <a:r>
              <a:rPr lang="en-US" sz="3200" dirty="0" err="1"/>
              <a:t>giúp</a:t>
            </a:r>
            <a:r>
              <a:rPr lang="en-US" sz="3200" dirty="0"/>
              <a:t> </a:t>
            </a:r>
            <a:r>
              <a:rPr lang="en-US" sz="3200" dirty="0" err="1"/>
              <a:t>giúp</a:t>
            </a:r>
            <a:r>
              <a:rPr lang="en-US" sz="3200" dirty="0"/>
              <a:t> </a:t>
            </a:r>
            <a:r>
              <a:rPr lang="en-US" sz="3200" dirty="0" err="1"/>
              <a:t>quản</a:t>
            </a:r>
            <a:r>
              <a:rPr lang="en-US" sz="3200" dirty="0"/>
              <a:t> </a:t>
            </a:r>
            <a:r>
              <a:rPr lang="en-US" sz="3200" dirty="0" err="1"/>
              <a:t>lý</a:t>
            </a:r>
            <a:r>
              <a:rPr lang="en-US" sz="3200" dirty="0"/>
              <a:t> </a:t>
            </a:r>
            <a:r>
              <a:rPr lang="en-US" sz="3200" dirty="0" err="1"/>
              <a:t>hiệu</a:t>
            </a:r>
            <a:r>
              <a:rPr lang="en-US" sz="3200" dirty="0"/>
              <a:t> </a:t>
            </a:r>
            <a:r>
              <a:rPr lang="en-US" sz="3200" dirty="0" err="1"/>
              <a:t>quả</a:t>
            </a:r>
            <a:r>
              <a:rPr lang="en-US" sz="3200" dirty="0"/>
              <a:t> </a:t>
            </a:r>
            <a:r>
              <a:rPr lang="en-US" sz="3200" dirty="0" err="1"/>
              <a:t>và</a:t>
            </a:r>
            <a:r>
              <a:rPr lang="en-US" sz="3200" dirty="0"/>
              <a:t> </a:t>
            </a:r>
            <a:r>
              <a:rPr lang="en-US" sz="3200" dirty="0" err="1"/>
              <a:t>truy</a:t>
            </a:r>
            <a:r>
              <a:rPr lang="en-US" sz="3200" dirty="0"/>
              <a:t> </a:t>
            </a:r>
            <a:r>
              <a:rPr lang="en-US" sz="3200" dirty="0" err="1"/>
              <a:t>vấn</a:t>
            </a:r>
            <a:r>
              <a:rPr lang="en-US" sz="3200" dirty="0"/>
              <a:t> </a:t>
            </a:r>
            <a:r>
              <a:rPr lang="en-US" sz="3200" dirty="0" err="1"/>
              <a:t>thông</a:t>
            </a:r>
            <a:r>
              <a:rPr lang="en-US" sz="3200" dirty="0"/>
              <a:t> tin </a:t>
            </a:r>
            <a:r>
              <a:rPr lang="en-US" sz="3200" dirty="0" err="1"/>
              <a:t>nhanh</a:t>
            </a:r>
            <a:r>
              <a:rPr lang="en-US" sz="3200" dirty="0"/>
              <a:t> </a:t>
            </a:r>
            <a:r>
              <a:rPr lang="en-US" sz="3200" dirty="0" err="1"/>
              <a:t>hơn</a:t>
            </a:r>
            <a:r>
              <a:rPr lang="en-US" sz="3200" dirty="0"/>
              <a:t>, </a:t>
            </a:r>
            <a:r>
              <a:rPr lang="en-US" sz="3200" dirty="0" err="1"/>
              <a:t>giúp</a:t>
            </a:r>
            <a:r>
              <a:rPr lang="en-US" sz="3200" dirty="0"/>
              <a:t> </a:t>
            </a:r>
            <a:r>
              <a:rPr lang="en-US" sz="3200" dirty="0" err="1"/>
              <a:t>bảo</a:t>
            </a:r>
            <a:r>
              <a:rPr lang="en-US" sz="3200" dirty="0"/>
              <a:t> </a:t>
            </a:r>
            <a:r>
              <a:rPr lang="en-US" sz="3200" dirty="0" err="1"/>
              <a:t>trì</a:t>
            </a:r>
            <a:r>
              <a:rPr lang="en-US" sz="3200" dirty="0"/>
              <a:t>, </a:t>
            </a:r>
            <a:r>
              <a:rPr lang="en-US" sz="3200" dirty="0" err="1"/>
              <a:t>bảo</a:t>
            </a:r>
            <a:r>
              <a:rPr lang="en-US" sz="3200" dirty="0"/>
              <a:t> </a:t>
            </a:r>
            <a:r>
              <a:rPr lang="en-US" sz="3200" dirty="0" err="1"/>
              <a:t>mật</a:t>
            </a:r>
            <a:r>
              <a:rPr lang="en-US" sz="3200" dirty="0"/>
              <a:t> </a:t>
            </a:r>
            <a:r>
              <a:rPr lang="en-US" sz="3200" dirty="0" err="1"/>
              <a:t>thông</a:t>
            </a:r>
            <a:r>
              <a:rPr lang="en-US" sz="3200" dirty="0"/>
              <a:t> tin </a:t>
            </a:r>
            <a:r>
              <a:rPr lang="en-US" sz="3200" dirty="0" err="1"/>
              <a:t>dễ</a:t>
            </a:r>
            <a:r>
              <a:rPr lang="en-US" sz="3200" dirty="0"/>
              <a:t> </a:t>
            </a:r>
            <a:r>
              <a:rPr lang="en-US" sz="3200" dirty="0" err="1"/>
              <a:t>dàng</a:t>
            </a:r>
            <a:r>
              <a:rPr lang="en-US" sz="3200" dirty="0"/>
              <a:t> </a:t>
            </a:r>
            <a:r>
              <a:rPr lang="en-US" sz="3200" dirty="0" err="1"/>
              <a:t>hơn</a:t>
            </a:r>
            <a:r>
              <a:rPr lang="en-US" sz="3200" dirty="0" smtClean="0"/>
              <a:t>.</a:t>
            </a:r>
          </a:p>
          <a:p>
            <a:r>
              <a:rPr lang="en-US" sz="3200" dirty="0"/>
              <a:t>+  SQL </a:t>
            </a:r>
            <a:r>
              <a:rPr lang="en-US" sz="3200" dirty="0" err="1"/>
              <a:t>quản</a:t>
            </a:r>
            <a:r>
              <a:rPr lang="en-US" sz="3200" dirty="0"/>
              <a:t> </a:t>
            </a:r>
            <a:r>
              <a:rPr lang="en-US" sz="3200" dirty="0" err="1"/>
              <a:t>lý</a:t>
            </a:r>
            <a:r>
              <a:rPr lang="en-US" sz="3200" dirty="0"/>
              <a:t> data </a:t>
            </a:r>
            <a:r>
              <a:rPr lang="en-US" sz="3200" dirty="0" err="1"/>
              <a:t>thành</a:t>
            </a:r>
            <a:r>
              <a:rPr lang="en-US" sz="3200" dirty="0"/>
              <a:t> </a:t>
            </a:r>
            <a:r>
              <a:rPr lang="en-US" sz="3200" dirty="0" err="1"/>
              <a:t>từng</a:t>
            </a:r>
            <a:r>
              <a:rPr lang="en-US" sz="3200" dirty="0"/>
              <a:t> </a:t>
            </a:r>
            <a:r>
              <a:rPr lang="en-US" sz="3200" dirty="0" err="1"/>
              <a:t>bảng</a:t>
            </a:r>
            <a:r>
              <a:rPr lang="en-US" sz="3200" dirty="0"/>
              <a:t> (table)</a:t>
            </a:r>
          </a:p>
          <a:p>
            <a:endParaRPr lang="en-US" sz="3200" dirty="0"/>
          </a:p>
          <a:p>
            <a:endParaRPr lang="en-US" dirty="0"/>
          </a:p>
        </p:txBody>
      </p:sp>
    </p:spTree>
    <p:extLst>
      <p:ext uri="{BB962C8B-B14F-4D97-AF65-F5344CB8AC3E}">
        <p14:creationId xmlns:p14="http://schemas.microsoft.com/office/powerpoint/2010/main" val="82862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SQL </a:t>
            </a:r>
            <a:endParaRPr lang="en-US" dirty="0"/>
          </a:p>
        </p:txBody>
      </p:sp>
      <p:sp>
        <p:nvSpPr>
          <p:cNvPr id="3" name="Subtitle 2"/>
          <p:cNvSpPr>
            <a:spLocks noGrp="1"/>
          </p:cNvSpPr>
          <p:nvPr>
            <p:ph type="subTitle"/>
          </p:nvPr>
        </p:nvSpPr>
        <p:spPr/>
        <p:txBody>
          <a:bodyPr/>
          <a:lstStyle/>
          <a:p>
            <a:r>
              <a:rPr lang="en-US" dirty="0" err="1"/>
              <a:t>Ví</a:t>
            </a:r>
            <a:r>
              <a:rPr lang="en-US" dirty="0"/>
              <a:t> </a:t>
            </a:r>
            <a:r>
              <a:rPr lang="en-US" dirty="0" err="1"/>
              <a:t>dụ</a:t>
            </a:r>
            <a:r>
              <a:rPr lang="en-US" dirty="0"/>
              <a:t> </a:t>
            </a:r>
            <a:r>
              <a:rPr lang="en-US" dirty="0" err="1"/>
              <a:t>tạo</a:t>
            </a:r>
            <a:r>
              <a:rPr lang="en-US" dirty="0"/>
              <a:t> Table SQL: </a:t>
            </a:r>
          </a:p>
          <a:p>
            <a:pPr lvl="0"/>
            <a:r>
              <a:rPr lang="en-US" dirty="0"/>
              <a:t>CREATE TABLE if not exists Student (id INT AUTO_INCREMENT PRIMARY KEY, name VARCHAR(255), address VARCHAR(255), time VARCHAR(255))</a:t>
            </a:r>
          </a:p>
          <a:p>
            <a:endParaRPr lang="en-US" dirty="0"/>
          </a:p>
          <a:p>
            <a:r>
              <a:rPr lang="en-US" dirty="0" err="1"/>
              <a:t>Để</a:t>
            </a:r>
            <a:r>
              <a:rPr lang="en-US" dirty="0"/>
              <a:t> </a:t>
            </a:r>
            <a:r>
              <a:rPr lang="en-US" dirty="0" err="1"/>
              <a:t>chọn</a:t>
            </a:r>
            <a:r>
              <a:rPr lang="en-US" dirty="0"/>
              <a:t> </a:t>
            </a:r>
            <a:r>
              <a:rPr lang="en-US" dirty="0" err="1"/>
              <a:t>một</a:t>
            </a:r>
            <a:r>
              <a:rPr lang="en-US" dirty="0"/>
              <a:t> </a:t>
            </a:r>
            <a:r>
              <a:rPr lang="en-US" dirty="0" err="1"/>
              <a:t>dữ</a:t>
            </a:r>
            <a:r>
              <a:rPr lang="en-US" dirty="0"/>
              <a:t> </a:t>
            </a:r>
            <a:r>
              <a:rPr lang="en-US" dirty="0" err="1"/>
              <a:t>liệu</a:t>
            </a:r>
            <a:r>
              <a:rPr lang="en-US" dirty="0"/>
              <a:t> ta </a:t>
            </a:r>
            <a:r>
              <a:rPr lang="en-US" dirty="0" err="1"/>
              <a:t>dùng</a:t>
            </a:r>
            <a:r>
              <a:rPr lang="en-US" dirty="0"/>
              <a:t> </a:t>
            </a:r>
            <a:r>
              <a:rPr lang="en-US" dirty="0" err="1"/>
              <a:t>câu</a:t>
            </a:r>
            <a:r>
              <a:rPr lang="en-US" dirty="0"/>
              <a:t> </a:t>
            </a:r>
            <a:r>
              <a:rPr lang="en-US" dirty="0" err="1"/>
              <a:t>lệnh</a:t>
            </a:r>
            <a:r>
              <a:rPr lang="en-US" dirty="0"/>
              <a:t> SELECT:</a:t>
            </a:r>
          </a:p>
          <a:p>
            <a:pPr lvl="0"/>
            <a:r>
              <a:rPr lang="en-US" dirty="0"/>
              <a:t>SELECT * FROM </a:t>
            </a:r>
            <a:r>
              <a:rPr lang="en-US" dirty="0" err="1"/>
              <a:t>Checkin</a:t>
            </a:r>
            <a:r>
              <a:rPr lang="en-US" dirty="0"/>
              <a:t> JOIN Student USING(name)</a:t>
            </a:r>
          </a:p>
          <a:p>
            <a:endParaRPr lang="en-US" dirty="0"/>
          </a:p>
        </p:txBody>
      </p:sp>
    </p:spTree>
    <p:extLst>
      <p:ext uri="{BB962C8B-B14F-4D97-AF65-F5344CB8AC3E}">
        <p14:creationId xmlns:p14="http://schemas.microsoft.com/office/powerpoint/2010/main" val="31218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22960" y="91440"/>
            <a:ext cx="7766280" cy="1645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600" b="0" strike="noStrike" spc="-1">
                <a:solidFill>
                  <a:srgbClr val="72BF44"/>
                </a:solidFill>
                <a:latin typeface="Times New Roman"/>
              </a:rPr>
              <a:t>Nội dung đã thực hiện:</a:t>
            </a:r>
            <a:endParaRPr lang="en-US" sz="2600" b="0" strike="noStrike" spc="-1">
              <a:latin typeface="Arial"/>
            </a:endParaRPr>
          </a:p>
        </p:txBody>
      </p:sp>
      <p:sp>
        <p:nvSpPr>
          <p:cNvPr id="112" name="CustomShape 2"/>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16000" indent="-215640">
              <a:lnSpc>
                <a:spcPct val="100000"/>
              </a:lnSpc>
              <a:buClr>
                <a:srgbClr val="000000"/>
              </a:buClr>
              <a:buFont typeface="StarSymbol"/>
              <a:buAutoNum type="arabicParenR"/>
            </a:pPr>
            <a:r>
              <a:rPr lang="en-US" sz="3200" b="0" strike="noStrike" spc="-1">
                <a:latin typeface="Times New Roman"/>
              </a:rPr>
              <a:t> Nghiên cứu lý thuyết về việc nhận diện gương mặt (face recognition)</a:t>
            </a:r>
            <a:endParaRPr lang="en-US" sz="3200" b="0" strike="noStrike" spc="-1">
              <a:latin typeface="Arial"/>
            </a:endParaRPr>
          </a:p>
          <a:p>
            <a:pPr marL="216000" indent="-215640">
              <a:lnSpc>
                <a:spcPct val="100000"/>
              </a:lnSpc>
              <a:buClr>
                <a:srgbClr val="000000"/>
              </a:buClr>
              <a:buFont typeface="StarSymbol"/>
              <a:buAutoNum type="arabicParenR"/>
            </a:pPr>
            <a:r>
              <a:rPr lang="en-US" sz="3200" b="0" strike="noStrike" spc="-1">
                <a:latin typeface="Times New Roman"/>
              </a:rPr>
              <a:t> Thực hiện chạy demo code face recognition trên máy tính.</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mô</a:t>
            </a:r>
            <a:r>
              <a:rPr lang="en-US" dirty="0" smtClean="0"/>
              <a:t> </a:t>
            </a:r>
            <a:r>
              <a:rPr lang="en-US" dirty="0" err="1" smtClean="0"/>
              <a:t>hình</a:t>
            </a:r>
            <a:r>
              <a:rPr lang="en-US" dirty="0" smtClean="0"/>
              <a:t> database </a:t>
            </a:r>
            <a:r>
              <a:rPr lang="en-US" dirty="0" err="1" smtClean="0"/>
              <a:t>được</a:t>
            </a:r>
            <a:r>
              <a:rPr lang="en-US" dirty="0" smtClean="0"/>
              <a:t> </a:t>
            </a:r>
            <a:r>
              <a:rPr lang="en-US" dirty="0" err="1" smtClean="0"/>
              <a:t>sử</a:t>
            </a:r>
            <a:r>
              <a:rPr lang="en-US" dirty="0" smtClean="0"/>
              <a:t> </a:t>
            </a:r>
            <a:r>
              <a:rPr lang="en-US" dirty="0" err="1" smtClean="0"/>
              <a:t>dụng</a:t>
            </a:r>
            <a:endParaRPr lang="en-US" dirty="0"/>
          </a:p>
        </p:txBody>
      </p:sp>
      <p:pic>
        <p:nvPicPr>
          <p:cNvPr id="4" name="Picture 3"/>
          <p:cNvPicPr/>
          <p:nvPr/>
        </p:nvPicPr>
        <p:blipFill>
          <a:blip r:embed="rId2"/>
          <a:stretch/>
        </p:blipFill>
        <p:spPr>
          <a:xfrm>
            <a:off x="2661776" y="2163762"/>
            <a:ext cx="5760085" cy="2530475"/>
          </a:xfrm>
          <a:prstGeom prst="rect">
            <a:avLst/>
          </a:prstGeom>
          <a:ln>
            <a:noFill/>
          </a:ln>
        </p:spPr>
      </p:pic>
    </p:spTree>
    <p:extLst>
      <p:ext uri="{BB962C8B-B14F-4D97-AF65-F5344CB8AC3E}">
        <p14:creationId xmlns:p14="http://schemas.microsoft.com/office/powerpoint/2010/main" val="386593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54061" y="520936"/>
            <a:ext cx="10972440" cy="1144800"/>
          </a:xfrm>
        </p:spPr>
        <p:txBody>
          <a:bodyPr/>
          <a:lstStyle/>
          <a:p>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Python </a:t>
            </a:r>
            <a:r>
              <a:rPr lang="en-US" dirty="0" err="1" smtClean="0"/>
              <a:t>và</a:t>
            </a:r>
            <a:r>
              <a:rPr lang="en-US" dirty="0" smtClean="0"/>
              <a:t> MySQL </a:t>
            </a:r>
            <a:endParaRPr lang="en-US" dirty="0"/>
          </a:p>
        </p:txBody>
      </p:sp>
      <p:pic>
        <p:nvPicPr>
          <p:cNvPr id="4" name="Picture 3"/>
          <p:cNvPicPr/>
          <p:nvPr/>
        </p:nvPicPr>
        <p:blipFill>
          <a:blip r:embed="rId2"/>
          <a:stretch/>
        </p:blipFill>
        <p:spPr>
          <a:xfrm>
            <a:off x="2953179" y="2057664"/>
            <a:ext cx="5427980" cy="2418080"/>
          </a:xfrm>
          <a:prstGeom prst="rect">
            <a:avLst/>
          </a:prstGeom>
          <a:ln>
            <a:noFill/>
          </a:ln>
        </p:spPr>
      </p:pic>
      <p:pic>
        <p:nvPicPr>
          <p:cNvPr id="5" name="Picture 4"/>
          <p:cNvPicPr/>
          <p:nvPr/>
        </p:nvPicPr>
        <p:blipFill>
          <a:blip r:embed="rId3"/>
          <a:stretch/>
        </p:blipFill>
        <p:spPr>
          <a:xfrm>
            <a:off x="3919595" y="4756612"/>
            <a:ext cx="3780155" cy="1094740"/>
          </a:xfrm>
          <a:prstGeom prst="rect">
            <a:avLst/>
          </a:prstGeom>
          <a:ln>
            <a:noFill/>
          </a:ln>
        </p:spPr>
      </p:pic>
    </p:spTree>
    <p:extLst>
      <p:ext uri="{BB962C8B-B14F-4D97-AF65-F5344CB8AC3E}">
        <p14:creationId xmlns:p14="http://schemas.microsoft.com/office/powerpoint/2010/main" val="27031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26352" y="572654"/>
            <a:ext cx="10972440" cy="96981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a:t>:</a:t>
            </a:r>
            <a:endParaRPr lang="en-US" dirty="0" smtClean="0"/>
          </a:p>
          <a:p>
            <a:endParaRPr lang="en-US" dirty="0"/>
          </a:p>
          <a:p>
            <a:endParaRPr lang="en-US" dirty="0" smtClean="0"/>
          </a:p>
          <a:p>
            <a:r>
              <a:rPr lang="en-US" sz="3200" dirty="0" err="1" smtClean="0"/>
              <a:t>Các</a:t>
            </a:r>
            <a:r>
              <a:rPr lang="en-US" sz="3200" dirty="0" smtClean="0"/>
              <a:t> </a:t>
            </a:r>
            <a:r>
              <a:rPr lang="en-US" sz="3200" dirty="0" err="1"/>
              <a:t>chức</a:t>
            </a:r>
            <a:r>
              <a:rPr lang="en-US" sz="3200" dirty="0"/>
              <a:t> </a:t>
            </a:r>
            <a:r>
              <a:rPr lang="en-US" sz="3200" dirty="0" err="1"/>
              <a:t>năng</a:t>
            </a:r>
            <a:r>
              <a:rPr lang="en-US" sz="3200" dirty="0"/>
              <a:t> </a:t>
            </a:r>
            <a:r>
              <a:rPr lang="en-US" sz="3200" dirty="0" err="1"/>
              <a:t>cần</a:t>
            </a:r>
            <a:r>
              <a:rPr lang="en-US" sz="3200" dirty="0"/>
              <a:t> </a:t>
            </a:r>
            <a:r>
              <a:rPr lang="en-US" sz="3200" dirty="0" err="1"/>
              <a:t>thực</a:t>
            </a:r>
            <a:r>
              <a:rPr lang="en-US" sz="3200" dirty="0"/>
              <a:t> </a:t>
            </a:r>
            <a:r>
              <a:rPr lang="en-US" sz="3200" dirty="0" err="1"/>
              <a:t>hiện</a:t>
            </a:r>
            <a:r>
              <a:rPr lang="en-US" sz="3200" dirty="0"/>
              <a:t>: </a:t>
            </a:r>
          </a:p>
          <a:p>
            <a:r>
              <a:rPr lang="en-US" sz="3200" dirty="0"/>
              <a:t>  + </a:t>
            </a:r>
            <a:r>
              <a:rPr lang="en-US" sz="3200" dirty="0" err="1"/>
              <a:t>Thực</a:t>
            </a:r>
            <a:r>
              <a:rPr lang="en-US" sz="3200" dirty="0"/>
              <a:t> </a:t>
            </a:r>
            <a:r>
              <a:rPr lang="en-US" sz="3200" dirty="0" err="1"/>
              <a:t>hiện</a:t>
            </a:r>
            <a:r>
              <a:rPr lang="en-US" sz="3200" dirty="0"/>
              <a:t> </a:t>
            </a:r>
            <a:r>
              <a:rPr lang="en-US" sz="3200" dirty="0" err="1"/>
              <a:t>được</a:t>
            </a:r>
            <a:r>
              <a:rPr lang="en-US" sz="3200" dirty="0"/>
              <a:t> </a:t>
            </a:r>
            <a:r>
              <a:rPr lang="en-US" sz="3200" dirty="0" err="1"/>
              <a:t>việc</a:t>
            </a:r>
            <a:r>
              <a:rPr lang="en-US" sz="3200" dirty="0"/>
              <a:t> </a:t>
            </a:r>
            <a:r>
              <a:rPr lang="en-US" sz="3200" dirty="0" err="1"/>
              <a:t>nhận</a:t>
            </a:r>
            <a:r>
              <a:rPr lang="en-US" sz="3200" dirty="0"/>
              <a:t> </a:t>
            </a:r>
            <a:r>
              <a:rPr lang="en-US" sz="3200" dirty="0" err="1"/>
              <a:t>diện</a:t>
            </a:r>
            <a:r>
              <a:rPr lang="en-US" sz="3200" dirty="0"/>
              <a:t> </a:t>
            </a:r>
            <a:r>
              <a:rPr lang="en-US" sz="3200" dirty="0" err="1"/>
              <a:t>gương</a:t>
            </a:r>
            <a:r>
              <a:rPr lang="en-US" sz="3200" dirty="0"/>
              <a:t> </a:t>
            </a:r>
            <a:r>
              <a:rPr lang="en-US" sz="3200" dirty="0" err="1"/>
              <a:t>mặt</a:t>
            </a:r>
            <a:r>
              <a:rPr lang="en-US" sz="3200" dirty="0"/>
              <a:t> </a:t>
            </a:r>
            <a:r>
              <a:rPr lang="en-US" sz="3200" dirty="0" err="1"/>
              <a:t>với</a:t>
            </a:r>
            <a:r>
              <a:rPr lang="en-US" sz="3200" dirty="0"/>
              <a:t> </a:t>
            </a:r>
            <a:r>
              <a:rPr lang="en-US" sz="3200" dirty="0" err="1"/>
              <a:t>độ</a:t>
            </a:r>
            <a:r>
              <a:rPr lang="en-US" sz="3200" dirty="0"/>
              <a:t> </a:t>
            </a:r>
            <a:r>
              <a:rPr lang="en-US" sz="3200" dirty="0" err="1"/>
              <a:t>chính</a:t>
            </a:r>
            <a:r>
              <a:rPr lang="en-US" sz="3200" dirty="0"/>
              <a:t> </a:t>
            </a:r>
            <a:r>
              <a:rPr lang="en-US" sz="3200" dirty="0" err="1"/>
              <a:t>xác</a:t>
            </a:r>
            <a:r>
              <a:rPr lang="en-US" sz="3200" dirty="0"/>
              <a:t> </a:t>
            </a:r>
            <a:r>
              <a:rPr lang="en-US" sz="3200" dirty="0" err="1"/>
              <a:t>cao</a:t>
            </a:r>
            <a:r>
              <a:rPr lang="en-US" sz="3200" dirty="0"/>
              <a:t>, </a:t>
            </a:r>
            <a:r>
              <a:rPr lang="en-US" sz="3200" dirty="0" err="1"/>
              <a:t>ổn</a:t>
            </a:r>
            <a:r>
              <a:rPr lang="en-US" sz="3200" dirty="0"/>
              <a:t> </a:t>
            </a:r>
            <a:r>
              <a:rPr lang="en-US" sz="3200" dirty="0" err="1"/>
              <a:t>định</a:t>
            </a:r>
            <a:r>
              <a:rPr lang="en-US" sz="3200" dirty="0"/>
              <a:t> (~ 80%) </a:t>
            </a:r>
            <a:r>
              <a:rPr lang="en-US" sz="3200" dirty="0" err="1"/>
              <a:t>các</a:t>
            </a:r>
            <a:r>
              <a:rPr lang="en-US" sz="3200" dirty="0"/>
              <a:t> </a:t>
            </a:r>
            <a:r>
              <a:rPr lang="en-US" sz="3200" dirty="0" err="1"/>
              <a:t>gương</a:t>
            </a:r>
            <a:r>
              <a:rPr lang="en-US" sz="3200" dirty="0"/>
              <a:t> </a:t>
            </a:r>
            <a:r>
              <a:rPr lang="en-US" sz="3200" dirty="0" err="1"/>
              <a:t>mặt</a:t>
            </a:r>
            <a:r>
              <a:rPr lang="en-US" sz="3200" dirty="0"/>
              <a:t> </a:t>
            </a:r>
            <a:r>
              <a:rPr lang="en-US" sz="3200" dirty="0" err="1"/>
              <a:t>được</a:t>
            </a:r>
            <a:r>
              <a:rPr lang="en-US" sz="3200" dirty="0"/>
              <a:t> </a:t>
            </a:r>
            <a:r>
              <a:rPr lang="en-US" sz="3200" dirty="0" err="1"/>
              <a:t>nhận</a:t>
            </a:r>
            <a:r>
              <a:rPr lang="en-US" sz="3200" dirty="0"/>
              <a:t> </a:t>
            </a:r>
            <a:r>
              <a:rPr lang="en-US" sz="3200" dirty="0" err="1"/>
              <a:t>diện</a:t>
            </a:r>
            <a:r>
              <a:rPr lang="en-US" sz="3200" dirty="0"/>
              <a:t> </a:t>
            </a:r>
            <a:r>
              <a:rPr lang="en-US" sz="3200" dirty="0" err="1"/>
              <a:t>chính</a:t>
            </a:r>
            <a:r>
              <a:rPr lang="en-US" sz="3200" dirty="0"/>
              <a:t> </a:t>
            </a:r>
            <a:r>
              <a:rPr lang="en-US" sz="3200" dirty="0" err="1"/>
              <a:t>xác</a:t>
            </a:r>
            <a:r>
              <a:rPr lang="en-US" sz="3200" dirty="0"/>
              <a:t>.</a:t>
            </a:r>
          </a:p>
          <a:p>
            <a:r>
              <a:rPr lang="en-US" sz="3200" dirty="0"/>
              <a:t> + </a:t>
            </a:r>
            <a:r>
              <a:rPr lang="en-US" sz="3200" dirty="0" err="1"/>
              <a:t>Ứng</a:t>
            </a:r>
            <a:r>
              <a:rPr lang="en-US" sz="3200" dirty="0"/>
              <a:t> </a:t>
            </a:r>
            <a:r>
              <a:rPr lang="en-US" sz="3200" dirty="0" err="1"/>
              <a:t>dụng</a:t>
            </a:r>
            <a:r>
              <a:rPr lang="en-US" sz="3200" dirty="0"/>
              <a:t> server </a:t>
            </a:r>
            <a:r>
              <a:rPr lang="en-US" sz="3200" dirty="0" err="1"/>
              <a:t>chạy</a:t>
            </a:r>
            <a:r>
              <a:rPr lang="en-US" sz="3200" dirty="0"/>
              <a:t> </a:t>
            </a:r>
            <a:r>
              <a:rPr lang="en-US" sz="3200" dirty="0" err="1"/>
              <a:t>ổn</a:t>
            </a:r>
            <a:r>
              <a:rPr lang="en-US" sz="3200" dirty="0"/>
              <a:t> </a:t>
            </a:r>
            <a:r>
              <a:rPr lang="en-US" sz="3200" dirty="0" err="1"/>
              <a:t>định</a:t>
            </a:r>
            <a:r>
              <a:rPr lang="en-US" sz="3200" dirty="0"/>
              <a:t>, </a:t>
            </a:r>
            <a:r>
              <a:rPr lang="en-US" sz="3200" dirty="0" err="1"/>
              <a:t>thời</a:t>
            </a:r>
            <a:r>
              <a:rPr lang="en-US" sz="3200" dirty="0"/>
              <a:t> </a:t>
            </a:r>
            <a:r>
              <a:rPr lang="en-US" sz="3200" dirty="0" err="1"/>
              <a:t>gian</a:t>
            </a:r>
            <a:r>
              <a:rPr lang="en-US" sz="3200" dirty="0"/>
              <a:t> </a:t>
            </a:r>
            <a:r>
              <a:rPr lang="en-US" sz="3200" dirty="0" err="1"/>
              <a:t>xử</a:t>
            </a:r>
            <a:r>
              <a:rPr lang="en-US" sz="3200" dirty="0"/>
              <a:t> </a:t>
            </a:r>
            <a:r>
              <a:rPr lang="en-US" sz="3200" dirty="0" err="1"/>
              <a:t>lý</a:t>
            </a:r>
            <a:r>
              <a:rPr lang="en-US" sz="3200" dirty="0"/>
              <a:t> </a:t>
            </a:r>
            <a:r>
              <a:rPr lang="en-US" sz="3200" dirty="0" err="1"/>
              <a:t>nhanh</a:t>
            </a:r>
            <a:r>
              <a:rPr lang="en-US" sz="3200" dirty="0"/>
              <a:t>, </a:t>
            </a:r>
            <a:r>
              <a:rPr lang="en-US" sz="3200" dirty="0" err="1"/>
              <a:t>ổn</a:t>
            </a:r>
            <a:r>
              <a:rPr lang="en-US" sz="3200" dirty="0"/>
              <a:t> </a:t>
            </a:r>
            <a:r>
              <a:rPr lang="en-US" sz="3200" dirty="0" err="1"/>
              <a:t>định</a:t>
            </a:r>
            <a:r>
              <a:rPr lang="en-US" sz="3200" dirty="0"/>
              <a:t>.</a:t>
            </a:r>
          </a:p>
          <a:p>
            <a:r>
              <a:rPr lang="en-US" sz="3200" dirty="0"/>
              <a:t> + </a:t>
            </a:r>
            <a:r>
              <a:rPr lang="en-US" sz="3200" dirty="0" err="1"/>
              <a:t>Ứng</a:t>
            </a:r>
            <a:r>
              <a:rPr lang="en-US" sz="3200" dirty="0"/>
              <a:t> </a:t>
            </a:r>
            <a:r>
              <a:rPr lang="en-US" sz="3200" dirty="0" err="1"/>
              <a:t>dụng</a:t>
            </a:r>
            <a:r>
              <a:rPr lang="en-US" sz="3200" dirty="0"/>
              <a:t> </a:t>
            </a:r>
            <a:r>
              <a:rPr lang="en-US" sz="3200" dirty="0" err="1"/>
              <a:t>điểm</a:t>
            </a:r>
            <a:r>
              <a:rPr lang="en-US" sz="3200" dirty="0"/>
              <a:t> </a:t>
            </a:r>
            <a:r>
              <a:rPr lang="en-US" sz="3200" dirty="0" err="1"/>
              <a:t>danh</a:t>
            </a:r>
            <a:r>
              <a:rPr lang="en-US" sz="3200" dirty="0"/>
              <a:t> </a:t>
            </a:r>
            <a:r>
              <a:rPr lang="en-US" sz="3200" dirty="0" err="1"/>
              <a:t>trên</a:t>
            </a:r>
            <a:r>
              <a:rPr lang="en-US" sz="3200" dirty="0"/>
              <a:t> PC </a:t>
            </a:r>
            <a:r>
              <a:rPr lang="en-US" sz="3200" dirty="0" err="1"/>
              <a:t>có</a:t>
            </a:r>
            <a:r>
              <a:rPr lang="en-US" sz="3200" dirty="0"/>
              <a:t> </a:t>
            </a:r>
            <a:r>
              <a:rPr lang="en-US" sz="3200" dirty="0" err="1"/>
              <a:t>giao</a:t>
            </a:r>
            <a:r>
              <a:rPr lang="en-US" sz="3200" dirty="0"/>
              <a:t> </a:t>
            </a:r>
            <a:r>
              <a:rPr lang="en-US" sz="3200" dirty="0" err="1"/>
              <a:t>diện</a:t>
            </a:r>
            <a:r>
              <a:rPr lang="en-US" sz="3200" dirty="0"/>
              <a:t> </a:t>
            </a:r>
            <a:r>
              <a:rPr lang="en-US" sz="3200" dirty="0" err="1"/>
              <a:t>đơn</a:t>
            </a:r>
            <a:r>
              <a:rPr lang="en-US" sz="3200" dirty="0"/>
              <a:t> </a:t>
            </a:r>
            <a:r>
              <a:rPr lang="en-US" sz="3200" dirty="0" err="1"/>
              <a:t>giản</a:t>
            </a:r>
            <a:r>
              <a:rPr lang="en-US" sz="3200" dirty="0"/>
              <a:t>, </a:t>
            </a:r>
            <a:r>
              <a:rPr lang="en-US" sz="3200" dirty="0" err="1"/>
              <a:t>dễ</a:t>
            </a:r>
            <a:r>
              <a:rPr lang="en-US" sz="3200" dirty="0"/>
              <a:t> </a:t>
            </a:r>
            <a:r>
              <a:rPr lang="en-US" sz="3200" dirty="0" err="1"/>
              <a:t>sử</a:t>
            </a:r>
            <a:r>
              <a:rPr lang="en-US" sz="3200" dirty="0"/>
              <a:t> </a:t>
            </a:r>
            <a:r>
              <a:rPr lang="en-US" sz="3200" dirty="0" err="1"/>
              <a:t>dụng</a:t>
            </a:r>
            <a:r>
              <a:rPr lang="en-US" sz="3200" dirty="0"/>
              <a:t>. </a:t>
            </a:r>
            <a:r>
              <a:rPr lang="en-US" sz="3200" dirty="0" err="1"/>
              <a:t>Ứng</a:t>
            </a:r>
            <a:r>
              <a:rPr lang="en-US" sz="3200" dirty="0"/>
              <a:t> </a:t>
            </a:r>
            <a:r>
              <a:rPr lang="en-US" sz="3200" dirty="0" err="1"/>
              <a:t>dụng</a:t>
            </a:r>
            <a:r>
              <a:rPr lang="en-US" sz="3200" dirty="0"/>
              <a:t> </a:t>
            </a:r>
            <a:r>
              <a:rPr lang="en-US" sz="3200" dirty="0" err="1"/>
              <a:t>có</a:t>
            </a:r>
            <a:r>
              <a:rPr lang="en-US" sz="3200" dirty="0"/>
              <a:t> </a:t>
            </a:r>
            <a:r>
              <a:rPr lang="en-US" sz="3200" dirty="0" err="1"/>
              <a:t>thể</a:t>
            </a:r>
            <a:r>
              <a:rPr lang="en-US" sz="3200" dirty="0"/>
              <a:t> </a:t>
            </a:r>
            <a:r>
              <a:rPr lang="en-US" sz="3200" dirty="0" err="1"/>
              <a:t>lưu</a:t>
            </a:r>
            <a:r>
              <a:rPr lang="en-US" sz="3200" dirty="0"/>
              <a:t> </a:t>
            </a:r>
            <a:r>
              <a:rPr lang="en-US" sz="3200" dirty="0" err="1"/>
              <a:t>lại</a:t>
            </a:r>
            <a:r>
              <a:rPr lang="en-US" sz="3200" dirty="0"/>
              <a:t> </a:t>
            </a:r>
            <a:r>
              <a:rPr lang="en-US" sz="3200" dirty="0" err="1"/>
              <a:t>thông</a:t>
            </a:r>
            <a:r>
              <a:rPr lang="en-US" sz="3200" dirty="0"/>
              <a:t> tin </a:t>
            </a:r>
            <a:r>
              <a:rPr lang="en-US" sz="3200" dirty="0" err="1"/>
              <a:t>về</a:t>
            </a:r>
            <a:r>
              <a:rPr lang="en-US" sz="3200" dirty="0"/>
              <a:t> </a:t>
            </a:r>
            <a:r>
              <a:rPr lang="en-US" sz="3200" dirty="0" err="1"/>
              <a:t>các</a:t>
            </a:r>
            <a:r>
              <a:rPr lang="en-US" sz="3200" dirty="0"/>
              <a:t> </a:t>
            </a:r>
            <a:r>
              <a:rPr lang="en-US" sz="3200" dirty="0" err="1"/>
              <a:t>lần</a:t>
            </a:r>
            <a:r>
              <a:rPr lang="en-US" sz="3200" dirty="0"/>
              <a:t> </a:t>
            </a:r>
            <a:r>
              <a:rPr lang="en-US" sz="3200" dirty="0" err="1"/>
              <a:t>điểm</a:t>
            </a:r>
            <a:r>
              <a:rPr lang="en-US" sz="3200" dirty="0"/>
              <a:t> </a:t>
            </a:r>
            <a:r>
              <a:rPr lang="en-US" sz="3200" dirty="0" err="1"/>
              <a:t>danh</a:t>
            </a:r>
            <a:r>
              <a:rPr lang="en-US" sz="3200" dirty="0"/>
              <a:t>, </a:t>
            </a:r>
            <a:r>
              <a:rPr lang="en-US" sz="3200" dirty="0" err="1"/>
              <a:t>thời</a:t>
            </a:r>
            <a:r>
              <a:rPr lang="en-US" sz="3200" dirty="0"/>
              <a:t> </a:t>
            </a:r>
            <a:r>
              <a:rPr lang="en-US" sz="3200" dirty="0" err="1"/>
              <a:t>gian</a:t>
            </a:r>
            <a:r>
              <a:rPr lang="en-US" sz="3200" dirty="0"/>
              <a:t> </a:t>
            </a:r>
            <a:r>
              <a:rPr lang="en-US" sz="3200" dirty="0" err="1"/>
              <a:t>điểm</a:t>
            </a:r>
            <a:r>
              <a:rPr lang="en-US" sz="3200" dirty="0"/>
              <a:t> </a:t>
            </a:r>
            <a:r>
              <a:rPr lang="en-US" sz="3200" dirty="0" err="1"/>
              <a:t>danh</a:t>
            </a:r>
            <a:r>
              <a:rPr lang="en-US" sz="3200" dirty="0"/>
              <a:t> </a:t>
            </a:r>
            <a:r>
              <a:rPr lang="en-US" sz="3200" dirty="0" err="1"/>
              <a:t>theo</a:t>
            </a:r>
            <a:r>
              <a:rPr lang="en-US" sz="3200" dirty="0"/>
              <a:t> </a:t>
            </a:r>
            <a:r>
              <a:rPr lang="en-US" sz="3200" dirty="0" err="1"/>
              <a:t>ngày</a:t>
            </a:r>
            <a:r>
              <a:rPr lang="en-US" sz="3200" dirty="0"/>
              <a:t>.</a:t>
            </a:r>
          </a:p>
          <a:p>
            <a:endParaRPr lang="en-US" dirty="0"/>
          </a:p>
        </p:txBody>
      </p:sp>
    </p:spTree>
    <p:extLst>
      <p:ext uri="{BB962C8B-B14F-4D97-AF65-F5344CB8AC3E}">
        <p14:creationId xmlns:p14="http://schemas.microsoft.com/office/powerpoint/2010/main" val="249578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Sơ</a:t>
            </a:r>
            <a:r>
              <a:rPr lang="en-US" dirty="0"/>
              <a:t> </a:t>
            </a:r>
            <a:r>
              <a:rPr lang="en-US" dirty="0" err="1"/>
              <a:t>đồ</a:t>
            </a:r>
            <a:r>
              <a:rPr lang="en-US" dirty="0"/>
              <a:t> </a:t>
            </a:r>
            <a:r>
              <a:rPr lang="en-US" dirty="0" err="1"/>
              <a:t>khối</a:t>
            </a:r>
            <a:r>
              <a:rPr lang="en-US" dirty="0"/>
              <a:t> </a:t>
            </a:r>
            <a:r>
              <a:rPr lang="en-US" dirty="0" err="1"/>
              <a:t>hệ</a:t>
            </a:r>
            <a:r>
              <a:rPr lang="en-US" dirty="0"/>
              <a:t> </a:t>
            </a:r>
            <a:r>
              <a:rPr lang="en-US" dirty="0" err="1" smtClean="0"/>
              <a:t>thống</a:t>
            </a:r>
            <a:endParaRPr lang="en-US" dirty="0"/>
          </a:p>
        </p:txBody>
      </p:sp>
      <p:sp>
        <p:nvSpPr>
          <p:cNvPr id="3" name="Subtitle 2"/>
          <p:cNvSpPr>
            <a:spLocks noGrp="1"/>
          </p:cNvSpPr>
          <p:nvPr>
            <p:ph type="subTitle"/>
          </p:nvPr>
        </p:nvSpPr>
        <p:spPr>
          <a:xfrm>
            <a:off x="609480" y="1662577"/>
            <a:ext cx="10972440" cy="3977280"/>
          </a:xfrm>
        </p:spPr>
        <p:txBody>
          <a:bodyPr/>
          <a:lstStyle/>
          <a:p>
            <a:endParaRPr lang="en-US" dirty="0"/>
          </a:p>
        </p:txBody>
      </p:sp>
      <p:pic>
        <p:nvPicPr>
          <p:cNvPr id="4" name="Picture 3" descr="https://lh3.googleusercontent.com/Otz5jVu7GcEAGz_aDjktgmO-BqgDa8XfrPS69cm-a-ZHqdPmgK6zEcLvealuCtbRZmNYR9w4Dw38GXtYBOUFH3mRrY8CsdV8aZPxOaqcYbSsQU63OFwKM4ftTcqRgTPRAt4tfn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968" y="1927768"/>
            <a:ext cx="2674650" cy="4066631"/>
          </a:xfrm>
          <a:prstGeom prst="rect">
            <a:avLst/>
          </a:prstGeom>
          <a:noFill/>
          <a:ln>
            <a:noFill/>
          </a:ln>
        </p:spPr>
      </p:pic>
    </p:spTree>
    <p:extLst>
      <p:ext uri="{BB962C8B-B14F-4D97-AF65-F5344CB8AC3E}">
        <p14:creationId xmlns:p14="http://schemas.microsoft.com/office/powerpoint/2010/main" val="117352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 </a:t>
            </a:r>
            <a:endParaRPr lang="en-US" dirty="0"/>
          </a:p>
        </p:txBody>
      </p:sp>
      <p:pic>
        <p:nvPicPr>
          <p:cNvPr id="4" name="Image18"/>
          <p:cNvPicPr/>
          <p:nvPr/>
        </p:nvPicPr>
        <p:blipFill>
          <a:blip r:embed="rId2"/>
          <a:stretch>
            <a:fillRect/>
          </a:stretch>
        </p:blipFill>
        <p:spPr bwMode="auto">
          <a:xfrm>
            <a:off x="2104727" y="1630836"/>
            <a:ext cx="5731510" cy="4738370"/>
          </a:xfrm>
          <a:prstGeom prst="rect">
            <a:avLst/>
          </a:prstGeom>
        </p:spPr>
      </p:pic>
    </p:spTree>
    <p:extLst>
      <p:ext uri="{BB962C8B-B14F-4D97-AF65-F5344CB8AC3E}">
        <p14:creationId xmlns:p14="http://schemas.microsoft.com/office/powerpoint/2010/main" val="383764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r>
              <a:rPr lang="en-US" dirty="0" err="1" smtClean="0"/>
              <a:t>Kết</a:t>
            </a:r>
            <a:r>
              <a:rPr lang="en-US" dirty="0" smtClean="0"/>
              <a:t> </a:t>
            </a:r>
            <a:r>
              <a:rPr lang="en-US" dirty="0" err="1" smtClean="0"/>
              <a:t>quả</a:t>
            </a:r>
            <a:r>
              <a:rPr lang="en-US" dirty="0" smtClean="0"/>
              <a:t>: </a:t>
            </a:r>
            <a:endParaRPr lang="en-US" dirty="0"/>
          </a:p>
        </p:txBody>
      </p:sp>
      <p:pic>
        <p:nvPicPr>
          <p:cNvPr id="4" name="Image19"/>
          <p:cNvPicPr/>
          <p:nvPr/>
        </p:nvPicPr>
        <p:blipFill>
          <a:blip r:embed="rId2"/>
          <a:stretch>
            <a:fillRect/>
          </a:stretch>
        </p:blipFill>
        <p:spPr bwMode="auto">
          <a:xfrm>
            <a:off x="3709216" y="1750332"/>
            <a:ext cx="5731510" cy="4692650"/>
          </a:xfrm>
          <a:prstGeom prst="rect">
            <a:avLst/>
          </a:prstGeom>
        </p:spPr>
      </p:pic>
    </p:spTree>
    <p:extLst>
      <p:ext uri="{BB962C8B-B14F-4D97-AF65-F5344CB8AC3E}">
        <p14:creationId xmlns:p14="http://schemas.microsoft.com/office/powerpoint/2010/main" val="9241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endParaRPr lang="en-US" dirty="0"/>
          </a:p>
        </p:txBody>
      </p:sp>
      <p:sp>
        <p:nvSpPr>
          <p:cNvPr id="3" name="Subtitle 2"/>
          <p:cNvSpPr>
            <a:spLocks noGrp="1"/>
          </p:cNvSpPr>
          <p:nvPr>
            <p:ph type="subTitle"/>
          </p:nvPr>
        </p:nvSpPr>
        <p:spPr>
          <a:xfrm>
            <a:off x="609480" y="1597891"/>
            <a:ext cx="10972440" cy="4821381"/>
          </a:xfrm>
        </p:spPr>
        <p:txBody>
          <a:bodyPr>
            <a:normAutofit/>
          </a:bodyPr>
          <a:lstStyle/>
          <a:p>
            <a:r>
              <a:rPr lang="vi-VN" sz="2600" dirty="0" smtClean="0"/>
              <a:t>Trong trường hợp không detect được gương mặt thì thuật toán tương đương với thuật toán face detection với MTCNN, số fps trong 10 frame liên tiếp như sau:</a:t>
            </a:r>
          </a:p>
          <a:p>
            <a:endParaRPr lang="vi-VN" sz="2600" dirty="0" smtClean="0"/>
          </a:p>
          <a:p>
            <a:pPr marL="0" indent="0">
              <a:buNone/>
            </a:pPr>
            <a:endParaRPr lang="vi-VN" sz="2600" dirty="0" smtClean="0"/>
          </a:p>
          <a:p>
            <a:endParaRPr lang="vi-VN" sz="2600" dirty="0" smtClean="0"/>
          </a:p>
          <a:p>
            <a:endParaRPr lang="vi-VN" sz="2600" dirty="0" smtClean="0"/>
          </a:p>
          <a:p>
            <a:endParaRPr lang="vi-VN" sz="2600" dirty="0" smtClean="0"/>
          </a:p>
          <a:p>
            <a:endParaRPr lang="vi-VN" sz="2600" dirty="0" smtClean="0"/>
          </a:p>
          <a:p>
            <a:endParaRPr lang="vi-VN" sz="2600" dirty="0" smtClean="0"/>
          </a:p>
          <a:p>
            <a:r>
              <a:rPr lang="vi-VN" sz="2600" dirty="0" smtClean="0"/>
              <a:t>=&gt; Thời gian chạy thụât toán MTCNN trung bình là khoảng 1/(4.2) = 0.238s.</a:t>
            </a:r>
          </a:p>
          <a:p>
            <a:endParaRPr lang="en-US" dirty="0"/>
          </a:p>
        </p:txBody>
      </p:sp>
      <p:pic>
        <p:nvPicPr>
          <p:cNvPr id="10" name="Image26"/>
          <p:cNvPicPr/>
          <p:nvPr/>
        </p:nvPicPr>
        <p:blipFill>
          <a:blip r:embed="rId2"/>
          <a:stretch>
            <a:fillRect/>
          </a:stretch>
        </p:blipFill>
        <p:spPr bwMode="auto">
          <a:xfrm>
            <a:off x="3883602" y="2906856"/>
            <a:ext cx="2762250" cy="1543050"/>
          </a:xfrm>
          <a:prstGeom prst="rect">
            <a:avLst/>
          </a:prstGeom>
        </p:spPr>
      </p:pic>
    </p:spTree>
    <p:extLst>
      <p:ext uri="{BB962C8B-B14F-4D97-AF65-F5344CB8AC3E}">
        <p14:creationId xmlns:p14="http://schemas.microsoft.com/office/powerpoint/2010/main" val="264343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khi</a:t>
            </a:r>
            <a:r>
              <a:rPr lang="en-US" dirty="0" smtClean="0"/>
              <a:t> </a:t>
            </a:r>
            <a:r>
              <a:rPr lang="en-US" dirty="0" err="1" smtClean="0"/>
              <a:t>có</a:t>
            </a:r>
            <a:r>
              <a:rPr lang="en-US" dirty="0" smtClean="0"/>
              <a:t> </a:t>
            </a:r>
            <a:r>
              <a:rPr lang="en-US" dirty="0" err="1" smtClean="0"/>
              <a:t>gương</a:t>
            </a:r>
            <a:r>
              <a:rPr lang="en-US" dirty="0" smtClean="0"/>
              <a:t> </a:t>
            </a:r>
            <a:r>
              <a:rPr lang="en-US" dirty="0" err="1" smtClean="0"/>
              <a:t>mặt</a:t>
            </a:r>
            <a:endParaRPr lang="en-US" dirty="0"/>
          </a:p>
        </p:txBody>
      </p:sp>
      <p:sp>
        <p:nvSpPr>
          <p:cNvPr id="3" name="Subtitle 2"/>
          <p:cNvSpPr>
            <a:spLocks noGrp="1"/>
          </p:cNvSpPr>
          <p:nvPr>
            <p:ph type="subTitle"/>
          </p:nvPr>
        </p:nvSpPr>
        <p:spPr/>
        <p:txBody>
          <a:bodyPr/>
          <a:lstStyle/>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=&gt;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chạy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bao</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gồm</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detect face,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chạy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CNN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chạy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SVM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phân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loại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từng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gương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mặt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altLang="en-US" dirty="0">
                <a:latin typeface="Times New Roman" panose="02020603050405020304" pitchFamily="18" charset="0"/>
                <a:ea typeface="Calibri" panose="020F0502020204030204" pitchFamily="34" charset="0"/>
                <a:cs typeface="Times New Roman" panose="02020603050405020304" pitchFamily="18" charset="0"/>
              </a:rPr>
              <a:t> fps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xấp</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xỉ</a:t>
            </a:r>
            <a:r>
              <a:rPr lang="en-US" altLang="en-US" dirty="0">
                <a:latin typeface="Times New Roman" panose="02020603050405020304" pitchFamily="18" charset="0"/>
                <a:ea typeface="Calibri" panose="020F0502020204030204" pitchFamily="34" charset="0"/>
                <a:cs typeface="Times New Roman" panose="02020603050405020304" pitchFamily="18" charset="0"/>
              </a:rPr>
              <a:t> 0.9 </a:t>
            </a:r>
            <a:endParaRPr lang="en-US" altLang="en-US" sz="14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  =&gt;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xử</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altLang="en-US" dirty="0">
                <a:latin typeface="Times New Roman" panose="02020603050405020304" pitchFamily="18" charset="0"/>
                <a:ea typeface="Calibri" panose="020F0502020204030204" pitchFamily="34" charset="0"/>
                <a:cs typeface="Times New Roman" panose="02020603050405020304" pitchFamily="18" charset="0"/>
              </a:rPr>
              <a:t> 1/0.9 = 1.11s</a:t>
            </a:r>
            <a:endParaRPr lang="en-US" altLang="en-US" sz="1400" dirty="0"/>
          </a:p>
          <a:p>
            <a:pPr marL="0" lvl="0" indent="0" eaLnBrk="0" fontAlgn="base" hangingPunct="0">
              <a:lnSpc>
                <a:spcPct val="100000"/>
              </a:lnSpc>
              <a:spcBef>
                <a:spcPct val="0"/>
              </a:spcBef>
              <a:spcAft>
                <a:spcPct val="0"/>
              </a:spcAft>
              <a:buNone/>
            </a:pPr>
            <a:r>
              <a:rPr lang="en-US" altLang="en-US" dirty="0" err="1">
                <a:latin typeface="Times New Roman" panose="02020603050405020304" pitchFamily="18" charset="0"/>
                <a:ea typeface="Calibri" panose="020F0502020204030204" pitchFamily="34" charset="0"/>
                <a:cs typeface="Times New Roman" panose="02020603050405020304" pitchFamily="18" charset="0"/>
              </a:rPr>
              <a:t>Như</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vậy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xử</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altLang="en-US" dirty="0">
                <a:latin typeface="Times New Roman" panose="02020603050405020304" pitchFamily="18" charset="0"/>
                <a:ea typeface="Calibri" panose="020F0502020204030204" pitchFamily="34" charset="0"/>
                <a:cs typeface="Times New Roman" panose="02020603050405020304" pitchFamily="18" charset="0"/>
              </a:rPr>
              <a:t> CNN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altLang="en-US" dirty="0">
                <a:latin typeface="Times New Roman" panose="02020603050405020304" pitchFamily="18" charset="0"/>
                <a:ea typeface="Calibri" panose="020F0502020204030204" pitchFamily="34" charset="0"/>
                <a:cs typeface="Times New Roman" panose="02020603050405020304" pitchFamily="18" charset="0"/>
              </a:rPr>
              <a:t> SVM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altLang="en-US" dirty="0">
                <a:latin typeface="Times New Roman" panose="02020603050405020304" pitchFamily="18" charset="0"/>
                <a:ea typeface="Calibri" panose="020F0502020204030204" pitchFamily="34" charset="0"/>
                <a:cs typeface="Times New Roman" panose="02020603050405020304" pitchFamily="18" charset="0"/>
              </a:rPr>
              <a:t> 1.11 – 0.238 = 0.872 s</a:t>
            </a:r>
            <a:endParaRPr lang="en-US" altLang="en-US" sz="1400" dirty="0"/>
          </a:p>
          <a:p>
            <a:pPr marL="0" lvl="0" indent="0" eaLnBrk="0" fontAlgn="base" hangingPunct="0">
              <a:lnSpc>
                <a:spcPct val="100000"/>
              </a:lnSpc>
              <a:spcBef>
                <a:spcPct val="0"/>
              </a:spcBef>
              <a:spcAft>
                <a:spcPct val="0"/>
              </a:spcAft>
              <a:buNone/>
            </a:pP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Tuy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nhiên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nhận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xét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chạy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CNN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đóng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vai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trò</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chủ</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yếu</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thi</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altLang="en-US" dirty="0">
                <a:latin typeface="Times New Roman" panose="02020603050405020304" pitchFamily="18" charset="0"/>
                <a:ea typeface="Calibri" panose="020F0502020204030204" pitchFamily="34" charset="0"/>
                <a:cs typeface="Times New Roman" panose="02020603050405020304" pitchFamily="18" charset="0"/>
              </a:rPr>
              <a:t>.</a:t>
            </a:r>
            <a:endParaRPr lang="en-US" altLang="en-US" sz="4000" dirty="0">
              <a:latin typeface="Arial" panose="020B0604020202020204" pitchFamily="34" charset="0"/>
            </a:endParaRPr>
          </a:p>
          <a:p>
            <a:endParaRPr lang="en-US" dirty="0"/>
          </a:p>
        </p:txBody>
      </p:sp>
      <p:pic>
        <p:nvPicPr>
          <p:cNvPr id="2052" name="Image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905" y="5015445"/>
            <a:ext cx="28479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18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err="1">
                <a:solidFill>
                  <a:srgbClr val="000000"/>
                </a:solidFill>
                <a:latin typeface="Lohit Devanagari"/>
                <a:cs typeface="Liberation Sans"/>
              </a:rPr>
              <a:t>Đánh</a:t>
            </a:r>
            <a:r>
              <a:rPr lang="en-US" altLang="en-US" dirty="0">
                <a:solidFill>
                  <a:srgbClr val="000000"/>
                </a:solidFill>
                <a:latin typeface="Lohit Devanagari"/>
                <a:cs typeface="Liberation Sans"/>
              </a:rPr>
              <a:t> </a:t>
            </a:r>
            <a:r>
              <a:rPr lang="en-US" altLang="en-US" dirty="0" err="1">
                <a:solidFill>
                  <a:srgbClr val="000000"/>
                </a:solidFill>
                <a:latin typeface="Lohit Devanagari"/>
                <a:cs typeface="Liberation Sans"/>
              </a:rPr>
              <a:t>giá</a:t>
            </a:r>
            <a:r>
              <a:rPr lang="en-US" altLang="en-US" dirty="0">
                <a:solidFill>
                  <a:srgbClr val="000000"/>
                </a:solidFill>
                <a:latin typeface="Lohit Devanagari"/>
                <a:cs typeface="Liberation Sans"/>
              </a:rPr>
              <a:t> </a:t>
            </a:r>
            <a:r>
              <a:rPr lang="en-US" altLang="en-US" dirty="0" err="1">
                <a:solidFill>
                  <a:srgbClr val="000000"/>
                </a:solidFill>
                <a:latin typeface="Lohit Devanagari"/>
                <a:cs typeface="Liberation Sans"/>
              </a:rPr>
              <a:t>độ</a:t>
            </a:r>
            <a:r>
              <a:rPr lang="en-US" altLang="en-US" dirty="0">
                <a:solidFill>
                  <a:srgbClr val="000000"/>
                </a:solidFill>
                <a:latin typeface="Lohit Devanagari"/>
                <a:cs typeface="Liberation Sans"/>
              </a:rPr>
              <a:t> </a:t>
            </a:r>
            <a:r>
              <a:rPr lang="en-US" altLang="en-US" dirty="0" err="1">
                <a:solidFill>
                  <a:srgbClr val="000000"/>
                </a:solidFill>
                <a:latin typeface="Lohit Devanagari"/>
                <a:cs typeface="Liberation Sans"/>
              </a:rPr>
              <a:t>chính</a:t>
            </a:r>
            <a:r>
              <a:rPr lang="en-US" altLang="en-US" dirty="0">
                <a:solidFill>
                  <a:srgbClr val="000000"/>
                </a:solidFill>
                <a:latin typeface="Lohit Devanagari"/>
                <a:cs typeface="Liberation Sans"/>
              </a:rPr>
              <a:t> </a:t>
            </a:r>
            <a:r>
              <a:rPr lang="en-US" altLang="en-US" dirty="0" err="1" smtClean="0">
                <a:solidFill>
                  <a:srgbClr val="000000"/>
                </a:solidFill>
                <a:latin typeface="Lohit Devanagari"/>
                <a:cs typeface="Liberation Sans"/>
              </a:rPr>
              <a:t>xác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587694"/>
              </p:ext>
            </p:extLst>
          </p:nvPr>
        </p:nvGraphicFramePr>
        <p:xfrm>
          <a:off x="3215731" y="3217749"/>
          <a:ext cx="5731510" cy="1651000"/>
        </p:xfrm>
        <a:graphic>
          <a:graphicData uri="http://schemas.openxmlformats.org/drawingml/2006/table">
            <a:tbl>
              <a:tblPr firstRow="1" firstCol="1" bandRow="1">
                <a:tableStyleId>{5C22544A-7EE6-4342-B048-85BDC9FD1C3A}</a:tableStyleId>
              </a:tblPr>
              <a:tblGrid>
                <a:gridCol w="1910080">
                  <a:extLst>
                    <a:ext uri="{9D8B030D-6E8A-4147-A177-3AD203B41FA5}">
                      <a16:colId xmlns:a16="http://schemas.microsoft.com/office/drawing/2014/main" val="1061739252"/>
                    </a:ext>
                  </a:extLst>
                </a:gridCol>
                <a:gridCol w="1910715">
                  <a:extLst>
                    <a:ext uri="{9D8B030D-6E8A-4147-A177-3AD203B41FA5}">
                      <a16:colId xmlns:a16="http://schemas.microsoft.com/office/drawing/2014/main" val="3381506116"/>
                    </a:ext>
                  </a:extLst>
                </a:gridCol>
                <a:gridCol w="1910715">
                  <a:extLst>
                    <a:ext uri="{9D8B030D-6E8A-4147-A177-3AD203B41FA5}">
                      <a16:colId xmlns:a16="http://schemas.microsoft.com/office/drawing/2014/main" val="3286018590"/>
                    </a:ext>
                  </a:extLst>
                </a:gridCol>
              </a:tblGrid>
              <a:tr h="0">
                <a:tc>
                  <a:txBody>
                    <a:bodyPr/>
                    <a:lstStyle/>
                    <a:p>
                      <a:pPr marL="0" marR="0">
                        <a:lnSpc>
                          <a:spcPct val="150000"/>
                        </a:lnSpc>
                        <a:spcBef>
                          <a:spcPts val="600"/>
                        </a:spcBef>
                        <a:spcAft>
                          <a:spcPts val="1000"/>
                        </a:spcAft>
                      </a:pPr>
                      <a:r>
                        <a:rPr lang="en-US" sz="1200">
                          <a:effectLst/>
                        </a:rPr>
                        <a:t>            Lần thử</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gn="ctr">
                        <a:lnSpc>
                          <a:spcPct val="150000"/>
                        </a:lnSpc>
                        <a:spcBef>
                          <a:spcPts val="600"/>
                        </a:spcBef>
                        <a:spcAft>
                          <a:spcPts val="1000"/>
                        </a:spcAft>
                      </a:pPr>
                      <a:r>
                        <a:rPr lang="en-US" sz="1200" dirty="0">
                          <a:effectLst/>
                        </a:rPr>
                        <a:t>    </a:t>
                      </a:r>
                      <a:r>
                        <a:rPr lang="en-US" sz="1200" dirty="0" err="1">
                          <a:effectLst/>
                        </a:rPr>
                        <a:t>Số</a:t>
                      </a:r>
                      <a:r>
                        <a:rPr lang="en-US" sz="1200" dirty="0">
                          <a:effectLst/>
                        </a:rPr>
                        <a:t> frame </a:t>
                      </a:r>
                      <a:r>
                        <a:rPr lang="en-US" sz="1200" dirty="0" err="1">
                          <a:effectLst/>
                        </a:rPr>
                        <a:t>phát</a:t>
                      </a:r>
                      <a:r>
                        <a:rPr lang="en-US" sz="1200" dirty="0">
                          <a:effectLst/>
                        </a:rPr>
                        <a:t> </a:t>
                      </a:r>
                      <a:r>
                        <a:rPr lang="en-US" sz="1200" dirty="0" err="1">
                          <a:effectLst/>
                        </a:rPr>
                        <a:t>hiện</a:t>
                      </a:r>
                      <a:r>
                        <a:rPr lang="en-US" sz="1200" dirty="0">
                          <a:effectLst/>
                        </a:rPr>
                        <a:t> </a:t>
                      </a:r>
                      <a:r>
                        <a:rPr lang="en-US" sz="1200" dirty="0" err="1">
                          <a:effectLst/>
                        </a:rPr>
                        <a:t>được</a:t>
                      </a:r>
                      <a:r>
                        <a:rPr lang="en-US" sz="1200" dirty="0">
                          <a:effectLst/>
                        </a:rPr>
                        <a:t> </a:t>
                      </a:r>
                      <a:r>
                        <a:rPr lang="en-US" sz="1200" dirty="0" err="1">
                          <a:effectLst/>
                        </a:rPr>
                        <a:t>guơng</a:t>
                      </a:r>
                      <a:r>
                        <a:rPr lang="en-US" sz="1200" dirty="0">
                          <a:effectLst/>
                        </a:rPr>
                        <a:t> </a:t>
                      </a:r>
                      <a:r>
                        <a:rPr lang="en-US" sz="1200" dirty="0" err="1">
                          <a:effectLst/>
                        </a:rPr>
                        <a:t>mặt</a:t>
                      </a:r>
                      <a:r>
                        <a:rPr lang="en-US" sz="1200" dirty="0">
                          <a:effectLst/>
                        </a:rPr>
                        <a:t> </a:t>
                      </a:r>
                      <a:endParaRPr lang="en-US" sz="1200" dirty="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gn="ctr">
                        <a:lnSpc>
                          <a:spcPct val="150000"/>
                        </a:lnSpc>
                        <a:spcBef>
                          <a:spcPts val="600"/>
                        </a:spcBef>
                        <a:spcAft>
                          <a:spcPts val="1000"/>
                        </a:spcAft>
                      </a:pPr>
                      <a:r>
                        <a:rPr lang="en-US" sz="1200" dirty="0">
                          <a:effectLst/>
                        </a:rPr>
                        <a:t>  </a:t>
                      </a:r>
                      <a:r>
                        <a:rPr lang="en-US" sz="1200" dirty="0" err="1">
                          <a:effectLst/>
                        </a:rPr>
                        <a:t>Số</a:t>
                      </a:r>
                      <a:r>
                        <a:rPr lang="en-US" sz="1200" dirty="0">
                          <a:effectLst/>
                        </a:rPr>
                        <a:t> frame </a:t>
                      </a:r>
                      <a:r>
                        <a:rPr lang="en-US" sz="1200" dirty="0" err="1">
                          <a:effectLst/>
                        </a:rPr>
                        <a:t>nhận</a:t>
                      </a:r>
                      <a:r>
                        <a:rPr lang="en-US" sz="1200" dirty="0">
                          <a:effectLst/>
                        </a:rPr>
                        <a:t> </a:t>
                      </a:r>
                      <a:r>
                        <a:rPr lang="en-US" sz="1200" dirty="0" err="1">
                          <a:effectLst/>
                        </a:rPr>
                        <a:t>diện</a:t>
                      </a:r>
                      <a:r>
                        <a:rPr lang="en-US" sz="1200" dirty="0">
                          <a:effectLst/>
                        </a:rPr>
                        <a:t> </a:t>
                      </a:r>
                      <a:r>
                        <a:rPr lang="en-US" sz="1200" dirty="0" err="1">
                          <a:effectLst/>
                        </a:rPr>
                        <a:t>được</a:t>
                      </a:r>
                      <a:r>
                        <a:rPr lang="en-US" sz="1200" dirty="0">
                          <a:effectLst/>
                        </a:rPr>
                        <a:t> </a:t>
                      </a:r>
                      <a:r>
                        <a:rPr lang="en-US" sz="1200" dirty="0" err="1">
                          <a:effectLst/>
                        </a:rPr>
                        <a:t>guơng</a:t>
                      </a:r>
                      <a:r>
                        <a:rPr lang="en-US" sz="1200" dirty="0">
                          <a:effectLst/>
                        </a:rPr>
                        <a:t> </a:t>
                      </a:r>
                      <a:r>
                        <a:rPr lang="en-US" sz="1200" dirty="0" err="1">
                          <a:effectLst/>
                        </a:rPr>
                        <a:t>mặt</a:t>
                      </a:r>
                      <a:r>
                        <a:rPr lang="en-US" sz="1200" dirty="0">
                          <a:effectLst/>
                        </a:rPr>
                        <a:t> </a:t>
                      </a:r>
                      <a:endParaRPr lang="en-US" sz="1200" dirty="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3017540372"/>
                  </a:ext>
                </a:extLst>
              </a:tr>
              <a:tr h="0">
                <a:tc>
                  <a:txBody>
                    <a:bodyPr/>
                    <a:lstStyle/>
                    <a:p>
                      <a:pPr marL="0" marR="0">
                        <a:lnSpc>
                          <a:spcPct val="150000"/>
                        </a:lnSpc>
                        <a:spcBef>
                          <a:spcPts val="600"/>
                        </a:spcBef>
                        <a:spcAft>
                          <a:spcPts val="1000"/>
                        </a:spcAft>
                      </a:pPr>
                      <a:r>
                        <a:rPr lang="en-US" sz="1200">
                          <a:effectLst/>
                        </a:rPr>
                        <a:t>               1</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a:effectLst/>
                        </a:rPr>
                        <a:t>                    77</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a:effectLst/>
                        </a:rPr>
                        <a:t>                     77</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1141431317"/>
                  </a:ext>
                </a:extLst>
              </a:tr>
              <a:tr h="0">
                <a:tc>
                  <a:txBody>
                    <a:bodyPr/>
                    <a:lstStyle/>
                    <a:p>
                      <a:pPr marL="0" marR="0">
                        <a:lnSpc>
                          <a:spcPct val="150000"/>
                        </a:lnSpc>
                        <a:spcBef>
                          <a:spcPts val="600"/>
                        </a:spcBef>
                        <a:spcAft>
                          <a:spcPts val="1000"/>
                        </a:spcAft>
                      </a:pPr>
                      <a:r>
                        <a:rPr lang="en-US" sz="1200">
                          <a:effectLst/>
                        </a:rPr>
                        <a:t>               2</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a:effectLst/>
                        </a:rPr>
                        <a:t>                    90</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a:effectLst/>
                        </a:rPr>
                        <a:t>                     89</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2395166052"/>
                  </a:ext>
                </a:extLst>
              </a:tr>
              <a:tr h="0">
                <a:tc>
                  <a:txBody>
                    <a:bodyPr/>
                    <a:lstStyle/>
                    <a:p>
                      <a:pPr marL="0" marR="0">
                        <a:lnSpc>
                          <a:spcPct val="150000"/>
                        </a:lnSpc>
                        <a:spcBef>
                          <a:spcPts val="600"/>
                        </a:spcBef>
                        <a:spcAft>
                          <a:spcPts val="1000"/>
                        </a:spcAft>
                      </a:pPr>
                      <a:r>
                        <a:rPr lang="en-US" sz="1200">
                          <a:effectLst/>
                        </a:rPr>
                        <a:t>               3</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a:effectLst/>
                        </a:rPr>
                        <a:t>                    98</a:t>
                      </a:r>
                      <a:endParaRPr lang="en-US" sz="120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tc>
                  <a:txBody>
                    <a:bodyPr/>
                    <a:lstStyle/>
                    <a:p>
                      <a:pPr marL="0" marR="0">
                        <a:lnSpc>
                          <a:spcPct val="150000"/>
                        </a:lnSpc>
                        <a:spcBef>
                          <a:spcPts val="600"/>
                        </a:spcBef>
                        <a:spcAft>
                          <a:spcPts val="1000"/>
                        </a:spcAft>
                      </a:pPr>
                      <a:r>
                        <a:rPr lang="en-US" sz="1200" dirty="0">
                          <a:effectLst/>
                        </a:rPr>
                        <a:t>                      97</a:t>
                      </a:r>
                      <a:endParaRPr lang="en-US" sz="1200" dirty="0">
                        <a:effectLst/>
                        <a:latin typeface="Times New Roman" panose="02020603050405020304" pitchFamily="18"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1404960956"/>
                  </a:ext>
                </a:extLst>
              </a:tr>
            </a:tbl>
          </a:graphicData>
        </a:graphic>
      </p:graphicFrame>
      <p:sp>
        <p:nvSpPr>
          <p:cNvPr id="5" name="Rectangle 1"/>
          <p:cNvSpPr>
            <a:spLocks noGrp="1" noChangeArrowheads="1"/>
          </p:cNvSpPr>
          <p:nvPr>
            <p:ph type="subTitle"/>
          </p:nvPr>
        </p:nvSpPr>
        <p:spPr bwMode="auto">
          <a:xfrm>
            <a:off x="609480" y="1553151"/>
            <a:ext cx="110890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bài</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diện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gương</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mặt</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bao</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gồm</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khá</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phức</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tạp</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chỉ</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đo</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đạc</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chính</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xác</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100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diện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thân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77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case </a:t>
            </a:r>
            <a:r>
              <a:rPr lang="en-US" smtClean="0"/>
              <a:t>sai</a:t>
            </a:r>
            <a:endParaRPr lang="en-US"/>
          </a:p>
        </p:txBody>
      </p:sp>
      <p:sp>
        <p:nvSpPr>
          <p:cNvPr id="3" name="Subtitle 2"/>
          <p:cNvSpPr>
            <a:spLocks noGrp="1"/>
          </p:cNvSpPr>
          <p:nvPr>
            <p:ph type="subTitle"/>
          </p:nvPr>
        </p:nvSpPr>
        <p:spPr/>
        <p:txBody>
          <a:bodyPr/>
          <a:lstStyle/>
          <a:p>
            <a:endParaRPr lang="en-US" dirty="0"/>
          </a:p>
        </p:txBody>
      </p:sp>
      <p:pic>
        <p:nvPicPr>
          <p:cNvPr id="4" name="Image31"/>
          <p:cNvPicPr/>
          <p:nvPr/>
        </p:nvPicPr>
        <p:blipFill>
          <a:blip r:embed="rId2"/>
          <a:stretch>
            <a:fillRect/>
          </a:stretch>
        </p:blipFill>
        <p:spPr bwMode="auto">
          <a:xfrm>
            <a:off x="5149215" y="2060575"/>
            <a:ext cx="1721485" cy="1290955"/>
          </a:xfrm>
          <a:prstGeom prst="rect">
            <a:avLst/>
          </a:prstGeom>
        </p:spPr>
      </p:pic>
      <p:pic>
        <p:nvPicPr>
          <p:cNvPr id="5" name="Image37"/>
          <p:cNvPicPr/>
          <p:nvPr/>
        </p:nvPicPr>
        <p:blipFill>
          <a:blip r:embed="rId3"/>
          <a:stretch>
            <a:fillRect/>
          </a:stretch>
        </p:blipFill>
        <p:spPr bwMode="auto">
          <a:xfrm>
            <a:off x="3279775" y="2098040"/>
            <a:ext cx="1702435" cy="1276985"/>
          </a:xfrm>
          <a:prstGeom prst="rect">
            <a:avLst/>
          </a:prstGeom>
        </p:spPr>
      </p:pic>
      <p:pic>
        <p:nvPicPr>
          <p:cNvPr id="6" name="Image36"/>
          <p:cNvPicPr/>
          <p:nvPr/>
        </p:nvPicPr>
        <p:blipFill>
          <a:blip r:embed="rId4"/>
          <a:stretch>
            <a:fillRect/>
          </a:stretch>
        </p:blipFill>
        <p:spPr bwMode="auto">
          <a:xfrm>
            <a:off x="6972935" y="2050415"/>
            <a:ext cx="1722120" cy="1291590"/>
          </a:xfrm>
          <a:prstGeom prst="rect">
            <a:avLst/>
          </a:prstGeom>
        </p:spPr>
      </p:pic>
      <p:pic>
        <p:nvPicPr>
          <p:cNvPr id="7" name="Image32"/>
          <p:cNvPicPr/>
          <p:nvPr/>
        </p:nvPicPr>
        <p:blipFill>
          <a:blip r:embed="rId5"/>
          <a:stretch>
            <a:fillRect/>
          </a:stretch>
        </p:blipFill>
        <p:spPr bwMode="auto">
          <a:xfrm>
            <a:off x="7225665" y="3534410"/>
            <a:ext cx="1686560" cy="1264920"/>
          </a:xfrm>
          <a:prstGeom prst="rect">
            <a:avLst/>
          </a:prstGeom>
        </p:spPr>
      </p:pic>
      <p:pic>
        <p:nvPicPr>
          <p:cNvPr id="8" name="Image33"/>
          <p:cNvPicPr/>
          <p:nvPr/>
        </p:nvPicPr>
        <p:blipFill>
          <a:blip r:embed="rId6"/>
          <a:stretch>
            <a:fillRect/>
          </a:stretch>
        </p:blipFill>
        <p:spPr bwMode="auto">
          <a:xfrm>
            <a:off x="5205095" y="3489960"/>
            <a:ext cx="1724660" cy="1293495"/>
          </a:xfrm>
          <a:prstGeom prst="rect">
            <a:avLst/>
          </a:prstGeom>
        </p:spPr>
      </p:pic>
      <p:pic>
        <p:nvPicPr>
          <p:cNvPr id="9" name="Image34"/>
          <p:cNvPicPr/>
          <p:nvPr/>
        </p:nvPicPr>
        <p:blipFill>
          <a:blip r:embed="rId7"/>
          <a:stretch>
            <a:fillRect/>
          </a:stretch>
        </p:blipFill>
        <p:spPr bwMode="auto">
          <a:xfrm>
            <a:off x="3325495" y="3533140"/>
            <a:ext cx="1699260" cy="1274445"/>
          </a:xfrm>
          <a:prstGeom prst="rect">
            <a:avLst/>
          </a:prstGeom>
        </p:spPr>
      </p:pic>
    </p:spTree>
    <p:extLst>
      <p:ext uri="{BB962C8B-B14F-4D97-AF65-F5344CB8AC3E}">
        <p14:creationId xmlns:p14="http://schemas.microsoft.com/office/powerpoint/2010/main" val="301588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730440" y="128016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Bài toán face recognition</a:t>
            </a:r>
            <a:endParaRPr lang="en-US" sz="3600" b="0" strike="noStrike" spc="-1">
              <a:latin typeface="Arial"/>
            </a:endParaRPr>
          </a:p>
        </p:txBody>
      </p:sp>
      <p:pic>
        <p:nvPicPr>
          <p:cNvPr id="114" name="Picture 2"/>
          <p:cNvPicPr/>
          <p:nvPr/>
        </p:nvPicPr>
        <p:blipFill>
          <a:blip r:embed="rId2"/>
          <a:stretch/>
        </p:blipFill>
        <p:spPr>
          <a:xfrm>
            <a:off x="2012760" y="2051640"/>
            <a:ext cx="6240240" cy="3072960"/>
          </a:xfrm>
          <a:prstGeom prst="rect">
            <a:avLst/>
          </a:prstGeom>
          <a:ln>
            <a:noFill/>
          </a:ln>
        </p:spPr>
      </p:pic>
      <p:sp>
        <p:nvSpPr>
          <p:cNvPr id="115" name="CustomShape 2"/>
          <p:cNvSpPr/>
          <p:nvPr/>
        </p:nvSpPr>
        <p:spPr>
          <a:xfrm>
            <a:off x="730800" y="1828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Phần lý thuyết:</a:t>
            </a:r>
            <a:endParaRPr lang="en-US" sz="3600" b="0" strike="noStrike" spc="-1">
              <a:latin typeface="Arial"/>
            </a:endParaRPr>
          </a:p>
        </p:txBody>
      </p:sp>
      <p:sp>
        <p:nvSpPr>
          <p:cNvPr id="116" name="CustomShape 3"/>
          <p:cNvSpPr/>
          <p:nvPr/>
        </p:nvSpPr>
        <p:spPr>
          <a:xfrm>
            <a:off x="914400" y="530352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90C226"/>
                </a:solidFill>
                <a:latin typeface="Times New Roman"/>
              </a:rPr>
              <a:t>Bài toán face recognition là một bài toán kinh điển của lĩnh vực Computer vision, trong đó từ ảnh gương mặt người mà ta biết được ai là ai. Trước khi deep learning phát triển thì face recognition không đủ chính xác để sử dụng trong thực tế.</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ưu</a:t>
            </a:r>
            <a:r>
              <a:rPr lang="en-US" dirty="0" smtClean="0"/>
              <a:t> </a:t>
            </a:r>
            <a:r>
              <a:rPr lang="en-US" dirty="0" err="1" smtClean="0"/>
              <a:t>nhược</a:t>
            </a:r>
            <a:r>
              <a:rPr lang="en-US" dirty="0" smtClean="0"/>
              <a:t> </a:t>
            </a:r>
            <a:r>
              <a:rPr lang="en-US" dirty="0" err="1" smtClean="0"/>
              <a:t>điểm</a:t>
            </a:r>
            <a:r>
              <a:rPr lang="en-US" dirty="0" smtClean="0"/>
              <a:t> </a:t>
            </a:r>
            <a:endParaRPr lang="en-US" dirty="0"/>
          </a:p>
        </p:txBody>
      </p:sp>
      <p:sp>
        <p:nvSpPr>
          <p:cNvPr id="3" name="Subtitle 2"/>
          <p:cNvSpPr>
            <a:spLocks noGrp="1"/>
          </p:cNvSpPr>
          <p:nvPr>
            <p:ph type="subTitle"/>
          </p:nvPr>
        </p:nvSpPr>
        <p:spPr>
          <a:xfrm>
            <a:off x="609480" y="1828801"/>
            <a:ext cx="10972440" cy="3639128"/>
          </a:xfrm>
        </p:spPr>
        <p:txBody>
          <a:bodyPr>
            <a:normAutofit fontScale="70000" lnSpcReduction="20000"/>
          </a:bodyPr>
          <a:lstStyle/>
          <a:p>
            <a:r>
              <a:rPr lang="en-US" sz="3800" dirty="0" err="1">
                <a:latin typeface="Times New Roman" panose="02020603050405020304" pitchFamily="18" charset="0"/>
                <a:cs typeface="Times New Roman" panose="02020603050405020304" pitchFamily="18" charset="0"/>
              </a:rPr>
              <a:t>Ưu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điểm</a:t>
            </a:r>
            <a:r>
              <a:rPr lang="en-US" sz="3800" dirty="0">
                <a:latin typeface="Times New Roman" panose="02020603050405020304" pitchFamily="18" charset="0"/>
                <a:cs typeface="Times New Roman" panose="02020603050405020304" pitchFamily="18" charset="0"/>
              </a:rPr>
              <a:t>:</a:t>
            </a:r>
          </a:p>
          <a:p>
            <a:r>
              <a:rPr lang="en-US" sz="3800" dirty="0" err="1">
                <a:latin typeface="Times New Roman" panose="02020603050405020304" pitchFamily="18" charset="0"/>
                <a:cs typeface="Times New Roman" panose="02020603050405020304" pitchFamily="18" charset="0"/>
              </a:rPr>
              <a:t>Phần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mềm</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thực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hiện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được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chức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năng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yêu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cầu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nhận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diện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gương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mặt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điểm</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danh</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lưu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vào</a:t>
            </a:r>
            <a:r>
              <a:rPr lang="en-US" sz="3800" dirty="0">
                <a:latin typeface="Times New Roman" panose="02020603050405020304" pitchFamily="18" charset="0"/>
                <a:cs typeface="Times New Roman" panose="02020603050405020304" pitchFamily="18" charset="0"/>
              </a:rPr>
              <a:t> CSDL, </a:t>
            </a:r>
            <a:r>
              <a:rPr lang="en-US" sz="3800" dirty="0" err="1">
                <a:latin typeface="Times New Roman" panose="02020603050405020304" pitchFamily="18" charset="0"/>
                <a:cs typeface="Times New Roman" panose="02020603050405020304" pitchFamily="18" charset="0"/>
              </a:rPr>
              <a:t>có</a:t>
            </a:r>
            <a:r>
              <a:rPr lang="en-US" sz="3800" dirty="0">
                <a:latin typeface="Times New Roman" panose="02020603050405020304" pitchFamily="18" charset="0"/>
                <a:cs typeface="Times New Roman" panose="02020603050405020304" pitchFamily="18" charset="0"/>
              </a:rPr>
              <a:t> GUI </a:t>
            </a:r>
            <a:r>
              <a:rPr lang="en-US" sz="3800" dirty="0" err="1">
                <a:latin typeface="Times New Roman" panose="02020603050405020304" pitchFamily="18" charset="0"/>
                <a:cs typeface="Times New Roman" panose="02020603050405020304" pitchFamily="18" charset="0"/>
              </a:rPr>
              <a:t>để</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chạy</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trên</a:t>
            </a:r>
            <a:r>
              <a:rPr lang="en-US" sz="3800" dirty="0">
                <a:latin typeface="Times New Roman" panose="02020603050405020304" pitchFamily="18" charset="0"/>
                <a:cs typeface="Times New Roman" panose="02020603050405020304" pitchFamily="18" charset="0"/>
              </a:rPr>
              <a:t> PC)</a:t>
            </a:r>
          </a:p>
          <a:p>
            <a:r>
              <a:rPr lang="en-US" sz="3800" dirty="0" err="1">
                <a:latin typeface="Times New Roman" panose="02020603050405020304" pitchFamily="18" charset="0"/>
                <a:cs typeface="Times New Roman" panose="02020603050405020304" pitchFamily="18" charset="0"/>
              </a:rPr>
              <a:t>Nhược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điểm</a:t>
            </a:r>
            <a:r>
              <a:rPr lang="en-US" sz="3800" dirty="0" smtClean="0">
                <a:latin typeface="Times New Roman" panose="02020603050405020304" pitchFamily="18" charset="0"/>
                <a:cs typeface="Times New Roman" panose="02020603050405020304" pitchFamily="18" charset="0"/>
              </a:rPr>
              <a:t>:</a:t>
            </a:r>
          </a:p>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Do </a:t>
            </a:r>
            <a:r>
              <a:rPr lang="en-US" sz="3800" dirty="0" err="1">
                <a:latin typeface="Times New Roman" panose="02020603050405020304" pitchFamily="18" charset="0"/>
                <a:cs typeface="Times New Roman" panose="02020603050405020304" pitchFamily="18" charset="0"/>
              </a:rPr>
              <a:t>giới</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hạn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của</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phần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cứng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kết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quả</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thực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hiện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nhận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diện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gương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mặt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còn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khá</a:t>
            </a:r>
            <a:r>
              <a:rPr lang="en-US" sz="3800" dirty="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chậm</a:t>
            </a:r>
            <a:endParaRPr lang="en-US" sz="3800" dirty="0" smtClean="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r>
              <a:rPr lang="en-US" sz="3800" dirty="0" err="1">
                <a:latin typeface="Times New Roman" panose="02020603050405020304" pitchFamily="18" charset="0"/>
                <a:cs typeface="Times New Roman" panose="02020603050405020304" pitchFamily="18" charset="0"/>
              </a:rPr>
              <a:t>Phương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pháp</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lấy</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mẫu</a:t>
            </a:r>
            <a:r>
              <a:rPr lang="en-US" sz="3800" dirty="0">
                <a:latin typeface="Times New Roman" panose="02020603050405020304" pitchFamily="18" charset="0"/>
                <a:cs typeface="Times New Roman" panose="02020603050405020304" pitchFamily="18" charset="0"/>
              </a:rPr>
              <a:t> data </a:t>
            </a:r>
            <a:r>
              <a:rPr lang="en-US" sz="3800" dirty="0" err="1">
                <a:latin typeface="Times New Roman" panose="02020603050405020304" pitchFamily="18" charset="0"/>
                <a:cs typeface="Times New Roman" panose="02020603050405020304" pitchFamily="18" charset="0"/>
              </a:rPr>
              <a:t>để</a:t>
            </a:r>
            <a:r>
              <a:rPr lang="en-US" sz="3800" dirty="0">
                <a:latin typeface="Times New Roman" panose="02020603050405020304" pitchFamily="18" charset="0"/>
                <a:cs typeface="Times New Roman" panose="02020603050405020304" pitchFamily="18" charset="0"/>
              </a:rPr>
              <a:t> train </a:t>
            </a:r>
            <a:r>
              <a:rPr lang="en-US" sz="3800" dirty="0" err="1">
                <a:latin typeface="Times New Roman" panose="02020603050405020304" pitchFamily="18" charset="0"/>
                <a:cs typeface="Times New Roman" panose="02020603050405020304" pitchFamily="18" charset="0"/>
              </a:rPr>
              <a:t>còn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thiếu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sót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trường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hợp</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khó</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góc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của</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gương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mặt</a:t>
            </a:r>
            <a:endParaRPr lang="en-US" sz="3800" dirty="0">
              <a:latin typeface="Times New Roman" panose="02020603050405020304" pitchFamily="18" charset="0"/>
              <a:cs typeface="Times New Roman" panose="02020603050405020304" pitchFamily="18" charset="0"/>
            </a:endParaRPr>
          </a:p>
          <a:p>
            <a:r>
              <a:rPr lang="en-US" sz="3800" dirty="0" err="1">
                <a:latin typeface="Times New Roman" panose="02020603050405020304" pitchFamily="18" charset="0"/>
                <a:cs typeface="Times New Roman" panose="02020603050405020304" pitchFamily="18" charset="0"/>
              </a:rPr>
              <a:t>Giao</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diện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đồ</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họa</a:t>
            </a:r>
            <a:r>
              <a:rPr lang="en-US" sz="3800" dirty="0">
                <a:latin typeface="Times New Roman" panose="02020603050405020304" pitchFamily="18" charset="0"/>
                <a:cs typeface="Times New Roman" panose="02020603050405020304" pitchFamily="18" charset="0"/>
              </a:rPr>
              <a:t> (GUI) </a:t>
            </a:r>
            <a:r>
              <a:rPr lang="en-US" sz="3800" dirty="0" err="1">
                <a:latin typeface="Times New Roman" panose="02020603050405020304" pitchFamily="18" charset="0"/>
                <a:cs typeface="Times New Roman" panose="02020603050405020304" pitchFamily="18" charset="0"/>
              </a:rPr>
              <a:t>còn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khá</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sơ</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sài</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thiếu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chức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năng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tra</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cứu</a:t>
            </a:r>
            <a:r>
              <a:rPr lang="en-US" sz="3800" dirty="0">
                <a:latin typeface="Times New Roman" panose="02020603050405020304" pitchFamily="18" charset="0"/>
                <a:cs typeface="Times New Roman" panose="02020603050405020304" pitchFamily="18" charset="0"/>
              </a:rPr>
              <a:t> CSDL </a:t>
            </a:r>
            <a:r>
              <a:rPr lang="en-US" sz="3800" dirty="0" err="1">
                <a:latin typeface="Times New Roman" panose="02020603050405020304" pitchFamily="18" charset="0"/>
                <a:cs typeface="Times New Roman" panose="02020603050405020304" pitchFamily="18" charset="0"/>
              </a:rPr>
              <a:t>người</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dùng</a:t>
            </a:r>
            <a:r>
              <a:rPr lang="en-US" sz="38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340891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dirty="0" smtClean="0"/>
              <a:t>H</a:t>
            </a:r>
            <a:r>
              <a:rPr lang="vi-VN" sz="4000" dirty="0" smtClean="0"/>
              <a:t>ướ</a:t>
            </a:r>
            <a:r>
              <a:rPr lang="en-US" sz="4000" dirty="0" smtClean="0"/>
              <a:t>ng </a:t>
            </a:r>
            <a:r>
              <a:rPr lang="en-US" sz="4000" dirty="0" err="1" smtClean="0"/>
              <a:t>phát</a:t>
            </a:r>
            <a:r>
              <a:rPr lang="en-US" sz="4000" dirty="0" smtClean="0"/>
              <a:t> </a:t>
            </a:r>
            <a:r>
              <a:rPr lang="en-US" sz="4000" dirty="0" err="1" smtClean="0"/>
              <a:t>triển</a:t>
            </a:r>
            <a:r>
              <a:rPr lang="en-US" b="1" dirty="0" smtClean="0"/>
              <a:t/>
            </a:r>
            <a:br>
              <a:rPr lang="en-US" b="1" dirty="0" smtClean="0"/>
            </a:br>
            <a:endParaRPr lang="en-US" dirty="0"/>
          </a:p>
        </p:txBody>
      </p:sp>
      <p:sp>
        <p:nvSpPr>
          <p:cNvPr id="5" name="Rectangle 4"/>
          <p:cNvSpPr/>
          <p:nvPr/>
        </p:nvSpPr>
        <p:spPr>
          <a:xfrm>
            <a:off x="1136073" y="1754670"/>
            <a:ext cx="8331200" cy="2369880"/>
          </a:xfrm>
          <a:prstGeom prst="rect">
            <a:avLst/>
          </a:prstGeom>
        </p:spPr>
        <p:txBody>
          <a:bodyPr wrap="square">
            <a:spAutoFit/>
          </a:bodyPr>
          <a:lstStyle/>
          <a:p>
            <a:pPr algn="just">
              <a:lnSpc>
                <a:spcPct val="150000"/>
              </a:lnSpc>
              <a:spcBef>
                <a:spcPts val="60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hướng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phát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triển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đề</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Bef>
                <a:spcPts val="60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 (GPU)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nhận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gương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mặt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Bef>
                <a:spcPts val="60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giao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đẹp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chuyên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Bef>
                <a:spcPts val="60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bước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lấy</a:t>
            </a:r>
            <a:r>
              <a:rPr lang="en-US" dirty="0">
                <a:latin typeface="Times New Roman" panose="02020603050405020304" pitchFamily="18" charset="0"/>
                <a:ea typeface="Calibri" panose="020F0502020204030204" pitchFamily="34" charset="0"/>
                <a:cs typeface="Times New Roman" panose="02020603050405020304" pitchFamily="18" charset="0"/>
              </a:rPr>
              <a:t> data training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đạt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chính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cao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9426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Tham khảo</a:t>
            </a:r>
            <a:endParaRPr lang="en-US" sz="3600" b="0" strike="noStrike" spc="-1">
              <a:latin typeface="Arial"/>
            </a:endParaRPr>
          </a:p>
        </p:txBody>
      </p:sp>
      <p:sp>
        <p:nvSpPr>
          <p:cNvPr id="156"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1800" b="0" strike="noStrike" spc="-1">
                <a:solidFill>
                  <a:srgbClr val="404040"/>
                </a:solidFill>
                <a:latin typeface="Trebuchet MS"/>
              </a:rPr>
              <a:t>Facenet: </a:t>
            </a:r>
            <a:r>
              <a:rPr lang="en-US" sz="1800" b="0" u="sng" strike="noStrike" spc="-1">
                <a:solidFill>
                  <a:srgbClr val="99CA3C"/>
                </a:solidFill>
                <a:uFillTx/>
                <a:latin typeface="Trebuchet MS"/>
                <a:hlinkClick r:id="rId2"/>
              </a:rPr>
              <a:t>https://arxiv.org/pdf/1503.03832.pdf</a:t>
            </a:r>
            <a:endParaRPr lang="en-US" sz="1800" b="0" strike="noStrike" spc="-1">
              <a:latin typeface="Arial"/>
            </a:endParaRPr>
          </a:p>
          <a:p>
            <a:pPr>
              <a:lnSpc>
                <a:spcPct val="100000"/>
              </a:lnSpc>
              <a:spcBef>
                <a:spcPts val="1001"/>
              </a:spcBef>
            </a:pPr>
            <a:r>
              <a:rPr lang="en-US" sz="1800" b="0" strike="noStrike" spc="-1">
                <a:solidFill>
                  <a:srgbClr val="404040"/>
                </a:solidFill>
                <a:latin typeface="Trebuchet MS"/>
              </a:rPr>
              <a:t>In Defense of the Triplet Loss for Person Re-Identification: </a:t>
            </a:r>
            <a:r>
              <a:rPr lang="en-US" sz="1800" b="0" u="sng" strike="noStrike" spc="-1">
                <a:solidFill>
                  <a:srgbClr val="99CA3C"/>
                </a:solidFill>
                <a:uFillTx/>
                <a:latin typeface="Trebuchet MS"/>
                <a:hlinkClick r:id="rId3"/>
              </a:rPr>
              <a:t>https://arxiv.org/pdf/1703.07737.pdf</a:t>
            </a:r>
            <a:endParaRPr lang="en-US" sz="1800" b="0" strike="noStrike" spc="-1">
              <a:latin typeface="Arial"/>
            </a:endParaRPr>
          </a:p>
          <a:p>
            <a:pPr>
              <a:lnSpc>
                <a:spcPct val="100000"/>
              </a:lnSpc>
              <a:spcBef>
                <a:spcPts val="1001"/>
              </a:spcBef>
            </a:pPr>
            <a:r>
              <a:rPr lang="en-US" sz="1800" b="0" strike="noStrike" spc="-1">
                <a:solidFill>
                  <a:srgbClr val="404040"/>
                </a:solidFill>
                <a:latin typeface="Trebuchet MS"/>
              </a:rPr>
              <a:t>SphereFace: </a:t>
            </a:r>
            <a:r>
              <a:rPr lang="en-US" sz="1800" b="0" u="sng" strike="noStrike" spc="-1">
                <a:solidFill>
                  <a:srgbClr val="99CA3C"/>
                </a:solidFill>
                <a:uFillTx/>
                <a:latin typeface="Trebuchet MS"/>
                <a:hlinkClick r:id="rId4"/>
              </a:rPr>
              <a:t>https://arxiv.org/pdf/1704.08063.pdf</a:t>
            </a:r>
            <a:endParaRPr lang="en-US" sz="1800" b="0" strike="noStrike" spc="-1">
              <a:latin typeface="Arial"/>
            </a:endParaRPr>
          </a:p>
          <a:p>
            <a:pPr>
              <a:lnSpc>
                <a:spcPct val="100000"/>
              </a:lnSpc>
              <a:spcBef>
                <a:spcPts val="1001"/>
              </a:spcBef>
            </a:pPr>
            <a:r>
              <a:rPr lang="en-US" sz="1800" b="0" strike="noStrike" spc="-1">
                <a:solidFill>
                  <a:srgbClr val="404040"/>
                </a:solidFill>
                <a:latin typeface="Trebuchet MS"/>
              </a:rPr>
              <a:t>ArcFace: </a:t>
            </a:r>
            <a:r>
              <a:rPr lang="en-US" sz="1800" b="0" u="sng" strike="noStrike" spc="-1">
                <a:solidFill>
                  <a:srgbClr val="99CA3C"/>
                </a:solidFill>
                <a:uFillTx/>
                <a:latin typeface="Trebuchet MS"/>
                <a:hlinkClick r:id="rId5"/>
              </a:rPr>
              <a:t>https://arxiv.org/pdf/1801.07698.pdf</a:t>
            </a:r>
            <a:endParaRPr lang="en-US" sz="1800" b="0" strike="noStrike" spc="-1">
              <a:latin typeface="Arial"/>
            </a:endParaRPr>
          </a:p>
          <a:p>
            <a:pPr>
              <a:lnSpc>
                <a:spcPct val="100000"/>
              </a:lnSpc>
              <a:spcBef>
                <a:spcPts val="1001"/>
              </a:spcBef>
            </a:pPr>
            <a:r>
              <a:rPr lang="en-US" sz="1800" b="0" strike="noStrike" spc="-1">
                <a:solidFill>
                  <a:srgbClr val="404040"/>
                </a:solidFill>
                <a:latin typeface="Trebuchet MS"/>
              </a:rPr>
              <a:t>MobileFaceNet: </a:t>
            </a:r>
            <a:r>
              <a:rPr lang="en-US" sz="1800" b="0" u="sng" strike="noStrike" spc="-1">
                <a:solidFill>
                  <a:srgbClr val="99CA3C"/>
                </a:solidFill>
                <a:uFillTx/>
                <a:latin typeface="Trebuchet MS"/>
                <a:hlinkClick r:id="rId6"/>
              </a:rPr>
              <a:t>https://arxiv.org/ftp/arxiv/papers/1804/1804.07573.pdf</a:t>
            </a: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4680" y="1828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Phương pháp tiếp cận bằng CNN</a:t>
            </a:r>
            <a:endParaRPr lang="en-US" sz="3600" b="0" strike="noStrike" spc="-1">
              <a:latin typeface="Arial"/>
            </a:endParaRPr>
          </a:p>
        </p:txBody>
      </p:sp>
      <p:pic>
        <p:nvPicPr>
          <p:cNvPr id="118" name="Picture 2"/>
          <p:cNvPicPr/>
          <p:nvPr/>
        </p:nvPicPr>
        <p:blipFill>
          <a:blip r:embed="rId2"/>
          <a:stretch/>
        </p:blipFill>
        <p:spPr>
          <a:xfrm>
            <a:off x="1920240" y="1371600"/>
            <a:ext cx="5394600" cy="2185560"/>
          </a:xfrm>
          <a:prstGeom prst="rect">
            <a:avLst/>
          </a:prstGeom>
          <a:ln>
            <a:noFill/>
          </a:ln>
        </p:spPr>
      </p:pic>
      <p:sp>
        <p:nvSpPr>
          <p:cNvPr id="119" name="CustomShape 2"/>
          <p:cNvSpPr/>
          <p:nvPr/>
        </p:nvSpPr>
        <p:spPr>
          <a:xfrm>
            <a:off x="457200" y="3657600"/>
            <a:ext cx="9326520" cy="31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a:latin typeface="Times New Roman"/>
              </a:rPr>
              <a:t>Để hiểu cho đơn giản CNN hay Mạng neuron tích chập gồm các lớp tích chập sẽ thực hiện các thao tác tách feature của một hình ảnh ra và sau đó sử dụng một mô hình máy học khác như kNN hoặc SVM để phân biệt người này với người khác. Cách thực hiện này là one-shot learning, CNN chỉ đóng vai trò extract feature, việc huấn luyện CNN ở đây là khiến nó tách đặc trưng tốt hơn. Ta cũng có thể thực hiện huấn luyện một CNN với số đầu ra là số người, nhưng điều đó rất khó khăn, đòi hỏi thay đổi cấu trúc mạng và việc thu thập dataset cũng mất thời gian hơn, còn có thể mất cân bằng bộ dataset.</a:t>
            </a:r>
            <a:endParaRPr lang="en-US" sz="1500" b="0" strike="noStrike" spc="-1">
              <a:latin typeface="Arial"/>
            </a:endParaRPr>
          </a:p>
          <a:p>
            <a:pPr>
              <a:lnSpc>
                <a:spcPct val="100000"/>
              </a:lnSpc>
            </a:pPr>
            <a:r>
              <a:rPr lang="en-US" sz="1500" b="0" strike="noStrike" spc="-1">
                <a:latin typeface="Times New Roman"/>
              </a:rPr>
              <a:t>Facenet một mạng CNN có nhiệm vụ tách các đặc trưng của một ảnh mặt. Điểm đặc biệt tạo nên sự khác biệt của Facenet là nó sử dụng hàm lỗi Triplet để tối thiểu hóa khoảng cách giữa các gương mặt tương đồng và tối đa hóa khoảng cách đến những gương mặt không tương đồng, vì vậy facenet có thể phân biệt rất chính xác người với người. Quá trình train CNN được thực hiện trên các bộ dataset lớn (ví dụ như vggface hoặc MS 1 million), kết quả ta muốn là tập embedding vector ra phải tách nhau ra thành từng cụm để thực hiện phân loại bằng kNN hoặc SVM.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Cách train Facenet</a:t>
            </a:r>
            <a:endParaRPr lang="en-US" sz="3600" b="0" strike="noStrike" spc="-1">
              <a:latin typeface="Arial"/>
            </a:endParaRPr>
          </a:p>
        </p:txBody>
      </p:sp>
      <p:sp>
        <p:nvSpPr>
          <p:cNvPr id="121" name="CustomShape 2"/>
          <p:cNvSpPr/>
          <p:nvPr/>
        </p:nvSpPr>
        <p:spPr>
          <a:xfrm>
            <a:off x="274320" y="1737360"/>
            <a:ext cx="8960760" cy="49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1800" b="0" strike="noStrike" spc="-1">
                <a:solidFill>
                  <a:srgbClr val="CE181E"/>
                </a:solidFill>
                <a:latin typeface="Trebuchet MS"/>
              </a:rPr>
              <a:t>B1: </a:t>
            </a:r>
            <a:r>
              <a:rPr lang="en-US" sz="1800" b="0" strike="noStrike" spc="-1">
                <a:solidFill>
                  <a:srgbClr val="404040"/>
                </a:solidFill>
                <a:latin typeface="Trebuchet MS"/>
              </a:rPr>
              <a:t>Sử dung một bộ face detector để tách phần ảnh có gương mặt người ra. Các phương pháp hiện đại sử dụng MTCNN (Multi-task Cascaded Convolutional Networks), ưu điểm là mô hình này detect được gương mặt ở nhiều góc độ, và có thể nhận diện cả face landmark với thời gian xử lý khá tốt. Sau đó ta resize hình lại một kích cỡ xác định (tùy chọn), facenet thì là 160x160.</a:t>
            </a:r>
            <a:endParaRPr lang="en-US" sz="1800" b="0" strike="noStrike" spc="-1">
              <a:latin typeface="Arial"/>
            </a:endParaRPr>
          </a:p>
          <a:p>
            <a:pPr>
              <a:lnSpc>
                <a:spcPct val="100000"/>
              </a:lnSpc>
              <a:spcBef>
                <a:spcPts val="1001"/>
              </a:spcBef>
            </a:pPr>
            <a:r>
              <a:rPr lang="en-US" sz="1800" b="0" strike="noStrike" spc="-1">
                <a:solidFill>
                  <a:srgbClr val="CE181E"/>
                </a:solidFill>
                <a:latin typeface="Trebuchet MS"/>
              </a:rPr>
              <a:t>B2:</a:t>
            </a:r>
            <a:r>
              <a:rPr lang="en-US" sz="1800" b="0" strike="noStrike" spc="-1">
                <a:solidFill>
                  <a:srgbClr val="000000"/>
                </a:solidFill>
                <a:latin typeface="Trebuchet MS"/>
              </a:rPr>
              <a:t> Thực hiện các bước “lọc” bộ dataset. Thực tế là các bộ dataset lớn như vggface hay ms 1m đều có nhiều “nhiễu”, tức các hình không chứa gương mặt hoặc gương mặt khác với người cần xét. Vì vậy có thể dùng một mô hình nhận diện gương mặt khác để tìm và loại bỏ những hình “nhiễu” ấy. Hoặc đơn giản là ta có thể lấy clean list (danh sách các hình chuẩn) đã được lọc sẵn.</a:t>
            </a:r>
            <a:endParaRPr lang="en-US" sz="1800" b="0" strike="noStrike" spc="-1">
              <a:latin typeface="Arial"/>
            </a:endParaRPr>
          </a:p>
          <a:p>
            <a:pPr>
              <a:lnSpc>
                <a:spcPct val="100000"/>
              </a:lnSpc>
              <a:spcBef>
                <a:spcPts val="1001"/>
              </a:spcBef>
            </a:pPr>
            <a:r>
              <a:rPr lang="en-US" sz="1800" b="0" strike="noStrike" spc="-1">
                <a:solidFill>
                  <a:srgbClr val="ED1C24"/>
                </a:solidFill>
                <a:latin typeface="Trebuchet MS"/>
              </a:rPr>
              <a:t>B3: </a:t>
            </a:r>
            <a:r>
              <a:rPr lang="en-US" sz="1800" b="0" strike="noStrike" spc="-1">
                <a:solidFill>
                  <a:srgbClr val="000000"/>
                </a:solidFill>
                <a:latin typeface="Trebuchet MS"/>
              </a:rPr>
              <a:t>Thực hiện bước normalize cho tập dataset đã chuẩn bị. Cách normalize cũng giống như cách normalize cho CNN bình thường. Các bước train: Đầu vào là tập dataset đã chuẩn bị, CNN có thể là các CNN như inception, mobilenet,… với đầu ra là embbeding vector như đã nói, embedding vector này có thể có 128 chiều hoặc 512 chiều,… tùy ý. Tóm lại ta chỉ cần lấy cấu trúc inception hoặc mobilenet, bỏ lớp cuối và thêm vào lớp embedding vector (không có activation)</a:t>
            </a: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21880" y="2027880"/>
            <a:ext cx="8596080" cy="3183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800" b="0" strike="noStrike" spc="-1" dirty="0">
                <a:solidFill>
                  <a:srgbClr val="CE181E"/>
                </a:solidFill>
                <a:latin typeface="Trebuchet MS"/>
              </a:rPr>
              <a:t>B4:</a:t>
            </a:r>
            <a:r>
              <a:rPr lang="en-US" sz="1800" b="0" strike="noStrike" spc="-1" dirty="0">
                <a:solidFill>
                  <a:srgbClr val="000000"/>
                </a:solidFill>
                <a:latin typeface="Trebuchet MS"/>
              </a:rPr>
              <a:t> Forward pass </a:t>
            </a:r>
            <a:r>
              <a:rPr lang="en-US" sz="1800" b="0" strike="noStrike" spc="-1" dirty="0" err="1">
                <a:solidFill>
                  <a:srgbClr val="000000"/>
                </a:solidFill>
                <a:latin typeface="Trebuchet MS"/>
              </a:rPr>
              <a:t>trên</a:t>
            </a:r>
            <a:r>
              <a:rPr lang="en-US" sz="1800" b="0" strike="noStrike" spc="-1" dirty="0">
                <a:solidFill>
                  <a:srgbClr val="000000"/>
                </a:solidFill>
                <a:latin typeface="Trebuchet MS"/>
              </a:rPr>
              <a:t> </a:t>
            </a:r>
            <a:r>
              <a:rPr lang="en-US" sz="1800" b="0" strike="noStrike" spc="-1" dirty="0" err="1">
                <a:solidFill>
                  <a:srgbClr val="000000"/>
                </a:solidFill>
                <a:latin typeface="Trebuchet MS"/>
              </a:rPr>
              <a:t>tập</a:t>
            </a:r>
            <a:r>
              <a:rPr lang="en-US" sz="1800" b="0" strike="noStrike" spc="-1" dirty="0">
                <a:solidFill>
                  <a:srgbClr val="000000"/>
                </a:solidFill>
                <a:latin typeface="Trebuchet MS"/>
              </a:rPr>
              <a:t> data, </a:t>
            </a:r>
            <a:r>
              <a:rPr lang="en-US" sz="1800" b="0" strike="noStrike" spc="-1" dirty="0" err="1">
                <a:solidFill>
                  <a:srgbClr val="000000"/>
                </a:solidFill>
                <a:latin typeface="Trebuchet MS"/>
              </a:rPr>
              <a:t>lưu</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a:t>
            </a:r>
            <a:r>
              <a:rPr lang="en-US" sz="1800" b="0" strike="noStrike" spc="-1" dirty="0">
                <a:solidFill>
                  <a:srgbClr val="000000"/>
                </a:solidFill>
                <a:latin typeface="Trebuchet MS"/>
              </a:rPr>
              <a:t> embedding vector </a:t>
            </a:r>
            <a:r>
              <a:rPr lang="en-US" sz="1800" b="0" strike="noStrike" spc="-1" dirty="0" err="1">
                <a:solidFill>
                  <a:srgbClr val="000000"/>
                </a:solidFill>
                <a:latin typeface="Trebuchet MS"/>
              </a:rPr>
              <a:t>đã</a:t>
            </a:r>
            <a:r>
              <a:rPr lang="en-US" sz="1800" b="0" strike="noStrike" spc="-1" dirty="0">
                <a:solidFill>
                  <a:srgbClr val="000000"/>
                </a:solidFill>
                <a:latin typeface="Trebuchet MS"/>
              </a:rPr>
              <a:t> </a:t>
            </a:r>
            <a:r>
              <a:rPr lang="en-US" sz="1800" b="0" strike="noStrike" spc="-1" dirty="0" err="1">
                <a:solidFill>
                  <a:srgbClr val="000000"/>
                </a:solidFill>
                <a:latin typeface="Trebuchet MS"/>
              </a:rPr>
              <a:t>tính</a:t>
            </a:r>
            <a:r>
              <a:rPr lang="en-US" sz="1800" b="0" strike="noStrike" spc="-1" dirty="0">
                <a:solidFill>
                  <a:srgbClr val="000000"/>
                </a:solidFill>
                <a:latin typeface="Trebuchet MS"/>
              </a:rPr>
              <a:t> </a:t>
            </a:r>
            <a:r>
              <a:rPr lang="en-US" sz="1800" b="0" strike="noStrike" spc="-1" dirty="0" err="1">
                <a:solidFill>
                  <a:srgbClr val="000000"/>
                </a:solidFill>
                <a:latin typeface="Trebuchet MS"/>
              </a:rPr>
              <a:t>trên</a:t>
            </a:r>
            <a:r>
              <a:rPr lang="en-US" sz="1800" b="0" strike="noStrike" spc="-1" dirty="0">
                <a:solidFill>
                  <a:srgbClr val="000000"/>
                </a:solidFill>
                <a:latin typeface="Trebuchet MS"/>
              </a:rPr>
              <a:t> </a:t>
            </a:r>
            <a:r>
              <a:rPr lang="en-US" sz="1800" b="0" strike="noStrike" spc="-1" dirty="0" err="1">
                <a:solidFill>
                  <a:srgbClr val="000000"/>
                </a:solidFill>
                <a:latin typeface="Trebuchet MS"/>
              </a:rPr>
              <a:t>minibatch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lại</a:t>
            </a:r>
            <a:r>
              <a:rPr lang="en-US" sz="1800" b="0" strike="noStrike" spc="-1" dirty="0">
                <a:solidFill>
                  <a:srgbClr val="000000"/>
                </a:solidFill>
                <a:latin typeface="Trebuchet MS"/>
              </a:rPr>
              <a:t>.</a:t>
            </a:r>
            <a:r>
              <a:rPr dirty="0"/>
              <a:t/>
            </a:r>
            <a:br>
              <a:rPr dirty="0"/>
            </a:br>
            <a:r>
              <a:rPr dirty="0"/>
              <a:t/>
            </a:r>
            <a:br>
              <a:rPr dirty="0"/>
            </a:br>
            <a:r>
              <a:rPr lang="en-US" sz="1800" b="0" strike="noStrike" spc="-1" dirty="0">
                <a:solidFill>
                  <a:srgbClr val="CE181E"/>
                </a:solidFill>
                <a:latin typeface="Trebuchet MS"/>
              </a:rPr>
              <a:t>B5:</a:t>
            </a:r>
            <a:r>
              <a:rPr lang="en-US" sz="1800" b="0" strike="noStrike" spc="-1" dirty="0">
                <a:solidFill>
                  <a:srgbClr val="000000"/>
                </a:solidFill>
                <a:latin typeface="Trebuchet MS"/>
              </a:rPr>
              <a:t> Chia </a:t>
            </a:r>
            <a:r>
              <a:rPr lang="en-US" sz="1800" b="0" strike="noStrike" spc="-1" dirty="0" err="1">
                <a:solidFill>
                  <a:srgbClr val="000000"/>
                </a:solidFill>
                <a:latin typeface="Trebuchet MS"/>
              </a:rPr>
              <a:t>minibatch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thành</a:t>
            </a:r>
            <a:r>
              <a:rPr lang="en-US" sz="1800" b="0" strike="noStrike" spc="-1" dirty="0">
                <a:solidFill>
                  <a:srgbClr val="000000"/>
                </a:solidFill>
                <a:latin typeface="Trebuchet MS"/>
              </a:rPr>
              <a:t> 3 </a:t>
            </a:r>
            <a:r>
              <a:rPr lang="en-US" sz="1800" b="0" strike="noStrike" spc="-1" dirty="0" err="1">
                <a:solidFill>
                  <a:srgbClr val="000000"/>
                </a:solidFill>
                <a:latin typeface="Trebuchet MS"/>
              </a:rPr>
              <a:t>phần</a:t>
            </a:r>
            <a:r>
              <a:rPr lang="en-US" sz="1800" b="0" strike="noStrike" spc="-1" dirty="0">
                <a:solidFill>
                  <a:srgbClr val="000000"/>
                </a:solidFill>
                <a:latin typeface="Trebuchet MS"/>
              </a:rPr>
              <a:t>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positive, negative </a:t>
            </a:r>
            <a:r>
              <a:rPr lang="en-US" sz="1800" b="0" strike="noStrike" spc="-1" dirty="0" err="1">
                <a:solidFill>
                  <a:srgbClr val="000000"/>
                </a:solidFill>
                <a:latin typeface="Trebuchet MS"/>
              </a:rPr>
              <a:t>và</a:t>
            </a:r>
            <a:r>
              <a:rPr lang="en-US" sz="1800" b="0" strike="noStrike" spc="-1" dirty="0">
                <a:solidFill>
                  <a:srgbClr val="000000"/>
                </a:solidFill>
                <a:latin typeface="Trebuchet MS"/>
              </a:rPr>
              <a:t> anchor, </a:t>
            </a:r>
            <a:r>
              <a:rPr lang="en-US" sz="1800" b="0" strike="noStrike" spc="-1" dirty="0" err="1">
                <a:solidFill>
                  <a:srgbClr val="000000"/>
                </a:solidFill>
                <a:latin typeface="Trebuchet MS"/>
              </a:rPr>
              <a:t>trong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đó</a:t>
            </a:r>
            <a:r>
              <a:rPr lang="en-US" sz="1800" b="0" strike="noStrike" spc="-1" dirty="0">
                <a:solidFill>
                  <a:srgbClr val="000000"/>
                </a:solidFill>
                <a:latin typeface="Trebuchet MS"/>
              </a:rPr>
              <a:t> anchor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phần</a:t>
            </a:r>
            <a:r>
              <a:rPr lang="en-US" sz="1800" b="0" strike="noStrike" spc="-1" dirty="0">
                <a:solidFill>
                  <a:srgbClr val="000000"/>
                </a:solidFill>
                <a:latin typeface="Trebuchet MS"/>
              </a:rPr>
              <a:t> “neo” </a:t>
            </a:r>
            <a:r>
              <a:rPr lang="en-US" sz="1800" b="0" strike="noStrike" spc="-1" dirty="0" err="1">
                <a:solidFill>
                  <a:srgbClr val="000000"/>
                </a:solidFill>
                <a:latin typeface="Trebuchet MS"/>
              </a:rPr>
              <a:t>giống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như</a:t>
            </a:r>
            <a:r>
              <a:rPr lang="en-US" sz="1800" b="0" strike="noStrike" spc="-1" dirty="0">
                <a:solidFill>
                  <a:srgbClr val="000000"/>
                </a:solidFill>
                <a:latin typeface="Trebuchet MS"/>
              </a:rPr>
              <a:t> “</a:t>
            </a:r>
            <a:r>
              <a:rPr lang="en-US" sz="1800" b="0" strike="noStrike" spc="-1" dirty="0" err="1">
                <a:solidFill>
                  <a:srgbClr val="000000"/>
                </a:solidFill>
                <a:latin typeface="Trebuchet MS"/>
              </a:rPr>
              <a:t>tâm</a:t>
            </a:r>
            <a:r>
              <a:rPr lang="en-US" sz="1800" b="0" strike="noStrike" spc="-1" dirty="0">
                <a:solidFill>
                  <a:srgbClr val="000000"/>
                </a:solidFill>
                <a:latin typeface="Trebuchet MS"/>
              </a:rPr>
              <a:t>” </a:t>
            </a:r>
            <a:r>
              <a:rPr lang="en-US" sz="1800" b="0" strike="noStrike" spc="-1" dirty="0" err="1">
                <a:solidFill>
                  <a:srgbClr val="000000"/>
                </a:solidFill>
                <a:latin typeface="Trebuchet MS"/>
              </a:rPr>
              <a:t>của</a:t>
            </a:r>
            <a:r>
              <a:rPr lang="en-US" sz="1800" b="0" strike="noStrike" spc="-1" dirty="0">
                <a:solidFill>
                  <a:srgbClr val="000000"/>
                </a:solidFill>
                <a:latin typeface="Trebuchet MS"/>
              </a:rPr>
              <a:t> </a:t>
            </a:r>
            <a:r>
              <a:rPr lang="en-US" sz="1800" b="0" strike="noStrike" spc="-1" dirty="0" err="1">
                <a:solidFill>
                  <a:srgbClr val="000000"/>
                </a:solidFill>
                <a:latin typeface="Trebuchet MS"/>
              </a:rPr>
              <a:t>cụm</a:t>
            </a:r>
            <a:r>
              <a:rPr lang="en-US" sz="1800" b="0" strike="noStrike" spc="-1" dirty="0">
                <a:solidFill>
                  <a:srgbClr val="000000"/>
                </a:solidFill>
                <a:latin typeface="Trebuchet MS"/>
              </a:rPr>
              <a:t> embedding vector, </a:t>
            </a:r>
            <a:r>
              <a:rPr lang="en-US" sz="1800" b="0" strike="noStrike" spc="-1" dirty="0" err="1">
                <a:solidFill>
                  <a:srgbClr val="000000"/>
                </a:solidFill>
                <a:latin typeface="Trebuchet MS"/>
              </a:rPr>
              <a:t>sau</a:t>
            </a:r>
            <a:r>
              <a:rPr lang="en-US" sz="1800" b="0" strike="noStrike" spc="-1" dirty="0">
                <a:solidFill>
                  <a:srgbClr val="000000"/>
                </a:solidFill>
                <a:latin typeface="Trebuchet MS"/>
              </a:rPr>
              <a:t> </a:t>
            </a:r>
            <a:r>
              <a:rPr lang="en-US" sz="1800" b="0" strike="noStrike" spc="-1" dirty="0" err="1">
                <a:solidFill>
                  <a:srgbClr val="000000"/>
                </a:solidFill>
                <a:latin typeface="Trebuchet MS"/>
              </a:rPr>
              <a:t>đó</a:t>
            </a:r>
            <a:r>
              <a:rPr lang="en-US" sz="1800" b="0" strike="noStrike" spc="-1" dirty="0">
                <a:solidFill>
                  <a:srgbClr val="000000"/>
                </a:solidFill>
                <a:latin typeface="Trebuchet MS"/>
              </a:rPr>
              <a:t> </a:t>
            </a:r>
            <a:r>
              <a:rPr lang="en-US" sz="1800" b="0" strike="noStrike" spc="-1" dirty="0" err="1">
                <a:solidFill>
                  <a:srgbClr val="000000"/>
                </a:solidFill>
                <a:latin typeface="Trebuchet MS"/>
              </a:rPr>
              <a:t>chọn</a:t>
            </a:r>
            <a:r>
              <a:rPr lang="en-US" sz="1800" b="0" strike="noStrike" spc="-1" dirty="0">
                <a:solidFill>
                  <a:srgbClr val="000000"/>
                </a:solidFill>
                <a:latin typeface="Trebuchet MS"/>
              </a:rPr>
              <a:t> </a:t>
            </a:r>
            <a:r>
              <a:rPr lang="en-US" sz="1800" b="0" strike="noStrike" spc="-1" dirty="0" err="1">
                <a:solidFill>
                  <a:srgbClr val="000000"/>
                </a:solidFill>
                <a:latin typeface="Trebuchet MS"/>
              </a:rPr>
              <a:t>phần</a:t>
            </a:r>
            <a:r>
              <a:rPr lang="en-US" sz="1800" b="0" strike="noStrike" spc="-1" dirty="0">
                <a:solidFill>
                  <a:srgbClr val="000000"/>
                </a:solidFill>
                <a:latin typeface="Trebuchet MS"/>
              </a:rPr>
              <a:t> positive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những</a:t>
            </a:r>
            <a:r>
              <a:rPr lang="en-US" sz="1800" b="0" strike="noStrike" spc="-1" dirty="0">
                <a:solidFill>
                  <a:srgbClr val="000000"/>
                </a:solidFill>
                <a:latin typeface="Trebuchet MS"/>
              </a:rPr>
              <a:t> embedding vector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cùng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người</a:t>
            </a:r>
            <a:r>
              <a:rPr lang="en-US" sz="1800" b="0" strike="noStrike" spc="-1" dirty="0">
                <a:solidFill>
                  <a:srgbClr val="000000"/>
                </a:solidFill>
                <a:latin typeface="Trebuchet MS"/>
              </a:rPr>
              <a:t> </a:t>
            </a:r>
            <a:r>
              <a:rPr lang="en-US" sz="1800" b="0" strike="noStrike" spc="-1" dirty="0" err="1">
                <a:solidFill>
                  <a:srgbClr val="000000"/>
                </a:solidFill>
                <a:latin typeface="Trebuchet MS"/>
              </a:rPr>
              <a:t>với</a:t>
            </a:r>
            <a:r>
              <a:rPr lang="en-US" sz="1800" b="0" strike="noStrike" spc="-1" dirty="0">
                <a:solidFill>
                  <a:srgbClr val="000000"/>
                </a:solidFill>
                <a:latin typeface="Trebuchet MS"/>
              </a:rPr>
              <a:t> anchor, negative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khác</a:t>
            </a:r>
            <a:r>
              <a:rPr lang="en-US" sz="1800" b="0" strike="noStrike" spc="-1" dirty="0">
                <a:solidFill>
                  <a:srgbClr val="000000"/>
                </a:solidFill>
                <a:latin typeface="Trebuchet MS"/>
              </a:rPr>
              <a:t> </a:t>
            </a:r>
            <a:r>
              <a:rPr lang="en-US" sz="1800" b="0" strike="noStrike" spc="-1" dirty="0" err="1">
                <a:solidFill>
                  <a:srgbClr val="000000"/>
                </a:solidFill>
                <a:latin typeface="Trebuchet MS"/>
              </a:rPr>
              <a:t>người</a:t>
            </a:r>
            <a:r>
              <a:rPr dirty="0"/>
              <a:t/>
            </a:r>
            <a:br>
              <a:rPr dirty="0"/>
            </a:br>
            <a:r>
              <a:rPr dirty="0"/>
              <a:t/>
            </a:r>
            <a:br>
              <a:rPr dirty="0"/>
            </a:br>
            <a:r>
              <a:rPr lang="en-US" sz="1800" b="0" strike="noStrike" spc="-1" dirty="0">
                <a:solidFill>
                  <a:srgbClr val="CE181E"/>
                </a:solidFill>
                <a:latin typeface="Trebuchet MS"/>
              </a:rPr>
              <a:t>B6:</a:t>
            </a:r>
            <a:r>
              <a:rPr lang="en-US" sz="1800" b="0" strike="noStrike" spc="-1" dirty="0">
                <a:solidFill>
                  <a:srgbClr val="000000"/>
                </a:solidFill>
                <a:latin typeface="Trebuchet MS"/>
              </a:rPr>
              <a:t> </a:t>
            </a:r>
            <a:r>
              <a:rPr lang="en-US" sz="1800" b="0" strike="noStrike" spc="-1" dirty="0" err="1">
                <a:solidFill>
                  <a:srgbClr val="000000"/>
                </a:solidFill>
                <a:latin typeface="Trebuchet MS"/>
              </a:rPr>
              <a:t>Tính</a:t>
            </a:r>
            <a:r>
              <a:rPr lang="en-US" sz="1800" b="0" strike="noStrike" spc="-1" dirty="0">
                <a:solidFill>
                  <a:srgbClr val="000000"/>
                </a:solidFill>
                <a:latin typeface="Trebuchet MS"/>
              </a:rPr>
              <a:t> Triplet loss </a:t>
            </a:r>
            <a:r>
              <a:rPr lang="en-US" sz="1800" b="0" strike="noStrike" spc="-1" dirty="0" err="1">
                <a:solidFill>
                  <a:srgbClr val="000000"/>
                </a:solidFill>
                <a:latin typeface="Trebuchet MS"/>
              </a:rPr>
              <a:t>là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khoảng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giữa</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a:t>
            </a:r>
            <a:r>
              <a:rPr lang="en-US" sz="1800" b="0" strike="noStrike" spc="-1" dirty="0">
                <a:solidFill>
                  <a:srgbClr val="000000"/>
                </a:solidFill>
                <a:latin typeface="Trebuchet MS"/>
              </a:rPr>
              <a:t> </a:t>
            </a:r>
            <a:r>
              <a:rPr lang="en-US" sz="1800" b="0" strike="noStrike" spc="-1" dirty="0" err="1">
                <a:solidFill>
                  <a:srgbClr val="000000"/>
                </a:solidFill>
                <a:latin typeface="Trebuchet MS"/>
              </a:rPr>
              <a:t>embbeding</a:t>
            </a:r>
            <a:r>
              <a:rPr lang="en-US" sz="1800" b="0" strike="noStrike" spc="-1" dirty="0">
                <a:solidFill>
                  <a:srgbClr val="000000"/>
                </a:solidFill>
                <a:latin typeface="Trebuchet MS"/>
              </a:rPr>
              <a:t> vector anchor </a:t>
            </a:r>
            <a:r>
              <a:rPr lang="en-US" sz="1800" b="0" strike="noStrike" spc="-1" dirty="0" err="1">
                <a:solidFill>
                  <a:srgbClr val="000000"/>
                </a:solidFill>
                <a:latin typeface="Trebuchet MS"/>
              </a:rPr>
              <a:t>và</a:t>
            </a:r>
            <a:r>
              <a:rPr lang="en-US" sz="1800" b="0" strike="noStrike" spc="-1" dirty="0">
                <a:solidFill>
                  <a:srgbClr val="000000"/>
                </a:solidFill>
                <a:latin typeface="Trebuchet MS"/>
              </a:rPr>
              <a:t> positive </a:t>
            </a:r>
            <a:r>
              <a:rPr lang="en-US" sz="1800" b="0" strike="noStrike" spc="-1" dirty="0" err="1">
                <a:solidFill>
                  <a:srgbClr val="000000"/>
                </a:solidFill>
                <a:latin typeface="Trebuchet MS"/>
              </a:rPr>
              <a:t>trừ</a:t>
            </a:r>
            <a:r>
              <a:rPr lang="en-US" sz="1800" b="0" strike="noStrike" spc="-1" dirty="0">
                <a:solidFill>
                  <a:srgbClr val="000000"/>
                </a:solidFill>
                <a:latin typeface="Trebuchet MS"/>
              </a:rPr>
              <a:t> </a:t>
            </a:r>
            <a:r>
              <a:rPr lang="en-US" sz="1800" b="0" strike="noStrike" spc="-1" dirty="0" err="1">
                <a:solidFill>
                  <a:srgbClr val="000000"/>
                </a:solidFill>
                <a:latin typeface="Trebuchet MS"/>
              </a:rPr>
              <a:t>cho</a:t>
            </a:r>
            <a:r>
              <a:rPr lang="en-US" sz="1800" b="0" strike="noStrike" spc="-1" dirty="0">
                <a:solidFill>
                  <a:srgbClr val="000000"/>
                </a:solidFill>
                <a:latin typeface="Trebuchet MS"/>
              </a:rPr>
              <a:t> </a:t>
            </a:r>
            <a:r>
              <a:rPr lang="en-US" sz="1800" b="0" strike="noStrike" spc="-1" dirty="0" err="1">
                <a:solidFill>
                  <a:srgbClr val="000000"/>
                </a:solidFill>
                <a:latin typeface="Trebuchet MS"/>
              </a:rPr>
              <a:t>khoảng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giữa</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a:t>
            </a:r>
            <a:r>
              <a:rPr lang="en-US" sz="1800" b="0" strike="noStrike" spc="-1" dirty="0">
                <a:solidFill>
                  <a:srgbClr val="000000"/>
                </a:solidFill>
                <a:latin typeface="Trebuchet MS"/>
              </a:rPr>
              <a:t> </a:t>
            </a:r>
            <a:r>
              <a:rPr lang="en-US" sz="1800" b="0" strike="noStrike" spc="-1" dirty="0" err="1">
                <a:solidFill>
                  <a:srgbClr val="000000"/>
                </a:solidFill>
                <a:latin typeface="Trebuchet MS"/>
              </a:rPr>
              <a:t>embbeding</a:t>
            </a:r>
            <a:r>
              <a:rPr lang="en-US" sz="1800" b="0" strike="noStrike" spc="-1" dirty="0">
                <a:solidFill>
                  <a:srgbClr val="000000"/>
                </a:solidFill>
                <a:latin typeface="Trebuchet MS"/>
              </a:rPr>
              <a:t> vector anchor </a:t>
            </a:r>
            <a:r>
              <a:rPr lang="en-US" sz="1800" b="0" strike="noStrike" spc="-1" dirty="0" err="1">
                <a:solidFill>
                  <a:srgbClr val="000000"/>
                </a:solidFill>
                <a:latin typeface="Trebuchet MS"/>
              </a:rPr>
              <a:t>và</a:t>
            </a:r>
            <a:r>
              <a:rPr lang="en-US" sz="1800" b="0" strike="noStrike" spc="-1" dirty="0">
                <a:solidFill>
                  <a:srgbClr val="000000"/>
                </a:solidFill>
                <a:latin typeface="Trebuchet MS"/>
              </a:rPr>
              <a:t> negative (</a:t>
            </a:r>
            <a:r>
              <a:rPr lang="en-US" sz="1800" b="0" strike="noStrike" spc="-1" dirty="0" err="1">
                <a:solidFill>
                  <a:srgbClr val="000000"/>
                </a:solidFill>
                <a:latin typeface="Trebuchet MS"/>
              </a:rPr>
              <a:t>tức</a:t>
            </a:r>
            <a:r>
              <a:rPr lang="en-US" sz="1800" b="0" strike="noStrike" spc="-1" dirty="0">
                <a:solidFill>
                  <a:srgbClr val="000000"/>
                </a:solidFill>
                <a:latin typeface="Trebuchet MS"/>
              </a:rPr>
              <a:t> ta </a:t>
            </a:r>
            <a:r>
              <a:rPr lang="en-US" sz="1800" b="0" strike="noStrike" spc="-1" dirty="0" err="1">
                <a:solidFill>
                  <a:srgbClr val="000000"/>
                </a:solidFill>
                <a:latin typeface="Trebuchet MS"/>
              </a:rPr>
              <a:t>tìm</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làm</a:t>
            </a:r>
            <a:r>
              <a:rPr lang="en-US" sz="1800" b="0" strike="noStrike" spc="-1" dirty="0">
                <a:solidFill>
                  <a:srgbClr val="000000"/>
                </a:solidFill>
                <a:latin typeface="Trebuchet MS"/>
              </a:rPr>
              <a:t> </a:t>
            </a:r>
            <a:r>
              <a:rPr lang="en-US" sz="1800" b="0" strike="noStrike" spc="-1" dirty="0" err="1">
                <a:solidFill>
                  <a:srgbClr val="000000"/>
                </a:solidFill>
                <a:latin typeface="Trebuchet MS"/>
              </a:rPr>
              <a:t>giảm</a:t>
            </a:r>
            <a:r>
              <a:rPr lang="en-US" sz="1800" b="0" strike="noStrike" spc="-1" dirty="0">
                <a:solidFill>
                  <a:srgbClr val="000000"/>
                </a:solidFill>
                <a:latin typeface="Trebuchet MS"/>
              </a:rPr>
              <a:t> </a:t>
            </a:r>
            <a:r>
              <a:rPr lang="en-US" sz="1800" b="0" strike="noStrike" spc="-1" dirty="0" err="1">
                <a:solidFill>
                  <a:srgbClr val="000000"/>
                </a:solidFill>
                <a:latin typeface="Trebuchet MS"/>
              </a:rPr>
              <a:t>khoẳng</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cách</a:t>
            </a:r>
            <a:r>
              <a:rPr lang="en-US" sz="1800" b="0" strike="noStrike" spc="-1" dirty="0">
                <a:solidFill>
                  <a:srgbClr val="000000"/>
                </a:solidFill>
                <a:latin typeface="Trebuchet MS"/>
              </a:rPr>
              <a:t> </a:t>
            </a:r>
            <a:r>
              <a:rPr lang="en-US" sz="1800" b="0" strike="noStrike" spc="-1" dirty="0" err="1">
                <a:solidFill>
                  <a:srgbClr val="000000"/>
                </a:solidFill>
                <a:latin typeface="Trebuchet MS"/>
              </a:rPr>
              <a:t>từ</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a:t>
            </a:r>
            <a:r>
              <a:rPr lang="en-US" sz="1800" b="0" strike="noStrike" spc="-1" dirty="0">
                <a:solidFill>
                  <a:srgbClr val="000000"/>
                </a:solidFill>
                <a:latin typeface="Trebuchet MS"/>
              </a:rPr>
              <a:t> vector positive </a:t>
            </a:r>
            <a:r>
              <a:rPr lang="en-US" sz="1800" b="0" strike="noStrike" spc="-1" dirty="0" err="1">
                <a:solidFill>
                  <a:srgbClr val="000000"/>
                </a:solidFill>
                <a:latin typeface="Trebuchet MS"/>
              </a:rPr>
              <a:t>tới</a:t>
            </a:r>
            <a:r>
              <a:rPr lang="en-US" sz="1800" b="0" strike="noStrike" spc="-1" dirty="0">
                <a:solidFill>
                  <a:srgbClr val="000000"/>
                </a:solidFill>
                <a:latin typeface="Trebuchet MS"/>
              </a:rPr>
              <a:t> anchor </a:t>
            </a:r>
            <a:r>
              <a:rPr lang="en-US" sz="1800" b="0" strike="noStrike" spc="-1" dirty="0" err="1">
                <a:solidFill>
                  <a:srgbClr val="000000"/>
                </a:solidFill>
                <a:latin typeface="Trebuchet MS"/>
              </a:rPr>
              <a:t>và</a:t>
            </a:r>
            <a:r>
              <a:rPr lang="en-US" sz="1800" b="0" strike="noStrike" spc="-1" dirty="0">
                <a:solidFill>
                  <a:srgbClr val="000000"/>
                </a:solidFill>
                <a:latin typeface="Trebuchet MS"/>
              </a:rPr>
              <a:t> </a:t>
            </a:r>
            <a:r>
              <a:rPr lang="en-US" sz="1800" b="0" strike="noStrike" spc="-1" dirty="0" err="1">
                <a:solidFill>
                  <a:srgbClr val="000000"/>
                </a:solidFill>
                <a:latin typeface="Trebuchet MS"/>
              </a:rPr>
              <a:t>ngược</a:t>
            </a:r>
            <a:r>
              <a:rPr lang="en-US" sz="1800" b="0" strike="noStrike" spc="-1" dirty="0">
                <a:solidFill>
                  <a:srgbClr val="000000"/>
                </a:solidFill>
                <a:latin typeface="Trebuchet MS"/>
              </a:rPr>
              <a:t> </a:t>
            </a:r>
            <a:r>
              <a:rPr lang="en-US" sz="1800" b="0" strike="noStrike" spc="-1" dirty="0" err="1">
                <a:solidFill>
                  <a:srgbClr val="000000"/>
                </a:solidFill>
                <a:latin typeface="Trebuchet MS"/>
              </a:rPr>
              <a:t>lại</a:t>
            </a:r>
            <a:r>
              <a:rPr lang="en-US" sz="1800" b="0" strike="noStrike" spc="-1" dirty="0">
                <a:solidFill>
                  <a:srgbClr val="000000"/>
                </a:solidFill>
                <a:latin typeface="Trebuchet MS"/>
              </a:rPr>
              <a:t> </a:t>
            </a:r>
            <a:r>
              <a:rPr lang="en-US" sz="1800" b="0" strike="noStrike" spc="-1" dirty="0" err="1">
                <a:solidFill>
                  <a:srgbClr val="000000"/>
                </a:solidFill>
                <a:latin typeface="Trebuchet MS"/>
              </a:rPr>
              <a:t>đẩy</a:t>
            </a:r>
            <a:r>
              <a:rPr lang="en-US" sz="1800" b="0" strike="noStrike" spc="-1" dirty="0">
                <a:solidFill>
                  <a:srgbClr val="000000"/>
                </a:solidFill>
                <a:latin typeface="Trebuchet MS"/>
              </a:rPr>
              <a:t> </a:t>
            </a:r>
            <a:r>
              <a:rPr lang="en-US" sz="1800" b="0" strike="noStrike" spc="-1" dirty="0" err="1">
                <a:solidFill>
                  <a:srgbClr val="000000"/>
                </a:solidFill>
                <a:latin typeface="Trebuchet MS"/>
              </a:rPr>
              <a:t>các</a:t>
            </a:r>
            <a:r>
              <a:rPr lang="en-US" sz="1800" b="0" strike="noStrike" spc="-1" dirty="0">
                <a:solidFill>
                  <a:srgbClr val="000000"/>
                </a:solidFill>
                <a:latin typeface="Trebuchet MS"/>
              </a:rPr>
              <a:t> vector negative </a:t>
            </a:r>
            <a:r>
              <a:rPr lang="en-US" sz="1800" b="0" strike="noStrike" spc="-1" dirty="0" err="1">
                <a:solidFill>
                  <a:srgbClr val="000000"/>
                </a:solidFill>
                <a:latin typeface="Trebuchet MS"/>
              </a:rPr>
              <a:t>đi</a:t>
            </a:r>
            <a:r>
              <a:rPr lang="en-US" sz="1800" b="0" strike="noStrike" spc="-1" dirty="0">
                <a:solidFill>
                  <a:srgbClr val="000000"/>
                </a:solidFill>
                <a:latin typeface="Trebuchet MS"/>
              </a:rPr>
              <a:t> </a:t>
            </a:r>
            <a:r>
              <a:rPr lang="en-US" sz="1800" b="0" strike="noStrike" spc="-1" dirty="0" err="1">
                <a:solidFill>
                  <a:srgbClr val="000000"/>
                </a:solidFill>
                <a:latin typeface="Trebuchet MS"/>
              </a:rPr>
              <a:t>xa</a:t>
            </a:r>
            <a:r>
              <a:rPr lang="en-US" sz="1800" b="0" strike="noStrike" spc="-1" dirty="0">
                <a:solidFill>
                  <a:srgbClr val="000000"/>
                </a:solidFill>
                <a:latin typeface="Trebuchet MS"/>
              </a:rPr>
              <a:t> </a:t>
            </a:r>
            <a:r>
              <a:rPr lang="en-US" sz="1800" b="0" strike="noStrike" spc="-1" dirty="0" err="1">
                <a:solidFill>
                  <a:srgbClr val="000000"/>
                </a:solidFill>
                <a:latin typeface="Trebuchet MS"/>
              </a:rPr>
              <a:t>khỏi</a:t>
            </a:r>
            <a:r>
              <a:rPr lang="en-US" sz="1800" b="0" strike="noStrike" spc="-1" dirty="0">
                <a:solidFill>
                  <a:srgbClr val="000000"/>
                </a:solidFill>
                <a:latin typeface="Trebuchet MS"/>
              </a:rPr>
              <a:t> anchor)</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Triplet loss</a:t>
            </a:r>
            <a:r>
              <a:t/>
            </a:r>
            <a:br/>
            <a:endParaRPr lang="en-US" sz="3600" b="0" strike="noStrike" spc="-1">
              <a:latin typeface="Arial"/>
            </a:endParaRPr>
          </a:p>
        </p:txBody>
      </p:sp>
      <p:pic>
        <p:nvPicPr>
          <p:cNvPr id="124" name="Picture 2"/>
          <p:cNvPicPr/>
          <p:nvPr/>
        </p:nvPicPr>
        <p:blipFill>
          <a:blip r:embed="rId2"/>
          <a:stretch/>
        </p:blipFill>
        <p:spPr>
          <a:xfrm>
            <a:off x="1680120" y="2250000"/>
            <a:ext cx="7437600" cy="3286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77160" y="50832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90C226"/>
                </a:solidFill>
                <a:latin typeface="Trebuchet MS"/>
              </a:rPr>
              <a:t>Giải thích triplet loss trong khóa deep learning của Prof Andrew Ng</a:t>
            </a:r>
            <a:endParaRPr lang="en-US" sz="3600" b="0" strike="noStrike" spc="-1">
              <a:latin typeface="Arial"/>
            </a:endParaRPr>
          </a:p>
        </p:txBody>
      </p:sp>
      <p:pic>
        <p:nvPicPr>
          <p:cNvPr id="126" name="Content Placeholder 3"/>
          <p:cNvPicPr/>
          <p:nvPr/>
        </p:nvPicPr>
        <p:blipFill>
          <a:blip r:embed="rId2"/>
          <a:stretch/>
        </p:blipFill>
        <p:spPr>
          <a:xfrm>
            <a:off x="1028847" y="1676575"/>
            <a:ext cx="9020880" cy="504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sp>
      <p:pic>
        <p:nvPicPr>
          <p:cNvPr id="128" name="Content Placeholder 3"/>
          <p:cNvPicPr/>
          <p:nvPr/>
        </p:nvPicPr>
        <p:blipFill>
          <a:blip r:embed="rId2"/>
          <a:stretch/>
        </p:blipFill>
        <p:spPr>
          <a:xfrm>
            <a:off x="1189440" y="1179000"/>
            <a:ext cx="8499240" cy="48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361</TotalTime>
  <Words>1659</Words>
  <Application>Microsoft Office PowerPoint</Application>
  <PresentationFormat>Widescreen</PresentationFormat>
  <Paragraphs>155</Paragraphs>
  <Slides>32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Arial</vt:lpstr>
      <vt:lpstr>Calibri</vt:lpstr>
      <vt:lpstr>DejaVu Sans</vt:lpstr>
      <vt:lpstr>Liberation Sans</vt:lpstr>
      <vt:lpstr>Lohit Devanagari</vt:lpstr>
      <vt:lpstr>StarSymbol</vt:lpstr>
      <vt:lpstr>Symbol</vt:lpstr>
      <vt:lpstr>Times New Roman</vt:lpstr>
      <vt:lpstr>Trebuchet MS</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2: Giao thức HTTP và thư viện Flask Python  </vt:lpstr>
      <vt:lpstr>So sánh mô hình TCP/IP và mô hình OSI</vt:lpstr>
      <vt:lpstr>Thư viện Flask  </vt:lpstr>
      <vt:lpstr>Tạo webservice đơn giản với Flask</vt:lpstr>
      <vt:lpstr>PowerPoint Presentation</vt:lpstr>
      <vt:lpstr>Chương 3: Hệ quản trị dữ liệu MySQL: </vt:lpstr>
      <vt:lpstr>Ví dụ về SQL </vt:lpstr>
      <vt:lpstr>Ví dụ về mô hình database được sử dụng</vt:lpstr>
      <vt:lpstr>PowerPoint Presentation</vt:lpstr>
      <vt:lpstr>PowerPoint Presentation</vt:lpstr>
      <vt:lpstr>Sơ đồ khối hệ thống</vt:lpstr>
      <vt:lpstr>PowerPoint Presentation</vt:lpstr>
      <vt:lpstr>PowerPoint Presentation</vt:lpstr>
      <vt:lpstr>Đánh giá tốc độ xử lý</vt:lpstr>
      <vt:lpstr>Đánh giá tốc độ xử lý khi có gương mặt</vt:lpstr>
      <vt:lpstr>Đánh giá độ chính xác</vt:lpstr>
      <vt:lpstr>Một số case sai</vt:lpstr>
      <vt:lpstr>Phân tích ưu nhược điểm </vt:lpstr>
      <vt:lpstr>Hướng phát triển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Facenet</dc:title>
  <dc:subject/>
  <dc:creator>PC</dc:creator>
  <dc:description/>
  <cp:lastModifiedBy>Admin</cp:lastModifiedBy>
  <cp:revision>58</cp:revision>
  <dcterms:created xsi:type="dcterms:W3CDTF">2018-07-09T05:43:14Z</dcterms:created>
  <dcterms:modified xsi:type="dcterms:W3CDTF">2020-07-23T17:11:03Z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