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BM Plex Sans Bold" charset="1" panose="020B0803050203000203"/>
      <p:regular r:id="rId11"/>
    </p:embeddedFont>
    <p:embeddedFont>
      <p:font typeface="IBM Plex Sans" charset="1" panose="020B0503050203000203"/>
      <p:regular r:id="rId12"/>
    </p:embeddedFont>
    <p:embeddedFont>
      <p:font typeface="IBM Plex Sans Condensed" charset="1" panose="020B0506050203000203"/>
      <p:regular r:id="rId13"/>
    </p:embeddedFont>
    <p:embeddedFont>
      <p:font typeface="Arimo" charset="1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9.png" Type="http://schemas.openxmlformats.org/officeDocument/2006/relationships/image"/><Relationship Id="rId12" Target="../media/image27.svg" Type="http://schemas.openxmlformats.org/officeDocument/2006/relationships/image"/><Relationship Id="rId13" Target="../media/image11.png" Type="http://schemas.openxmlformats.org/officeDocument/2006/relationships/image"/><Relationship Id="rId14" Target="../media/image12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9.png" Type="http://schemas.openxmlformats.org/officeDocument/2006/relationships/image"/><Relationship Id="rId19" Target="../media/image28.png" Type="http://schemas.openxmlformats.org/officeDocument/2006/relationships/image"/><Relationship Id="rId2" Target="../media/image1.png" Type="http://schemas.openxmlformats.org/officeDocument/2006/relationships/image"/><Relationship Id="rId20" Target="../media/image29.svg" Type="http://schemas.openxmlformats.org/officeDocument/2006/relationships/image"/><Relationship Id="rId21" Target="../media/image30.png" Type="http://schemas.openxmlformats.org/officeDocument/2006/relationships/image"/><Relationship Id="rId22" Target="../media/image31.svg" Type="http://schemas.openxmlformats.org/officeDocument/2006/relationships/image"/><Relationship Id="rId23" Target="../media/image32.png" Type="http://schemas.openxmlformats.org/officeDocument/2006/relationships/image"/><Relationship Id="rId24" Target="../media/image33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28" Target="../media/image37.svg" Type="http://schemas.openxmlformats.org/officeDocument/2006/relationships/image"/><Relationship Id="rId3" Target="../media/image26.jpe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40.png" Type="http://schemas.openxmlformats.org/officeDocument/2006/relationships/image"/><Relationship Id="rId2" Target="../media/image1.png" Type="http://schemas.openxmlformats.org/officeDocument/2006/relationships/image"/><Relationship Id="rId20" Target="../media/image41.svg" Type="http://schemas.openxmlformats.org/officeDocument/2006/relationships/image"/><Relationship Id="rId21" Target="../media/image42.png" Type="http://schemas.openxmlformats.org/officeDocument/2006/relationships/image"/><Relationship Id="rId22" Target="../media/image43.svg" Type="http://schemas.openxmlformats.org/officeDocument/2006/relationships/image"/><Relationship Id="rId23" Target="../media/image44.jpeg" Type="http://schemas.openxmlformats.org/officeDocument/2006/relationships/image"/><Relationship Id="rId24" Target="../media/image45.png" Type="http://schemas.openxmlformats.org/officeDocument/2006/relationships/image"/><Relationship Id="rId25" Target="../media/image46.png" Type="http://schemas.openxmlformats.org/officeDocument/2006/relationships/image"/><Relationship Id="rId26" Target="../media/image47.svg" Type="http://schemas.openxmlformats.org/officeDocument/2006/relationships/image"/><Relationship Id="rId27" Target="../media/image48.png" Type="http://schemas.openxmlformats.org/officeDocument/2006/relationships/image"/><Relationship Id="rId28" Target="../media/image49.svg" Type="http://schemas.openxmlformats.org/officeDocument/2006/relationships/image"/><Relationship Id="rId29" Target="../media/image50.png" Type="http://schemas.openxmlformats.org/officeDocument/2006/relationships/image"/><Relationship Id="rId3" Target="../media/image38.jpeg" Type="http://schemas.openxmlformats.org/officeDocument/2006/relationships/image"/><Relationship Id="rId30" Target="../media/image51.svg" Type="http://schemas.openxmlformats.org/officeDocument/2006/relationships/image"/><Relationship Id="rId31" Target="../media/image52.png" Type="http://schemas.openxmlformats.org/officeDocument/2006/relationships/image"/><Relationship Id="rId32" Target="../media/image53.svg" Type="http://schemas.openxmlformats.org/officeDocument/2006/relationships/image"/><Relationship Id="rId33" Target="../media/image54.png" Type="http://schemas.openxmlformats.org/officeDocument/2006/relationships/image"/><Relationship Id="rId34" Target="../media/image55.sv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4" Target="../media/image19.png" Type="http://schemas.openxmlformats.org/officeDocument/2006/relationships/image"/><Relationship Id="rId5" Target="../media/image3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58.png" Type="http://schemas.openxmlformats.org/officeDocument/2006/relationships/image"/><Relationship Id="rId2" Target="../media/image1.png" Type="http://schemas.openxmlformats.org/officeDocument/2006/relationships/image"/><Relationship Id="rId20" Target="../media/image59.svg" Type="http://schemas.openxmlformats.org/officeDocument/2006/relationships/image"/><Relationship Id="rId21" Target="../media/image60.png" Type="http://schemas.openxmlformats.org/officeDocument/2006/relationships/image"/><Relationship Id="rId22" Target="../media/image61.svg" Type="http://schemas.openxmlformats.org/officeDocument/2006/relationships/image"/><Relationship Id="rId23" Target="../media/image34.png" Type="http://schemas.openxmlformats.org/officeDocument/2006/relationships/image"/><Relationship Id="rId24" Target="../media/image35.svg" Type="http://schemas.openxmlformats.org/officeDocument/2006/relationships/image"/><Relationship Id="rId25" Target="../media/image62.png" Type="http://schemas.openxmlformats.org/officeDocument/2006/relationships/image"/><Relationship Id="rId26" Target="../media/image63.svg" Type="http://schemas.openxmlformats.org/officeDocument/2006/relationships/image"/><Relationship Id="rId3" Target="../media/image56.jpeg" Type="http://schemas.openxmlformats.org/officeDocument/2006/relationships/image"/><Relationship Id="rId4" Target="../media/image19.png" Type="http://schemas.openxmlformats.org/officeDocument/2006/relationships/image"/><Relationship Id="rId5" Target="../media/image57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66.png" Type="http://schemas.openxmlformats.org/officeDocument/2006/relationships/image"/><Relationship Id="rId17" Target="../media/image67.svg" Type="http://schemas.openxmlformats.org/officeDocument/2006/relationships/image"/><Relationship Id="rId18" Target="../media/image68.png" Type="http://schemas.openxmlformats.org/officeDocument/2006/relationships/image"/><Relationship Id="rId19" Target="../media/image69.svg" Type="http://schemas.openxmlformats.org/officeDocument/2006/relationships/image"/><Relationship Id="rId2" Target="../media/image1.png" Type="http://schemas.openxmlformats.org/officeDocument/2006/relationships/image"/><Relationship Id="rId20" Target="../media/image70.png" Type="http://schemas.openxmlformats.org/officeDocument/2006/relationships/image"/><Relationship Id="rId21" Target="../media/image71.svg" Type="http://schemas.openxmlformats.org/officeDocument/2006/relationships/image"/><Relationship Id="rId22" Target="../media/image13.png" Type="http://schemas.openxmlformats.org/officeDocument/2006/relationships/image"/><Relationship Id="rId23" Target="../media/image14.png" Type="http://schemas.openxmlformats.org/officeDocument/2006/relationships/image"/><Relationship Id="rId24" Target="../media/image15.png" Type="http://schemas.openxmlformats.org/officeDocument/2006/relationships/image"/><Relationship Id="rId3" Target="../media/image64.jpeg" Type="http://schemas.openxmlformats.org/officeDocument/2006/relationships/image"/><Relationship Id="rId4" Target="../media/image19.png" Type="http://schemas.openxmlformats.org/officeDocument/2006/relationships/image"/><Relationship Id="rId5" Target="../media/image65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88912" y="7688054"/>
            <a:ext cx="5321182" cy="1546880"/>
          </a:xfrm>
          <a:custGeom>
            <a:avLst/>
            <a:gdLst/>
            <a:ahLst/>
            <a:cxnLst/>
            <a:rect r="r" b="b" t="t" l="l"/>
            <a:pathLst>
              <a:path h="1546880" w="5321182">
                <a:moveTo>
                  <a:pt x="0" y="0"/>
                </a:moveTo>
                <a:lnTo>
                  <a:pt x="5321182" y="0"/>
                </a:lnTo>
                <a:lnTo>
                  <a:pt x="5321182" y="1546880"/>
                </a:lnTo>
                <a:lnTo>
                  <a:pt x="0" y="1546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99538" y="3710336"/>
            <a:ext cx="5291163" cy="2445497"/>
          </a:xfrm>
          <a:custGeom>
            <a:avLst/>
            <a:gdLst/>
            <a:ahLst/>
            <a:cxnLst/>
            <a:rect r="r" b="b" t="t" l="l"/>
            <a:pathLst>
              <a:path h="2445497" w="5291163">
                <a:moveTo>
                  <a:pt x="0" y="0"/>
                </a:moveTo>
                <a:lnTo>
                  <a:pt x="5291163" y="0"/>
                </a:lnTo>
                <a:lnTo>
                  <a:pt x="5291163" y="2445496"/>
                </a:lnTo>
                <a:lnTo>
                  <a:pt x="0" y="244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489380" y="3198323"/>
            <a:ext cx="9333114" cy="6808122"/>
          </a:xfrm>
          <a:custGeom>
            <a:avLst/>
            <a:gdLst/>
            <a:ahLst/>
            <a:cxnLst/>
            <a:rect r="r" b="b" t="t" l="l"/>
            <a:pathLst>
              <a:path h="6808122" w="9333114">
                <a:moveTo>
                  <a:pt x="0" y="0"/>
                </a:moveTo>
                <a:lnTo>
                  <a:pt x="9333114" y="0"/>
                </a:lnTo>
                <a:lnTo>
                  <a:pt x="9333114" y="6808122"/>
                </a:lnTo>
                <a:lnTo>
                  <a:pt x="0" y="68081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02928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78485" y="8313775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8" y="0"/>
                </a:lnTo>
                <a:lnTo>
                  <a:pt x="1122218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433108" y="504998"/>
            <a:ext cx="1673972" cy="565781"/>
          </a:xfrm>
          <a:custGeom>
            <a:avLst/>
            <a:gdLst/>
            <a:ahLst/>
            <a:cxnLst/>
            <a:rect r="r" b="b" t="t" l="l"/>
            <a:pathLst>
              <a:path h="565781" w="1673972">
                <a:moveTo>
                  <a:pt x="0" y="0"/>
                </a:moveTo>
                <a:lnTo>
                  <a:pt x="1673972" y="0"/>
                </a:lnTo>
                <a:lnTo>
                  <a:pt x="1673972" y="565781"/>
                </a:lnTo>
                <a:lnTo>
                  <a:pt x="0" y="56578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59039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25716" y="7888201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16448" y="8450727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16448" y="9013267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36342" y="3816901"/>
            <a:ext cx="438886" cy="78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41-60 61-80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054971" y="4642882"/>
            <a:ext cx="537487" cy="37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&lt;=40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121191" y="4642882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$1.4M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64330" y="5056855"/>
            <a:ext cx="716481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Above 80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793475" y="5056196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$0.3M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63342" y="5469509"/>
            <a:ext cx="630967" cy="37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(Blank)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53019" y="5469509"/>
            <a:ext cx="469073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433720" y="5957323"/>
            <a:ext cx="339289" cy="369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390832" y="7474705"/>
            <a:ext cx="561628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$12.0M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375079" y="9298521"/>
            <a:ext cx="631711" cy="45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Medium Income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964089" y="6090673"/>
            <a:ext cx="3392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55372" y="7737641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$9.6M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675127" y="436290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$6.4M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356375" y="9288996"/>
            <a:ext cx="91299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Income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449093" y="6090673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674547" y="8463689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$3.2M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447929" y="9288996"/>
            <a:ext cx="96924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Income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979477" y="6090673"/>
            <a:ext cx="4318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$15M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793722" y="8660102"/>
            <a:ext cx="469073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790663" y="9146121"/>
            <a:ext cx="51349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(Blank)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7034353" y="3949592"/>
            <a:ext cx="561628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$16.7M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737208" y="3308382"/>
            <a:ext cx="580482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Cohort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737208" y="3827408"/>
            <a:ext cx="693166" cy="587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2015-02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2015-03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2015-04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2015-05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2015-06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2015-07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2015-08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2015-09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2015-10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2015-12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2016-01</a:t>
            </a:r>
          </a:p>
          <a:p>
            <a:pPr algn="just">
              <a:lnSpc>
                <a:spcPts val="294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2016-02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673559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094391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501195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908000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314804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1819802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226607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731605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236603" y="3460782"/>
            <a:ext cx="102809" cy="35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</a:p>
          <a:p>
            <a:pPr algn="l">
              <a:lnSpc>
                <a:spcPts val="1462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741602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741602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246600" y="3517932"/>
            <a:ext cx="205633" cy="2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</a:p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4751599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4751599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5256597" y="3517932"/>
            <a:ext cx="205633" cy="2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5761596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761596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252566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6252566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6757565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6757565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7262563" y="3517932"/>
            <a:ext cx="205633" cy="19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17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7262563" y="3672363"/>
            <a:ext cx="37075" cy="144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"/>
              </a:lnSpc>
            </a:pPr>
            <a:r>
              <a:rPr lang="en-US" sz="1044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1618589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1829005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1422200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1829005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9%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2530391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2334003" y="843856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2334003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2334003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6%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3035390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2839001" y="801773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2839001" y="843856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2839001" y="8859395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2839001" y="9280227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540388" y="380941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7276156" y="4230242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10%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3540388" y="4651074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6771157" y="465107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7276156" y="465107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16%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3540388" y="5071906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6359963" y="507190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6771157" y="507190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19%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7369959" y="507190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3540388" y="5492738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5854964" y="5492738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16266159" y="5492738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10%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6771157" y="5492738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19%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7369959" y="5492738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3540388" y="5913570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15363993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15854964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16266159" y="5913570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13%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16771157" y="5913570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17%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17369959" y="5913570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13540388" y="6334402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14858995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15363993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5854964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16266159" y="6334402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24%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16864961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17369959" y="6334402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3540388" y="6755234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4353997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14858995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5363993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5854964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8%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6266159" y="6755234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22%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6864961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7369959" y="6755234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3540388" y="7176066"/>
            <a:ext cx="47708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3848998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4353997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14858995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5%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15363993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15773645" y="7176066"/>
            <a:ext cx="330900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11%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16266159" y="717606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16864961" y="7176066"/>
            <a:ext cx="248165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6%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17276156" y="7176066"/>
            <a:ext cx="343651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12%</a:t>
            </a:r>
          </a:p>
        </p:txBody>
      </p:sp>
      <p:sp>
        <p:nvSpPr>
          <p:cNvPr name="TextBox 145" id="145"/>
          <p:cNvSpPr txBox="true"/>
          <p:nvPr/>
        </p:nvSpPr>
        <p:spPr>
          <a:xfrm rot="0">
            <a:off x="13344000" y="7596898"/>
            <a:ext cx="4354643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2% 2% 5% 7% 19% 9% 1% 9% 6%</a:t>
            </a:r>
          </a:p>
        </p:txBody>
      </p:sp>
      <p:sp>
        <p:nvSpPr>
          <p:cNvPr name="TextBox 146" id="146"/>
          <p:cNvSpPr txBox="true"/>
          <p:nvPr/>
        </p:nvSpPr>
        <p:spPr>
          <a:xfrm rot="0">
            <a:off x="13344000" y="8017730"/>
            <a:ext cx="4354643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1% 5% 9% 10% 24% 2% 15% 11% 4%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13344000" y="8438562"/>
            <a:ext cx="4354447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4% 2% 8% 13% 10% 6% 13% 5% 14%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13344000" y="8859395"/>
            <a:ext cx="4354447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3% 10% 13% 19% 13% 7% 5% 7% 21%</a:t>
            </a:r>
          </a:p>
        </p:txBody>
      </p:sp>
      <p:sp>
        <p:nvSpPr>
          <p:cNvPr name="TextBox 149" id="149"/>
          <p:cNvSpPr txBox="true"/>
          <p:nvPr/>
        </p:nvSpPr>
        <p:spPr>
          <a:xfrm rot="0">
            <a:off x="13344000" y="9280227"/>
            <a:ext cx="3839349" cy="36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7% 15% 12% 19% 10% 8% 5% 13%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3821371" y="3282040"/>
            <a:ext cx="2602131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AgeGroup</a:t>
            </a:r>
          </a:p>
        </p:txBody>
      </p:sp>
      <p:sp>
        <p:nvSpPr>
          <p:cNvPr name="TextBox 151" id="151"/>
          <p:cNvSpPr txBox="true"/>
          <p:nvPr/>
        </p:nvSpPr>
        <p:spPr>
          <a:xfrm rot="0">
            <a:off x="3502016" y="6971334"/>
            <a:ext cx="296755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IncomeGroup</a:t>
            </a:r>
          </a:p>
        </p:txBody>
      </p:sp>
      <p:sp>
        <p:nvSpPr>
          <p:cNvPr name="TextBox 152" id="152"/>
          <p:cNvSpPr txBox="true"/>
          <p:nvPr/>
        </p:nvSpPr>
        <p:spPr>
          <a:xfrm rot="-5400000">
            <a:off x="1685670" y="8178428"/>
            <a:ext cx="752868" cy="21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1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</a:t>
            </a:r>
          </a:p>
        </p:txBody>
      </p:sp>
      <p:sp>
        <p:nvSpPr>
          <p:cNvPr name="TextBox 153" id="153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155" id="155"/>
          <p:cNvSpPr txBox="true"/>
          <p:nvPr/>
        </p:nvSpPr>
        <p:spPr>
          <a:xfrm rot="0">
            <a:off x="8316376" y="577034"/>
            <a:ext cx="597477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RETENTION</a:t>
            </a:r>
          </a:p>
        </p:txBody>
      </p:sp>
      <p:sp>
        <p:nvSpPr>
          <p:cNvPr name="TextBox 156" id="15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157" id="15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158" id="15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159" id="159"/>
          <p:cNvSpPr txBox="true"/>
          <p:nvPr/>
        </p:nvSpPr>
        <p:spPr>
          <a:xfrm rot="0">
            <a:off x="15806526" y="583721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</a:p>
        </p:txBody>
      </p:sp>
      <p:sp>
        <p:nvSpPr>
          <p:cNvPr name="TextBox 160" id="160"/>
          <p:cNvSpPr txBox="true"/>
          <p:nvPr/>
        </p:nvSpPr>
        <p:spPr>
          <a:xfrm rot="0">
            <a:off x="16613121" y="583721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14741078" y="604286"/>
            <a:ext cx="614162" cy="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b="true" sz="2061" spc="-3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TABs</a:t>
            </a:r>
          </a:p>
        </p:txBody>
      </p:sp>
      <p:sp>
        <p:nvSpPr>
          <p:cNvPr name="TextBox 162" id="162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32790" y="2169627"/>
            <a:ext cx="799581" cy="799581"/>
          </a:xfrm>
          <a:custGeom>
            <a:avLst/>
            <a:gdLst/>
            <a:ahLst/>
            <a:cxnLst/>
            <a:rect r="r" b="b" t="t" l="l"/>
            <a:pathLst>
              <a:path h="799581" w="799581">
                <a:moveTo>
                  <a:pt x="0" y="0"/>
                </a:moveTo>
                <a:lnTo>
                  <a:pt x="799580" y="0"/>
                </a:lnTo>
                <a:lnTo>
                  <a:pt x="799580" y="799581"/>
                </a:lnTo>
                <a:lnTo>
                  <a:pt x="0" y="7995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2512" y="8313775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6956" y="6925029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30984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425368" y="3738391"/>
            <a:ext cx="4260517" cy="5812153"/>
          </a:xfrm>
          <a:custGeom>
            <a:avLst/>
            <a:gdLst/>
            <a:ahLst/>
            <a:cxnLst/>
            <a:rect r="r" b="b" t="t" l="l"/>
            <a:pathLst>
              <a:path h="5812153" w="4260517">
                <a:moveTo>
                  <a:pt x="0" y="0"/>
                </a:moveTo>
                <a:lnTo>
                  <a:pt x="4260517" y="0"/>
                </a:lnTo>
                <a:lnTo>
                  <a:pt x="4260517" y="5812153"/>
                </a:lnTo>
                <a:lnTo>
                  <a:pt x="0" y="58121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787292" y="3831914"/>
            <a:ext cx="14028" cy="5625121"/>
          </a:xfrm>
          <a:custGeom>
            <a:avLst/>
            <a:gdLst/>
            <a:ahLst/>
            <a:cxnLst/>
            <a:rect r="r" b="b" t="t" l="l"/>
            <a:pathLst>
              <a:path h="5625121" w="14028">
                <a:moveTo>
                  <a:pt x="0" y="0"/>
                </a:moveTo>
                <a:lnTo>
                  <a:pt x="14028" y="0"/>
                </a:lnTo>
                <a:lnTo>
                  <a:pt x="14028" y="5625121"/>
                </a:lnTo>
                <a:lnTo>
                  <a:pt x="0" y="56251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391025" y="547082"/>
            <a:ext cx="1702027" cy="565781"/>
          </a:xfrm>
          <a:custGeom>
            <a:avLst/>
            <a:gdLst/>
            <a:ahLst/>
            <a:cxnLst/>
            <a:rect r="r" b="b" t="t" l="l"/>
            <a:pathLst>
              <a:path h="565781" w="1702027">
                <a:moveTo>
                  <a:pt x="0" y="0"/>
                </a:moveTo>
                <a:lnTo>
                  <a:pt x="1702027" y="0"/>
                </a:lnTo>
                <a:lnTo>
                  <a:pt x="1702027" y="565780"/>
                </a:lnTo>
                <a:lnTo>
                  <a:pt x="0" y="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559519" y="3464850"/>
            <a:ext cx="9178809" cy="6415346"/>
          </a:xfrm>
          <a:custGeom>
            <a:avLst/>
            <a:gdLst/>
            <a:ahLst/>
            <a:cxnLst/>
            <a:rect r="r" b="b" t="t" l="l"/>
            <a:pathLst>
              <a:path h="6415346" w="9178809">
                <a:moveTo>
                  <a:pt x="0" y="0"/>
                </a:moveTo>
                <a:lnTo>
                  <a:pt x="9178809" y="0"/>
                </a:lnTo>
                <a:lnTo>
                  <a:pt x="9178809" y="6415346"/>
                </a:lnTo>
                <a:lnTo>
                  <a:pt x="0" y="641534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6053" y="7819367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9335" y="4536877"/>
            <a:ext cx="733047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01175" y="9320334"/>
            <a:ext cx="82359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9039" y="9558806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21326" y="3935772"/>
            <a:ext cx="119468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 Customers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648737" y="4421903"/>
            <a:ext cx="758648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Promising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10475" y="4908034"/>
            <a:ext cx="140973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Cannot Lose Them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57332" y="5394166"/>
            <a:ext cx="85187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Champions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884360" y="5880311"/>
            <a:ext cx="51845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At Risk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277002" y="6366442"/>
            <a:ext cx="113784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Lost customers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44053" y="6852573"/>
            <a:ext cx="147747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Hibernating custo…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006879" y="7338704"/>
            <a:ext cx="393450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Loyal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266256" y="7824835"/>
            <a:ext cx="114882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To Sleep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140231" y="8310980"/>
            <a:ext cx="127735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Loyalist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247628" y="8797111"/>
            <a:ext cx="1167781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 Attention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431653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0K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055115" y="8941726"/>
            <a:ext cx="32193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0.3K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854457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1K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765087" y="8455595"/>
            <a:ext cx="32193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0.8K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277262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2K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411269" y="4909788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2.0K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035649" y="5395919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1.7K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883406" y="5882050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1.6K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724051" y="6368181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1.5K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652916" y="6854312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1.4K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487866" y="7340457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1.3K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321399" y="7826589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1.2K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700067" y="9485385"/>
            <a:ext cx="19215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3K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704598" y="3937512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2.9K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701751" y="4423657"/>
            <a:ext cx="321936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2.9K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723180" y="3625131"/>
            <a:ext cx="1113830" cy="593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CustomerKey</a:t>
            </a:r>
          </a:p>
          <a:p>
            <a:pPr algn="just">
              <a:lnSpc>
                <a:spcPts val="1194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 </a:t>
            </a:r>
          </a:p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11000 11001 11002 11003 11004 11005 11007 11008 11009 11010 11011 11012 11013 11014 11015 11016 11017 11018 11019 11020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9985676" y="3625131"/>
            <a:ext cx="3434452" cy="3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EmailAddress</a:t>
            </a:r>
          </a:p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jon24@adventure-works.com eugene10@adventure-works.com ruben35@adventure-works.com christy12@adventure-works.com elizabeth5@adventure-works.com julio1@adventure-works.com marco14@adventure-works.com rob4@adventure-works.com shannon38@adventure-works.com jacquelyn20@adventure-works.com No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103340" y="3625131"/>
            <a:ext cx="1470233" cy="28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HomeOwner</a:t>
            </a:r>
          </a:p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 No Yes No Yes Yes Yes Yes No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9985676" y="6766305"/>
            <a:ext cx="2901356" cy="279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curtis9@adventure-works.com lauren41@adventure-works.com ian47@adventure-works.com sydney23@adventure-works.com chloe23@adventure-works.com wyatt32@adventure-works.com shannon1@adventure-works.com clarence32@adventure-works.com luke18@adventure-works.com jordan73@adventure-works.com 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103340" y="6766305"/>
            <a:ext cx="269332" cy="279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 Yes Yes No No Yes Yes Yes No No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34499" y="3491781"/>
            <a:ext cx="1371057" cy="606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Occupation 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Professional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Management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Clerical 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Skilled Manual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6249494" y="3491781"/>
            <a:ext cx="1313585" cy="606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MaritalStat 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Married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3093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  <a:p>
            <a:pPr algn="just">
              <a:lnSpc>
                <a:spcPts val="132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Single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8316376" y="577034"/>
            <a:ext cx="597477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RETENTION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741146" y="3352179"/>
            <a:ext cx="250839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Customers by Segment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875689" y="3211901"/>
            <a:ext cx="2597305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Customer Segmentation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771457" y="625804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578052" y="611777"/>
            <a:ext cx="1583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2" spc="-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741078" y="604286"/>
            <a:ext cx="614162" cy="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b="true" sz="2061" spc="-3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0429" y="3516290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159141" y="6297330"/>
            <a:ext cx="140277" cy="140277"/>
            <a:chOff x="0" y="0"/>
            <a:chExt cx="95250" cy="952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118DFF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2846500" y="6297330"/>
            <a:ext cx="140277" cy="140277"/>
            <a:chOff x="0" y="0"/>
            <a:chExt cx="95250" cy="952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12239E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2559548" y="3780713"/>
            <a:ext cx="2016879" cy="2224560"/>
            <a:chOff x="0" y="0"/>
            <a:chExt cx="1369479" cy="1510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246" y="131064"/>
              <a:ext cx="1243076" cy="1241933"/>
            </a:xfrm>
            <a:custGeom>
              <a:avLst/>
              <a:gdLst/>
              <a:ahLst/>
              <a:cxnLst/>
              <a:rect r="r" b="b" t="t" l="l"/>
              <a:pathLst>
                <a:path h="1241933" w="1243076">
                  <a:moveTo>
                    <a:pt x="621538" y="0"/>
                  </a:moveTo>
                  <a:lnTo>
                    <a:pt x="660146" y="1143"/>
                  </a:lnTo>
                  <a:cubicBezTo>
                    <a:pt x="672973" y="1905"/>
                    <a:pt x="685800" y="3175"/>
                    <a:pt x="698500" y="4699"/>
                  </a:cubicBezTo>
                  <a:lnTo>
                    <a:pt x="736600" y="10668"/>
                  </a:lnTo>
                  <a:cubicBezTo>
                    <a:pt x="749300" y="13081"/>
                    <a:pt x="761746" y="15875"/>
                    <a:pt x="774319" y="19050"/>
                  </a:cubicBezTo>
                  <a:lnTo>
                    <a:pt x="811403" y="29718"/>
                  </a:lnTo>
                  <a:cubicBezTo>
                    <a:pt x="823595" y="33655"/>
                    <a:pt x="835787" y="37973"/>
                    <a:pt x="847725" y="42672"/>
                  </a:cubicBezTo>
                  <a:lnTo>
                    <a:pt x="883158" y="57785"/>
                  </a:lnTo>
                  <a:cubicBezTo>
                    <a:pt x="894842" y="63246"/>
                    <a:pt x="906272" y="68961"/>
                    <a:pt x="917575" y="75057"/>
                  </a:cubicBezTo>
                  <a:lnTo>
                    <a:pt x="950849" y="94488"/>
                  </a:lnTo>
                  <a:cubicBezTo>
                    <a:pt x="961771" y="101346"/>
                    <a:pt x="972439" y="108458"/>
                    <a:pt x="982853" y="115951"/>
                  </a:cubicBezTo>
                  <a:lnTo>
                    <a:pt x="1013714" y="139446"/>
                  </a:lnTo>
                  <a:cubicBezTo>
                    <a:pt x="1023747" y="147574"/>
                    <a:pt x="1033399" y="155956"/>
                    <a:pt x="1042924" y="164719"/>
                  </a:cubicBezTo>
                  <a:lnTo>
                    <a:pt x="1070483" y="191770"/>
                  </a:lnTo>
                  <a:cubicBezTo>
                    <a:pt x="1079373" y="201041"/>
                    <a:pt x="1088009" y="210566"/>
                    <a:pt x="1096264" y="220472"/>
                  </a:cubicBezTo>
                  <a:lnTo>
                    <a:pt x="1120267" y="250698"/>
                  </a:lnTo>
                  <a:cubicBezTo>
                    <a:pt x="1127887" y="260985"/>
                    <a:pt x="1135253" y="271526"/>
                    <a:pt x="1142365" y="282321"/>
                  </a:cubicBezTo>
                  <a:lnTo>
                    <a:pt x="1162431" y="315341"/>
                  </a:lnTo>
                  <a:cubicBezTo>
                    <a:pt x="1168781" y="326517"/>
                    <a:pt x="1174750" y="337947"/>
                    <a:pt x="1180338" y="349504"/>
                  </a:cubicBezTo>
                  <a:lnTo>
                    <a:pt x="1196086" y="384683"/>
                  </a:lnTo>
                  <a:cubicBezTo>
                    <a:pt x="1201039" y="396621"/>
                    <a:pt x="1205484" y="408559"/>
                    <a:pt x="1209675" y="420751"/>
                  </a:cubicBezTo>
                  <a:lnTo>
                    <a:pt x="1220978" y="457581"/>
                  </a:lnTo>
                  <a:cubicBezTo>
                    <a:pt x="1224407" y="470027"/>
                    <a:pt x="1227328" y="482473"/>
                    <a:pt x="1229995" y="495046"/>
                  </a:cubicBezTo>
                  <a:lnTo>
                    <a:pt x="1236599" y="533019"/>
                  </a:lnTo>
                  <a:cubicBezTo>
                    <a:pt x="1238377" y="545719"/>
                    <a:pt x="1239901" y="558546"/>
                    <a:pt x="1240917" y="571373"/>
                  </a:cubicBezTo>
                  <a:lnTo>
                    <a:pt x="1242822" y="609854"/>
                  </a:lnTo>
                  <a:cubicBezTo>
                    <a:pt x="1243076" y="622681"/>
                    <a:pt x="1242949" y="635635"/>
                    <a:pt x="1242314" y="648462"/>
                  </a:cubicBezTo>
                  <a:lnTo>
                    <a:pt x="1239393" y="686943"/>
                  </a:lnTo>
                  <a:cubicBezTo>
                    <a:pt x="1237996" y="699770"/>
                    <a:pt x="1236218" y="712470"/>
                    <a:pt x="1234059" y="725170"/>
                  </a:cubicBezTo>
                  <a:lnTo>
                    <a:pt x="1226439" y="763016"/>
                  </a:lnTo>
                  <a:cubicBezTo>
                    <a:pt x="1223518" y="775589"/>
                    <a:pt x="1220216" y="787908"/>
                    <a:pt x="1216406" y="800227"/>
                  </a:cubicBezTo>
                  <a:lnTo>
                    <a:pt x="1204087" y="836803"/>
                  </a:lnTo>
                  <a:cubicBezTo>
                    <a:pt x="1199642" y="848868"/>
                    <a:pt x="1194816" y="860806"/>
                    <a:pt x="1189609" y="872490"/>
                  </a:cubicBezTo>
                  <a:lnTo>
                    <a:pt x="1172845" y="907288"/>
                  </a:lnTo>
                  <a:cubicBezTo>
                    <a:pt x="1166876" y="918718"/>
                    <a:pt x="1160653" y="929894"/>
                    <a:pt x="1154049" y="940943"/>
                  </a:cubicBezTo>
                  <a:lnTo>
                    <a:pt x="1133221" y="973328"/>
                  </a:lnTo>
                  <a:cubicBezTo>
                    <a:pt x="1125982" y="983869"/>
                    <a:pt x="1118362" y="994283"/>
                    <a:pt x="1110361" y="1004443"/>
                  </a:cubicBezTo>
                  <a:lnTo>
                    <a:pt x="1085596" y="1034034"/>
                  </a:lnTo>
                  <a:cubicBezTo>
                    <a:pt x="1077087" y="1043686"/>
                    <a:pt x="1068197" y="1052957"/>
                    <a:pt x="1059053" y="1062101"/>
                  </a:cubicBezTo>
                  <a:lnTo>
                    <a:pt x="1030859" y="1088390"/>
                  </a:lnTo>
                  <a:cubicBezTo>
                    <a:pt x="1021207" y="1096899"/>
                    <a:pt x="1011301" y="1105027"/>
                    <a:pt x="1001014" y="1112901"/>
                  </a:cubicBezTo>
                  <a:lnTo>
                    <a:pt x="969772" y="1135507"/>
                  </a:lnTo>
                  <a:cubicBezTo>
                    <a:pt x="959104" y="1142746"/>
                    <a:pt x="948309" y="1149604"/>
                    <a:pt x="937133" y="1156081"/>
                  </a:cubicBezTo>
                  <a:lnTo>
                    <a:pt x="903351" y="1174623"/>
                  </a:lnTo>
                  <a:cubicBezTo>
                    <a:pt x="891921" y="1180465"/>
                    <a:pt x="880237" y="1185926"/>
                    <a:pt x="868426" y="1191006"/>
                  </a:cubicBezTo>
                  <a:lnTo>
                    <a:pt x="832612" y="1205230"/>
                  </a:lnTo>
                  <a:cubicBezTo>
                    <a:pt x="820547" y="1209548"/>
                    <a:pt x="808228" y="1213612"/>
                    <a:pt x="795909" y="1217168"/>
                  </a:cubicBezTo>
                  <a:lnTo>
                    <a:pt x="758571" y="1226820"/>
                  </a:lnTo>
                  <a:cubicBezTo>
                    <a:pt x="745998" y="1229614"/>
                    <a:pt x="733425" y="1232154"/>
                    <a:pt x="720725" y="1234186"/>
                  </a:cubicBezTo>
                  <a:lnTo>
                    <a:pt x="682498" y="1239139"/>
                  </a:lnTo>
                  <a:cubicBezTo>
                    <a:pt x="669671" y="1240409"/>
                    <a:pt x="656844" y="1241298"/>
                    <a:pt x="644017" y="1241679"/>
                  </a:cubicBezTo>
                  <a:lnTo>
                    <a:pt x="605409" y="1241933"/>
                  </a:lnTo>
                  <a:cubicBezTo>
                    <a:pt x="592582" y="1241552"/>
                    <a:pt x="579755" y="1240917"/>
                    <a:pt x="566928" y="1239774"/>
                  </a:cubicBezTo>
                  <a:lnTo>
                    <a:pt x="528574" y="1235202"/>
                  </a:lnTo>
                  <a:cubicBezTo>
                    <a:pt x="515874" y="1233297"/>
                    <a:pt x="503174" y="1231011"/>
                    <a:pt x="490601" y="1228217"/>
                  </a:cubicBezTo>
                  <a:lnTo>
                    <a:pt x="453136" y="1218946"/>
                  </a:lnTo>
                  <a:cubicBezTo>
                    <a:pt x="440690" y="1215517"/>
                    <a:pt x="428498" y="1211580"/>
                    <a:pt x="416306" y="1207389"/>
                  </a:cubicBezTo>
                  <a:lnTo>
                    <a:pt x="380365" y="1193546"/>
                  </a:lnTo>
                  <a:cubicBezTo>
                    <a:pt x="368554" y="1188593"/>
                    <a:pt x="356870" y="1183259"/>
                    <a:pt x="345313" y="1177417"/>
                  </a:cubicBezTo>
                  <a:lnTo>
                    <a:pt x="311277" y="1159256"/>
                  </a:lnTo>
                  <a:cubicBezTo>
                    <a:pt x="300101" y="1152779"/>
                    <a:pt x="289179" y="1146048"/>
                    <a:pt x="278511" y="1138936"/>
                  </a:cubicBezTo>
                  <a:lnTo>
                    <a:pt x="247015" y="1116711"/>
                  </a:lnTo>
                  <a:cubicBezTo>
                    <a:pt x="236728" y="1108964"/>
                    <a:pt x="226695" y="1100836"/>
                    <a:pt x="216916" y="1092454"/>
                  </a:cubicBezTo>
                  <a:lnTo>
                    <a:pt x="188468" y="1066419"/>
                  </a:lnTo>
                  <a:cubicBezTo>
                    <a:pt x="179197" y="1057402"/>
                    <a:pt x="170307" y="1048258"/>
                    <a:pt x="161671" y="1038733"/>
                  </a:cubicBezTo>
                  <a:lnTo>
                    <a:pt x="136652" y="1009396"/>
                  </a:lnTo>
                  <a:cubicBezTo>
                    <a:pt x="128651" y="999363"/>
                    <a:pt x="120904" y="989076"/>
                    <a:pt x="113538" y="978535"/>
                  </a:cubicBezTo>
                  <a:lnTo>
                    <a:pt x="92329" y="946277"/>
                  </a:lnTo>
                  <a:cubicBezTo>
                    <a:pt x="85598" y="935355"/>
                    <a:pt x="79248" y="924179"/>
                    <a:pt x="73152" y="912749"/>
                  </a:cubicBezTo>
                  <a:lnTo>
                    <a:pt x="56007" y="878459"/>
                  </a:lnTo>
                  <a:cubicBezTo>
                    <a:pt x="50673" y="866775"/>
                    <a:pt x="45720" y="854837"/>
                    <a:pt x="41148" y="842899"/>
                  </a:cubicBezTo>
                  <a:lnTo>
                    <a:pt x="28448" y="806450"/>
                  </a:lnTo>
                  <a:cubicBezTo>
                    <a:pt x="24638" y="794131"/>
                    <a:pt x="21209" y="781812"/>
                    <a:pt x="18034" y="769239"/>
                  </a:cubicBezTo>
                  <a:lnTo>
                    <a:pt x="10033" y="731520"/>
                  </a:lnTo>
                  <a:cubicBezTo>
                    <a:pt x="7747" y="718820"/>
                    <a:pt x="5842" y="706120"/>
                    <a:pt x="4318" y="693420"/>
                  </a:cubicBezTo>
                  <a:lnTo>
                    <a:pt x="1016" y="654939"/>
                  </a:lnTo>
                  <a:cubicBezTo>
                    <a:pt x="381" y="642112"/>
                    <a:pt x="0" y="629285"/>
                    <a:pt x="127" y="616331"/>
                  </a:cubicBezTo>
                  <a:lnTo>
                    <a:pt x="1651" y="577723"/>
                  </a:lnTo>
                  <a:cubicBezTo>
                    <a:pt x="2540" y="564896"/>
                    <a:pt x="3810" y="552069"/>
                    <a:pt x="5588" y="539369"/>
                  </a:cubicBezTo>
                  <a:lnTo>
                    <a:pt x="11811" y="501269"/>
                  </a:lnTo>
                  <a:cubicBezTo>
                    <a:pt x="14351" y="488696"/>
                    <a:pt x="17145" y="476123"/>
                    <a:pt x="20447" y="463677"/>
                  </a:cubicBezTo>
                  <a:lnTo>
                    <a:pt x="31369" y="426720"/>
                  </a:lnTo>
                  <a:cubicBezTo>
                    <a:pt x="35433" y="414528"/>
                    <a:pt x="39751" y="402463"/>
                    <a:pt x="44577" y="390525"/>
                  </a:cubicBezTo>
                  <a:lnTo>
                    <a:pt x="60071" y="355219"/>
                  </a:lnTo>
                  <a:cubicBezTo>
                    <a:pt x="65532" y="343535"/>
                    <a:pt x="71501" y="332105"/>
                    <a:pt x="77724" y="320929"/>
                  </a:cubicBezTo>
                  <a:lnTo>
                    <a:pt x="97409" y="287782"/>
                  </a:lnTo>
                  <a:cubicBezTo>
                    <a:pt x="104267" y="276987"/>
                    <a:pt x="111506" y="266319"/>
                    <a:pt x="119126" y="255905"/>
                  </a:cubicBezTo>
                  <a:lnTo>
                    <a:pt x="142748" y="225425"/>
                  </a:lnTo>
                  <a:cubicBezTo>
                    <a:pt x="151003" y="215519"/>
                    <a:pt x="159385" y="205867"/>
                    <a:pt x="168275" y="196469"/>
                  </a:cubicBezTo>
                  <a:lnTo>
                    <a:pt x="195580" y="169164"/>
                  </a:lnTo>
                  <a:cubicBezTo>
                    <a:pt x="204978" y="160401"/>
                    <a:pt x="214630" y="151765"/>
                    <a:pt x="224409" y="143637"/>
                  </a:cubicBezTo>
                  <a:lnTo>
                    <a:pt x="254889" y="119888"/>
                  </a:lnTo>
                  <a:cubicBezTo>
                    <a:pt x="265303" y="112268"/>
                    <a:pt x="275844" y="105029"/>
                    <a:pt x="286766" y="98044"/>
                  </a:cubicBezTo>
                  <a:lnTo>
                    <a:pt x="319913" y="78232"/>
                  </a:lnTo>
                  <a:cubicBezTo>
                    <a:pt x="331216" y="72009"/>
                    <a:pt x="342646" y="66040"/>
                    <a:pt x="354203" y="60579"/>
                  </a:cubicBezTo>
                  <a:lnTo>
                    <a:pt x="389509" y="45085"/>
                  </a:lnTo>
                  <a:cubicBezTo>
                    <a:pt x="401447" y="40259"/>
                    <a:pt x="413512" y="35814"/>
                    <a:pt x="425704" y="31750"/>
                  </a:cubicBezTo>
                  <a:lnTo>
                    <a:pt x="504063" y="267589"/>
                  </a:lnTo>
                  <a:cubicBezTo>
                    <a:pt x="496697" y="270002"/>
                    <a:pt x="489458" y="272669"/>
                    <a:pt x="482346" y="275590"/>
                  </a:cubicBezTo>
                  <a:lnTo>
                    <a:pt x="468122" y="281559"/>
                  </a:lnTo>
                  <a:cubicBezTo>
                    <a:pt x="454152" y="288163"/>
                    <a:pt x="447294" y="291719"/>
                    <a:pt x="440563" y="295529"/>
                  </a:cubicBezTo>
                  <a:lnTo>
                    <a:pt x="427228" y="303276"/>
                  </a:lnTo>
                  <a:cubicBezTo>
                    <a:pt x="414274" y="311658"/>
                    <a:pt x="407797" y="315976"/>
                    <a:pt x="401574" y="320548"/>
                  </a:cubicBezTo>
                  <a:lnTo>
                    <a:pt x="389255" y="329819"/>
                  </a:lnTo>
                  <a:cubicBezTo>
                    <a:pt x="377444" y="339725"/>
                    <a:pt x="371602" y="344805"/>
                    <a:pt x="366014" y="350139"/>
                  </a:cubicBezTo>
                  <a:lnTo>
                    <a:pt x="354965" y="360934"/>
                  </a:lnTo>
                  <a:cubicBezTo>
                    <a:pt x="344424" y="372237"/>
                    <a:pt x="339344" y="377952"/>
                    <a:pt x="334391" y="383921"/>
                  </a:cubicBezTo>
                  <a:lnTo>
                    <a:pt x="324739" y="395986"/>
                  </a:lnTo>
                  <a:cubicBezTo>
                    <a:pt x="315595" y="408432"/>
                    <a:pt x="311277" y="414909"/>
                    <a:pt x="307213" y="421386"/>
                  </a:cubicBezTo>
                  <a:lnTo>
                    <a:pt x="299085" y="434594"/>
                  </a:lnTo>
                  <a:cubicBezTo>
                    <a:pt x="291592" y="448056"/>
                    <a:pt x="288163" y="454914"/>
                    <a:pt x="284734" y="461899"/>
                  </a:cubicBezTo>
                  <a:lnTo>
                    <a:pt x="278384" y="475996"/>
                  </a:lnTo>
                  <a:cubicBezTo>
                    <a:pt x="272669" y="490347"/>
                    <a:pt x="270002" y="497586"/>
                    <a:pt x="267589" y="504952"/>
                  </a:cubicBezTo>
                  <a:lnTo>
                    <a:pt x="263017" y="519684"/>
                  </a:lnTo>
                  <a:cubicBezTo>
                    <a:pt x="259080" y="534670"/>
                    <a:pt x="257429" y="542163"/>
                    <a:pt x="255905" y="549656"/>
                  </a:cubicBezTo>
                  <a:lnTo>
                    <a:pt x="253111" y="564896"/>
                  </a:lnTo>
                  <a:cubicBezTo>
                    <a:pt x="251079" y="580263"/>
                    <a:pt x="250317" y="587883"/>
                    <a:pt x="249809" y="595630"/>
                  </a:cubicBezTo>
                  <a:lnTo>
                    <a:pt x="248920" y="610997"/>
                  </a:lnTo>
                  <a:cubicBezTo>
                    <a:pt x="248793" y="626491"/>
                    <a:pt x="248920" y="634111"/>
                    <a:pt x="249428" y="641858"/>
                  </a:cubicBezTo>
                  <a:lnTo>
                    <a:pt x="250444" y="657225"/>
                  </a:lnTo>
                  <a:cubicBezTo>
                    <a:pt x="252222" y="672592"/>
                    <a:pt x="253365" y="680212"/>
                    <a:pt x="254762" y="687832"/>
                  </a:cubicBezTo>
                  <a:lnTo>
                    <a:pt x="257683" y="702945"/>
                  </a:lnTo>
                  <a:cubicBezTo>
                    <a:pt x="261366" y="717931"/>
                    <a:pt x="263398" y="725424"/>
                    <a:pt x="265684" y="732790"/>
                  </a:cubicBezTo>
                  <a:lnTo>
                    <a:pt x="270510" y="747395"/>
                  </a:lnTo>
                  <a:cubicBezTo>
                    <a:pt x="275971" y="761873"/>
                    <a:pt x="279019" y="768985"/>
                    <a:pt x="282194" y="775970"/>
                  </a:cubicBezTo>
                  <a:lnTo>
                    <a:pt x="288798" y="789940"/>
                  </a:lnTo>
                  <a:cubicBezTo>
                    <a:pt x="296037" y="803529"/>
                    <a:pt x="299847" y="810260"/>
                    <a:pt x="303911" y="816864"/>
                  </a:cubicBezTo>
                  <a:lnTo>
                    <a:pt x="312166" y="829945"/>
                  </a:lnTo>
                  <a:cubicBezTo>
                    <a:pt x="321056" y="842518"/>
                    <a:pt x="325628" y="848741"/>
                    <a:pt x="330454" y="854710"/>
                  </a:cubicBezTo>
                  <a:lnTo>
                    <a:pt x="340233" y="866648"/>
                  </a:lnTo>
                  <a:cubicBezTo>
                    <a:pt x="350647" y="878078"/>
                    <a:pt x="355981" y="883666"/>
                    <a:pt x="361569" y="889000"/>
                  </a:cubicBezTo>
                  <a:lnTo>
                    <a:pt x="372745" y="899541"/>
                  </a:lnTo>
                  <a:cubicBezTo>
                    <a:pt x="384429" y="909574"/>
                    <a:pt x="390525" y="914400"/>
                    <a:pt x="396621" y="919099"/>
                  </a:cubicBezTo>
                  <a:lnTo>
                    <a:pt x="409067" y="928243"/>
                  </a:lnTo>
                  <a:cubicBezTo>
                    <a:pt x="421894" y="936752"/>
                    <a:pt x="428498" y="940816"/>
                    <a:pt x="435229" y="944626"/>
                  </a:cubicBezTo>
                  <a:lnTo>
                    <a:pt x="448691" y="952119"/>
                  </a:lnTo>
                  <a:cubicBezTo>
                    <a:pt x="462534" y="958977"/>
                    <a:pt x="469519" y="962152"/>
                    <a:pt x="476631" y="965200"/>
                  </a:cubicBezTo>
                  <a:lnTo>
                    <a:pt x="490982" y="970915"/>
                  </a:lnTo>
                  <a:cubicBezTo>
                    <a:pt x="505587" y="975995"/>
                    <a:pt x="512953" y="978281"/>
                    <a:pt x="520319" y="980440"/>
                  </a:cubicBezTo>
                  <a:lnTo>
                    <a:pt x="535178" y="984377"/>
                  </a:lnTo>
                  <a:cubicBezTo>
                    <a:pt x="550291" y="987679"/>
                    <a:pt x="557911" y="989076"/>
                    <a:pt x="565531" y="990219"/>
                  </a:cubicBezTo>
                  <a:lnTo>
                    <a:pt x="580771" y="992251"/>
                  </a:lnTo>
                  <a:cubicBezTo>
                    <a:pt x="596138" y="993648"/>
                    <a:pt x="603885" y="994029"/>
                    <a:pt x="611632" y="994283"/>
                  </a:cubicBezTo>
                  <a:lnTo>
                    <a:pt x="627126" y="994410"/>
                  </a:lnTo>
                  <a:cubicBezTo>
                    <a:pt x="642493" y="993902"/>
                    <a:pt x="650240" y="993394"/>
                    <a:pt x="657987" y="992632"/>
                  </a:cubicBezTo>
                  <a:lnTo>
                    <a:pt x="673354" y="990473"/>
                  </a:lnTo>
                  <a:cubicBezTo>
                    <a:pt x="688594" y="988060"/>
                    <a:pt x="696214" y="986536"/>
                    <a:pt x="703707" y="984885"/>
                  </a:cubicBezTo>
                  <a:lnTo>
                    <a:pt x="718693" y="981202"/>
                  </a:lnTo>
                  <a:cubicBezTo>
                    <a:pt x="733552" y="976884"/>
                    <a:pt x="740791" y="974471"/>
                    <a:pt x="748157" y="971804"/>
                  </a:cubicBezTo>
                  <a:lnTo>
                    <a:pt x="762635" y="966343"/>
                  </a:lnTo>
                  <a:cubicBezTo>
                    <a:pt x="776859" y="960247"/>
                    <a:pt x="783844" y="956945"/>
                    <a:pt x="790702" y="953389"/>
                  </a:cubicBezTo>
                  <a:lnTo>
                    <a:pt x="804291" y="946150"/>
                  </a:lnTo>
                  <a:cubicBezTo>
                    <a:pt x="817626" y="938276"/>
                    <a:pt x="824103" y="934212"/>
                    <a:pt x="830453" y="929894"/>
                  </a:cubicBezTo>
                  <a:lnTo>
                    <a:pt x="843153" y="921004"/>
                  </a:lnTo>
                  <a:cubicBezTo>
                    <a:pt x="855345" y="911606"/>
                    <a:pt x="861314" y="906653"/>
                    <a:pt x="867156" y="901573"/>
                  </a:cubicBezTo>
                  <a:lnTo>
                    <a:pt x="878586" y="891286"/>
                  </a:lnTo>
                  <a:cubicBezTo>
                    <a:pt x="889508" y="880364"/>
                    <a:pt x="894842" y="874776"/>
                    <a:pt x="899922" y="869061"/>
                  </a:cubicBezTo>
                  <a:lnTo>
                    <a:pt x="909955" y="857377"/>
                  </a:lnTo>
                  <a:cubicBezTo>
                    <a:pt x="919480" y="845185"/>
                    <a:pt x="924052" y="838962"/>
                    <a:pt x="928370" y="832612"/>
                  </a:cubicBezTo>
                  <a:lnTo>
                    <a:pt x="936879" y="819785"/>
                  </a:lnTo>
                  <a:cubicBezTo>
                    <a:pt x="944880" y="806577"/>
                    <a:pt x="948563" y="799846"/>
                    <a:pt x="952119" y="792988"/>
                  </a:cubicBezTo>
                  <a:lnTo>
                    <a:pt x="958977" y="779145"/>
                  </a:lnTo>
                  <a:cubicBezTo>
                    <a:pt x="965200" y="765048"/>
                    <a:pt x="968121" y="757936"/>
                    <a:pt x="970788" y="750697"/>
                  </a:cubicBezTo>
                  <a:lnTo>
                    <a:pt x="975868" y="736092"/>
                  </a:lnTo>
                  <a:cubicBezTo>
                    <a:pt x="980313" y="721360"/>
                    <a:pt x="982345" y="713867"/>
                    <a:pt x="984123" y="706374"/>
                  </a:cubicBezTo>
                  <a:lnTo>
                    <a:pt x="987425" y="691261"/>
                  </a:lnTo>
                  <a:cubicBezTo>
                    <a:pt x="989965" y="676021"/>
                    <a:pt x="991108" y="668401"/>
                    <a:pt x="991870" y="660781"/>
                  </a:cubicBezTo>
                  <a:lnTo>
                    <a:pt x="993267" y="645414"/>
                  </a:lnTo>
                  <a:cubicBezTo>
                    <a:pt x="993902" y="630047"/>
                    <a:pt x="994029" y="622300"/>
                    <a:pt x="993902" y="614553"/>
                  </a:cubicBezTo>
                  <a:lnTo>
                    <a:pt x="993394" y="599186"/>
                  </a:lnTo>
                  <a:cubicBezTo>
                    <a:pt x="992124" y="583819"/>
                    <a:pt x="991362" y="576072"/>
                    <a:pt x="990219" y="568452"/>
                  </a:cubicBezTo>
                  <a:lnTo>
                    <a:pt x="987806" y="553212"/>
                  </a:lnTo>
                  <a:cubicBezTo>
                    <a:pt x="984631" y="538099"/>
                    <a:pt x="982853" y="530606"/>
                    <a:pt x="980821" y="523113"/>
                  </a:cubicBezTo>
                  <a:lnTo>
                    <a:pt x="976503" y="508254"/>
                  </a:lnTo>
                  <a:cubicBezTo>
                    <a:pt x="971550" y="493649"/>
                    <a:pt x="968756" y="486410"/>
                    <a:pt x="965835" y="479298"/>
                  </a:cubicBezTo>
                  <a:lnTo>
                    <a:pt x="959739" y="465074"/>
                  </a:lnTo>
                  <a:cubicBezTo>
                    <a:pt x="953008" y="451231"/>
                    <a:pt x="949452" y="444373"/>
                    <a:pt x="945642" y="437642"/>
                  </a:cubicBezTo>
                  <a:lnTo>
                    <a:pt x="937895" y="424307"/>
                  </a:lnTo>
                  <a:cubicBezTo>
                    <a:pt x="929513" y="411353"/>
                    <a:pt x="925068" y="405003"/>
                    <a:pt x="920496" y="398780"/>
                  </a:cubicBezTo>
                  <a:lnTo>
                    <a:pt x="911098" y="386588"/>
                  </a:lnTo>
                  <a:cubicBezTo>
                    <a:pt x="901192" y="374777"/>
                    <a:pt x="895985" y="369062"/>
                    <a:pt x="890651" y="363474"/>
                  </a:cubicBezTo>
                  <a:lnTo>
                    <a:pt x="879856" y="352552"/>
                  </a:lnTo>
                  <a:cubicBezTo>
                    <a:pt x="868553" y="342138"/>
                    <a:pt x="862711" y="337058"/>
                    <a:pt x="856742" y="332105"/>
                  </a:cubicBezTo>
                  <a:lnTo>
                    <a:pt x="844677" y="322580"/>
                  </a:lnTo>
                  <a:cubicBezTo>
                    <a:pt x="832104" y="313563"/>
                    <a:pt x="825754" y="309245"/>
                    <a:pt x="819150" y="305181"/>
                  </a:cubicBezTo>
                  <a:lnTo>
                    <a:pt x="805942" y="297180"/>
                  </a:lnTo>
                  <a:cubicBezTo>
                    <a:pt x="792353" y="289814"/>
                    <a:pt x="785495" y="286385"/>
                    <a:pt x="778510" y="283083"/>
                  </a:cubicBezTo>
                  <a:lnTo>
                    <a:pt x="764413" y="276860"/>
                  </a:lnTo>
                  <a:cubicBezTo>
                    <a:pt x="750062" y="271272"/>
                    <a:pt x="742823" y="268605"/>
                    <a:pt x="735457" y="266319"/>
                  </a:cubicBezTo>
                  <a:lnTo>
                    <a:pt x="720725" y="261874"/>
                  </a:lnTo>
                  <a:cubicBezTo>
                    <a:pt x="705739" y="258064"/>
                    <a:pt x="698246" y="256413"/>
                    <a:pt x="690626" y="255016"/>
                  </a:cubicBezTo>
                  <a:lnTo>
                    <a:pt x="675386" y="252349"/>
                  </a:lnTo>
                  <a:cubicBezTo>
                    <a:pt x="660019" y="250444"/>
                    <a:pt x="652399" y="249682"/>
                    <a:pt x="644652" y="249301"/>
                  </a:cubicBezTo>
                  <a:lnTo>
                    <a:pt x="629285" y="248539"/>
                  </a:lnTo>
                  <a:lnTo>
                    <a:pt x="621538" y="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488823" y="133731"/>
              <a:ext cx="161544" cy="264795"/>
            </a:xfrm>
            <a:custGeom>
              <a:avLst/>
              <a:gdLst/>
              <a:ahLst/>
              <a:cxnLst/>
              <a:rect r="r" b="b" t="t" l="l"/>
              <a:pathLst>
                <a:path h="264795" w="161544">
                  <a:moveTo>
                    <a:pt x="0" y="29083"/>
                  </a:moveTo>
                  <a:cubicBezTo>
                    <a:pt x="45085" y="14097"/>
                    <a:pt x="91313" y="4445"/>
                    <a:pt x="138684" y="0"/>
                  </a:cubicBezTo>
                  <a:lnTo>
                    <a:pt x="161544" y="247396"/>
                  </a:lnTo>
                  <a:cubicBezTo>
                    <a:pt x="133096" y="250063"/>
                    <a:pt x="105410" y="255778"/>
                    <a:pt x="78359" y="264795"/>
                  </a:cubicBezTo>
                  <a:lnTo>
                    <a:pt x="0" y="29083"/>
                  </a:lnTo>
                  <a:close/>
                </a:path>
              </a:pathLst>
            </a:custGeom>
            <a:solidFill>
              <a:srgbClr val="12239E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627634" y="131064"/>
              <a:ext cx="57150" cy="250063"/>
            </a:xfrm>
            <a:custGeom>
              <a:avLst/>
              <a:gdLst/>
              <a:ahLst/>
              <a:cxnLst/>
              <a:rect r="r" b="b" t="t" l="l"/>
              <a:pathLst>
                <a:path h="250063" w="57150">
                  <a:moveTo>
                    <a:pt x="0" y="2667"/>
                  </a:moveTo>
                  <a:lnTo>
                    <a:pt x="57150" y="0"/>
                  </a:lnTo>
                  <a:lnTo>
                    <a:pt x="57150" y="248539"/>
                  </a:lnTo>
                  <a:cubicBezTo>
                    <a:pt x="45720" y="248539"/>
                    <a:pt x="34290" y="249047"/>
                    <a:pt x="22860" y="250063"/>
                  </a:cubicBezTo>
                  <a:lnTo>
                    <a:pt x="0" y="2667"/>
                  </a:lnTo>
                  <a:close/>
                </a:path>
              </a:pathLst>
            </a:custGeom>
            <a:solidFill>
              <a:srgbClr val="E66C3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781812" y="1380109"/>
              <a:ext cx="128778" cy="66802"/>
            </a:xfrm>
            <a:custGeom>
              <a:avLst/>
              <a:gdLst/>
              <a:ahLst/>
              <a:cxnLst/>
              <a:rect r="r" b="b" t="t" l="l"/>
              <a:pathLst>
                <a:path h="66802" w="128778">
                  <a:moveTo>
                    <a:pt x="9271" y="0"/>
                  </a:moveTo>
                  <a:lnTo>
                    <a:pt x="19177" y="61341"/>
                  </a:lnTo>
                  <a:lnTo>
                    <a:pt x="14478" y="62103"/>
                  </a:lnTo>
                  <a:lnTo>
                    <a:pt x="14478" y="57277"/>
                  </a:lnTo>
                  <a:lnTo>
                    <a:pt x="128778" y="57277"/>
                  </a:lnTo>
                  <a:lnTo>
                    <a:pt x="128778" y="66802"/>
                  </a:lnTo>
                  <a:lnTo>
                    <a:pt x="10541" y="66802"/>
                  </a:lnTo>
                  <a:lnTo>
                    <a:pt x="0" y="1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427228" y="63500"/>
              <a:ext cx="131572" cy="66548"/>
            </a:xfrm>
            <a:custGeom>
              <a:avLst/>
              <a:gdLst/>
              <a:ahLst/>
              <a:cxnLst/>
              <a:rect r="r" b="b" t="t" l="l"/>
              <a:pathLst>
                <a:path h="66548" w="131572">
                  <a:moveTo>
                    <a:pt x="122301" y="66548"/>
                  </a:moveTo>
                  <a:lnTo>
                    <a:pt x="109601" y="5715"/>
                  </a:lnTo>
                  <a:lnTo>
                    <a:pt x="114300" y="4699"/>
                  </a:lnTo>
                  <a:lnTo>
                    <a:pt x="114300" y="952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118110" y="0"/>
                  </a:lnTo>
                  <a:lnTo>
                    <a:pt x="131572" y="646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4038857" y="6297330"/>
            <a:ext cx="140277" cy="140277"/>
            <a:chOff x="0" y="0"/>
            <a:chExt cx="95250" cy="952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5377" cy="95377"/>
            </a:xfrm>
            <a:custGeom>
              <a:avLst/>
              <a:gdLst/>
              <a:ahLst/>
              <a:cxnLst/>
              <a:rect r="r" b="b" t="t" l="l"/>
              <a:pathLst>
                <a:path h="95377" w="95377">
                  <a:moveTo>
                    <a:pt x="0" y="47625"/>
                  </a:moveTo>
                  <a:lnTo>
                    <a:pt x="1270" y="60071"/>
                  </a:lnTo>
                  <a:cubicBezTo>
                    <a:pt x="6096" y="71755"/>
                    <a:pt x="9525" y="76835"/>
                    <a:pt x="13970" y="81407"/>
                  </a:cubicBezTo>
                  <a:lnTo>
                    <a:pt x="23622" y="89281"/>
                  </a:lnTo>
                  <a:cubicBezTo>
                    <a:pt x="35306" y="94107"/>
                    <a:pt x="41402" y="95377"/>
                    <a:pt x="47625" y="95377"/>
                  </a:cubicBezTo>
                  <a:lnTo>
                    <a:pt x="60071" y="94107"/>
                  </a:lnTo>
                  <a:cubicBezTo>
                    <a:pt x="71755" y="89281"/>
                    <a:pt x="76835" y="85852"/>
                    <a:pt x="81407" y="81407"/>
                  </a:cubicBezTo>
                  <a:lnTo>
                    <a:pt x="89281" y="71755"/>
                  </a:lnTo>
                  <a:cubicBezTo>
                    <a:pt x="94107" y="60071"/>
                    <a:pt x="95377" y="53975"/>
                    <a:pt x="95377" y="47752"/>
                  </a:cubicBezTo>
                  <a:lnTo>
                    <a:pt x="94107" y="35306"/>
                  </a:lnTo>
                  <a:cubicBezTo>
                    <a:pt x="89281" y="23622"/>
                    <a:pt x="85852" y="18542"/>
                    <a:pt x="81407" y="13970"/>
                  </a:cubicBezTo>
                  <a:lnTo>
                    <a:pt x="71628" y="6096"/>
                  </a:lnTo>
                  <a:cubicBezTo>
                    <a:pt x="60071" y="1270"/>
                    <a:pt x="53975" y="0"/>
                    <a:pt x="47625" y="0"/>
                  </a:cubicBezTo>
                  <a:lnTo>
                    <a:pt x="35179" y="1270"/>
                  </a:lnTo>
                  <a:cubicBezTo>
                    <a:pt x="23495" y="6096"/>
                    <a:pt x="18415" y="9525"/>
                    <a:pt x="13843" y="13970"/>
                  </a:cubicBezTo>
                  <a:lnTo>
                    <a:pt x="5969" y="23622"/>
                  </a:lnTo>
                  <a:cubicBezTo>
                    <a:pt x="1270" y="35179"/>
                    <a:pt x="0" y="41275"/>
                    <a:pt x="0" y="47625"/>
                  </a:cubicBezTo>
                </a:path>
              </a:pathLst>
            </a:custGeom>
            <a:solidFill>
              <a:srgbClr val="E66C37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6777996" y="3668252"/>
            <a:ext cx="1957234" cy="2655913"/>
          </a:xfrm>
          <a:custGeom>
            <a:avLst/>
            <a:gdLst/>
            <a:ahLst/>
            <a:cxnLst/>
            <a:rect r="r" b="b" t="t" l="l"/>
            <a:pathLst>
              <a:path h="2655913" w="1957234">
                <a:moveTo>
                  <a:pt x="0" y="0"/>
                </a:moveTo>
                <a:lnTo>
                  <a:pt x="1957234" y="0"/>
                </a:lnTo>
                <a:lnTo>
                  <a:pt x="1957234" y="2655913"/>
                </a:lnTo>
                <a:lnTo>
                  <a:pt x="0" y="26559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910373" y="7224283"/>
            <a:ext cx="7762008" cy="2445497"/>
          </a:xfrm>
          <a:custGeom>
            <a:avLst/>
            <a:gdLst/>
            <a:ahLst/>
            <a:cxnLst/>
            <a:rect r="r" b="b" t="t" l="l"/>
            <a:pathLst>
              <a:path h="2445497" w="7762008">
                <a:moveTo>
                  <a:pt x="0" y="0"/>
                </a:moveTo>
                <a:lnTo>
                  <a:pt x="7762008" y="0"/>
                </a:lnTo>
                <a:lnTo>
                  <a:pt x="7762008" y="2445497"/>
                </a:lnTo>
                <a:lnTo>
                  <a:pt x="0" y="244549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9310002" y="3640197"/>
            <a:ext cx="306268" cy="2676954"/>
            <a:chOff x="0" y="0"/>
            <a:chExt cx="207962" cy="181768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8326" y="68326"/>
              <a:ext cx="76200" cy="1685925"/>
            </a:xfrm>
            <a:custGeom>
              <a:avLst/>
              <a:gdLst/>
              <a:ahLst/>
              <a:cxnLst/>
              <a:rect r="r" b="b" t="t" l="l"/>
              <a:pathLst>
                <a:path h="1685925" w="76200">
                  <a:moveTo>
                    <a:pt x="0" y="0"/>
                  </a:moveTo>
                  <a:lnTo>
                    <a:pt x="0" y="1685925"/>
                  </a:lnTo>
                  <a:lnTo>
                    <a:pt x="76200" y="16859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>
                <a:alpha val="49804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" y="68326"/>
              <a:ext cx="76200" cy="1345311"/>
            </a:xfrm>
            <a:custGeom>
              <a:avLst/>
              <a:gdLst/>
              <a:ahLst/>
              <a:cxnLst/>
              <a:rect r="r" b="b" t="t" l="l"/>
              <a:pathLst>
                <a:path h="1345311" w="76200">
                  <a:moveTo>
                    <a:pt x="0" y="0"/>
                  </a:moveTo>
                  <a:lnTo>
                    <a:pt x="0" y="1345311"/>
                  </a:lnTo>
                  <a:lnTo>
                    <a:pt x="76200" y="134531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3500" y="63500"/>
              <a:ext cx="81026" cy="1354836"/>
            </a:xfrm>
            <a:custGeom>
              <a:avLst/>
              <a:gdLst/>
              <a:ahLst/>
              <a:cxnLst/>
              <a:rect r="r" b="b" t="t" l="l"/>
              <a:pathLst>
                <a:path h="1354836" w="81026">
                  <a:moveTo>
                    <a:pt x="0" y="0"/>
                  </a:moveTo>
                  <a:lnTo>
                    <a:pt x="0" y="1354836"/>
                  </a:lnTo>
                  <a:lnTo>
                    <a:pt x="81026" y="1354836"/>
                  </a:lnTo>
                  <a:lnTo>
                    <a:pt x="81026" y="1345311"/>
                  </a:lnTo>
                  <a:lnTo>
                    <a:pt x="9525" y="1345311"/>
                  </a:lnTo>
                  <a:lnTo>
                    <a:pt x="9525" y="9525"/>
                  </a:lnTo>
                  <a:lnTo>
                    <a:pt x="80899" y="9525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3707697" y="378749"/>
            <a:ext cx="3357300" cy="790224"/>
            <a:chOff x="0" y="0"/>
            <a:chExt cx="2279650" cy="53657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635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635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7874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7874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5113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0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511300" y="63500"/>
              <a:ext cx="704850" cy="409575"/>
            </a:xfrm>
            <a:custGeom>
              <a:avLst/>
              <a:gdLst/>
              <a:ahLst/>
              <a:cxnLst/>
              <a:rect r="r" b="b" t="t" l="l"/>
              <a:pathLst>
                <a:path h="409575" w="704850">
                  <a:moveTo>
                    <a:pt x="4826" y="0"/>
                  </a:moveTo>
                  <a:lnTo>
                    <a:pt x="704850" y="0"/>
                  </a:lnTo>
                  <a:lnTo>
                    <a:pt x="704850" y="409575"/>
                  </a:lnTo>
                  <a:lnTo>
                    <a:pt x="0" y="409575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404876"/>
                  </a:lnTo>
                  <a:lnTo>
                    <a:pt x="4826" y="404876"/>
                  </a:lnTo>
                  <a:lnTo>
                    <a:pt x="4826" y="400050"/>
                  </a:lnTo>
                  <a:lnTo>
                    <a:pt x="700151" y="400050"/>
                  </a:lnTo>
                  <a:lnTo>
                    <a:pt x="700151" y="404876"/>
                  </a:lnTo>
                  <a:lnTo>
                    <a:pt x="695325" y="404876"/>
                  </a:lnTo>
                  <a:lnTo>
                    <a:pt x="695325" y="4826"/>
                  </a:lnTo>
                  <a:lnTo>
                    <a:pt x="700151" y="4826"/>
                  </a:lnTo>
                  <a:lnTo>
                    <a:pt x="700151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</p:grpSp>
      <p:sp>
        <p:nvSpPr>
          <p:cNvPr name="Freeform 53" id="53"/>
          <p:cNvSpPr/>
          <p:nvPr/>
        </p:nvSpPr>
        <p:spPr>
          <a:xfrm flipH="false" flipV="false" rot="0">
            <a:off x="9943593" y="6911001"/>
            <a:ext cx="7855531" cy="3086101"/>
          </a:xfrm>
          <a:custGeom>
            <a:avLst/>
            <a:gdLst/>
            <a:ahLst/>
            <a:cxnLst/>
            <a:rect r="r" b="b" t="t" l="l"/>
            <a:pathLst>
              <a:path h="3086101" w="7855531">
                <a:moveTo>
                  <a:pt x="0" y="0"/>
                </a:moveTo>
                <a:lnTo>
                  <a:pt x="7855531" y="0"/>
                </a:lnTo>
                <a:lnTo>
                  <a:pt x="7855531" y="3086102"/>
                </a:lnTo>
                <a:lnTo>
                  <a:pt x="0" y="30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9943593" y="6911001"/>
            <a:ext cx="7855531" cy="3086101"/>
          </a:xfrm>
          <a:custGeom>
            <a:avLst/>
            <a:gdLst/>
            <a:ahLst/>
            <a:cxnLst/>
            <a:rect r="r" b="b" t="t" l="l"/>
            <a:pathLst>
              <a:path h="3086101" w="7855531">
                <a:moveTo>
                  <a:pt x="0" y="0"/>
                </a:moveTo>
                <a:lnTo>
                  <a:pt x="7855531" y="0"/>
                </a:lnTo>
                <a:lnTo>
                  <a:pt x="7855531" y="3086102"/>
                </a:lnTo>
                <a:lnTo>
                  <a:pt x="0" y="30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53571" t="-75000" r="-53571" b="-7500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9920209" y="9628103"/>
            <a:ext cx="1074258" cy="325500"/>
          </a:xfrm>
          <a:custGeom>
            <a:avLst/>
            <a:gdLst/>
            <a:ahLst/>
            <a:cxnLst/>
            <a:rect r="r" b="b" t="t" l="l"/>
            <a:pathLst>
              <a:path h="325500" w="1074258">
                <a:moveTo>
                  <a:pt x="0" y="0"/>
                </a:moveTo>
                <a:lnTo>
                  <a:pt x="1074258" y="0"/>
                </a:lnTo>
                <a:lnTo>
                  <a:pt x="1074258" y="325500"/>
                </a:lnTo>
                <a:lnTo>
                  <a:pt x="0" y="3255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>
            <a:grpSpLocks noChangeAspect="true"/>
          </p:cNvGrpSpPr>
          <p:nvPr/>
        </p:nvGrpSpPr>
        <p:grpSpPr>
          <a:xfrm rot="0">
            <a:off x="11197560" y="7027684"/>
            <a:ext cx="1396657" cy="1691969"/>
            <a:chOff x="0" y="0"/>
            <a:chExt cx="948347" cy="114886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45542" y="423545"/>
              <a:ext cx="657098" cy="657098"/>
            </a:xfrm>
            <a:custGeom>
              <a:avLst/>
              <a:gdLst/>
              <a:ahLst/>
              <a:cxnLst/>
              <a:rect r="r" b="b" t="t" l="l"/>
              <a:pathLst>
                <a:path h="657098" w="657098">
                  <a:moveTo>
                    <a:pt x="657098" y="328549"/>
                  </a:moveTo>
                  <a:lnTo>
                    <a:pt x="655574" y="360807"/>
                  </a:lnTo>
                  <a:cubicBezTo>
                    <a:pt x="654558" y="371475"/>
                    <a:pt x="652907" y="382143"/>
                    <a:pt x="650875" y="392684"/>
                  </a:cubicBezTo>
                  <a:lnTo>
                    <a:pt x="643001" y="423926"/>
                  </a:lnTo>
                  <a:cubicBezTo>
                    <a:pt x="639826" y="434213"/>
                    <a:pt x="636270" y="444373"/>
                    <a:pt x="632079" y="454279"/>
                  </a:cubicBezTo>
                  <a:lnTo>
                    <a:pt x="618236" y="483362"/>
                  </a:lnTo>
                  <a:cubicBezTo>
                    <a:pt x="613156" y="492887"/>
                    <a:pt x="607695" y="502031"/>
                    <a:pt x="601599" y="511048"/>
                  </a:cubicBezTo>
                  <a:lnTo>
                    <a:pt x="582422" y="536956"/>
                  </a:lnTo>
                  <a:cubicBezTo>
                    <a:pt x="575564" y="545211"/>
                    <a:pt x="568325" y="553212"/>
                    <a:pt x="560832" y="560832"/>
                  </a:cubicBezTo>
                  <a:lnTo>
                    <a:pt x="536956" y="582422"/>
                  </a:lnTo>
                  <a:cubicBezTo>
                    <a:pt x="528701" y="589280"/>
                    <a:pt x="520065" y="595630"/>
                    <a:pt x="511048" y="601599"/>
                  </a:cubicBezTo>
                  <a:lnTo>
                    <a:pt x="483362" y="618236"/>
                  </a:lnTo>
                  <a:cubicBezTo>
                    <a:pt x="473837" y="623316"/>
                    <a:pt x="464185" y="627888"/>
                    <a:pt x="454279" y="632079"/>
                  </a:cubicBezTo>
                  <a:lnTo>
                    <a:pt x="423926" y="643001"/>
                  </a:lnTo>
                  <a:cubicBezTo>
                    <a:pt x="413639" y="646176"/>
                    <a:pt x="403225" y="648716"/>
                    <a:pt x="392684" y="650875"/>
                  </a:cubicBezTo>
                  <a:lnTo>
                    <a:pt x="360807" y="655574"/>
                  </a:lnTo>
                  <a:cubicBezTo>
                    <a:pt x="350139" y="656590"/>
                    <a:pt x="339344" y="657098"/>
                    <a:pt x="328549" y="657098"/>
                  </a:cubicBezTo>
                  <a:lnTo>
                    <a:pt x="296291" y="655574"/>
                  </a:lnTo>
                  <a:cubicBezTo>
                    <a:pt x="285623" y="654558"/>
                    <a:pt x="274955" y="652907"/>
                    <a:pt x="264414" y="650875"/>
                  </a:cubicBezTo>
                  <a:lnTo>
                    <a:pt x="233172" y="643001"/>
                  </a:lnTo>
                  <a:cubicBezTo>
                    <a:pt x="222885" y="639826"/>
                    <a:pt x="212725" y="636270"/>
                    <a:pt x="202819" y="632079"/>
                  </a:cubicBezTo>
                  <a:lnTo>
                    <a:pt x="173736" y="618236"/>
                  </a:lnTo>
                  <a:cubicBezTo>
                    <a:pt x="164211" y="613156"/>
                    <a:pt x="155067" y="607695"/>
                    <a:pt x="146050" y="601599"/>
                  </a:cubicBezTo>
                  <a:lnTo>
                    <a:pt x="120142" y="582422"/>
                  </a:lnTo>
                  <a:cubicBezTo>
                    <a:pt x="111887" y="575564"/>
                    <a:pt x="103886" y="568325"/>
                    <a:pt x="96266" y="560832"/>
                  </a:cubicBezTo>
                  <a:lnTo>
                    <a:pt x="74676" y="536956"/>
                  </a:lnTo>
                  <a:cubicBezTo>
                    <a:pt x="67818" y="528701"/>
                    <a:pt x="61468" y="520065"/>
                    <a:pt x="55499" y="511048"/>
                  </a:cubicBezTo>
                  <a:lnTo>
                    <a:pt x="38862" y="483362"/>
                  </a:lnTo>
                  <a:cubicBezTo>
                    <a:pt x="33782" y="473837"/>
                    <a:pt x="29210" y="464185"/>
                    <a:pt x="25019" y="454279"/>
                  </a:cubicBezTo>
                  <a:lnTo>
                    <a:pt x="14097" y="423926"/>
                  </a:lnTo>
                  <a:cubicBezTo>
                    <a:pt x="10922" y="413639"/>
                    <a:pt x="8382" y="403225"/>
                    <a:pt x="6223" y="392684"/>
                  </a:cubicBezTo>
                  <a:lnTo>
                    <a:pt x="1524" y="360807"/>
                  </a:lnTo>
                  <a:cubicBezTo>
                    <a:pt x="508" y="350139"/>
                    <a:pt x="0" y="339344"/>
                    <a:pt x="0" y="328549"/>
                  </a:cubicBezTo>
                  <a:lnTo>
                    <a:pt x="1524" y="296291"/>
                  </a:lnTo>
                  <a:cubicBezTo>
                    <a:pt x="2540" y="285623"/>
                    <a:pt x="4191" y="274955"/>
                    <a:pt x="6223" y="264414"/>
                  </a:cubicBezTo>
                  <a:lnTo>
                    <a:pt x="14097" y="233172"/>
                  </a:lnTo>
                  <a:cubicBezTo>
                    <a:pt x="17272" y="222885"/>
                    <a:pt x="20828" y="212725"/>
                    <a:pt x="25019" y="202819"/>
                  </a:cubicBezTo>
                  <a:lnTo>
                    <a:pt x="38862" y="173736"/>
                  </a:lnTo>
                  <a:cubicBezTo>
                    <a:pt x="43942" y="164211"/>
                    <a:pt x="49403" y="155067"/>
                    <a:pt x="55499" y="146050"/>
                  </a:cubicBezTo>
                  <a:lnTo>
                    <a:pt x="74676" y="120142"/>
                  </a:lnTo>
                  <a:cubicBezTo>
                    <a:pt x="81534" y="111887"/>
                    <a:pt x="88773" y="103886"/>
                    <a:pt x="96266" y="96266"/>
                  </a:cubicBezTo>
                  <a:lnTo>
                    <a:pt x="120142" y="74676"/>
                  </a:lnTo>
                  <a:cubicBezTo>
                    <a:pt x="128397" y="67818"/>
                    <a:pt x="137033" y="61468"/>
                    <a:pt x="146050" y="55499"/>
                  </a:cubicBezTo>
                  <a:lnTo>
                    <a:pt x="173736" y="38862"/>
                  </a:lnTo>
                  <a:cubicBezTo>
                    <a:pt x="183261" y="33782"/>
                    <a:pt x="192913" y="29210"/>
                    <a:pt x="202819" y="25019"/>
                  </a:cubicBezTo>
                  <a:lnTo>
                    <a:pt x="233172" y="14097"/>
                  </a:lnTo>
                  <a:cubicBezTo>
                    <a:pt x="243459" y="10922"/>
                    <a:pt x="253873" y="8382"/>
                    <a:pt x="264414" y="6223"/>
                  </a:cubicBezTo>
                  <a:lnTo>
                    <a:pt x="296291" y="1524"/>
                  </a:lnTo>
                  <a:cubicBezTo>
                    <a:pt x="306959" y="508"/>
                    <a:pt x="317754" y="0"/>
                    <a:pt x="328549" y="0"/>
                  </a:cubicBezTo>
                  <a:lnTo>
                    <a:pt x="360807" y="1524"/>
                  </a:lnTo>
                  <a:cubicBezTo>
                    <a:pt x="371475" y="2540"/>
                    <a:pt x="382143" y="4191"/>
                    <a:pt x="392684" y="6223"/>
                  </a:cubicBezTo>
                  <a:lnTo>
                    <a:pt x="423926" y="14097"/>
                  </a:lnTo>
                  <a:cubicBezTo>
                    <a:pt x="434213" y="17272"/>
                    <a:pt x="444373" y="20828"/>
                    <a:pt x="454279" y="25019"/>
                  </a:cubicBezTo>
                  <a:lnTo>
                    <a:pt x="483362" y="38862"/>
                  </a:lnTo>
                  <a:cubicBezTo>
                    <a:pt x="492887" y="43942"/>
                    <a:pt x="502031" y="49403"/>
                    <a:pt x="511048" y="55499"/>
                  </a:cubicBezTo>
                  <a:lnTo>
                    <a:pt x="536956" y="74676"/>
                  </a:lnTo>
                  <a:cubicBezTo>
                    <a:pt x="545211" y="81534"/>
                    <a:pt x="553212" y="88773"/>
                    <a:pt x="560832" y="96266"/>
                  </a:cubicBezTo>
                  <a:lnTo>
                    <a:pt x="582422" y="120142"/>
                  </a:lnTo>
                  <a:cubicBezTo>
                    <a:pt x="589280" y="128397"/>
                    <a:pt x="595630" y="137033"/>
                    <a:pt x="601599" y="146050"/>
                  </a:cubicBezTo>
                  <a:lnTo>
                    <a:pt x="618236" y="173736"/>
                  </a:lnTo>
                  <a:cubicBezTo>
                    <a:pt x="623316" y="183261"/>
                    <a:pt x="627888" y="192913"/>
                    <a:pt x="632079" y="202819"/>
                  </a:cubicBezTo>
                  <a:lnTo>
                    <a:pt x="643001" y="233172"/>
                  </a:lnTo>
                  <a:cubicBezTo>
                    <a:pt x="646176" y="243459"/>
                    <a:pt x="648716" y="253873"/>
                    <a:pt x="650875" y="264414"/>
                  </a:cubicBezTo>
                  <a:lnTo>
                    <a:pt x="655574" y="296291"/>
                  </a:lnTo>
                  <a:cubicBezTo>
                    <a:pt x="656590" y="306959"/>
                    <a:pt x="657098" y="317754"/>
                    <a:pt x="657098" y="328549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40716" y="418719"/>
              <a:ext cx="666750" cy="666750"/>
            </a:xfrm>
            <a:custGeom>
              <a:avLst/>
              <a:gdLst/>
              <a:ahLst/>
              <a:cxnLst/>
              <a:rect r="r" b="b" t="t" l="l"/>
              <a:pathLst>
                <a:path h="666750" w="666750">
                  <a:moveTo>
                    <a:pt x="666750" y="333375"/>
                  </a:moveTo>
                  <a:lnTo>
                    <a:pt x="665099" y="366014"/>
                  </a:lnTo>
                  <a:lnTo>
                    <a:pt x="660400" y="365506"/>
                  </a:lnTo>
                  <a:lnTo>
                    <a:pt x="665099" y="366014"/>
                  </a:lnTo>
                  <a:cubicBezTo>
                    <a:pt x="664083" y="376936"/>
                    <a:pt x="662432" y="387604"/>
                    <a:pt x="660273" y="398399"/>
                  </a:cubicBezTo>
                  <a:lnTo>
                    <a:pt x="655574" y="397510"/>
                  </a:lnTo>
                  <a:lnTo>
                    <a:pt x="660273" y="398399"/>
                  </a:lnTo>
                  <a:cubicBezTo>
                    <a:pt x="658114" y="409067"/>
                    <a:pt x="655447" y="419735"/>
                    <a:pt x="652272" y="430149"/>
                  </a:cubicBezTo>
                  <a:lnTo>
                    <a:pt x="647700" y="428752"/>
                  </a:lnTo>
                  <a:lnTo>
                    <a:pt x="652272" y="430149"/>
                  </a:lnTo>
                  <a:cubicBezTo>
                    <a:pt x="649097" y="440563"/>
                    <a:pt x="645414" y="450850"/>
                    <a:pt x="641223" y="460883"/>
                  </a:cubicBezTo>
                  <a:lnTo>
                    <a:pt x="636778" y="459105"/>
                  </a:lnTo>
                  <a:lnTo>
                    <a:pt x="641223" y="460883"/>
                  </a:lnTo>
                  <a:cubicBezTo>
                    <a:pt x="637032" y="470916"/>
                    <a:pt x="632333" y="480822"/>
                    <a:pt x="627253" y="490474"/>
                  </a:cubicBezTo>
                  <a:lnTo>
                    <a:pt x="623062" y="488188"/>
                  </a:lnTo>
                  <a:lnTo>
                    <a:pt x="627253" y="490474"/>
                  </a:lnTo>
                  <a:cubicBezTo>
                    <a:pt x="622046" y="500126"/>
                    <a:pt x="616458" y="509397"/>
                    <a:pt x="610489" y="518541"/>
                  </a:cubicBezTo>
                  <a:lnTo>
                    <a:pt x="606552" y="515874"/>
                  </a:lnTo>
                  <a:lnTo>
                    <a:pt x="610489" y="518541"/>
                  </a:lnTo>
                  <a:cubicBezTo>
                    <a:pt x="604393" y="527558"/>
                    <a:pt x="597916" y="536321"/>
                    <a:pt x="591058" y="544830"/>
                  </a:cubicBezTo>
                  <a:lnTo>
                    <a:pt x="587375" y="541782"/>
                  </a:lnTo>
                  <a:lnTo>
                    <a:pt x="591058" y="544830"/>
                  </a:lnTo>
                  <a:cubicBezTo>
                    <a:pt x="584073" y="553212"/>
                    <a:pt x="576834" y="561340"/>
                    <a:pt x="569087" y="569087"/>
                  </a:cubicBezTo>
                  <a:lnTo>
                    <a:pt x="569087" y="569087"/>
                  </a:lnTo>
                  <a:lnTo>
                    <a:pt x="544830" y="591058"/>
                  </a:lnTo>
                  <a:lnTo>
                    <a:pt x="541782" y="587375"/>
                  </a:lnTo>
                  <a:lnTo>
                    <a:pt x="544830" y="591058"/>
                  </a:lnTo>
                  <a:cubicBezTo>
                    <a:pt x="536448" y="598043"/>
                    <a:pt x="527685" y="604520"/>
                    <a:pt x="518541" y="610489"/>
                  </a:cubicBezTo>
                  <a:lnTo>
                    <a:pt x="515874" y="606552"/>
                  </a:lnTo>
                  <a:lnTo>
                    <a:pt x="518541" y="610489"/>
                  </a:lnTo>
                  <a:cubicBezTo>
                    <a:pt x="509524" y="616585"/>
                    <a:pt x="500126" y="622173"/>
                    <a:pt x="490474" y="627253"/>
                  </a:cubicBezTo>
                  <a:lnTo>
                    <a:pt x="488188" y="623062"/>
                  </a:lnTo>
                  <a:lnTo>
                    <a:pt x="490474" y="627253"/>
                  </a:lnTo>
                  <a:cubicBezTo>
                    <a:pt x="480822" y="632460"/>
                    <a:pt x="471043" y="637032"/>
                    <a:pt x="460883" y="641223"/>
                  </a:cubicBezTo>
                  <a:lnTo>
                    <a:pt x="459105" y="636778"/>
                  </a:lnTo>
                  <a:lnTo>
                    <a:pt x="460883" y="641223"/>
                  </a:lnTo>
                  <a:cubicBezTo>
                    <a:pt x="450850" y="645414"/>
                    <a:pt x="440563" y="649097"/>
                    <a:pt x="430149" y="652272"/>
                  </a:cubicBezTo>
                  <a:lnTo>
                    <a:pt x="428752" y="647700"/>
                  </a:lnTo>
                  <a:lnTo>
                    <a:pt x="430149" y="652272"/>
                  </a:lnTo>
                  <a:cubicBezTo>
                    <a:pt x="419735" y="655447"/>
                    <a:pt x="409067" y="658114"/>
                    <a:pt x="398399" y="660273"/>
                  </a:cubicBezTo>
                  <a:lnTo>
                    <a:pt x="397510" y="655574"/>
                  </a:lnTo>
                  <a:lnTo>
                    <a:pt x="398399" y="660273"/>
                  </a:lnTo>
                  <a:cubicBezTo>
                    <a:pt x="387731" y="662432"/>
                    <a:pt x="376936" y="663956"/>
                    <a:pt x="366014" y="665099"/>
                  </a:cubicBezTo>
                  <a:lnTo>
                    <a:pt x="366014" y="665099"/>
                  </a:lnTo>
                  <a:lnTo>
                    <a:pt x="333375" y="666750"/>
                  </a:lnTo>
                  <a:lnTo>
                    <a:pt x="300736" y="665099"/>
                  </a:lnTo>
                  <a:cubicBezTo>
                    <a:pt x="289814" y="664083"/>
                    <a:pt x="279146" y="662432"/>
                    <a:pt x="268351" y="660273"/>
                  </a:cubicBezTo>
                  <a:lnTo>
                    <a:pt x="269240" y="655574"/>
                  </a:lnTo>
                  <a:lnTo>
                    <a:pt x="268351" y="660273"/>
                  </a:lnTo>
                  <a:cubicBezTo>
                    <a:pt x="257683" y="658114"/>
                    <a:pt x="247015" y="655447"/>
                    <a:pt x="236601" y="652272"/>
                  </a:cubicBezTo>
                  <a:lnTo>
                    <a:pt x="236601" y="652272"/>
                  </a:lnTo>
                  <a:lnTo>
                    <a:pt x="205867" y="641223"/>
                  </a:lnTo>
                  <a:lnTo>
                    <a:pt x="207645" y="636778"/>
                  </a:lnTo>
                  <a:lnTo>
                    <a:pt x="205867" y="641223"/>
                  </a:lnTo>
                  <a:cubicBezTo>
                    <a:pt x="195834" y="637032"/>
                    <a:pt x="185928" y="632333"/>
                    <a:pt x="176276" y="627253"/>
                  </a:cubicBezTo>
                  <a:lnTo>
                    <a:pt x="178562" y="623062"/>
                  </a:lnTo>
                  <a:lnTo>
                    <a:pt x="176276" y="627253"/>
                  </a:lnTo>
                  <a:cubicBezTo>
                    <a:pt x="166624" y="622046"/>
                    <a:pt x="157353" y="616458"/>
                    <a:pt x="148209" y="610489"/>
                  </a:cubicBezTo>
                  <a:lnTo>
                    <a:pt x="150876" y="606552"/>
                  </a:lnTo>
                  <a:lnTo>
                    <a:pt x="148209" y="610489"/>
                  </a:lnTo>
                  <a:cubicBezTo>
                    <a:pt x="139192" y="604393"/>
                    <a:pt x="130429" y="597916"/>
                    <a:pt x="121920" y="591058"/>
                  </a:cubicBezTo>
                  <a:lnTo>
                    <a:pt x="121920" y="591058"/>
                  </a:lnTo>
                  <a:lnTo>
                    <a:pt x="97663" y="569087"/>
                  </a:lnTo>
                  <a:lnTo>
                    <a:pt x="101092" y="565658"/>
                  </a:lnTo>
                  <a:lnTo>
                    <a:pt x="97663" y="569087"/>
                  </a:lnTo>
                  <a:cubicBezTo>
                    <a:pt x="89916" y="561340"/>
                    <a:pt x="82677" y="553339"/>
                    <a:pt x="75692" y="544830"/>
                  </a:cubicBezTo>
                  <a:lnTo>
                    <a:pt x="75692" y="544830"/>
                  </a:lnTo>
                  <a:lnTo>
                    <a:pt x="56261" y="518541"/>
                  </a:lnTo>
                  <a:lnTo>
                    <a:pt x="60198" y="515874"/>
                  </a:lnTo>
                  <a:lnTo>
                    <a:pt x="56261" y="518541"/>
                  </a:lnTo>
                  <a:cubicBezTo>
                    <a:pt x="50165" y="509524"/>
                    <a:pt x="44577" y="500126"/>
                    <a:pt x="39497" y="490474"/>
                  </a:cubicBezTo>
                  <a:lnTo>
                    <a:pt x="43688" y="488188"/>
                  </a:lnTo>
                  <a:lnTo>
                    <a:pt x="39497" y="490474"/>
                  </a:lnTo>
                  <a:cubicBezTo>
                    <a:pt x="34290" y="480822"/>
                    <a:pt x="29718" y="471043"/>
                    <a:pt x="25527" y="460883"/>
                  </a:cubicBezTo>
                  <a:lnTo>
                    <a:pt x="29972" y="459105"/>
                  </a:lnTo>
                  <a:lnTo>
                    <a:pt x="25527" y="460883"/>
                  </a:lnTo>
                  <a:cubicBezTo>
                    <a:pt x="21336" y="450850"/>
                    <a:pt x="17653" y="440563"/>
                    <a:pt x="14478" y="430149"/>
                  </a:cubicBezTo>
                  <a:lnTo>
                    <a:pt x="14478" y="430149"/>
                  </a:lnTo>
                  <a:lnTo>
                    <a:pt x="6477" y="398399"/>
                  </a:lnTo>
                  <a:lnTo>
                    <a:pt x="11176" y="397510"/>
                  </a:lnTo>
                  <a:lnTo>
                    <a:pt x="6477" y="398399"/>
                  </a:lnTo>
                  <a:cubicBezTo>
                    <a:pt x="4318" y="387731"/>
                    <a:pt x="2794" y="376936"/>
                    <a:pt x="1651" y="366014"/>
                  </a:cubicBezTo>
                  <a:lnTo>
                    <a:pt x="1651" y="366014"/>
                  </a:lnTo>
                  <a:lnTo>
                    <a:pt x="0" y="333375"/>
                  </a:lnTo>
                  <a:lnTo>
                    <a:pt x="4826" y="333375"/>
                  </a:lnTo>
                  <a:lnTo>
                    <a:pt x="0" y="333375"/>
                  </a:lnTo>
                  <a:cubicBezTo>
                    <a:pt x="0" y="322453"/>
                    <a:pt x="508" y="311531"/>
                    <a:pt x="1651" y="300736"/>
                  </a:cubicBezTo>
                  <a:lnTo>
                    <a:pt x="1651" y="300736"/>
                  </a:lnTo>
                  <a:lnTo>
                    <a:pt x="6477" y="268351"/>
                  </a:lnTo>
                  <a:lnTo>
                    <a:pt x="11176" y="269240"/>
                  </a:lnTo>
                  <a:lnTo>
                    <a:pt x="6477" y="268351"/>
                  </a:lnTo>
                  <a:cubicBezTo>
                    <a:pt x="8636" y="257683"/>
                    <a:pt x="11303" y="247015"/>
                    <a:pt x="14478" y="236601"/>
                  </a:cubicBezTo>
                  <a:lnTo>
                    <a:pt x="19050" y="237998"/>
                  </a:lnTo>
                  <a:lnTo>
                    <a:pt x="14478" y="236601"/>
                  </a:lnTo>
                  <a:cubicBezTo>
                    <a:pt x="17653" y="226187"/>
                    <a:pt x="21336" y="215900"/>
                    <a:pt x="25527" y="205867"/>
                  </a:cubicBezTo>
                  <a:lnTo>
                    <a:pt x="29972" y="207645"/>
                  </a:lnTo>
                  <a:lnTo>
                    <a:pt x="25527" y="205867"/>
                  </a:lnTo>
                  <a:cubicBezTo>
                    <a:pt x="29718" y="195834"/>
                    <a:pt x="34417" y="185928"/>
                    <a:pt x="39497" y="176276"/>
                  </a:cubicBezTo>
                  <a:lnTo>
                    <a:pt x="43688" y="178562"/>
                  </a:lnTo>
                  <a:lnTo>
                    <a:pt x="39497" y="176276"/>
                  </a:lnTo>
                  <a:cubicBezTo>
                    <a:pt x="44704" y="166624"/>
                    <a:pt x="50292" y="157353"/>
                    <a:pt x="56261" y="148209"/>
                  </a:cubicBezTo>
                  <a:lnTo>
                    <a:pt x="60198" y="150876"/>
                  </a:lnTo>
                  <a:lnTo>
                    <a:pt x="56261" y="148209"/>
                  </a:lnTo>
                  <a:cubicBezTo>
                    <a:pt x="62357" y="139192"/>
                    <a:pt x="68834" y="130429"/>
                    <a:pt x="75692" y="121920"/>
                  </a:cubicBezTo>
                  <a:lnTo>
                    <a:pt x="75692" y="121920"/>
                  </a:lnTo>
                  <a:lnTo>
                    <a:pt x="97663" y="97663"/>
                  </a:lnTo>
                  <a:cubicBezTo>
                    <a:pt x="105410" y="89916"/>
                    <a:pt x="113411" y="82677"/>
                    <a:pt x="121920" y="75692"/>
                  </a:cubicBezTo>
                  <a:lnTo>
                    <a:pt x="121920" y="75692"/>
                  </a:lnTo>
                  <a:lnTo>
                    <a:pt x="148209" y="56261"/>
                  </a:lnTo>
                  <a:lnTo>
                    <a:pt x="150876" y="60198"/>
                  </a:lnTo>
                  <a:lnTo>
                    <a:pt x="148209" y="56261"/>
                  </a:lnTo>
                  <a:cubicBezTo>
                    <a:pt x="157226" y="50165"/>
                    <a:pt x="166624" y="44577"/>
                    <a:pt x="176276" y="39497"/>
                  </a:cubicBezTo>
                  <a:lnTo>
                    <a:pt x="178562" y="43688"/>
                  </a:lnTo>
                  <a:lnTo>
                    <a:pt x="176276" y="39497"/>
                  </a:lnTo>
                  <a:cubicBezTo>
                    <a:pt x="185928" y="34290"/>
                    <a:pt x="195707" y="29718"/>
                    <a:pt x="205867" y="25527"/>
                  </a:cubicBezTo>
                  <a:lnTo>
                    <a:pt x="207645" y="29972"/>
                  </a:lnTo>
                  <a:lnTo>
                    <a:pt x="205867" y="25527"/>
                  </a:lnTo>
                  <a:cubicBezTo>
                    <a:pt x="215900" y="21336"/>
                    <a:pt x="226187" y="17653"/>
                    <a:pt x="236601" y="14478"/>
                  </a:cubicBezTo>
                  <a:lnTo>
                    <a:pt x="236601" y="14478"/>
                  </a:lnTo>
                  <a:lnTo>
                    <a:pt x="268351" y="6477"/>
                  </a:lnTo>
                  <a:cubicBezTo>
                    <a:pt x="279019" y="4318"/>
                    <a:pt x="289814" y="2794"/>
                    <a:pt x="300736" y="1651"/>
                  </a:cubicBezTo>
                  <a:lnTo>
                    <a:pt x="301244" y="6350"/>
                  </a:lnTo>
                  <a:lnTo>
                    <a:pt x="300736" y="1651"/>
                  </a:lnTo>
                  <a:cubicBezTo>
                    <a:pt x="311658" y="635"/>
                    <a:pt x="322453" y="0"/>
                    <a:pt x="333375" y="0"/>
                  </a:cubicBezTo>
                  <a:lnTo>
                    <a:pt x="333375" y="4826"/>
                  </a:lnTo>
                  <a:lnTo>
                    <a:pt x="333375" y="0"/>
                  </a:lnTo>
                  <a:cubicBezTo>
                    <a:pt x="344297" y="0"/>
                    <a:pt x="355219" y="508"/>
                    <a:pt x="366014" y="1651"/>
                  </a:cubicBezTo>
                  <a:lnTo>
                    <a:pt x="366014" y="1651"/>
                  </a:lnTo>
                  <a:lnTo>
                    <a:pt x="398399" y="6477"/>
                  </a:lnTo>
                  <a:cubicBezTo>
                    <a:pt x="409067" y="8636"/>
                    <a:pt x="419735" y="11303"/>
                    <a:pt x="430149" y="14478"/>
                  </a:cubicBezTo>
                  <a:lnTo>
                    <a:pt x="428752" y="19050"/>
                  </a:lnTo>
                  <a:lnTo>
                    <a:pt x="430149" y="14478"/>
                  </a:lnTo>
                  <a:cubicBezTo>
                    <a:pt x="440563" y="17653"/>
                    <a:pt x="450850" y="21336"/>
                    <a:pt x="460883" y="25527"/>
                  </a:cubicBezTo>
                  <a:lnTo>
                    <a:pt x="459105" y="29972"/>
                  </a:lnTo>
                  <a:lnTo>
                    <a:pt x="460883" y="25527"/>
                  </a:lnTo>
                  <a:cubicBezTo>
                    <a:pt x="470916" y="29718"/>
                    <a:pt x="480822" y="34417"/>
                    <a:pt x="490474" y="39497"/>
                  </a:cubicBezTo>
                  <a:lnTo>
                    <a:pt x="490474" y="39497"/>
                  </a:lnTo>
                  <a:lnTo>
                    <a:pt x="518541" y="56261"/>
                  </a:lnTo>
                  <a:lnTo>
                    <a:pt x="515874" y="60198"/>
                  </a:lnTo>
                  <a:lnTo>
                    <a:pt x="518541" y="56261"/>
                  </a:lnTo>
                  <a:cubicBezTo>
                    <a:pt x="527558" y="62357"/>
                    <a:pt x="536321" y="68834"/>
                    <a:pt x="544830" y="75692"/>
                  </a:cubicBezTo>
                  <a:lnTo>
                    <a:pt x="541782" y="79375"/>
                  </a:lnTo>
                  <a:lnTo>
                    <a:pt x="544830" y="75692"/>
                  </a:lnTo>
                  <a:cubicBezTo>
                    <a:pt x="553212" y="82677"/>
                    <a:pt x="561340" y="89916"/>
                    <a:pt x="569087" y="97663"/>
                  </a:cubicBezTo>
                  <a:lnTo>
                    <a:pt x="569087" y="97663"/>
                  </a:lnTo>
                  <a:lnTo>
                    <a:pt x="591058" y="121920"/>
                  </a:lnTo>
                  <a:lnTo>
                    <a:pt x="587375" y="124968"/>
                  </a:lnTo>
                  <a:lnTo>
                    <a:pt x="591058" y="121920"/>
                  </a:lnTo>
                  <a:cubicBezTo>
                    <a:pt x="598043" y="130302"/>
                    <a:pt x="604520" y="139065"/>
                    <a:pt x="610489" y="148209"/>
                  </a:cubicBezTo>
                  <a:lnTo>
                    <a:pt x="606552" y="150876"/>
                  </a:lnTo>
                  <a:lnTo>
                    <a:pt x="610489" y="148209"/>
                  </a:lnTo>
                  <a:cubicBezTo>
                    <a:pt x="616585" y="157226"/>
                    <a:pt x="622173" y="166624"/>
                    <a:pt x="627253" y="176276"/>
                  </a:cubicBezTo>
                  <a:lnTo>
                    <a:pt x="623062" y="178562"/>
                  </a:lnTo>
                  <a:lnTo>
                    <a:pt x="627253" y="176276"/>
                  </a:lnTo>
                  <a:cubicBezTo>
                    <a:pt x="632460" y="185928"/>
                    <a:pt x="637032" y="195707"/>
                    <a:pt x="641223" y="205867"/>
                  </a:cubicBezTo>
                  <a:lnTo>
                    <a:pt x="636778" y="207645"/>
                  </a:lnTo>
                  <a:lnTo>
                    <a:pt x="641223" y="205867"/>
                  </a:lnTo>
                  <a:cubicBezTo>
                    <a:pt x="645414" y="215900"/>
                    <a:pt x="649097" y="226187"/>
                    <a:pt x="652272" y="236601"/>
                  </a:cubicBezTo>
                  <a:lnTo>
                    <a:pt x="647700" y="237998"/>
                  </a:lnTo>
                  <a:lnTo>
                    <a:pt x="652272" y="236601"/>
                  </a:lnTo>
                  <a:cubicBezTo>
                    <a:pt x="655447" y="247015"/>
                    <a:pt x="658114" y="257683"/>
                    <a:pt x="660273" y="268351"/>
                  </a:cubicBezTo>
                  <a:lnTo>
                    <a:pt x="655574" y="269240"/>
                  </a:lnTo>
                  <a:lnTo>
                    <a:pt x="660273" y="268351"/>
                  </a:lnTo>
                  <a:cubicBezTo>
                    <a:pt x="662432" y="279019"/>
                    <a:pt x="663956" y="289814"/>
                    <a:pt x="665099" y="300736"/>
                  </a:cubicBezTo>
                  <a:lnTo>
                    <a:pt x="660400" y="301244"/>
                  </a:lnTo>
                  <a:lnTo>
                    <a:pt x="665099" y="300736"/>
                  </a:lnTo>
                  <a:cubicBezTo>
                    <a:pt x="666115" y="311658"/>
                    <a:pt x="666750" y="322453"/>
                    <a:pt x="666750" y="333375"/>
                  </a:cubicBezTo>
                  <a:lnTo>
                    <a:pt x="661924" y="333375"/>
                  </a:lnTo>
                  <a:lnTo>
                    <a:pt x="666750" y="333375"/>
                  </a:lnTo>
                  <a:moveTo>
                    <a:pt x="657225" y="333375"/>
                  </a:moveTo>
                  <a:lnTo>
                    <a:pt x="657225" y="333375"/>
                  </a:lnTo>
                  <a:lnTo>
                    <a:pt x="655701" y="301625"/>
                  </a:lnTo>
                  <a:cubicBezTo>
                    <a:pt x="654685" y="291084"/>
                    <a:pt x="653161" y="280543"/>
                    <a:pt x="651002" y="270256"/>
                  </a:cubicBezTo>
                  <a:lnTo>
                    <a:pt x="651002" y="270256"/>
                  </a:lnTo>
                  <a:lnTo>
                    <a:pt x="643255" y="239395"/>
                  </a:lnTo>
                  <a:cubicBezTo>
                    <a:pt x="640207" y="229235"/>
                    <a:pt x="636651" y="219329"/>
                    <a:pt x="632587" y="209423"/>
                  </a:cubicBezTo>
                  <a:lnTo>
                    <a:pt x="632587" y="209423"/>
                  </a:lnTo>
                  <a:lnTo>
                    <a:pt x="618998" y="180721"/>
                  </a:lnTo>
                  <a:cubicBezTo>
                    <a:pt x="614045" y="171323"/>
                    <a:pt x="608584" y="162306"/>
                    <a:pt x="602615" y="153416"/>
                  </a:cubicBezTo>
                  <a:lnTo>
                    <a:pt x="602615" y="153416"/>
                  </a:lnTo>
                  <a:lnTo>
                    <a:pt x="583692" y="127889"/>
                  </a:lnTo>
                  <a:cubicBezTo>
                    <a:pt x="576961" y="119634"/>
                    <a:pt x="569849" y="111887"/>
                    <a:pt x="562356" y="104394"/>
                  </a:cubicBezTo>
                  <a:lnTo>
                    <a:pt x="565785" y="100965"/>
                  </a:lnTo>
                  <a:lnTo>
                    <a:pt x="562356" y="104394"/>
                  </a:lnTo>
                  <a:lnTo>
                    <a:pt x="538861" y="83058"/>
                  </a:lnTo>
                  <a:cubicBezTo>
                    <a:pt x="530606" y="76327"/>
                    <a:pt x="522097" y="69977"/>
                    <a:pt x="513334" y="64135"/>
                  </a:cubicBezTo>
                  <a:lnTo>
                    <a:pt x="513334" y="64135"/>
                  </a:lnTo>
                  <a:lnTo>
                    <a:pt x="486029" y="47752"/>
                  </a:lnTo>
                  <a:lnTo>
                    <a:pt x="488315" y="43561"/>
                  </a:lnTo>
                  <a:lnTo>
                    <a:pt x="486029" y="47752"/>
                  </a:lnTo>
                  <a:lnTo>
                    <a:pt x="457327" y="34163"/>
                  </a:lnTo>
                  <a:cubicBezTo>
                    <a:pt x="447548" y="30099"/>
                    <a:pt x="437515" y="26543"/>
                    <a:pt x="427355" y="23495"/>
                  </a:cubicBezTo>
                  <a:lnTo>
                    <a:pt x="427355" y="23495"/>
                  </a:lnTo>
                  <a:lnTo>
                    <a:pt x="396494" y="15748"/>
                  </a:lnTo>
                  <a:lnTo>
                    <a:pt x="397383" y="11049"/>
                  </a:lnTo>
                  <a:lnTo>
                    <a:pt x="396494" y="15748"/>
                  </a:lnTo>
                  <a:lnTo>
                    <a:pt x="365125" y="11049"/>
                  </a:lnTo>
                  <a:lnTo>
                    <a:pt x="365633" y="6350"/>
                  </a:lnTo>
                  <a:lnTo>
                    <a:pt x="365125" y="11049"/>
                  </a:lnTo>
                  <a:lnTo>
                    <a:pt x="333375" y="9525"/>
                  </a:lnTo>
                  <a:cubicBezTo>
                    <a:pt x="322834" y="9525"/>
                    <a:pt x="312166" y="10033"/>
                    <a:pt x="301625" y="11049"/>
                  </a:cubicBezTo>
                  <a:lnTo>
                    <a:pt x="270256" y="15748"/>
                  </a:lnTo>
                  <a:lnTo>
                    <a:pt x="269367" y="11049"/>
                  </a:lnTo>
                  <a:lnTo>
                    <a:pt x="270256" y="15748"/>
                  </a:lnTo>
                  <a:lnTo>
                    <a:pt x="239395" y="23495"/>
                  </a:lnTo>
                  <a:lnTo>
                    <a:pt x="237998" y="18923"/>
                  </a:lnTo>
                  <a:lnTo>
                    <a:pt x="239395" y="23495"/>
                  </a:lnTo>
                  <a:lnTo>
                    <a:pt x="209423" y="34163"/>
                  </a:lnTo>
                  <a:cubicBezTo>
                    <a:pt x="199644" y="38227"/>
                    <a:pt x="189992" y="42799"/>
                    <a:pt x="180721" y="47752"/>
                  </a:cubicBezTo>
                  <a:lnTo>
                    <a:pt x="180721" y="47752"/>
                  </a:lnTo>
                  <a:lnTo>
                    <a:pt x="153416" y="64135"/>
                  </a:lnTo>
                  <a:cubicBezTo>
                    <a:pt x="144653" y="69977"/>
                    <a:pt x="136144" y="76327"/>
                    <a:pt x="127889" y="83058"/>
                  </a:cubicBezTo>
                  <a:lnTo>
                    <a:pt x="124841" y="79375"/>
                  </a:lnTo>
                  <a:lnTo>
                    <a:pt x="127889" y="83058"/>
                  </a:lnTo>
                  <a:lnTo>
                    <a:pt x="104394" y="104394"/>
                  </a:lnTo>
                  <a:lnTo>
                    <a:pt x="100965" y="100965"/>
                  </a:lnTo>
                  <a:lnTo>
                    <a:pt x="104394" y="104394"/>
                  </a:lnTo>
                  <a:lnTo>
                    <a:pt x="83058" y="127889"/>
                  </a:lnTo>
                  <a:lnTo>
                    <a:pt x="79375" y="124841"/>
                  </a:lnTo>
                  <a:lnTo>
                    <a:pt x="83058" y="127889"/>
                  </a:lnTo>
                  <a:lnTo>
                    <a:pt x="64135" y="153416"/>
                  </a:lnTo>
                  <a:cubicBezTo>
                    <a:pt x="58293" y="162179"/>
                    <a:pt x="52832" y="171323"/>
                    <a:pt x="47752" y="180721"/>
                  </a:cubicBezTo>
                  <a:lnTo>
                    <a:pt x="34163" y="209423"/>
                  </a:lnTo>
                  <a:cubicBezTo>
                    <a:pt x="30099" y="219202"/>
                    <a:pt x="26543" y="229235"/>
                    <a:pt x="23495" y="239395"/>
                  </a:cubicBezTo>
                  <a:lnTo>
                    <a:pt x="15748" y="270256"/>
                  </a:lnTo>
                  <a:cubicBezTo>
                    <a:pt x="13716" y="280670"/>
                    <a:pt x="12065" y="291084"/>
                    <a:pt x="11049" y="301625"/>
                  </a:cubicBezTo>
                  <a:lnTo>
                    <a:pt x="6350" y="301117"/>
                  </a:lnTo>
                  <a:lnTo>
                    <a:pt x="11049" y="301625"/>
                  </a:lnTo>
                  <a:lnTo>
                    <a:pt x="9525" y="333375"/>
                  </a:lnTo>
                  <a:cubicBezTo>
                    <a:pt x="9525" y="343916"/>
                    <a:pt x="10033" y="354584"/>
                    <a:pt x="11049" y="365125"/>
                  </a:cubicBezTo>
                  <a:lnTo>
                    <a:pt x="6350" y="365633"/>
                  </a:lnTo>
                  <a:lnTo>
                    <a:pt x="11049" y="365125"/>
                  </a:lnTo>
                  <a:lnTo>
                    <a:pt x="15748" y="396494"/>
                  </a:lnTo>
                  <a:cubicBezTo>
                    <a:pt x="17780" y="406908"/>
                    <a:pt x="20447" y="417195"/>
                    <a:pt x="23495" y="427355"/>
                  </a:cubicBezTo>
                  <a:lnTo>
                    <a:pt x="18923" y="428752"/>
                  </a:lnTo>
                  <a:lnTo>
                    <a:pt x="23495" y="427355"/>
                  </a:lnTo>
                  <a:lnTo>
                    <a:pt x="34163" y="457327"/>
                  </a:lnTo>
                  <a:cubicBezTo>
                    <a:pt x="38227" y="467106"/>
                    <a:pt x="42799" y="476758"/>
                    <a:pt x="47752" y="486029"/>
                  </a:cubicBezTo>
                  <a:lnTo>
                    <a:pt x="47752" y="486029"/>
                  </a:lnTo>
                  <a:lnTo>
                    <a:pt x="64135" y="513334"/>
                  </a:lnTo>
                  <a:cubicBezTo>
                    <a:pt x="69977" y="522097"/>
                    <a:pt x="76327" y="530606"/>
                    <a:pt x="83058" y="538861"/>
                  </a:cubicBezTo>
                  <a:lnTo>
                    <a:pt x="79375" y="541909"/>
                  </a:lnTo>
                  <a:lnTo>
                    <a:pt x="83058" y="538861"/>
                  </a:lnTo>
                  <a:lnTo>
                    <a:pt x="104394" y="562356"/>
                  </a:lnTo>
                  <a:cubicBezTo>
                    <a:pt x="111887" y="569849"/>
                    <a:pt x="119761" y="576961"/>
                    <a:pt x="127889" y="583692"/>
                  </a:cubicBezTo>
                  <a:lnTo>
                    <a:pt x="124841" y="587375"/>
                  </a:lnTo>
                  <a:lnTo>
                    <a:pt x="127889" y="583692"/>
                  </a:lnTo>
                  <a:lnTo>
                    <a:pt x="153416" y="602615"/>
                  </a:lnTo>
                  <a:cubicBezTo>
                    <a:pt x="162179" y="608457"/>
                    <a:pt x="171323" y="613918"/>
                    <a:pt x="180721" y="618998"/>
                  </a:cubicBezTo>
                  <a:lnTo>
                    <a:pt x="180721" y="618998"/>
                  </a:lnTo>
                  <a:lnTo>
                    <a:pt x="209423" y="632587"/>
                  </a:lnTo>
                  <a:cubicBezTo>
                    <a:pt x="219202" y="636651"/>
                    <a:pt x="229235" y="640207"/>
                    <a:pt x="239395" y="643255"/>
                  </a:cubicBezTo>
                  <a:lnTo>
                    <a:pt x="237998" y="647827"/>
                  </a:lnTo>
                  <a:lnTo>
                    <a:pt x="239395" y="643255"/>
                  </a:lnTo>
                  <a:lnTo>
                    <a:pt x="270256" y="651002"/>
                  </a:lnTo>
                  <a:cubicBezTo>
                    <a:pt x="280670" y="653034"/>
                    <a:pt x="291084" y="654685"/>
                    <a:pt x="301625" y="655701"/>
                  </a:cubicBezTo>
                  <a:lnTo>
                    <a:pt x="301117" y="660400"/>
                  </a:lnTo>
                  <a:lnTo>
                    <a:pt x="301625" y="655701"/>
                  </a:lnTo>
                  <a:lnTo>
                    <a:pt x="333375" y="657225"/>
                  </a:lnTo>
                  <a:cubicBezTo>
                    <a:pt x="343916" y="657225"/>
                    <a:pt x="354584" y="656717"/>
                    <a:pt x="365125" y="655701"/>
                  </a:cubicBezTo>
                  <a:lnTo>
                    <a:pt x="365633" y="660400"/>
                  </a:lnTo>
                  <a:lnTo>
                    <a:pt x="365125" y="655701"/>
                  </a:lnTo>
                  <a:lnTo>
                    <a:pt x="396494" y="651002"/>
                  </a:lnTo>
                  <a:cubicBezTo>
                    <a:pt x="406908" y="648970"/>
                    <a:pt x="417195" y="646303"/>
                    <a:pt x="427355" y="643255"/>
                  </a:cubicBezTo>
                  <a:lnTo>
                    <a:pt x="427355" y="643255"/>
                  </a:lnTo>
                  <a:lnTo>
                    <a:pt x="457327" y="632587"/>
                  </a:lnTo>
                  <a:cubicBezTo>
                    <a:pt x="467106" y="628523"/>
                    <a:pt x="476758" y="623951"/>
                    <a:pt x="486029" y="618998"/>
                  </a:cubicBezTo>
                  <a:lnTo>
                    <a:pt x="513334" y="602615"/>
                  </a:lnTo>
                  <a:cubicBezTo>
                    <a:pt x="522097" y="596773"/>
                    <a:pt x="530606" y="590423"/>
                    <a:pt x="538861" y="583692"/>
                  </a:cubicBezTo>
                  <a:lnTo>
                    <a:pt x="538861" y="583692"/>
                  </a:lnTo>
                  <a:lnTo>
                    <a:pt x="562356" y="562356"/>
                  </a:lnTo>
                  <a:lnTo>
                    <a:pt x="565785" y="565785"/>
                  </a:lnTo>
                  <a:lnTo>
                    <a:pt x="562356" y="562356"/>
                  </a:lnTo>
                  <a:lnTo>
                    <a:pt x="583692" y="538861"/>
                  </a:lnTo>
                  <a:cubicBezTo>
                    <a:pt x="590423" y="530606"/>
                    <a:pt x="596773" y="522097"/>
                    <a:pt x="602615" y="513334"/>
                  </a:cubicBezTo>
                  <a:lnTo>
                    <a:pt x="602615" y="513334"/>
                  </a:lnTo>
                  <a:lnTo>
                    <a:pt x="618998" y="486029"/>
                  </a:lnTo>
                  <a:cubicBezTo>
                    <a:pt x="623951" y="476631"/>
                    <a:pt x="628523" y="467106"/>
                    <a:pt x="632587" y="457327"/>
                  </a:cubicBezTo>
                  <a:lnTo>
                    <a:pt x="643255" y="427355"/>
                  </a:lnTo>
                  <a:cubicBezTo>
                    <a:pt x="646303" y="417195"/>
                    <a:pt x="648843" y="406908"/>
                    <a:pt x="651002" y="396494"/>
                  </a:cubicBezTo>
                  <a:lnTo>
                    <a:pt x="655701" y="365125"/>
                  </a:lnTo>
                  <a:cubicBezTo>
                    <a:pt x="656717" y="354584"/>
                    <a:pt x="657225" y="344043"/>
                    <a:pt x="657225" y="333375"/>
                  </a:cubicBez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334264" y="68072"/>
              <a:ext cx="344932" cy="344932"/>
            </a:xfrm>
            <a:custGeom>
              <a:avLst/>
              <a:gdLst/>
              <a:ahLst/>
              <a:cxnLst/>
              <a:rect r="r" b="b" t="t" l="l"/>
              <a:pathLst>
                <a:path h="344932" w="344932">
                  <a:moveTo>
                    <a:pt x="344932" y="172593"/>
                  </a:moveTo>
                  <a:lnTo>
                    <a:pt x="341630" y="206248"/>
                  </a:lnTo>
                  <a:cubicBezTo>
                    <a:pt x="339471" y="217297"/>
                    <a:pt x="336169" y="228092"/>
                    <a:pt x="331851" y="238633"/>
                  </a:cubicBezTo>
                  <a:lnTo>
                    <a:pt x="315976" y="268351"/>
                  </a:lnTo>
                  <a:cubicBezTo>
                    <a:pt x="309626" y="277749"/>
                    <a:pt x="302514" y="286512"/>
                    <a:pt x="294513" y="294513"/>
                  </a:cubicBezTo>
                  <a:lnTo>
                    <a:pt x="268351" y="315976"/>
                  </a:lnTo>
                  <a:cubicBezTo>
                    <a:pt x="258953" y="322326"/>
                    <a:pt x="249047" y="327533"/>
                    <a:pt x="238506" y="331851"/>
                  </a:cubicBezTo>
                  <a:lnTo>
                    <a:pt x="206121" y="341630"/>
                  </a:lnTo>
                  <a:cubicBezTo>
                    <a:pt x="195072" y="343789"/>
                    <a:pt x="183769" y="344932"/>
                    <a:pt x="172466" y="344932"/>
                  </a:cubicBezTo>
                  <a:lnTo>
                    <a:pt x="138811" y="341630"/>
                  </a:lnTo>
                  <a:cubicBezTo>
                    <a:pt x="127762" y="339471"/>
                    <a:pt x="116967" y="336169"/>
                    <a:pt x="106426" y="331851"/>
                  </a:cubicBezTo>
                  <a:lnTo>
                    <a:pt x="76581" y="315976"/>
                  </a:lnTo>
                  <a:cubicBezTo>
                    <a:pt x="67183" y="309626"/>
                    <a:pt x="58420" y="302514"/>
                    <a:pt x="50419" y="294513"/>
                  </a:cubicBezTo>
                  <a:lnTo>
                    <a:pt x="28956" y="268351"/>
                  </a:lnTo>
                  <a:cubicBezTo>
                    <a:pt x="22606" y="258953"/>
                    <a:pt x="17399" y="249047"/>
                    <a:pt x="13081" y="238506"/>
                  </a:cubicBezTo>
                  <a:lnTo>
                    <a:pt x="3302" y="206121"/>
                  </a:lnTo>
                  <a:cubicBezTo>
                    <a:pt x="1143" y="195072"/>
                    <a:pt x="0" y="183769"/>
                    <a:pt x="0" y="172466"/>
                  </a:cubicBezTo>
                  <a:lnTo>
                    <a:pt x="3302" y="138811"/>
                  </a:lnTo>
                  <a:cubicBezTo>
                    <a:pt x="5461" y="127762"/>
                    <a:pt x="8763" y="116967"/>
                    <a:pt x="13081" y="106426"/>
                  </a:cubicBezTo>
                  <a:lnTo>
                    <a:pt x="28956" y="76581"/>
                  </a:lnTo>
                  <a:cubicBezTo>
                    <a:pt x="35306" y="67183"/>
                    <a:pt x="42418" y="58420"/>
                    <a:pt x="50419" y="50419"/>
                  </a:cubicBezTo>
                  <a:lnTo>
                    <a:pt x="76581" y="28956"/>
                  </a:lnTo>
                  <a:cubicBezTo>
                    <a:pt x="85979" y="22606"/>
                    <a:pt x="95885" y="17399"/>
                    <a:pt x="106426" y="13081"/>
                  </a:cubicBezTo>
                  <a:lnTo>
                    <a:pt x="138811" y="3302"/>
                  </a:lnTo>
                  <a:cubicBezTo>
                    <a:pt x="149860" y="1143"/>
                    <a:pt x="161163" y="0"/>
                    <a:pt x="172466" y="0"/>
                  </a:cubicBezTo>
                  <a:lnTo>
                    <a:pt x="206121" y="3302"/>
                  </a:lnTo>
                  <a:cubicBezTo>
                    <a:pt x="217170" y="5461"/>
                    <a:pt x="227965" y="8763"/>
                    <a:pt x="238506" y="13081"/>
                  </a:cubicBezTo>
                  <a:lnTo>
                    <a:pt x="268351" y="28956"/>
                  </a:lnTo>
                  <a:cubicBezTo>
                    <a:pt x="277749" y="35306"/>
                    <a:pt x="286512" y="42418"/>
                    <a:pt x="294513" y="50419"/>
                  </a:cubicBezTo>
                  <a:lnTo>
                    <a:pt x="315976" y="76581"/>
                  </a:lnTo>
                  <a:cubicBezTo>
                    <a:pt x="322326" y="85979"/>
                    <a:pt x="327533" y="95885"/>
                    <a:pt x="331851" y="106426"/>
                  </a:cubicBezTo>
                  <a:lnTo>
                    <a:pt x="341630" y="138811"/>
                  </a:lnTo>
                  <a:cubicBezTo>
                    <a:pt x="343789" y="149860"/>
                    <a:pt x="344932" y="161163"/>
                    <a:pt x="344932" y="172466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329692" y="63500"/>
              <a:ext cx="354330" cy="354330"/>
            </a:xfrm>
            <a:custGeom>
              <a:avLst/>
              <a:gdLst/>
              <a:ahLst/>
              <a:cxnLst/>
              <a:rect r="r" b="b" t="t" l="l"/>
              <a:pathLst>
                <a:path h="354330" w="354330">
                  <a:moveTo>
                    <a:pt x="354330" y="177165"/>
                  </a:moveTo>
                  <a:lnTo>
                    <a:pt x="350901" y="211709"/>
                  </a:lnTo>
                  <a:cubicBezTo>
                    <a:pt x="348615" y="223139"/>
                    <a:pt x="345313" y="234188"/>
                    <a:pt x="340868" y="244983"/>
                  </a:cubicBezTo>
                  <a:lnTo>
                    <a:pt x="336423" y="243205"/>
                  </a:lnTo>
                  <a:lnTo>
                    <a:pt x="340868" y="244983"/>
                  </a:lnTo>
                  <a:cubicBezTo>
                    <a:pt x="336423" y="255778"/>
                    <a:pt x="330962" y="265938"/>
                    <a:pt x="324485" y="275590"/>
                  </a:cubicBezTo>
                  <a:lnTo>
                    <a:pt x="324485" y="275590"/>
                  </a:lnTo>
                  <a:lnTo>
                    <a:pt x="302387" y="302387"/>
                  </a:lnTo>
                  <a:cubicBezTo>
                    <a:pt x="294132" y="310642"/>
                    <a:pt x="285242" y="318008"/>
                    <a:pt x="275590" y="324485"/>
                  </a:cubicBezTo>
                  <a:lnTo>
                    <a:pt x="275590" y="324485"/>
                  </a:lnTo>
                  <a:lnTo>
                    <a:pt x="244983" y="340868"/>
                  </a:lnTo>
                  <a:lnTo>
                    <a:pt x="243205" y="336423"/>
                  </a:lnTo>
                  <a:lnTo>
                    <a:pt x="244983" y="340868"/>
                  </a:lnTo>
                  <a:cubicBezTo>
                    <a:pt x="234188" y="345313"/>
                    <a:pt x="223139" y="348742"/>
                    <a:pt x="211709" y="350901"/>
                  </a:cubicBezTo>
                  <a:lnTo>
                    <a:pt x="210820" y="346202"/>
                  </a:lnTo>
                  <a:lnTo>
                    <a:pt x="211709" y="350901"/>
                  </a:lnTo>
                  <a:cubicBezTo>
                    <a:pt x="200279" y="353187"/>
                    <a:pt x="188722" y="354330"/>
                    <a:pt x="177165" y="354330"/>
                  </a:cubicBezTo>
                  <a:lnTo>
                    <a:pt x="142621" y="350901"/>
                  </a:lnTo>
                  <a:cubicBezTo>
                    <a:pt x="131191" y="348615"/>
                    <a:pt x="120142" y="345313"/>
                    <a:pt x="109347" y="340868"/>
                  </a:cubicBezTo>
                  <a:lnTo>
                    <a:pt x="111125" y="336423"/>
                  </a:lnTo>
                  <a:lnTo>
                    <a:pt x="109347" y="340868"/>
                  </a:lnTo>
                  <a:cubicBezTo>
                    <a:pt x="98552" y="336423"/>
                    <a:pt x="88392" y="330962"/>
                    <a:pt x="78740" y="324485"/>
                  </a:cubicBezTo>
                  <a:lnTo>
                    <a:pt x="78740" y="324485"/>
                  </a:lnTo>
                  <a:lnTo>
                    <a:pt x="51943" y="302387"/>
                  </a:lnTo>
                  <a:cubicBezTo>
                    <a:pt x="43688" y="294132"/>
                    <a:pt x="36322" y="285242"/>
                    <a:pt x="29845" y="275590"/>
                  </a:cubicBezTo>
                  <a:lnTo>
                    <a:pt x="29845" y="275590"/>
                  </a:lnTo>
                  <a:lnTo>
                    <a:pt x="13462" y="244983"/>
                  </a:lnTo>
                  <a:cubicBezTo>
                    <a:pt x="9017" y="234188"/>
                    <a:pt x="5588" y="223139"/>
                    <a:pt x="3429" y="211709"/>
                  </a:cubicBezTo>
                  <a:lnTo>
                    <a:pt x="8128" y="210820"/>
                  </a:lnTo>
                  <a:lnTo>
                    <a:pt x="3429" y="211709"/>
                  </a:lnTo>
                  <a:cubicBezTo>
                    <a:pt x="1143" y="200279"/>
                    <a:pt x="0" y="188722"/>
                    <a:pt x="0" y="177165"/>
                  </a:cubicBezTo>
                  <a:lnTo>
                    <a:pt x="4826" y="177165"/>
                  </a:lnTo>
                  <a:lnTo>
                    <a:pt x="0" y="177165"/>
                  </a:lnTo>
                  <a:cubicBezTo>
                    <a:pt x="0" y="165481"/>
                    <a:pt x="1143" y="154051"/>
                    <a:pt x="3429" y="142621"/>
                  </a:cubicBezTo>
                  <a:lnTo>
                    <a:pt x="3429" y="142621"/>
                  </a:lnTo>
                  <a:lnTo>
                    <a:pt x="13462" y="109347"/>
                  </a:lnTo>
                  <a:cubicBezTo>
                    <a:pt x="17907" y="98552"/>
                    <a:pt x="23368" y="88392"/>
                    <a:pt x="29845" y="78740"/>
                  </a:cubicBezTo>
                  <a:lnTo>
                    <a:pt x="29845" y="78740"/>
                  </a:lnTo>
                  <a:lnTo>
                    <a:pt x="51943" y="51943"/>
                  </a:lnTo>
                  <a:cubicBezTo>
                    <a:pt x="60198" y="43688"/>
                    <a:pt x="69088" y="36322"/>
                    <a:pt x="78740" y="29845"/>
                  </a:cubicBezTo>
                  <a:lnTo>
                    <a:pt x="78740" y="29845"/>
                  </a:lnTo>
                  <a:lnTo>
                    <a:pt x="109347" y="13462"/>
                  </a:lnTo>
                  <a:lnTo>
                    <a:pt x="111125" y="17907"/>
                  </a:lnTo>
                  <a:lnTo>
                    <a:pt x="109347" y="13462"/>
                  </a:lnTo>
                  <a:cubicBezTo>
                    <a:pt x="120142" y="9017"/>
                    <a:pt x="131191" y="5588"/>
                    <a:pt x="142621" y="3429"/>
                  </a:cubicBezTo>
                  <a:lnTo>
                    <a:pt x="143510" y="8128"/>
                  </a:lnTo>
                  <a:lnTo>
                    <a:pt x="142621" y="3429"/>
                  </a:lnTo>
                  <a:cubicBezTo>
                    <a:pt x="154051" y="1143"/>
                    <a:pt x="165608" y="0"/>
                    <a:pt x="177165" y="0"/>
                  </a:cubicBezTo>
                  <a:lnTo>
                    <a:pt x="177165" y="4826"/>
                  </a:lnTo>
                  <a:lnTo>
                    <a:pt x="177165" y="0"/>
                  </a:lnTo>
                  <a:cubicBezTo>
                    <a:pt x="188849" y="0"/>
                    <a:pt x="200279" y="1143"/>
                    <a:pt x="211709" y="3429"/>
                  </a:cubicBezTo>
                  <a:lnTo>
                    <a:pt x="210820" y="8128"/>
                  </a:lnTo>
                  <a:lnTo>
                    <a:pt x="211709" y="3429"/>
                  </a:lnTo>
                  <a:cubicBezTo>
                    <a:pt x="223139" y="5715"/>
                    <a:pt x="234188" y="9017"/>
                    <a:pt x="244983" y="13462"/>
                  </a:cubicBezTo>
                  <a:lnTo>
                    <a:pt x="243205" y="17907"/>
                  </a:lnTo>
                  <a:lnTo>
                    <a:pt x="244983" y="13462"/>
                  </a:lnTo>
                  <a:cubicBezTo>
                    <a:pt x="255778" y="17907"/>
                    <a:pt x="265938" y="23368"/>
                    <a:pt x="275590" y="29845"/>
                  </a:cubicBezTo>
                  <a:lnTo>
                    <a:pt x="275590" y="29845"/>
                  </a:lnTo>
                  <a:lnTo>
                    <a:pt x="302387" y="51943"/>
                  </a:lnTo>
                  <a:cubicBezTo>
                    <a:pt x="310642" y="60198"/>
                    <a:pt x="318008" y="69088"/>
                    <a:pt x="324485" y="78740"/>
                  </a:cubicBezTo>
                  <a:lnTo>
                    <a:pt x="324485" y="78740"/>
                  </a:lnTo>
                  <a:lnTo>
                    <a:pt x="340868" y="109347"/>
                  </a:lnTo>
                  <a:cubicBezTo>
                    <a:pt x="345313" y="120142"/>
                    <a:pt x="348742" y="131191"/>
                    <a:pt x="350901" y="142621"/>
                  </a:cubicBezTo>
                  <a:lnTo>
                    <a:pt x="350901" y="142621"/>
                  </a:lnTo>
                  <a:lnTo>
                    <a:pt x="354330" y="177165"/>
                  </a:lnTo>
                  <a:lnTo>
                    <a:pt x="349504" y="177165"/>
                  </a:lnTo>
                  <a:lnTo>
                    <a:pt x="354330" y="177165"/>
                  </a:lnTo>
                  <a:moveTo>
                    <a:pt x="344805" y="177165"/>
                  </a:moveTo>
                  <a:lnTo>
                    <a:pt x="341630" y="144399"/>
                  </a:lnTo>
                  <a:lnTo>
                    <a:pt x="346329" y="143510"/>
                  </a:lnTo>
                  <a:lnTo>
                    <a:pt x="341630" y="144399"/>
                  </a:lnTo>
                  <a:lnTo>
                    <a:pt x="332105" y="112903"/>
                  </a:lnTo>
                  <a:lnTo>
                    <a:pt x="336550" y="111125"/>
                  </a:lnTo>
                  <a:lnTo>
                    <a:pt x="332105" y="112903"/>
                  </a:lnTo>
                  <a:lnTo>
                    <a:pt x="316611" y="83947"/>
                  </a:lnTo>
                  <a:lnTo>
                    <a:pt x="320548" y="81280"/>
                  </a:lnTo>
                  <a:lnTo>
                    <a:pt x="316611" y="83947"/>
                  </a:lnTo>
                  <a:lnTo>
                    <a:pt x="295783" y="58547"/>
                  </a:lnTo>
                  <a:lnTo>
                    <a:pt x="299212" y="55118"/>
                  </a:lnTo>
                  <a:lnTo>
                    <a:pt x="295783" y="58547"/>
                  </a:lnTo>
                  <a:lnTo>
                    <a:pt x="270383" y="37719"/>
                  </a:lnTo>
                  <a:lnTo>
                    <a:pt x="273050" y="33782"/>
                  </a:lnTo>
                  <a:lnTo>
                    <a:pt x="270383" y="37719"/>
                  </a:lnTo>
                  <a:lnTo>
                    <a:pt x="241427" y="22225"/>
                  </a:lnTo>
                  <a:cubicBezTo>
                    <a:pt x="231267" y="18034"/>
                    <a:pt x="220726" y="14859"/>
                    <a:pt x="209931" y="12700"/>
                  </a:cubicBezTo>
                  <a:lnTo>
                    <a:pt x="209931" y="12700"/>
                  </a:lnTo>
                  <a:lnTo>
                    <a:pt x="177165" y="9525"/>
                  </a:lnTo>
                  <a:cubicBezTo>
                    <a:pt x="166116" y="9525"/>
                    <a:pt x="155194" y="10541"/>
                    <a:pt x="144399" y="12700"/>
                  </a:cubicBezTo>
                  <a:lnTo>
                    <a:pt x="144399" y="12700"/>
                  </a:lnTo>
                  <a:lnTo>
                    <a:pt x="112903" y="22225"/>
                  </a:lnTo>
                  <a:cubicBezTo>
                    <a:pt x="102743" y="26416"/>
                    <a:pt x="93091" y="31623"/>
                    <a:pt x="83947" y="37719"/>
                  </a:cubicBezTo>
                  <a:lnTo>
                    <a:pt x="81280" y="33782"/>
                  </a:lnTo>
                  <a:lnTo>
                    <a:pt x="83947" y="37719"/>
                  </a:lnTo>
                  <a:lnTo>
                    <a:pt x="58547" y="58547"/>
                  </a:lnTo>
                  <a:lnTo>
                    <a:pt x="55118" y="55118"/>
                  </a:lnTo>
                  <a:lnTo>
                    <a:pt x="58547" y="58547"/>
                  </a:lnTo>
                  <a:lnTo>
                    <a:pt x="37719" y="83947"/>
                  </a:lnTo>
                  <a:lnTo>
                    <a:pt x="33782" y="81280"/>
                  </a:lnTo>
                  <a:lnTo>
                    <a:pt x="37719" y="83947"/>
                  </a:lnTo>
                  <a:lnTo>
                    <a:pt x="22225" y="112903"/>
                  </a:lnTo>
                  <a:lnTo>
                    <a:pt x="17780" y="111125"/>
                  </a:lnTo>
                  <a:lnTo>
                    <a:pt x="22225" y="112903"/>
                  </a:lnTo>
                  <a:lnTo>
                    <a:pt x="12700" y="144399"/>
                  </a:lnTo>
                  <a:lnTo>
                    <a:pt x="8001" y="143510"/>
                  </a:lnTo>
                  <a:lnTo>
                    <a:pt x="12700" y="144399"/>
                  </a:lnTo>
                  <a:lnTo>
                    <a:pt x="9525" y="177165"/>
                  </a:lnTo>
                  <a:cubicBezTo>
                    <a:pt x="9525" y="188214"/>
                    <a:pt x="10541" y="199136"/>
                    <a:pt x="12700" y="209931"/>
                  </a:cubicBezTo>
                  <a:lnTo>
                    <a:pt x="12700" y="209931"/>
                  </a:lnTo>
                  <a:lnTo>
                    <a:pt x="22225" y="241300"/>
                  </a:lnTo>
                  <a:lnTo>
                    <a:pt x="17780" y="243078"/>
                  </a:lnTo>
                  <a:lnTo>
                    <a:pt x="22225" y="241300"/>
                  </a:lnTo>
                  <a:lnTo>
                    <a:pt x="37719" y="270256"/>
                  </a:lnTo>
                  <a:lnTo>
                    <a:pt x="33782" y="272923"/>
                  </a:lnTo>
                  <a:lnTo>
                    <a:pt x="37719" y="270256"/>
                  </a:lnTo>
                  <a:lnTo>
                    <a:pt x="58547" y="295656"/>
                  </a:lnTo>
                  <a:lnTo>
                    <a:pt x="55118" y="299085"/>
                  </a:lnTo>
                  <a:lnTo>
                    <a:pt x="58547" y="295656"/>
                  </a:lnTo>
                  <a:lnTo>
                    <a:pt x="83947" y="316484"/>
                  </a:lnTo>
                  <a:lnTo>
                    <a:pt x="81280" y="320421"/>
                  </a:lnTo>
                  <a:lnTo>
                    <a:pt x="83947" y="316484"/>
                  </a:lnTo>
                  <a:lnTo>
                    <a:pt x="112903" y="331978"/>
                  </a:lnTo>
                  <a:cubicBezTo>
                    <a:pt x="123063" y="336169"/>
                    <a:pt x="133604" y="339344"/>
                    <a:pt x="144399" y="341503"/>
                  </a:cubicBezTo>
                  <a:lnTo>
                    <a:pt x="143510" y="346202"/>
                  </a:lnTo>
                  <a:lnTo>
                    <a:pt x="144399" y="341503"/>
                  </a:lnTo>
                  <a:lnTo>
                    <a:pt x="177165" y="344678"/>
                  </a:lnTo>
                  <a:cubicBezTo>
                    <a:pt x="188214" y="344678"/>
                    <a:pt x="199136" y="343662"/>
                    <a:pt x="209931" y="341503"/>
                  </a:cubicBezTo>
                  <a:lnTo>
                    <a:pt x="209931" y="341503"/>
                  </a:lnTo>
                  <a:lnTo>
                    <a:pt x="241427" y="331978"/>
                  </a:lnTo>
                  <a:cubicBezTo>
                    <a:pt x="251587" y="327787"/>
                    <a:pt x="261239" y="322580"/>
                    <a:pt x="270383" y="316484"/>
                  </a:cubicBezTo>
                  <a:lnTo>
                    <a:pt x="273050" y="320421"/>
                  </a:lnTo>
                  <a:lnTo>
                    <a:pt x="270383" y="316484"/>
                  </a:lnTo>
                  <a:lnTo>
                    <a:pt x="295783" y="295656"/>
                  </a:lnTo>
                  <a:lnTo>
                    <a:pt x="299212" y="299085"/>
                  </a:lnTo>
                  <a:lnTo>
                    <a:pt x="295783" y="295656"/>
                  </a:lnTo>
                  <a:lnTo>
                    <a:pt x="316611" y="270256"/>
                  </a:lnTo>
                  <a:lnTo>
                    <a:pt x="320548" y="272923"/>
                  </a:lnTo>
                  <a:lnTo>
                    <a:pt x="316611" y="270256"/>
                  </a:lnTo>
                  <a:lnTo>
                    <a:pt x="331978" y="241300"/>
                  </a:lnTo>
                  <a:cubicBezTo>
                    <a:pt x="336169" y="231140"/>
                    <a:pt x="339344" y="220599"/>
                    <a:pt x="341503" y="209804"/>
                  </a:cubicBezTo>
                  <a:lnTo>
                    <a:pt x="346202" y="210693"/>
                  </a:lnTo>
                  <a:lnTo>
                    <a:pt x="341503" y="209804"/>
                  </a:lnTo>
                  <a:lnTo>
                    <a:pt x="344678" y="177038"/>
                  </a:ln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63500" y="137795"/>
              <a:ext cx="821309" cy="228600"/>
            </a:xfrm>
            <a:custGeom>
              <a:avLst/>
              <a:gdLst/>
              <a:ahLst/>
              <a:cxnLst/>
              <a:rect r="r" b="b" t="t" l="l"/>
              <a:pathLst>
                <a:path h="228600" w="821309">
                  <a:moveTo>
                    <a:pt x="38100" y="0"/>
                  </a:moveTo>
                  <a:lnTo>
                    <a:pt x="783209" y="0"/>
                  </a:lnTo>
                  <a:cubicBezTo>
                    <a:pt x="788289" y="0"/>
                    <a:pt x="793115" y="1016"/>
                    <a:pt x="797814" y="2921"/>
                  </a:cubicBezTo>
                  <a:lnTo>
                    <a:pt x="806577" y="7620"/>
                  </a:lnTo>
                  <a:cubicBezTo>
                    <a:pt x="813689" y="14732"/>
                    <a:pt x="816483" y="18923"/>
                    <a:pt x="818388" y="23495"/>
                  </a:cubicBezTo>
                  <a:lnTo>
                    <a:pt x="821309" y="33020"/>
                  </a:lnTo>
                  <a:lnTo>
                    <a:pt x="821309" y="190500"/>
                  </a:lnTo>
                  <a:cubicBezTo>
                    <a:pt x="821309" y="195580"/>
                    <a:pt x="820293" y="200406"/>
                    <a:pt x="818388" y="205105"/>
                  </a:cubicBezTo>
                  <a:lnTo>
                    <a:pt x="813689" y="213868"/>
                  </a:lnTo>
                  <a:cubicBezTo>
                    <a:pt x="806577" y="220980"/>
                    <a:pt x="802386" y="223774"/>
                    <a:pt x="797814" y="225679"/>
                  </a:cubicBezTo>
                  <a:lnTo>
                    <a:pt x="788289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42062" y="470281"/>
              <a:ext cx="529590" cy="228600"/>
            </a:xfrm>
            <a:custGeom>
              <a:avLst/>
              <a:gdLst/>
              <a:ahLst/>
              <a:cxnLst/>
              <a:rect r="r" b="b" t="t" l="l"/>
              <a:pathLst>
                <a:path h="228600" w="529590">
                  <a:moveTo>
                    <a:pt x="38100" y="0"/>
                  </a:moveTo>
                  <a:lnTo>
                    <a:pt x="491490" y="0"/>
                  </a:lnTo>
                  <a:cubicBezTo>
                    <a:pt x="496570" y="0"/>
                    <a:pt x="501396" y="1016"/>
                    <a:pt x="506095" y="2921"/>
                  </a:cubicBezTo>
                  <a:lnTo>
                    <a:pt x="514858" y="7620"/>
                  </a:lnTo>
                  <a:cubicBezTo>
                    <a:pt x="521970" y="14732"/>
                    <a:pt x="524764" y="18923"/>
                    <a:pt x="526669" y="23495"/>
                  </a:cubicBezTo>
                  <a:lnTo>
                    <a:pt x="529590" y="33020"/>
                  </a:lnTo>
                  <a:lnTo>
                    <a:pt x="529590" y="190500"/>
                  </a:lnTo>
                  <a:cubicBezTo>
                    <a:pt x="529590" y="195580"/>
                    <a:pt x="528574" y="200406"/>
                    <a:pt x="526669" y="205105"/>
                  </a:cubicBezTo>
                  <a:lnTo>
                    <a:pt x="521970" y="213868"/>
                  </a:lnTo>
                  <a:cubicBezTo>
                    <a:pt x="514858" y="220980"/>
                    <a:pt x="510667" y="223774"/>
                    <a:pt x="506095" y="225679"/>
                  </a:cubicBezTo>
                  <a:lnTo>
                    <a:pt x="496570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</p:grpSp>
      <p:sp>
        <p:nvSpPr>
          <p:cNvPr name="Freeform 63" id="63"/>
          <p:cNvSpPr/>
          <p:nvPr/>
        </p:nvSpPr>
        <p:spPr>
          <a:xfrm flipH="false" flipV="false" rot="0">
            <a:off x="12773001" y="6885359"/>
            <a:ext cx="1861985" cy="1727838"/>
          </a:xfrm>
          <a:custGeom>
            <a:avLst/>
            <a:gdLst/>
            <a:ahLst/>
            <a:cxnLst/>
            <a:rect r="r" b="b" t="t" l="l"/>
            <a:pathLst>
              <a:path h="1727838" w="1861985">
                <a:moveTo>
                  <a:pt x="0" y="0"/>
                </a:moveTo>
                <a:lnTo>
                  <a:pt x="1861985" y="0"/>
                </a:lnTo>
                <a:lnTo>
                  <a:pt x="1861985" y="1727838"/>
                </a:lnTo>
                <a:lnTo>
                  <a:pt x="0" y="172783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>
            <a:grpSpLocks noChangeAspect="true"/>
          </p:cNvGrpSpPr>
          <p:nvPr/>
        </p:nvGrpSpPr>
        <p:grpSpPr>
          <a:xfrm rot="0">
            <a:off x="15984749" y="8542371"/>
            <a:ext cx="1139543" cy="1548255"/>
            <a:chOff x="0" y="0"/>
            <a:chExt cx="773760" cy="105128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68326" y="349250"/>
              <a:ext cx="637286" cy="637159"/>
            </a:xfrm>
            <a:custGeom>
              <a:avLst/>
              <a:gdLst/>
              <a:ahLst/>
              <a:cxnLst/>
              <a:rect r="r" b="b" t="t" l="l"/>
              <a:pathLst>
                <a:path h="637159" w="637286">
                  <a:moveTo>
                    <a:pt x="637159" y="318643"/>
                  </a:moveTo>
                  <a:lnTo>
                    <a:pt x="635635" y="349885"/>
                  </a:lnTo>
                  <a:cubicBezTo>
                    <a:pt x="634619" y="360299"/>
                    <a:pt x="633095" y="370586"/>
                    <a:pt x="631063" y="380873"/>
                  </a:cubicBezTo>
                  <a:lnTo>
                    <a:pt x="623443" y="411226"/>
                  </a:lnTo>
                  <a:cubicBezTo>
                    <a:pt x="620395" y="421259"/>
                    <a:pt x="616966" y="431038"/>
                    <a:pt x="612902" y="440690"/>
                  </a:cubicBezTo>
                  <a:lnTo>
                    <a:pt x="599567" y="469011"/>
                  </a:lnTo>
                  <a:cubicBezTo>
                    <a:pt x="594614" y="478155"/>
                    <a:pt x="589280" y="487172"/>
                    <a:pt x="583438" y="495808"/>
                  </a:cubicBezTo>
                  <a:lnTo>
                    <a:pt x="564896" y="520700"/>
                  </a:lnTo>
                  <a:cubicBezTo>
                    <a:pt x="558292" y="528828"/>
                    <a:pt x="551307" y="536448"/>
                    <a:pt x="543941" y="543814"/>
                  </a:cubicBezTo>
                  <a:lnTo>
                    <a:pt x="520827" y="564769"/>
                  </a:lnTo>
                  <a:cubicBezTo>
                    <a:pt x="512699" y="571373"/>
                    <a:pt x="504444" y="577596"/>
                    <a:pt x="495681" y="583438"/>
                  </a:cubicBezTo>
                  <a:lnTo>
                    <a:pt x="468884" y="599567"/>
                  </a:lnTo>
                  <a:cubicBezTo>
                    <a:pt x="459740" y="604520"/>
                    <a:pt x="450215" y="608965"/>
                    <a:pt x="440563" y="612902"/>
                  </a:cubicBezTo>
                  <a:lnTo>
                    <a:pt x="411099" y="623443"/>
                  </a:lnTo>
                  <a:cubicBezTo>
                    <a:pt x="401066" y="626491"/>
                    <a:pt x="391033" y="629031"/>
                    <a:pt x="380746" y="631063"/>
                  </a:cubicBezTo>
                  <a:lnTo>
                    <a:pt x="349758" y="635635"/>
                  </a:lnTo>
                  <a:cubicBezTo>
                    <a:pt x="339344" y="636651"/>
                    <a:pt x="328930" y="637159"/>
                    <a:pt x="318516" y="637159"/>
                  </a:cubicBezTo>
                  <a:lnTo>
                    <a:pt x="287274" y="635762"/>
                  </a:lnTo>
                  <a:cubicBezTo>
                    <a:pt x="276860" y="634746"/>
                    <a:pt x="266573" y="633222"/>
                    <a:pt x="256286" y="631190"/>
                  </a:cubicBezTo>
                  <a:lnTo>
                    <a:pt x="225933" y="623570"/>
                  </a:lnTo>
                  <a:cubicBezTo>
                    <a:pt x="215900" y="620522"/>
                    <a:pt x="206121" y="617093"/>
                    <a:pt x="196469" y="613029"/>
                  </a:cubicBezTo>
                  <a:lnTo>
                    <a:pt x="168148" y="599694"/>
                  </a:lnTo>
                  <a:cubicBezTo>
                    <a:pt x="159004" y="594741"/>
                    <a:pt x="149987" y="589407"/>
                    <a:pt x="141351" y="583565"/>
                  </a:cubicBezTo>
                  <a:lnTo>
                    <a:pt x="116205" y="564896"/>
                  </a:lnTo>
                  <a:cubicBezTo>
                    <a:pt x="108077" y="558292"/>
                    <a:pt x="100457" y="551307"/>
                    <a:pt x="93091" y="543941"/>
                  </a:cubicBezTo>
                  <a:lnTo>
                    <a:pt x="72263" y="520700"/>
                  </a:lnTo>
                  <a:cubicBezTo>
                    <a:pt x="65659" y="512572"/>
                    <a:pt x="59436" y="504317"/>
                    <a:pt x="53594" y="495554"/>
                  </a:cubicBezTo>
                  <a:lnTo>
                    <a:pt x="37592" y="468757"/>
                  </a:lnTo>
                  <a:cubicBezTo>
                    <a:pt x="32639" y="459613"/>
                    <a:pt x="28194" y="450088"/>
                    <a:pt x="24257" y="440436"/>
                  </a:cubicBezTo>
                  <a:lnTo>
                    <a:pt x="13716" y="410972"/>
                  </a:lnTo>
                  <a:cubicBezTo>
                    <a:pt x="10668" y="400939"/>
                    <a:pt x="8128" y="390906"/>
                    <a:pt x="6096" y="380619"/>
                  </a:cubicBezTo>
                  <a:lnTo>
                    <a:pt x="1524" y="349885"/>
                  </a:lnTo>
                  <a:cubicBezTo>
                    <a:pt x="508" y="339471"/>
                    <a:pt x="0" y="329057"/>
                    <a:pt x="0" y="318643"/>
                  </a:cubicBezTo>
                  <a:lnTo>
                    <a:pt x="1524" y="287401"/>
                  </a:lnTo>
                  <a:cubicBezTo>
                    <a:pt x="2540" y="276987"/>
                    <a:pt x="4064" y="266700"/>
                    <a:pt x="6096" y="256413"/>
                  </a:cubicBezTo>
                  <a:lnTo>
                    <a:pt x="13716" y="226060"/>
                  </a:lnTo>
                  <a:cubicBezTo>
                    <a:pt x="16764" y="216027"/>
                    <a:pt x="20320" y="206248"/>
                    <a:pt x="24257" y="196596"/>
                  </a:cubicBezTo>
                  <a:lnTo>
                    <a:pt x="37592" y="168275"/>
                  </a:lnTo>
                  <a:cubicBezTo>
                    <a:pt x="42545" y="159131"/>
                    <a:pt x="47879" y="150114"/>
                    <a:pt x="53721" y="141478"/>
                  </a:cubicBezTo>
                  <a:lnTo>
                    <a:pt x="72390" y="116332"/>
                  </a:lnTo>
                  <a:cubicBezTo>
                    <a:pt x="78994" y="108204"/>
                    <a:pt x="85979" y="100584"/>
                    <a:pt x="93345" y="93218"/>
                  </a:cubicBezTo>
                  <a:lnTo>
                    <a:pt x="116459" y="72263"/>
                  </a:lnTo>
                  <a:cubicBezTo>
                    <a:pt x="124587" y="65659"/>
                    <a:pt x="132842" y="59436"/>
                    <a:pt x="141605" y="53594"/>
                  </a:cubicBezTo>
                  <a:lnTo>
                    <a:pt x="168402" y="37465"/>
                  </a:lnTo>
                  <a:cubicBezTo>
                    <a:pt x="177546" y="32512"/>
                    <a:pt x="187071" y="28067"/>
                    <a:pt x="196723" y="24130"/>
                  </a:cubicBezTo>
                  <a:lnTo>
                    <a:pt x="226187" y="13589"/>
                  </a:lnTo>
                  <a:cubicBezTo>
                    <a:pt x="236220" y="10541"/>
                    <a:pt x="246253" y="8001"/>
                    <a:pt x="256540" y="5969"/>
                  </a:cubicBezTo>
                  <a:lnTo>
                    <a:pt x="287274" y="1524"/>
                  </a:lnTo>
                  <a:cubicBezTo>
                    <a:pt x="297688" y="508"/>
                    <a:pt x="308102" y="0"/>
                    <a:pt x="318516" y="0"/>
                  </a:cubicBezTo>
                  <a:lnTo>
                    <a:pt x="349758" y="1524"/>
                  </a:lnTo>
                  <a:cubicBezTo>
                    <a:pt x="360172" y="2540"/>
                    <a:pt x="370459" y="4064"/>
                    <a:pt x="380746" y="6096"/>
                  </a:cubicBezTo>
                  <a:lnTo>
                    <a:pt x="411099" y="13716"/>
                  </a:lnTo>
                  <a:cubicBezTo>
                    <a:pt x="421132" y="16764"/>
                    <a:pt x="430911" y="20320"/>
                    <a:pt x="440563" y="24257"/>
                  </a:cubicBezTo>
                  <a:lnTo>
                    <a:pt x="468884" y="37592"/>
                  </a:lnTo>
                  <a:cubicBezTo>
                    <a:pt x="478028" y="42545"/>
                    <a:pt x="487045" y="47879"/>
                    <a:pt x="495681" y="53721"/>
                  </a:cubicBezTo>
                  <a:lnTo>
                    <a:pt x="520827" y="72390"/>
                  </a:lnTo>
                  <a:cubicBezTo>
                    <a:pt x="528955" y="78994"/>
                    <a:pt x="536575" y="85979"/>
                    <a:pt x="543941" y="93345"/>
                  </a:cubicBezTo>
                  <a:lnTo>
                    <a:pt x="564896" y="116459"/>
                  </a:lnTo>
                  <a:cubicBezTo>
                    <a:pt x="571500" y="124587"/>
                    <a:pt x="577723" y="132842"/>
                    <a:pt x="583565" y="141605"/>
                  </a:cubicBezTo>
                  <a:lnTo>
                    <a:pt x="599694" y="168402"/>
                  </a:lnTo>
                  <a:cubicBezTo>
                    <a:pt x="604647" y="177546"/>
                    <a:pt x="609092" y="187071"/>
                    <a:pt x="613029" y="196723"/>
                  </a:cubicBezTo>
                  <a:lnTo>
                    <a:pt x="623570" y="226187"/>
                  </a:lnTo>
                  <a:cubicBezTo>
                    <a:pt x="626618" y="236220"/>
                    <a:pt x="629158" y="246253"/>
                    <a:pt x="631190" y="256540"/>
                  </a:cubicBezTo>
                  <a:lnTo>
                    <a:pt x="635762" y="287528"/>
                  </a:lnTo>
                  <a:cubicBezTo>
                    <a:pt x="636778" y="297942"/>
                    <a:pt x="637286" y="308356"/>
                    <a:pt x="637286" y="318770"/>
                  </a:cubicBezTo>
                  <a:close/>
                </a:path>
              </a:pathLst>
            </a:custGeom>
            <a:solidFill>
              <a:srgbClr val="118DFF">
                <a:alpha val="60000"/>
              </a:srgbClr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63500" y="344424"/>
              <a:ext cx="646684" cy="643255"/>
            </a:xfrm>
            <a:custGeom>
              <a:avLst/>
              <a:gdLst/>
              <a:ahLst/>
              <a:cxnLst/>
              <a:rect r="r" b="b" t="t" l="l"/>
              <a:pathLst>
                <a:path h="643255" w="646684">
                  <a:moveTo>
                    <a:pt x="323342" y="9652"/>
                  </a:moveTo>
                  <a:lnTo>
                    <a:pt x="354076" y="11176"/>
                  </a:lnTo>
                  <a:cubicBezTo>
                    <a:pt x="364363" y="12192"/>
                    <a:pt x="374523" y="13716"/>
                    <a:pt x="384556" y="15748"/>
                  </a:cubicBezTo>
                  <a:lnTo>
                    <a:pt x="414401" y="23241"/>
                  </a:lnTo>
                  <a:lnTo>
                    <a:pt x="443357" y="33655"/>
                  </a:lnTo>
                  <a:lnTo>
                    <a:pt x="443357" y="33655"/>
                  </a:lnTo>
                  <a:cubicBezTo>
                    <a:pt x="452882" y="37592"/>
                    <a:pt x="462153" y="42037"/>
                    <a:pt x="471170" y="46863"/>
                  </a:cubicBezTo>
                  <a:lnTo>
                    <a:pt x="497586" y="62738"/>
                  </a:lnTo>
                  <a:lnTo>
                    <a:pt x="522351" y="81026"/>
                  </a:lnTo>
                  <a:cubicBezTo>
                    <a:pt x="530352" y="87503"/>
                    <a:pt x="537845" y="94488"/>
                    <a:pt x="545211" y="101727"/>
                  </a:cubicBezTo>
                  <a:lnTo>
                    <a:pt x="565912" y="124587"/>
                  </a:lnTo>
                  <a:lnTo>
                    <a:pt x="565912" y="124587"/>
                  </a:lnTo>
                  <a:cubicBezTo>
                    <a:pt x="572389" y="132588"/>
                    <a:pt x="578612" y="140716"/>
                    <a:pt x="584200" y="149352"/>
                  </a:cubicBezTo>
                  <a:lnTo>
                    <a:pt x="600075" y="175768"/>
                  </a:lnTo>
                  <a:lnTo>
                    <a:pt x="613283" y="203581"/>
                  </a:lnTo>
                  <a:cubicBezTo>
                    <a:pt x="617220" y="213106"/>
                    <a:pt x="620649" y="222758"/>
                    <a:pt x="623697" y="232537"/>
                  </a:cubicBezTo>
                  <a:lnTo>
                    <a:pt x="631190" y="262382"/>
                  </a:lnTo>
                  <a:lnTo>
                    <a:pt x="631190" y="262382"/>
                  </a:lnTo>
                  <a:cubicBezTo>
                    <a:pt x="633222" y="272415"/>
                    <a:pt x="634746" y="282575"/>
                    <a:pt x="635762" y="292862"/>
                  </a:cubicBezTo>
                  <a:lnTo>
                    <a:pt x="637286" y="323596"/>
                  </a:lnTo>
                  <a:lnTo>
                    <a:pt x="635762" y="354330"/>
                  </a:lnTo>
                  <a:cubicBezTo>
                    <a:pt x="634746" y="364617"/>
                    <a:pt x="633222" y="374777"/>
                    <a:pt x="631190" y="384810"/>
                  </a:cubicBezTo>
                  <a:lnTo>
                    <a:pt x="623697" y="414655"/>
                  </a:lnTo>
                  <a:lnTo>
                    <a:pt x="623697" y="414655"/>
                  </a:lnTo>
                  <a:cubicBezTo>
                    <a:pt x="620776" y="424434"/>
                    <a:pt x="617220" y="434213"/>
                    <a:pt x="613283" y="443611"/>
                  </a:cubicBezTo>
                  <a:lnTo>
                    <a:pt x="600075" y="471424"/>
                  </a:lnTo>
                  <a:lnTo>
                    <a:pt x="600075" y="471424"/>
                  </a:lnTo>
                  <a:cubicBezTo>
                    <a:pt x="595249" y="480441"/>
                    <a:pt x="589915" y="489331"/>
                    <a:pt x="584200" y="497840"/>
                  </a:cubicBezTo>
                  <a:lnTo>
                    <a:pt x="565912" y="522605"/>
                  </a:lnTo>
                  <a:lnTo>
                    <a:pt x="565912" y="522605"/>
                  </a:lnTo>
                  <a:cubicBezTo>
                    <a:pt x="559435" y="530606"/>
                    <a:pt x="552450" y="538099"/>
                    <a:pt x="545211" y="545465"/>
                  </a:cubicBezTo>
                  <a:lnTo>
                    <a:pt x="522351" y="566166"/>
                  </a:lnTo>
                  <a:lnTo>
                    <a:pt x="522351" y="566166"/>
                  </a:lnTo>
                  <a:cubicBezTo>
                    <a:pt x="514350" y="572643"/>
                    <a:pt x="506222" y="578866"/>
                    <a:pt x="497586" y="584454"/>
                  </a:cubicBezTo>
                  <a:lnTo>
                    <a:pt x="471170" y="600329"/>
                  </a:lnTo>
                  <a:lnTo>
                    <a:pt x="471170" y="600329"/>
                  </a:lnTo>
                  <a:cubicBezTo>
                    <a:pt x="462153" y="605155"/>
                    <a:pt x="452882" y="609600"/>
                    <a:pt x="443357" y="613537"/>
                  </a:cubicBezTo>
                  <a:lnTo>
                    <a:pt x="414401" y="623951"/>
                  </a:lnTo>
                  <a:lnTo>
                    <a:pt x="414401" y="623951"/>
                  </a:lnTo>
                  <a:cubicBezTo>
                    <a:pt x="404622" y="626872"/>
                    <a:pt x="394589" y="629412"/>
                    <a:pt x="384556" y="631444"/>
                  </a:cubicBezTo>
                  <a:lnTo>
                    <a:pt x="354076" y="636016"/>
                  </a:lnTo>
                  <a:cubicBezTo>
                    <a:pt x="343789" y="637032"/>
                    <a:pt x="333629" y="637540"/>
                    <a:pt x="323342" y="637540"/>
                  </a:cubicBezTo>
                  <a:lnTo>
                    <a:pt x="292608" y="636016"/>
                  </a:lnTo>
                  <a:lnTo>
                    <a:pt x="262128" y="631444"/>
                  </a:lnTo>
                  <a:lnTo>
                    <a:pt x="262128" y="631444"/>
                  </a:lnTo>
                  <a:cubicBezTo>
                    <a:pt x="252095" y="629412"/>
                    <a:pt x="242062" y="626999"/>
                    <a:pt x="232283" y="623951"/>
                  </a:cubicBezTo>
                  <a:lnTo>
                    <a:pt x="203327" y="613537"/>
                  </a:lnTo>
                  <a:lnTo>
                    <a:pt x="175514" y="600329"/>
                  </a:lnTo>
                  <a:lnTo>
                    <a:pt x="149098" y="584454"/>
                  </a:lnTo>
                  <a:cubicBezTo>
                    <a:pt x="140589" y="578739"/>
                    <a:pt x="132334" y="572643"/>
                    <a:pt x="124333" y="566166"/>
                  </a:cubicBezTo>
                  <a:lnTo>
                    <a:pt x="101473" y="545465"/>
                  </a:lnTo>
                  <a:lnTo>
                    <a:pt x="101473" y="545465"/>
                  </a:lnTo>
                  <a:cubicBezTo>
                    <a:pt x="94234" y="538226"/>
                    <a:pt x="87249" y="530606"/>
                    <a:pt x="80772" y="522605"/>
                  </a:cubicBezTo>
                  <a:lnTo>
                    <a:pt x="62357" y="497840"/>
                  </a:lnTo>
                  <a:lnTo>
                    <a:pt x="46609" y="471424"/>
                  </a:lnTo>
                  <a:lnTo>
                    <a:pt x="46609" y="471424"/>
                  </a:lnTo>
                  <a:cubicBezTo>
                    <a:pt x="41783" y="462407"/>
                    <a:pt x="37338" y="453136"/>
                    <a:pt x="33401" y="443611"/>
                  </a:cubicBezTo>
                  <a:lnTo>
                    <a:pt x="22987" y="414655"/>
                  </a:lnTo>
                  <a:lnTo>
                    <a:pt x="15494" y="384810"/>
                  </a:lnTo>
                  <a:lnTo>
                    <a:pt x="10922" y="354330"/>
                  </a:lnTo>
                  <a:cubicBezTo>
                    <a:pt x="9906" y="344043"/>
                    <a:pt x="9398" y="333883"/>
                    <a:pt x="9398" y="323596"/>
                  </a:cubicBezTo>
                  <a:lnTo>
                    <a:pt x="10922" y="292862"/>
                  </a:lnTo>
                  <a:lnTo>
                    <a:pt x="15494" y="262382"/>
                  </a:lnTo>
                  <a:cubicBezTo>
                    <a:pt x="17526" y="252349"/>
                    <a:pt x="19939" y="242316"/>
                    <a:pt x="22987" y="232537"/>
                  </a:cubicBezTo>
                  <a:lnTo>
                    <a:pt x="33401" y="203581"/>
                  </a:lnTo>
                  <a:lnTo>
                    <a:pt x="46609" y="175768"/>
                  </a:lnTo>
                  <a:lnTo>
                    <a:pt x="62484" y="149352"/>
                  </a:lnTo>
                  <a:lnTo>
                    <a:pt x="80772" y="124587"/>
                  </a:lnTo>
                  <a:lnTo>
                    <a:pt x="80772" y="124587"/>
                  </a:lnTo>
                  <a:cubicBezTo>
                    <a:pt x="87249" y="116586"/>
                    <a:pt x="94234" y="109093"/>
                    <a:pt x="101473" y="101727"/>
                  </a:cubicBezTo>
                  <a:lnTo>
                    <a:pt x="124333" y="81026"/>
                  </a:lnTo>
                  <a:lnTo>
                    <a:pt x="149098" y="62738"/>
                  </a:lnTo>
                  <a:lnTo>
                    <a:pt x="175514" y="46863"/>
                  </a:lnTo>
                  <a:lnTo>
                    <a:pt x="203327" y="33655"/>
                  </a:lnTo>
                  <a:lnTo>
                    <a:pt x="232283" y="23241"/>
                  </a:lnTo>
                  <a:cubicBezTo>
                    <a:pt x="242062" y="20320"/>
                    <a:pt x="252095" y="17780"/>
                    <a:pt x="262128" y="15748"/>
                  </a:cubicBezTo>
                  <a:lnTo>
                    <a:pt x="292608" y="11176"/>
                  </a:lnTo>
                  <a:lnTo>
                    <a:pt x="323342" y="9652"/>
                  </a:lnTo>
                  <a:close/>
                  <a:moveTo>
                    <a:pt x="323342" y="127"/>
                  </a:moveTo>
                  <a:lnTo>
                    <a:pt x="291592" y="1651"/>
                  </a:lnTo>
                  <a:lnTo>
                    <a:pt x="291592" y="1651"/>
                  </a:lnTo>
                  <a:cubicBezTo>
                    <a:pt x="281051" y="2667"/>
                    <a:pt x="270637" y="4191"/>
                    <a:pt x="260223" y="6350"/>
                  </a:cubicBezTo>
                  <a:lnTo>
                    <a:pt x="260223" y="6350"/>
                  </a:lnTo>
                  <a:lnTo>
                    <a:pt x="229489" y="14097"/>
                  </a:lnTo>
                  <a:lnTo>
                    <a:pt x="229489" y="14097"/>
                  </a:lnTo>
                  <a:cubicBezTo>
                    <a:pt x="219329" y="17145"/>
                    <a:pt x="209423" y="20701"/>
                    <a:pt x="199644" y="24765"/>
                  </a:cubicBezTo>
                  <a:lnTo>
                    <a:pt x="170942" y="38354"/>
                  </a:lnTo>
                  <a:lnTo>
                    <a:pt x="170942" y="38354"/>
                  </a:lnTo>
                  <a:cubicBezTo>
                    <a:pt x="161544" y="43307"/>
                    <a:pt x="152527" y="48768"/>
                    <a:pt x="143764" y="54610"/>
                  </a:cubicBezTo>
                  <a:lnTo>
                    <a:pt x="118237" y="73406"/>
                  </a:lnTo>
                  <a:lnTo>
                    <a:pt x="118237" y="73406"/>
                  </a:lnTo>
                  <a:cubicBezTo>
                    <a:pt x="110109" y="80137"/>
                    <a:pt x="102235" y="87249"/>
                    <a:pt x="94742" y="94742"/>
                  </a:cubicBezTo>
                  <a:cubicBezTo>
                    <a:pt x="87249" y="102235"/>
                    <a:pt x="80137" y="110109"/>
                    <a:pt x="73406" y="118237"/>
                  </a:cubicBezTo>
                  <a:lnTo>
                    <a:pt x="73406" y="118237"/>
                  </a:lnTo>
                  <a:lnTo>
                    <a:pt x="54483" y="143764"/>
                  </a:lnTo>
                  <a:lnTo>
                    <a:pt x="54483" y="143764"/>
                  </a:lnTo>
                  <a:cubicBezTo>
                    <a:pt x="48641" y="152527"/>
                    <a:pt x="43180" y="161671"/>
                    <a:pt x="38227" y="170942"/>
                  </a:cubicBezTo>
                  <a:lnTo>
                    <a:pt x="24638" y="199644"/>
                  </a:lnTo>
                  <a:lnTo>
                    <a:pt x="24638" y="199644"/>
                  </a:lnTo>
                  <a:cubicBezTo>
                    <a:pt x="20574" y="209423"/>
                    <a:pt x="17018" y="219329"/>
                    <a:pt x="13970" y="229489"/>
                  </a:cubicBezTo>
                  <a:cubicBezTo>
                    <a:pt x="10922" y="239649"/>
                    <a:pt x="8382" y="249936"/>
                    <a:pt x="6223" y="260223"/>
                  </a:cubicBezTo>
                  <a:lnTo>
                    <a:pt x="1524" y="291592"/>
                  </a:lnTo>
                  <a:lnTo>
                    <a:pt x="1524" y="291592"/>
                  </a:lnTo>
                  <a:cubicBezTo>
                    <a:pt x="508" y="302133"/>
                    <a:pt x="0" y="312674"/>
                    <a:pt x="0" y="323342"/>
                  </a:cubicBezTo>
                  <a:lnTo>
                    <a:pt x="1524" y="355092"/>
                  </a:lnTo>
                  <a:lnTo>
                    <a:pt x="1524" y="355092"/>
                  </a:lnTo>
                  <a:cubicBezTo>
                    <a:pt x="2540" y="365633"/>
                    <a:pt x="4064" y="376047"/>
                    <a:pt x="6223" y="386461"/>
                  </a:cubicBezTo>
                  <a:lnTo>
                    <a:pt x="13970" y="417195"/>
                  </a:lnTo>
                  <a:lnTo>
                    <a:pt x="13970" y="417195"/>
                  </a:lnTo>
                  <a:cubicBezTo>
                    <a:pt x="17018" y="427355"/>
                    <a:pt x="20574" y="437261"/>
                    <a:pt x="24638" y="447040"/>
                  </a:cubicBezTo>
                  <a:cubicBezTo>
                    <a:pt x="28702" y="456819"/>
                    <a:pt x="33274" y="466344"/>
                    <a:pt x="38227" y="475742"/>
                  </a:cubicBezTo>
                  <a:lnTo>
                    <a:pt x="38227" y="475742"/>
                  </a:lnTo>
                  <a:lnTo>
                    <a:pt x="54483" y="502920"/>
                  </a:lnTo>
                  <a:lnTo>
                    <a:pt x="54483" y="502920"/>
                  </a:lnTo>
                  <a:cubicBezTo>
                    <a:pt x="60325" y="511683"/>
                    <a:pt x="66675" y="520192"/>
                    <a:pt x="73406" y="528447"/>
                  </a:cubicBezTo>
                  <a:cubicBezTo>
                    <a:pt x="80137" y="536702"/>
                    <a:pt x="87249" y="544449"/>
                    <a:pt x="94742" y="551942"/>
                  </a:cubicBezTo>
                  <a:cubicBezTo>
                    <a:pt x="102235" y="559435"/>
                    <a:pt x="110109" y="566547"/>
                    <a:pt x="118237" y="573278"/>
                  </a:cubicBezTo>
                  <a:lnTo>
                    <a:pt x="118237" y="573278"/>
                  </a:lnTo>
                  <a:lnTo>
                    <a:pt x="143764" y="592201"/>
                  </a:lnTo>
                  <a:lnTo>
                    <a:pt x="143764" y="592201"/>
                  </a:lnTo>
                  <a:cubicBezTo>
                    <a:pt x="152527" y="598043"/>
                    <a:pt x="161671" y="603504"/>
                    <a:pt x="170942" y="608457"/>
                  </a:cubicBezTo>
                  <a:lnTo>
                    <a:pt x="199644" y="622046"/>
                  </a:lnTo>
                  <a:lnTo>
                    <a:pt x="199644" y="622046"/>
                  </a:lnTo>
                  <a:cubicBezTo>
                    <a:pt x="209423" y="626110"/>
                    <a:pt x="219329" y="629666"/>
                    <a:pt x="229489" y="632714"/>
                  </a:cubicBezTo>
                  <a:cubicBezTo>
                    <a:pt x="239649" y="635762"/>
                    <a:pt x="249936" y="638302"/>
                    <a:pt x="260223" y="640461"/>
                  </a:cubicBezTo>
                  <a:cubicBezTo>
                    <a:pt x="265430" y="641477"/>
                    <a:pt x="270764" y="642366"/>
                    <a:pt x="276098" y="643255"/>
                  </a:cubicBezTo>
                  <a:lnTo>
                    <a:pt x="370586" y="643255"/>
                  </a:lnTo>
                  <a:cubicBezTo>
                    <a:pt x="375920" y="642493"/>
                    <a:pt x="381127" y="641604"/>
                    <a:pt x="386461" y="640461"/>
                  </a:cubicBezTo>
                  <a:cubicBezTo>
                    <a:pt x="396875" y="638429"/>
                    <a:pt x="407162" y="635762"/>
                    <a:pt x="417195" y="632714"/>
                  </a:cubicBezTo>
                  <a:cubicBezTo>
                    <a:pt x="427228" y="629666"/>
                    <a:pt x="437261" y="626110"/>
                    <a:pt x="447040" y="622046"/>
                  </a:cubicBezTo>
                  <a:cubicBezTo>
                    <a:pt x="456819" y="617982"/>
                    <a:pt x="466344" y="613410"/>
                    <a:pt x="475742" y="608457"/>
                  </a:cubicBezTo>
                  <a:cubicBezTo>
                    <a:pt x="485140" y="603504"/>
                    <a:pt x="494157" y="598043"/>
                    <a:pt x="502920" y="592201"/>
                  </a:cubicBezTo>
                  <a:cubicBezTo>
                    <a:pt x="511683" y="586359"/>
                    <a:pt x="520192" y="580009"/>
                    <a:pt x="528447" y="573278"/>
                  </a:cubicBezTo>
                  <a:cubicBezTo>
                    <a:pt x="536702" y="566547"/>
                    <a:pt x="544449" y="559435"/>
                    <a:pt x="551942" y="551942"/>
                  </a:cubicBezTo>
                  <a:cubicBezTo>
                    <a:pt x="559435" y="544449"/>
                    <a:pt x="566547" y="536575"/>
                    <a:pt x="573278" y="528447"/>
                  </a:cubicBezTo>
                  <a:cubicBezTo>
                    <a:pt x="580009" y="520319"/>
                    <a:pt x="586359" y="511810"/>
                    <a:pt x="592201" y="502920"/>
                  </a:cubicBezTo>
                  <a:cubicBezTo>
                    <a:pt x="598043" y="494030"/>
                    <a:pt x="603504" y="485013"/>
                    <a:pt x="608457" y="475742"/>
                  </a:cubicBezTo>
                  <a:cubicBezTo>
                    <a:pt x="613410" y="466471"/>
                    <a:pt x="617982" y="456819"/>
                    <a:pt x="622046" y="447040"/>
                  </a:cubicBezTo>
                  <a:cubicBezTo>
                    <a:pt x="626110" y="437261"/>
                    <a:pt x="629666" y="427355"/>
                    <a:pt x="632714" y="417195"/>
                  </a:cubicBezTo>
                  <a:cubicBezTo>
                    <a:pt x="635762" y="407035"/>
                    <a:pt x="638302" y="396748"/>
                    <a:pt x="640461" y="386461"/>
                  </a:cubicBezTo>
                  <a:cubicBezTo>
                    <a:pt x="642620" y="376174"/>
                    <a:pt x="644017" y="365633"/>
                    <a:pt x="645160" y="355092"/>
                  </a:cubicBezTo>
                  <a:lnTo>
                    <a:pt x="646684" y="323342"/>
                  </a:lnTo>
                  <a:cubicBezTo>
                    <a:pt x="646684" y="312801"/>
                    <a:pt x="646176" y="302133"/>
                    <a:pt x="645160" y="291592"/>
                  </a:cubicBezTo>
                  <a:cubicBezTo>
                    <a:pt x="644144" y="281051"/>
                    <a:pt x="642620" y="270637"/>
                    <a:pt x="640461" y="260223"/>
                  </a:cubicBezTo>
                  <a:cubicBezTo>
                    <a:pt x="638302" y="249809"/>
                    <a:pt x="635762" y="239522"/>
                    <a:pt x="632714" y="229489"/>
                  </a:cubicBezTo>
                  <a:cubicBezTo>
                    <a:pt x="629666" y="219456"/>
                    <a:pt x="626110" y="209423"/>
                    <a:pt x="622046" y="199644"/>
                  </a:cubicBezTo>
                  <a:lnTo>
                    <a:pt x="608457" y="170942"/>
                  </a:lnTo>
                  <a:lnTo>
                    <a:pt x="608457" y="170942"/>
                  </a:lnTo>
                  <a:cubicBezTo>
                    <a:pt x="603504" y="161544"/>
                    <a:pt x="598043" y="152527"/>
                    <a:pt x="592201" y="143764"/>
                  </a:cubicBezTo>
                  <a:cubicBezTo>
                    <a:pt x="586359" y="135001"/>
                    <a:pt x="580009" y="126492"/>
                    <a:pt x="573278" y="118237"/>
                  </a:cubicBezTo>
                  <a:cubicBezTo>
                    <a:pt x="566547" y="109982"/>
                    <a:pt x="559435" y="102235"/>
                    <a:pt x="551942" y="94742"/>
                  </a:cubicBezTo>
                  <a:cubicBezTo>
                    <a:pt x="544449" y="87249"/>
                    <a:pt x="536575" y="80137"/>
                    <a:pt x="528447" y="73406"/>
                  </a:cubicBezTo>
                  <a:lnTo>
                    <a:pt x="502920" y="54483"/>
                  </a:lnTo>
                  <a:lnTo>
                    <a:pt x="502920" y="54483"/>
                  </a:lnTo>
                  <a:cubicBezTo>
                    <a:pt x="494157" y="48641"/>
                    <a:pt x="485013" y="43180"/>
                    <a:pt x="475742" y="38227"/>
                  </a:cubicBezTo>
                  <a:cubicBezTo>
                    <a:pt x="466471" y="33274"/>
                    <a:pt x="456819" y="28702"/>
                    <a:pt x="447040" y="24638"/>
                  </a:cubicBezTo>
                  <a:lnTo>
                    <a:pt x="447040" y="24638"/>
                  </a:lnTo>
                  <a:lnTo>
                    <a:pt x="417195" y="13970"/>
                  </a:lnTo>
                  <a:lnTo>
                    <a:pt x="417195" y="13970"/>
                  </a:lnTo>
                  <a:cubicBezTo>
                    <a:pt x="407035" y="10922"/>
                    <a:pt x="396748" y="8382"/>
                    <a:pt x="386461" y="6223"/>
                  </a:cubicBezTo>
                  <a:lnTo>
                    <a:pt x="386461" y="6223"/>
                  </a:lnTo>
                  <a:lnTo>
                    <a:pt x="355092" y="1524"/>
                  </a:lnTo>
                  <a:lnTo>
                    <a:pt x="355092" y="1524"/>
                  </a:lnTo>
                  <a:cubicBezTo>
                    <a:pt x="344551" y="508"/>
                    <a:pt x="334010" y="0"/>
                    <a:pt x="323342" y="0"/>
                  </a:cubicBezTo>
                  <a:close/>
                </a:path>
              </a:pathLst>
            </a:custGeom>
            <a:solidFill>
              <a:srgbClr val="004EC0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92202" y="63500"/>
              <a:ext cx="589407" cy="228600"/>
            </a:xfrm>
            <a:custGeom>
              <a:avLst/>
              <a:gdLst/>
              <a:ahLst/>
              <a:cxnLst/>
              <a:rect r="r" b="b" t="t" l="l"/>
              <a:pathLst>
                <a:path h="228600" w="589407">
                  <a:moveTo>
                    <a:pt x="38100" y="0"/>
                  </a:moveTo>
                  <a:lnTo>
                    <a:pt x="551307" y="0"/>
                  </a:lnTo>
                  <a:cubicBezTo>
                    <a:pt x="556387" y="0"/>
                    <a:pt x="561213" y="1016"/>
                    <a:pt x="565912" y="2921"/>
                  </a:cubicBezTo>
                  <a:lnTo>
                    <a:pt x="574675" y="7620"/>
                  </a:lnTo>
                  <a:cubicBezTo>
                    <a:pt x="581787" y="14732"/>
                    <a:pt x="584581" y="18923"/>
                    <a:pt x="586486" y="23495"/>
                  </a:cubicBezTo>
                  <a:lnTo>
                    <a:pt x="589407" y="33020"/>
                  </a:lnTo>
                  <a:lnTo>
                    <a:pt x="589407" y="190500"/>
                  </a:lnTo>
                  <a:cubicBezTo>
                    <a:pt x="589407" y="195580"/>
                    <a:pt x="588391" y="200406"/>
                    <a:pt x="586486" y="205105"/>
                  </a:cubicBezTo>
                  <a:lnTo>
                    <a:pt x="581787" y="213868"/>
                  </a:lnTo>
                  <a:cubicBezTo>
                    <a:pt x="574675" y="220980"/>
                    <a:pt x="570484" y="223774"/>
                    <a:pt x="565912" y="225679"/>
                  </a:cubicBezTo>
                  <a:lnTo>
                    <a:pt x="556387" y="228600"/>
                  </a:ln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lnTo>
                    <a:pt x="14732" y="220980"/>
                  </a:lnTo>
                  <a:cubicBezTo>
                    <a:pt x="7620" y="213868"/>
                    <a:pt x="4826" y="209677"/>
                    <a:pt x="2921" y="205105"/>
                  </a:cubicBezTo>
                  <a:lnTo>
                    <a:pt x="0" y="195580"/>
                  </a:ln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lnTo>
                    <a:pt x="7620" y="14732"/>
                  </a:lnTo>
                  <a:cubicBezTo>
                    <a:pt x="14732" y="7620"/>
                    <a:pt x="18923" y="4826"/>
                    <a:pt x="23495" y="2921"/>
                  </a:cubicBezTo>
                  <a:lnTo>
                    <a:pt x="33020" y="0"/>
                  </a:lnTo>
                  <a:close/>
                </a:path>
              </a:pathLst>
            </a:custGeom>
            <a:solidFill>
              <a:srgbClr val="252423">
                <a:alpha val="49804"/>
              </a:srgbClr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10539772" y="3754761"/>
            <a:ext cx="7027895" cy="14028"/>
          </a:xfrm>
          <a:custGeom>
            <a:avLst/>
            <a:gdLst/>
            <a:ahLst/>
            <a:cxnLst/>
            <a:rect r="r" b="b" t="t" l="l"/>
            <a:pathLst>
              <a:path h="14028" w="7027895">
                <a:moveTo>
                  <a:pt x="0" y="0"/>
                </a:moveTo>
                <a:lnTo>
                  <a:pt x="7027894" y="0"/>
                </a:lnTo>
                <a:lnTo>
                  <a:pt x="7027894" y="14028"/>
                </a:lnTo>
                <a:lnTo>
                  <a:pt x="0" y="1402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0539772" y="6209615"/>
            <a:ext cx="7027895" cy="14028"/>
          </a:xfrm>
          <a:custGeom>
            <a:avLst/>
            <a:gdLst/>
            <a:ahLst/>
            <a:cxnLst/>
            <a:rect r="r" b="b" t="t" l="l"/>
            <a:pathLst>
              <a:path h="14028" w="7027895">
                <a:moveTo>
                  <a:pt x="0" y="0"/>
                </a:moveTo>
                <a:lnTo>
                  <a:pt x="7027894" y="0"/>
                </a:lnTo>
                <a:lnTo>
                  <a:pt x="7027894" y="14028"/>
                </a:lnTo>
                <a:lnTo>
                  <a:pt x="0" y="1402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10446249" y="3941064"/>
            <a:ext cx="7214926" cy="2047614"/>
          </a:xfrm>
          <a:custGeom>
            <a:avLst/>
            <a:gdLst/>
            <a:ahLst/>
            <a:cxnLst/>
            <a:rect r="r" b="b" t="t" l="l"/>
            <a:pathLst>
              <a:path h="2047614" w="7214926">
                <a:moveTo>
                  <a:pt x="0" y="0"/>
                </a:moveTo>
                <a:lnTo>
                  <a:pt x="7214926" y="0"/>
                </a:lnTo>
                <a:lnTo>
                  <a:pt x="7214926" y="2047614"/>
                </a:lnTo>
                <a:lnTo>
                  <a:pt x="0" y="204761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205601" y="3776336"/>
            <a:ext cx="94535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$1M (3.64%)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3956823" y="5697125"/>
            <a:ext cx="651588" cy="45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$24M (94.89%)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5975498" y="3812470"/>
            <a:ext cx="785174" cy="229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Road Bik… Mountai… Touring … Tires an… Helmets Jerseys Bottles a… Fenders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978897" y="3814252"/>
            <a:ext cx="561628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$11.3M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8329969" y="4102957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$8.6M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7575263" y="4391675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$3.8M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7043485" y="4680380"/>
            <a:ext cx="469073" cy="2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$0.4M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6997783" y="4969085"/>
            <a:ext cx="487688" cy="114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7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$0.2M $0.2M $0.1M $0.1M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6712178" y="6116131"/>
            <a:ext cx="33928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$0M 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7496343" y="6116131"/>
            <a:ext cx="339289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$5M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8235127" y="6116131"/>
            <a:ext cx="431844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$10M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9946441" y="364064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$3.0M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9946441" y="4254359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$2.5M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9946441" y="4868072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$2.0M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9946441" y="5481785"/>
            <a:ext cx="469073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$1.5M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9946441" y="6152649"/>
            <a:ext cx="469073" cy="17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$1.0M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369026" y="6316156"/>
            <a:ext cx="663077" cy="17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2017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1538701" y="6259006"/>
            <a:ext cx="71848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 2017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1403389" y="7151209"/>
            <a:ext cx="1004877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1666269" y="7640791"/>
            <a:ext cx="566664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Canada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2978718" y="7835583"/>
            <a:ext cx="49715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France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2764725" y="6259006"/>
            <a:ext cx="74188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 2017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743776" y="8246427"/>
            <a:ext cx="68277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Germany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3211802" y="7042301"/>
            <a:ext cx="124188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Kingdom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4138769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4063075" y="6259006"/>
            <a:ext cx="61729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2017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5204877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5280683" y="6259006"/>
            <a:ext cx="699212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 2017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6270985" y="675968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6232745" y="8699313"/>
            <a:ext cx="6565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Australia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6503859" y="6259006"/>
            <a:ext cx="72854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Nov 2017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8316376" y="577034"/>
            <a:ext cx="5011366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ANALYSIS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2333982" y="6252301"/>
            <a:ext cx="431002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Bikes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3011704" y="6252301"/>
            <a:ext cx="965753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4213699" y="6252301"/>
            <a:ext cx="715050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2074034" y="7384564"/>
            <a:ext cx="1379529" cy="220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Country</a:t>
            </a:r>
          </a:p>
          <a:p>
            <a:pPr algn="l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 Australia United Kingdom Germany France Canada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 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3588805" y="7384564"/>
            <a:ext cx="878403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4809218" y="7384564"/>
            <a:ext cx="1124070" cy="28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  <a:p>
            <a:pPr algn="l">
              <a:lnSpc>
                <a:spcPts val="1194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 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6121260" y="7384564"/>
            <a:ext cx="1332410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7597679" y="7384564"/>
            <a:ext cx="1033732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 LY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8850314" y="7384564"/>
            <a:ext cx="550855" cy="21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2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YOY %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3599550" y="7739241"/>
            <a:ext cx="1090783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$7,938,999 $7,416,456 $2,902,562 $2,524,680 $2,362,643 $1,769,246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$24,914,587 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4911578" y="7739241"/>
            <a:ext cx="1090783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$3,364,542 $3,077,023 $1,214,774 $1,054,186 $989,346 $757,844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$10,457,715 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6814090" y="7739241"/>
            <a:ext cx="655909" cy="185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42.38% 41.49% 41.85% 41.76% 41.87% 42.83%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41.97% 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7822558" y="7739241"/>
            <a:ext cx="905224" cy="158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$4,808,240 $5,008,351 $1,783,474 $1,509,023 $1,488,889 $1,131,160 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8913873" y="7739241"/>
            <a:ext cx="608691" cy="158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65.11% 48.08% 62.75% 67.31% 58.68% 56.41%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7640632" y="9342049"/>
            <a:ext cx="190743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</a:pPr>
            <a:r>
              <a:rPr lang="en-US" b="true" sz="1472" spc="-1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$15,729,137 58.40%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2334207" y="3282040"/>
            <a:ext cx="251647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 by Category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2003896" y="6971334"/>
            <a:ext cx="2991414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Sale Summarize By Country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5791384" y="3282040"/>
            <a:ext cx="3097141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 10 SubCategory by Sales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2484801" y="3282040"/>
            <a:ext cx="2856748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Total Sales/Forecast Trend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5769493" y="9757355"/>
            <a:ext cx="1683875" cy="17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© 2024 Mi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osof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Cor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por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at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</a:t>
            </a:r>
            <a:r>
              <a:rPr lang="en-US" sz="994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on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2512" y="5199618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99957" y="4110126"/>
            <a:ext cx="6527567" cy="1495174"/>
          </a:xfrm>
          <a:custGeom>
            <a:avLst/>
            <a:gdLst/>
            <a:ahLst/>
            <a:cxnLst/>
            <a:rect r="r" b="b" t="t" l="l"/>
            <a:pathLst>
              <a:path h="1495174" w="6527567">
                <a:moveTo>
                  <a:pt x="0" y="0"/>
                </a:moveTo>
                <a:lnTo>
                  <a:pt x="6527567" y="0"/>
                </a:lnTo>
                <a:lnTo>
                  <a:pt x="6527567" y="1495174"/>
                </a:lnTo>
                <a:lnTo>
                  <a:pt x="0" y="14951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183914" y="5992620"/>
            <a:ext cx="5952430" cy="3546239"/>
          </a:xfrm>
          <a:custGeom>
            <a:avLst/>
            <a:gdLst/>
            <a:ahLst/>
            <a:cxnLst/>
            <a:rect r="r" b="b" t="t" l="l"/>
            <a:pathLst>
              <a:path h="3546239" w="5952430">
                <a:moveTo>
                  <a:pt x="0" y="0"/>
                </a:moveTo>
                <a:lnTo>
                  <a:pt x="5952430" y="0"/>
                </a:lnTo>
                <a:lnTo>
                  <a:pt x="5952430" y="3546239"/>
                </a:lnTo>
                <a:lnTo>
                  <a:pt x="0" y="35462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3721725" y="350693"/>
            <a:ext cx="3315216" cy="776197"/>
            <a:chOff x="0" y="0"/>
            <a:chExt cx="2251075" cy="527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350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4826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395351"/>
                  </a:lnTo>
                  <a:lnTo>
                    <a:pt x="4826" y="395351"/>
                  </a:lnTo>
                  <a:lnTo>
                    <a:pt x="4826" y="390525"/>
                  </a:lnTo>
                  <a:lnTo>
                    <a:pt x="690626" y="390525"/>
                  </a:lnTo>
                  <a:lnTo>
                    <a:pt x="690626" y="395351"/>
                  </a:lnTo>
                  <a:lnTo>
                    <a:pt x="685800" y="395351"/>
                  </a:lnTo>
                  <a:lnTo>
                    <a:pt x="685800" y="4826"/>
                  </a:lnTo>
                  <a:lnTo>
                    <a:pt x="690626" y="4826"/>
                  </a:lnTo>
                  <a:lnTo>
                    <a:pt x="690626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777875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777875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4826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525" y="4826"/>
                  </a:lnTo>
                  <a:lnTo>
                    <a:pt x="9525" y="395351"/>
                  </a:lnTo>
                  <a:lnTo>
                    <a:pt x="4699" y="395351"/>
                  </a:lnTo>
                  <a:lnTo>
                    <a:pt x="4699" y="390525"/>
                  </a:lnTo>
                  <a:lnTo>
                    <a:pt x="690499" y="390525"/>
                  </a:lnTo>
                  <a:lnTo>
                    <a:pt x="690499" y="395351"/>
                  </a:lnTo>
                  <a:lnTo>
                    <a:pt x="685673" y="395351"/>
                  </a:lnTo>
                  <a:lnTo>
                    <a:pt x="685673" y="4826"/>
                  </a:lnTo>
                  <a:lnTo>
                    <a:pt x="690499" y="4826"/>
                  </a:lnTo>
                  <a:lnTo>
                    <a:pt x="690499" y="9652"/>
                  </a:lnTo>
                  <a:lnTo>
                    <a:pt x="4699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492250" y="63500"/>
              <a:ext cx="695325" cy="400050"/>
            </a:xfrm>
            <a:custGeom>
              <a:avLst/>
              <a:gdLst/>
              <a:ahLst/>
              <a:cxnLst/>
              <a:rect r="r" b="b" t="t" l="l"/>
              <a:pathLst>
                <a:path h="400050" w="695325">
                  <a:moveTo>
                    <a:pt x="0" y="0"/>
                  </a:moveTo>
                  <a:lnTo>
                    <a:pt x="695325" y="0"/>
                  </a:lnTo>
                  <a:lnTo>
                    <a:pt x="6953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492250" y="63500"/>
              <a:ext cx="695452" cy="400050"/>
            </a:xfrm>
            <a:custGeom>
              <a:avLst/>
              <a:gdLst/>
              <a:ahLst/>
              <a:cxnLst/>
              <a:rect r="r" b="b" t="t" l="l"/>
              <a:pathLst>
                <a:path h="400050" w="695452">
                  <a:moveTo>
                    <a:pt x="4826" y="0"/>
                  </a:moveTo>
                  <a:lnTo>
                    <a:pt x="695452" y="0"/>
                  </a:lnTo>
                  <a:lnTo>
                    <a:pt x="695452" y="400050"/>
                  </a:lnTo>
                  <a:lnTo>
                    <a:pt x="0" y="400050"/>
                  </a:lnTo>
                  <a:lnTo>
                    <a:pt x="0" y="0"/>
                  </a:lnTo>
                  <a:lnTo>
                    <a:pt x="4826" y="0"/>
                  </a:ln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395351"/>
                  </a:lnTo>
                  <a:lnTo>
                    <a:pt x="4826" y="395351"/>
                  </a:lnTo>
                  <a:lnTo>
                    <a:pt x="4826" y="390525"/>
                  </a:lnTo>
                  <a:lnTo>
                    <a:pt x="690626" y="390525"/>
                  </a:lnTo>
                  <a:lnTo>
                    <a:pt x="690626" y="395351"/>
                  </a:lnTo>
                  <a:lnTo>
                    <a:pt x="685800" y="395351"/>
                  </a:lnTo>
                  <a:lnTo>
                    <a:pt x="685800" y="4826"/>
                  </a:lnTo>
                  <a:lnTo>
                    <a:pt x="690626" y="4826"/>
                  </a:lnTo>
                  <a:lnTo>
                    <a:pt x="690626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605E5C"/>
            </a:solid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7200603" y="196388"/>
            <a:ext cx="607864" cy="607864"/>
          </a:xfrm>
          <a:custGeom>
            <a:avLst/>
            <a:gdLst/>
            <a:ahLst/>
            <a:cxnLst/>
            <a:rect r="r" b="b" t="t" l="l"/>
            <a:pathLst>
              <a:path h="607864" w="607864">
                <a:moveTo>
                  <a:pt x="0" y="0"/>
                </a:moveTo>
                <a:lnTo>
                  <a:pt x="607863" y="0"/>
                </a:lnTo>
                <a:lnTo>
                  <a:pt x="607863" y="607864"/>
                </a:lnTo>
                <a:lnTo>
                  <a:pt x="0" y="60786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489380" y="4755402"/>
            <a:ext cx="9319086" cy="5138822"/>
          </a:xfrm>
          <a:custGeom>
            <a:avLst/>
            <a:gdLst/>
            <a:ahLst/>
            <a:cxnLst/>
            <a:rect r="r" b="b" t="t" l="l"/>
            <a:pathLst>
              <a:path h="5138822" w="9319086">
                <a:moveTo>
                  <a:pt x="0" y="0"/>
                </a:moveTo>
                <a:lnTo>
                  <a:pt x="9319086" y="0"/>
                </a:lnTo>
                <a:lnTo>
                  <a:pt x="9319086" y="5138821"/>
                </a:lnTo>
                <a:lnTo>
                  <a:pt x="0" y="513882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62696" y="8050081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50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053428" y="9317192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871951" y="6782970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37077" y="6894336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88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99321" y="9480713"/>
            <a:ext cx="38800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464071" y="8896374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193471" y="8566919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720465" y="8947056"/>
            <a:ext cx="9255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119867" y="9480713"/>
            <a:ext cx="86939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449865" y="8617601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486744" y="9480713"/>
            <a:ext cx="64370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931493" y="8744314"/>
            <a:ext cx="1851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142521" y="577927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132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582478" y="9480713"/>
            <a:ext cx="97150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Components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14578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19786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249943" y="63388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316376" y="577034"/>
            <a:ext cx="5145681" cy="47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2244121" y="4386612"/>
            <a:ext cx="45400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Chart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004690" y="4386612"/>
            <a:ext cx="43361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047732" y="5326470"/>
            <a:ext cx="154418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 Sales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816980" y="5326470"/>
            <a:ext cx="182850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without Sales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4662586" y="3914341"/>
            <a:ext cx="144415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of Product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559313" y="3928368"/>
            <a:ext cx="154418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 Sales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737208" y="5826447"/>
            <a:ext cx="965753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Accessories Accessories Accessories Accessories Accessories Accessories Accessories Accessories Clothing Clothing Clothing Clothing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8737208" y="9298224"/>
            <a:ext cx="715050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Clothing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737208" y="5214249"/>
            <a:ext cx="126590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CategoryName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0139981" y="5826447"/>
            <a:ext cx="1315549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Helmets Helmets Fenders Bike Racks Bike Stands Cleaners Tires and Tubes Tires and Tubes Vests Vests Vests Shorts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0139981" y="9298224"/>
            <a:ext cx="532886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Shorts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0139981" y="5214249"/>
            <a:ext cx="155731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SubcategoryName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0415051" y="3914341"/>
            <a:ext cx="1828501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without Sales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1922598" y="5214249"/>
            <a:ext cx="1161609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ProductName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1922598" y="5826447"/>
            <a:ext cx="2032184" cy="38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Sport-100 Helmet, Black Sport-100 Helmet, Blue Fender Set - Mountain Hitch Rack - 4-Bike All-Purpose Bike Stand Bike Wash - Dissolver HL Mountain Tire HL Road Tire Classic Vest, L Classic Vest, M Classic Vest, S Women's Mountain</a:t>
            </a:r>
          </a:p>
          <a:p>
            <a:pPr algn="l">
              <a:lnSpc>
                <a:spcPts val="1545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Shorts, L</a:t>
            </a:r>
          </a:p>
          <a:p>
            <a:pPr algn="l">
              <a:lnSpc>
                <a:spcPts val="287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Women's Mountain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3493044" y="3914341"/>
            <a:ext cx="1601462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192467" y="5233299"/>
            <a:ext cx="878403" cy="2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244547" y="5233299"/>
            <a:ext cx="809386" cy="546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  <a:p>
            <a:pPr algn="l">
              <a:lnSpc>
                <a:spcPts val="980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 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6308018" y="5233299"/>
            <a:ext cx="1123986" cy="2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Rank Product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4444742" y="5826447"/>
            <a:ext cx="658265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$65,270 $67,120 $87,041 $36,240 $37,206 $13,563 $45,675 $25,917 $11,557 $11,557 $9,970 $23,377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5556664" y="5826447"/>
            <a:ext cx="608691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64.25% 64.25% 62.60% 62.60% 62.60% 62.60% 62.60% 62.60% 62.60% 62.60% 62.60% 62.60% 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7228588" y="5826447"/>
            <a:ext cx="205661" cy="335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8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1 1 3 4 4 4 4 4 4 4 4 12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4444742" y="9298224"/>
            <a:ext cx="658237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$22,887 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5556664" y="9298224"/>
            <a:ext cx="608691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62.60% 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7228588" y="9298224"/>
            <a:ext cx="205633" cy="40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4983639" y="3417534"/>
            <a:ext cx="667986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293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8042400" y="3431562"/>
            <a:ext cx="694808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130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0938243" y="3417534"/>
            <a:ext cx="759055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163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3897573" y="3417534"/>
            <a:ext cx="788751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84K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863618" y="4881202"/>
            <a:ext cx="6227654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Product with Sales and Product Without Sales by Category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0920933" y="4839119"/>
            <a:ext cx="454487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Product Ranking Based on Gross Margin %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2740" y="0"/>
            <a:ext cx="18142531" cy="10287000"/>
            <a:chOff x="0" y="0"/>
            <a:chExt cx="12319000" cy="698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2192000" cy="323850"/>
            </a:xfrm>
            <a:custGeom>
              <a:avLst/>
              <a:gdLst/>
              <a:ahLst/>
              <a:cxnLst/>
              <a:rect r="r" b="b" t="t" l="l"/>
              <a:pathLst>
                <a:path h="323850" w="12192000">
                  <a:moveTo>
                    <a:pt x="0" y="0"/>
                  </a:moveTo>
                  <a:lnTo>
                    <a:pt x="0" y="323850"/>
                  </a:lnTo>
                  <a:lnTo>
                    <a:pt x="12192000" y="3238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285" y="564855"/>
            <a:ext cx="17973455" cy="1800039"/>
            <a:chOff x="0" y="0"/>
            <a:chExt cx="12204192" cy="1222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04192" cy="1222248"/>
            </a:xfrm>
            <a:custGeom>
              <a:avLst/>
              <a:gdLst/>
              <a:ahLst/>
              <a:cxnLst/>
              <a:rect r="r" b="b" t="t" l="l"/>
              <a:pathLst>
                <a:path h="1222248" w="12204192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6263" y="564855"/>
            <a:ext cx="17955499" cy="1880839"/>
          </a:xfrm>
          <a:custGeom>
            <a:avLst/>
            <a:gdLst/>
            <a:ahLst/>
            <a:cxnLst/>
            <a:rect r="r" b="b" t="t" l="l"/>
            <a:pathLst>
              <a:path h="1880839" w="17955499">
                <a:moveTo>
                  <a:pt x="0" y="0"/>
                </a:moveTo>
                <a:lnTo>
                  <a:pt x="17955499" y="0"/>
                </a:lnTo>
                <a:lnTo>
                  <a:pt x="17955499" y="1880838"/>
                </a:lnTo>
                <a:lnTo>
                  <a:pt x="0" y="18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7851" y="0"/>
            <a:ext cx="18232308" cy="10287000"/>
            <a:chOff x="0" y="0"/>
            <a:chExt cx="12379960" cy="698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392684"/>
              <a:ext cx="12252960" cy="1267968"/>
            </a:xfrm>
            <a:custGeom>
              <a:avLst/>
              <a:gdLst/>
              <a:ahLst/>
              <a:cxnLst/>
              <a:rect r="r" b="b" t="t" l="l"/>
              <a:pathLst>
                <a:path h="1267968" w="12252960">
                  <a:moveTo>
                    <a:pt x="0" y="0"/>
                  </a:moveTo>
                  <a:lnTo>
                    <a:pt x="12252960" y="0"/>
                  </a:lnTo>
                  <a:lnTo>
                    <a:pt x="12252960" y="1267968"/>
                  </a:lnTo>
                  <a:lnTo>
                    <a:pt x="0" y="12679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980" y="387350"/>
              <a:ext cx="1219200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192000">
                  <a:moveTo>
                    <a:pt x="0" y="0"/>
                  </a:moveTo>
                  <a:lnTo>
                    <a:pt x="0" y="1209675"/>
                  </a:lnTo>
                  <a:lnTo>
                    <a:pt x="12192000" y="1209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3F2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3980" y="6350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6263" y="93523"/>
            <a:ext cx="17955499" cy="10099968"/>
          </a:xfrm>
          <a:custGeom>
            <a:avLst/>
            <a:gdLst/>
            <a:ahLst/>
            <a:cxnLst/>
            <a:rect r="r" b="b" t="t" l="l"/>
            <a:pathLst>
              <a:path h="10099968" w="17955499">
                <a:moveTo>
                  <a:pt x="0" y="0"/>
                </a:moveTo>
                <a:lnTo>
                  <a:pt x="17955499" y="0"/>
                </a:lnTo>
                <a:lnTo>
                  <a:pt x="17955499" y="10099968"/>
                </a:lnTo>
                <a:lnTo>
                  <a:pt x="0" y="10099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2512" y="6742669"/>
            <a:ext cx="1122219" cy="1585134"/>
          </a:xfrm>
          <a:custGeom>
            <a:avLst/>
            <a:gdLst/>
            <a:ahLst/>
            <a:cxnLst/>
            <a:rect r="r" b="b" t="t" l="l"/>
            <a:pathLst>
              <a:path h="1585134" w="1122219">
                <a:moveTo>
                  <a:pt x="0" y="0"/>
                </a:moveTo>
                <a:lnTo>
                  <a:pt x="1122219" y="0"/>
                </a:lnTo>
                <a:lnTo>
                  <a:pt x="1122219" y="1585134"/>
                </a:lnTo>
                <a:lnTo>
                  <a:pt x="0" y="158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762" y="2155600"/>
            <a:ext cx="813609" cy="813609"/>
          </a:xfrm>
          <a:custGeom>
            <a:avLst/>
            <a:gdLst/>
            <a:ahLst/>
            <a:cxnLst/>
            <a:rect r="r" b="b" t="t" l="l"/>
            <a:pathLst>
              <a:path h="813609" w="813609">
                <a:moveTo>
                  <a:pt x="0" y="0"/>
                </a:moveTo>
                <a:lnTo>
                  <a:pt x="813608" y="0"/>
                </a:lnTo>
                <a:lnTo>
                  <a:pt x="813608" y="813608"/>
                </a:lnTo>
                <a:lnTo>
                  <a:pt x="0" y="81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928" y="5311840"/>
            <a:ext cx="687359" cy="687359"/>
          </a:xfrm>
          <a:custGeom>
            <a:avLst/>
            <a:gdLst/>
            <a:ahLst/>
            <a:cxnLst/>
            <a:rect r="r" b="b" t="t" l="l"/>
            <a:pathLst>
              <a:path h="687359" w="687359">
                <a:moveTo>
                  <a:pt x="0" y="0"/>
                </a:moveTo>
                <a:lnTo>
                  <a:pt x="687359" y="0"/>
                </a:lnTo>
                <a:lnTo>
                  <a:pt x="687359" y="687359"/>
                </a:lnTo>
                <a:lnTo>
                  <a:pt x="0" y="687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956" y="6911001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3"/>
                </a:lnTo>
                <a:lnTo>
                  <a:pt x="0" y="729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6956" y="8566274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4873" y="3670595"/>
            <a:ext cx="743470" cy="743470"/>
          </a:xfrm>
          <a:custGeom>
            <a:avLst/>
            <a:gdLst/>
            <a:ahLst/>
            <a:cxnLst/>
            <a:rect r="r" b="b" t="t" l="l"/>
            <a:pathLst>
              <a:path h="743470" w="743470">
                <a:moveTo>
                  <a:pt x="0" y="0"/>
                </a:moveTo>
                <a:lnTo>
                  <a:pt x="743470" y="0"/>
                </a:lnTo>
                <a:lnTo>
                  <a:pt x="743470" y="743470"/>
                </a:lnTo>
                <a:lnTo>
                  <a:pt x="0" y="743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901" y="893104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6" y="0"/>
                </a:lnTo>
                <a:lnTo>
                  <a:pt x="701386" y="701386"/>
                </a:lnTo>
                <a:lnTo>
                  <a:pt x="0" y="7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5424" y="177689"/>
            <a:ext cx="1080135" cy="1038052"/>
          </a:xfrm>
          <a:custGeom>
            <a:avLst/>
            <a:gdLst/>
            <a:ahLst/>
            <a:cxnLst/>
            <a:rect r="r" b="b" t="t" l="l"/>
            <a:pathLst>
              <a:path h="1038052" w="1080135">
                <a:moveTo>
                  <a:pt x="0" y="0"/>
                </a:moveTo>
                <a:lnTo>
                  <a:pt x="1080136" y="0"/>
                </a:lnTo>
                <a:lnTo>
                  <a:pt x="1080136" y="1038053"/>
                </a:lnTo>
                <a:lnTo>
                  <a:pt x="0" y="10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069843" y="1720740"/>
            <a:ext cx="729442" cy="729442"/>
          </a:xfrm>
          <a:custGeom>
            <a:avLst/>
            <a:gdLst/>
            <a:ahLst/>
            <a:cxnLst/>
            <a:rect r="r" b="b" t="t" l="l"/>
            <a:pathLst>
              <a:path h="729442" w="729442">
                <a:moveTo>
                  <a:pt x="0" y="0"/>
                </a:moveTo>
                <a:lnTo>
                  <a:pt x="729442" y="0"/>
                </a:lnTo>
                <a:lnTo>
                  <a:pt x="729442" y="729442"/>
                </a:lnTo>
                <a:lnTo>
                  <a:pt x="0" y="7294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721084" y="1692685"/>
            <a:ext cx="841664" cy="841664"/>
          </a:xfrm>
          <a:custGeom>
            <a:avLst/>
            <a:gdLst/>
            <a:ahLst/>
            <a:cxnLst/>
            <a:rect r="r" b="b" t="t" l="l"/>
            <a:pathLst>
              <a:path h="841664" w="841664">
                <a:moveTo>
                  <a:pt x="0" y="0"/>
                </a:moveTo>
                <a:lnTo>
                  <a:pt x="841664" y="0"/>
                </a:lnTo>
                <a:lnTo>
                  <a:pt x="841664" y="841664"/>
                </a:lnTo>
                <a:lnTo>
                  <a:pt x="0" y="8416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470520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5" y="0"/>
                </a:lnTo>
                <a:lnTo>
                  <a:pt x="771525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84123" y="4853596"/>
            <a:ext cx="6373262" cy="5026600"/>
          </a:xfrm>
          <a:custGeom>
            <a:avLst/>
            <a:gdLst/>
            <a:ahLst/>
            <a:cxnLst/>
            <a:rect r="r" b="b" t="t" l="l"/>
            <a:pathLst>
              <a:path h="5026600" w="6373262">
                <a:moveTo>
                  <a:pt x="0" y="0"/>
                </a:moveTo>
                <a:lnTo>
                  <a:pt x="6373263" y="0"/>
                </a:lnTo>
                <a:lnTo>
                  <a:pt x="6373263" y="5026600"/>
                </a:lnTo>
                <a:lnTo>
                  <a:pt x="0" y="50266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695765" y="7869993"/>
            <a:ext cx="3032501" cy="2016374"/>
            <a:chOff x="0" y="0"/>
            <a:chExt cx="2059102" cy="136913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0" y="63500"/>
              <a:ext cx="1932051" cy="167005"/>
            </a:xfrm>
            <a:custGeom>
              <a:avLst/>
              <a:gdLst/>
              <a:ahLst/>
              <a:cxnLst/>
              <a:rect r="r" b="b" t="t" l="l"/>
              <a:pathLst>
                <a:path h="167005" w="1932051">
                  <a:moveTo>
                    <a:pt x="0" y="0"/>
                  </a:moveTo>
                  <a:lnTo>
                    <a:pt x="1932051" y="0"/>
                  </a:lnTo>
                  <a:lnTo>
                    <a:pt x="1932051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3500" y="278511"/>
              <a:ext cx="1233170" cy="167005"/>
            </a:xfrm>
            <a:custGeom>
              <a:avLst/>
              <a:gdLst/>
              <a:ahLst/>
              <a:cxnLst/>
              <a:rect r="r" b="b" t="t" l="l"/>
              <a:pathLst>
                <a:path h="167005" w="1233170">
                  <a:moveTo>
                    <a:pt x="0" y="0"/>
                  </a:moveTo>
                  <a:lnTo>
                    <a:pt x="1233170" y="0"/>
                  </a:lnTo>
                  <a:lnTo>
                    <a:pt x="1233170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63500" y="493522"/>
              <a:ext cx="726440" cy="167005"/>
            </a:xfrm>
            <a:custGeom>
              <a:avLst/>
              <a:gdLst/>
              <a:ahLst/>
              <a:cxnLst/>
              <a:rect r="r" b="b" t="t" l="l"/>
              <a:pathLst>
                <a:path h="167005" w="726440">
                  <a:moveTo>
                    <a:pt x="0" y="0"/>
                  </a:moveTo>
                  <a:lnTo>
                    <a:pt x="726440" y="0"/>
                  </a:lnTo>
                  <a:lnTo>
                    <a:pt x="726440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3500" y="708660"/>
              <a:ext cx="622681" cy="166878"/>
            </a:xfrm>
            <a:custGeom>
              <a:avLst/>
              <a:gdLst/>
              <a:ahLst/>
              <a:cxnLst/>
              <a:rect r="r" b="b" t="t" l="l"/>
              <a:pathLst>
                <a:path h="166878" w="622681">
                  <a:moveTo>
                    <a:pt x="0" y="0"/>
                  </a:moveTo>
                  <a:lnTo>
                    <a:pt x="622681" y="0"/>
                  </a:lnTo>
                  <a:lnTo>
                    <a:pt x="622681" y="166878"/>
                  </a:lnTo>
                  <a:lnTo>
                    <a:pt x="0" y="166878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3500" y="923671"/>
              <a:ext cx="567690" cy="166878"/>
            </a:xfrm>
            <a:custGeom>
              <a:avLst/>
              <a:gdLst/>
              <a:ahLst/>
              <a:cxnLst/>
              <a:rect r="r" b="b" t="t" l="l"/>
              <a:pathLst>
                <a:path h="166878" w="567690">
                  <a:moveTo>
                    <a:pt x="0" y="0"/>
                  </a:moveTo>
                  <a:lnTo>
                    <a:pt x="567690" y="0"/>
                  </a:lnTo>
                  <a:lnTo>
                    <a:pt x="567690" y="166878"/>
                  </a:lnTo>
                  <a:lnTo>
                    <a:pt x="0" y="166878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3500" y="1138682"/>
              <a:ext cx="497586" cy="167005"/>
            </a:xfrm>
            <a:custGeom>
              <a:avLst/>
              <a:gdLst/>
              <a:ahLst/>
              <a:cxnLst/>
              <a:rect r="r" b="b" t="t" l="l"/>
              <a:pathLst>
                <a:path h="167005" w="497586">
                  <a:moveTo>
                    <a:pt x="0" y="0"/>
                  </a:moveTo>
                  <a:lnTo>
                    <a:pt x="497586" y="0"/>
                  </a:lnTo>
                  <a:lnTo>
                    <a:pt x="497586" y="167005"/>
                  </a:lnTo>
                  <a:lnTo>
                    <a:pt x="0" y="167005"/>
                  </a:lnTo>
                  <a:close/>
                </a:path>
              </a:pathLst>
            </a:custGeom>
            <a:solidFill>
              <a:srgbClr val="118DFF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4535333" y="7944803"/>
            <a:ext cx="2749520" cy="1878019"/>
            <a:chOff x="0" y="0"/>
            <a:chExt cx="1866951" cy="127519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500" y="63500"/>
              <a:ext cx="1739900" cy="152400"/>
            </a:xfrm>
            <a:custGeom>
              <a:avLst/>
              <a:gdLst/>
              <a:ahLst/>
              <a:cxnLst/>
              <a:rect r="r" b="b" t="t" l="l"/>
              <a:pathLst>
                <a:path h="152400" w="1739900">
                  <a:moveTo>
                    <a:pt x="0" y="0"/>
                  </a:moveTo>
                  <a:lnTo>
                    <a:pt x="1739900" y="0"/>
                  </a:lnTo>
                  <a:lnTo>
                    <a:pt x="173990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63500" y="262636"/>
              <a:ext cx="1066419" cy="152400"/>
            </a:xfrm>
            <a:custGeom>
              <a:avLst/>
              <a:gdLst/>
              <a:ahLst/>
              <a:cxnLst/>
              <a:rect r="r" b="b" t="t" l="l"/>
              <a:pathLst>
                <a:path h="152400" w="1066419">
                  <a:moveTo>
                    <a:pt x="0" y="0"/>
                  </a:moveTo>
                  <a:lnTo>
                    <a:pt x="1066419" y="0"/>
                  </a:lnTo>
                  <a:lnTo>
                    <a:pt x="106641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3500" y="461772"/>
              <a:ext cx="1043940" cy="152400"/>
            </a:xfrm>
            <a:custGeom>
              <a:avLst/>
              <a:gdLst/>
              <a:ahLst/>
              <a:cxnLst/>
              <a:rect r="r" b="b" t="t" l="l"/>
              <a:pathLst>
                <a:path h="152400" w="1043940">
                  <a:moveTo>
                    <a:pt x="0" y="0"/>
                  </a:moveTo>
                  <a:lnTo>
                    <a:pt x="1043940" y="0"/>
                  </a:lnTo>
                  <a:lnTo>
                    <a:pt x="104394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3500" y="661035"/>
              <a:ext cx="864362" cy="152400"/>
            </a:xfrm>
            <a:custGeom>
              <a:avLst/>
              <a:gdLst/>
              <a:ahLst/>
              <a:cxnLst/>
              <a:rect r="r" b="b" t="t" l="l"/>
              <a:pathLst>
                <a:path h="152400" w="864362">
                  <a:moveTo>
                    <a:pt x="0" y="0"/>
                  </a:moveTo>
                  <a:lnTo>
                    <a:pt x="864362" y="0"/>
                  </a:lnTo>
                  <a:lnTo>
                    <a:pt x="864362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3500" y="860171"/>
              <a:ext cx="785749" cy="152400"/>
            </a:xfrm>
            <a:custGeom>
              <a:avLst/>
              <a:gdLst/>
              <a:ahLst/>
              <a:cxnLst/>
              <a:rect r="r" b="b" t="t" l="l"/>
              <a:pathLst>
                <a:path h="152400" w="785749">
                  <a:moveTo>
                    <a:pt x="0" y="0"/>
                  </a:moveTo>
                  <a:lnTo>
                    <a:pt x="785749" y="0"/>
                  </a:lnTo>
                  <a:lnTo>
                    <a:pt x="78574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63500" y="1059307"/>
              <a:ext cx="752094" cy="152400"/>
            </a:xfrm>
            <a:custGeom>
              <a:avLst/>
              <a:gdLst/>
              <a:ahLst/>
              <a:cxnLst/>
              <a:rect r="r" b="b" t="t" l="l"/>
              <a:pathLst>
                <a:path h="152400" w="752094">
                  <a:moveTo>
                    <a:pt x="0" y="0"/>
                  </a:moveTo>
                  <a:lnTo>
                    <a:pt x="752094" y="0"/>
                  </a:lnTo>
                  <a:lnTo>
                    <a:pt x="75209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18DFF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8424488" y="4874637"/>
            <a:ext cx="9391329" cy="2094804"/>
          </a:xfrm>
          <a:custGeom>
            <a:avLst/>
            <a:gdLst/>
            <a:ahLst/>
            <a:cxnLst/>
            <a:rect r="r" b="b" t="t" l="l"/>
            <a:pathLst>
              <a:path h="2094804" w="9391329">
                <a:moveTo>
                  <a:pt x="0" y="0"/>
                </a:moveTo>
                <a:lnTo>
                  <a:pt x="9391329" y="0"/>
                </a:lnTo>
                <a:lnTo>
                  <a:pt x="9391329" y="2094804"/>
                </a:lnTo>
                <a:lnTo>
                  <a:pt x="0" y="20948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338945" y="196388"/>
            <a:ext cx="3469521" cy="1056751"/>
          </a:xfrm>
          <a:custGeom>
            <a:avLst/>
            <a:gdLst/>
            <a:ahLst/>
            <a:cxnLst/>
            <a:rect r="r" b="b" t="t" l="l"/>
            <a:pathLst>
              <a:path h="1056751" w="3469521">
                <a:moveTo>
                  <a:pt x="0" y="0"/>
                </a:moveTo>
                <a:lnTo>
                  <a:pt x="3469521" y="0"/>
                </a:lnTo>
                <a:lnTo>
                  <a:pt x="3469521" y="1056752"/>
                </a:lnTo>
                <a:lnTo>
                  <a:pt x="0" y="10567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7586365" y="7820462"/>
            <a:ext cx="306268" cy="2129873"/>
            <a:chOff x="0" y="0"/>
            <a:chExt cx="207962" cy="144621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8326" y="68326"/>
              <a:ext cx="76200" cy="1314450"/>
            </a:xfrm>
            <a:custGeom>
              <a:avLst/>
              <a:gdLst/>
              <a:ahLst/>
              <a:cxnLst/>
              <a:rect r="r" b="b" t="t" l="l"/>
              <a:pathLst>
                <a:path h="1314450" w="76200">
                  <a:moveTo>
                    <a:pt x="0" y="0"/>
                  </a:moveTo>
                  <a:lnTo>
                    <a:pt x="0" y="1314450"/>
                  </a:lnTo>
                  <a:lnTo>
                    <a:pt x="76200" y="13144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>
                <a:alpha val="49804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" y="68326"/>
              <a:ext cx="76200" cy="783336"/>
            </a:xfrm>
            <a:custGeom>
              <a:avLst/>
              <a:gdLst/>
              <a:ahLst/>
              <a:cxnLst/>
              <a:rect r="r" b="b" t="t" l="l"/>
              <a:pathLst>
                <a:path h="783336" w="76200">
                  <a:moveTo>
                    <a:pt x="0" y="0"/>
                  </a:moveTo>
                  <a:lnTo>
                    <a:pt x="0" y="783336"/>
                  </a:lnTo>
                  <a:lnTo>
                    <a:pt x="76200" y="78333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3500" y="63500"/>
              <a:ext cx="80899" cy="792861"/>
            </a:xfrm>
            <a:custGeom>
              <a:avLst/>
              <a:gdLst/>
              <a:ahLst/>
              <a:cxnLst/>
              <a:rect r="r" b="b" t="t" l="l"/>
              <a:pathLst>
                <a:path h="792861" w="80899">
                  <a:moveTo>
                    <a:pt x="0" y="0"/>
                  </a:moveTo>
                  <a:lnTo>
                    <a:pt x="0" y="792861"/>
                  </a:lnTo>
                  <a:lnTo>
                    <a:pt x="80899" y="792861"/>
                  </a:lnTo>
                  <a:lnTo>
                    <a:pt x="80899" y="783336"/>
                  </a:lnTo>
                  <a:lnTo>
                    <a:pt x="9525" y="783336"/>
                  </a:lnTo>
                  <a:lnTo>
                    <a:pt x="9525" y="9525"/>
                  </a:lnTo>
                  <a:lnTo>
                    <a:pt x="80899" y="9525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516956" y="6164094"/>
            <a:ext cx="69527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 Analysis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66053" y="7805339"/>
            <a:ext cx="658041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Return Analysis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89335" y="4536877"/>
            <a:ext cx="73304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Revenue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02928" y="4775349"/>
            <a:ext cx="658041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Analysis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71194" y="3134104"/>
            <a:ext cx="926826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 Page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87147" y="9320334"/>
            <a:ext cx="823596" cy="47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Customer Analysis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62651" y="1829525"/>
            <a:ext cx="1050509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b="true" sz="1325" spc="-2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Filters Menu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400655" y="6268290"/>
            <a:ext cx="455410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2.17%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22783" y="6761407"/>
            <a:ext cx="663077" cy="3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2015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252390" y="4911446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6.86%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664881" y="7911893"/>
            <a:ext cx="1018119" cy="187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United States Australia Canada United King… France Germany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971377" y="8546592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238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818531" y="886326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737619" y="917995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186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634234" y="9496648"/>
            <a:ext cx="277665" cy="2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163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519445" y="6004753"/>
            <a:ext cx="455410" cy="26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2.16%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841396" y="6276105"/>
            <a:ext cx="455410" cy="26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6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1.02%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124944" y="6516104"/>
            <a:ext cx="617290" cy="62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1.21%</a:t>
            </a:r>
          </a:p>
          <a:p>
            <a:pPr algn="ctr">
              <a:lnSpc>
                <a:spcPts val="1020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2015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152966" y="5371710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4.93%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474917" y="6305311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2.62%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1717568" y="828705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404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786487" y="5597065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3.99%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013539" y="6904282"/>
            <a:ext cx="66307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2016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2746979" y="7970361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633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053528" y="6518421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1.72%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365098" y="5823178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3.04%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543236" y="7986885"/>
            <a:ext cx="978547" cy="175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Water Bottl… Patch Kit/8… Mountain … Mountain … Sport-100 … Road Tire T…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926067" y="6904282"/>
            <a:ext cx="61729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 2016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16095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2015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5674582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5814662" y="6904282"/>
            <a:ext cx="663077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 2017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6311637" y="8280135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95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6278560" y="8573441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6014053" y="8866747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77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5898324" y="9160053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70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848736" y="9453358"/>
            <a:ext cx="185110" cy="28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67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6633068" y="816245"/>
            <a:ext cx="370234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605E5C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7303552" y="8034454"/>
            <a:ext cx="277665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155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7394845" y="6447440"/>
            <a:ext cx="455410" cy="23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2.02%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929726" y="527358"/>
            <a:ext cx="5163104" cy="5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b="true" sz="2944" spc="-50">
                <a:solidFill>
                  <a:srgbClr val="118D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ADVENTURE WORKS CYCLES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8491723" y="303280"/>
            <a:ext cx="1330250" cy="15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4"/>
              </a:lnSpc>
            </a:pPr>
            <a:r>
              <a:rPr lang="en-US" sz="1325" spc="-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BI Desktop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8091932" y="572012"/>
            <a:ext cx="6585502" cy="46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b="true" sz="4123" spc="-7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SALES RETURN ANALYSIS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0938243" y="2093518"/>
            <a:ext cx="1347771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17K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Customers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3718372" y="2093518"/>
            <a:ext cx="94162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25K</a:t>
            </a:r>
          </a:p>
          <a:p>
            <a:pPr algn="just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Order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6157444" y="2093518"/>
            <a:ext cx="1388746" cy="6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4418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1809</a:t>
            </a:r>
          </a:p>
          <a:p>
            <a:pPr algn="ctr">
              <a:lnSpc>
                <a:spcPts val="3680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Returned Orders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947785" y="4975777"/>
            <a:ext cx="828857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Continent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2200284" y="5811044"/>
            <a:ext cx="1633473" cy="2682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</a:pPr>
            <a:r>
              <a:rPr lang="en-US" b="true" sz="1472" spc="-2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North America</a:t>
            </a:r>
          </a:p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Accessories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Cleaners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Fenders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Tires and Tubes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Bottles and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Hydration Packs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Helmets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 Racks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Bike Stands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2088062" y="6051815"/>
            <a:ext cx="152524" cy="26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3"/>
              </a:lnSpc>
            </a:pPr>
            <a:r>
              <a:rPr lang="en-US" sz="1177">
                <a:solidFill>
                  <a:srgbClr val="000000">
                    <a:alpha val="64706"/>
                  </a:srgbClr>
                </a:solidFill>
                <a:latin typeface="Arimo"/>
                <a:ea typeface="Arimo"/>
                <a:cs typeface="Arimo"/>
                <a:sym typeface="Arimo"/>
              </a:rPr>
              <a:t>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2088062" y="8383883"/>
            <a:ext cx="152524" cy="33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3"/>
              </a:lnSpc>
            </a:pPr>
            <a:r>
              <a:rPr lang="en-US" sz="1177">
                <a:solidFill>
                  <a:srgbClr val="000000">
                    <a:alpha val="64706"/>
                  </a:srgbClr>
                </a:solidFill>
                <a:latin typeface="Arimo"/>
                <a:ea typeface="Arimo"/>
                <a:cs typeface="Arimo"/>
                <a:sym typeface="Arimo"/>
              </a:rPr>
              <a:t>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2340561" y="8638238"/>
            <a:ext cx="766546" cy="12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Clothing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2480839" y="8643943"/>
            <a:ext cx="560829" cy="91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Caps</a:t>
            </a:r>
          </a:p>
          <a:p>
            <a:pPr algn="l">
              <a:lnSpc>
                <a:spcPts val="736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Gloves</a:t>
            </a:r>
          </a:p>
          <a:p>
            <a:pPr algn="l">
              <a:lnSpc>
                <a:spcPts val="34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Socks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2200284" y="9676290"/>
            <a:ext cx="442266" cy="12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Total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842488" y="3837188"/>
            <a:ext cx="1952085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Amount Returned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4090746" y="4994827"/>
            <a:ext cx="1132739" cy="4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Amount Returned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491630" y="5849144"/>
            <a:ext cx="819767" cy="395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8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$273,279 $10,782 </a:t>
            </a: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$64 $703 $4,037 $1,091 $495 $3,036 $720 $636 </a:t>
            </a: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$5,708 </a:t>
            </a: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$199 $659 $108</a:t>
            </a:r>
          </a:p>
          <a:p>
            <a:pPr algn="r">
              <a:lnSpc>
                <a:spcPts val="1656"/>
              </a:lnSpc>
            </a:pPr>
            <a:r>
              <a:rPr lang="en-US" b="true" sz="1472" spc="-2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$765,278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5435655" y="4994827"/>
            <a:ext cx="767107" cy="4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Quantity Returned 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6372441" y="4994827"/>
            <a:ext cx="724448" cy="70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7270875" y="4994827"/>
            <a:ext cx="555049" cy="78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 rate</a:t>
            </a:r>
          </a:p>
          <a:p>
            <a:pPr algn="l">
              <a:lnSpc>
                <a:spcPts val="980"/>
              </a:lnSpc>
            </a:pPr>
            <a:r>
              <a:rPr lang="en-US" sz="1044" spc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 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5801680" y="5820569"/>
            <a:ext cx="438830" cy="398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871 </a:t>
            </a:r>
          </a:p>
          <a:p>
            <a:pPr algn="r">
              <a:lnSpc>
                <a:spcPts val="1849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569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32 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273 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148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89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 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 </a:t>
            </a:r>
          </a:p>
          <a:p>
            <a:pPr algn="r">
              <a:lnSpc>
                <a:spcPts val="2348"/>
              </a:lnSpc>
            </a:pPr>
            <a:r>
              <a:rPr lang="en-US" b="true" sz="1472" spc="13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144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23 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28 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12 </a:t>
            </a:r>
            <a:r>
              <a:rPr lang="en-US" b="true" sz="1472" spc="4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1828 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6592494" y="5820569"/>
            <a:ext cx="1254164" cy="398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40717 2.14%</a:t>
            </a:r>
          </a:p>
          <a:p>
            <a:pPr algn="r">
              <a:lnSpc>
                <a:spcPts val="1849"/>
              </a:lnSpc>
            </a:pPr>
            <a:r>
              <a:rPr lang="en-US" b="true" sz="1472" spc="7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29109 1.95%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0.88%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1.24%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1.86%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1.96%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2.46%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3.22%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3.28%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3.67%</a:t>
            </a:r>
          </a:p>
          <a:p>
            <a:pPr algn="r">
              <a:lnSpc>
                <a:spcPts val="2348"/>
              </a:lnSpc>
            </a:pPr>
            <a:r>
              <a:rPr lang="en-US" b="true" sz="1472" spc="13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6263 2.30%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1.34%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1.93%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1.94% </a:t>
            </a:r>
            <a:r>
              <a:rPr lang="en-US" b="true" sz="1472" spc="4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84174 2.17%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6626258" y="6349975"/>
            <a:ext cx="514130" cy="2143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905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2572 </a:t>
            </a:r>
          </a:p>
          <a:p>
            <a:pPr algn="r">
              <a:lnSpc>
                <a:spcPts val="2348"/>
              </a:lnSpc>
            </a:pPr>
            <a:r>
              <a:rPr lang="en-US" sz="1472" spc="1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14651 </a:t>
            </a:r>
          </a:p>
          <a:p>
            <a:pPr algn="r">
              <a:lnSpc>
                <a:spcPts val="1849"/>
              </a:lnSpc>
            </a:pPr>
            <a:r>
              <a:rPr lang="en-US" sz="1472" spc="2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7563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366 </a:t>
            </a:r>
          </a:p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2760 </a:t>
            </a:r>
          </a:p>
          <a:p>
            <a:pPr algn="r">
              <a:lnSpc>
                <a:spcPts val="2348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183 </a:t>
            </a:r>
          </a:p>
          <a:p>
            <a:pPr algn="r">
              <a:lnSpc>
                <a:spcPts val="1849"/>
              </a:lnSpc>
            </a:pPr>
            <a:r>
              <a:rPr lang="en-US" sz="1472" spc="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109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6727076" y="8796343"/>
            <a:ext cx="411279" cy="76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49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1715 </a:t>
            </a:r>
          </a:p>
          <a:p>
            <a:pPr algn="r">
              <a:lnSpc>
                <a:spcPts val="2348"/>
              </a:lnSpc>
            </a:pPr>
            <a:r>
              <a:rPr lang="en-US" sz="1472" spc="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1452 </a:t>
            </a:r>
          </a:p>
          <a:p>
            <a:pPr algn="r">
              <a:lnSpc>
                <a:spcPts val="1877"/>
              </a:lnSpc>
            </a:pPr>
            <a:r>
              <a:rPr lang="en-US" sz="1472" spc="4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619 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6773760" y="3837188"/>
            <a:ext cx="160144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Sold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0842027" y="3837188"/>
            <a:ext cx="1543808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Quantity Returned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5208594" y="3837188"/>
            <a:ext cx="935019" cy="24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1"/>
              </a:lnSpc>
            </a:pPr>
            <a:r>
              <a:rPr lang="en-US" sz="1472" spc="-2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 rate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3229800" y="3340381"/>
            <a:ext cx="1177460" cy="48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sz="2844" spc="-3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$765K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7166866" y="3340381"/>
            <a:ext cx="826107" cy="48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sz="2844" spc="-3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84K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11106005" y="3325021"/>
            <a:ext cx="1008187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1828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15208594" y="3325021"/>
            <a:ext cx="1051337" cy="49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 spc="-3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2.17%</a:t>
            </a:r>
          </a:p>
        </p:txBody>
      </p:sp>
      <p:sp>
        <p:nvSpPr>
          <p:cNvPr name="TextBox 115" id="115"/>
          <p:cNvSpPr txBox="true"/>
          <p:nvPr/>
        </p:nvSpPr>
        <p:spPr>
          <a:xfrm rot="0">
            <a:off x="1877646" y="4600647"/>
            <a:ext cx="5492377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Order Returned by Continent, Category and Product</a:t>
            </a:r>
          </a:p>
        </p:txBody>
      </p:sp>
      <p:sp>
        <p:nvSpPr>
          <p:cNvPr name="TextBox 116" id="116"/>
          <p:cNvSpPr txBox="true"/>
          <p:nvPr/>
        </p:nvSpPr>
        <p:spPr>
          <a:xfrm rot="0">
            <a:off x="9226201" y="7378138"/>
            <a:ext cx="3165849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Quantity Returned by Country</a:t>
            </a:r>
          </a:p>
        </p:txBody>
      </p:sp>
      <p:sp>
        <p:nvSpPr>
          <p:cNvPr name="TextBox 117" id="117"/>
          <p:cNvSpPr txBox="true"/>
          <p:nvPr/>
        </p:nvSpPr>
        <p:spPr>
          <a:xfrm rot="0">
            <a:off x="12060027" y="4474397"/>
            <a:ext cx="2163708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Returned rate Trend</a:t>
            </a:r>
          </a:p>
        </p:txBody>
      </p:sp>
      <p:sp>
        <p:nvSpPr>
          <p:cNvPr name="TextBox 118" id="118"/>
          <p:cNvSpPr txBox="true"/>
          <p:nvPr/>
        </p:nvSpPr>
        <p:spPr>
          <a:xfrm rot="0">
            <a:off x="14231703" y="7462305"/>
            <a:ext cx="2770183" cy="32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1" spc="-22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 10 Returned Products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17308153" y="420200"/>
            <a:ext cx="128775" cy="17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994">
                <a:solidFill>
                  <a:srgbClr val="605E5C"/>
                </a:solidFill>
                <a:latin typeface="Arimo"/>
                <a:ea typeface="Arimo"/>
                <a:cs typeface="Arimo"/>
                <a:sym typeface="Arimo"/>
              </a:rPr>
              <a:t></a:t>
            </a:r>
          </a:p>
        </p:txBody>
      </p:sp>
      <p:sp>
        <p:nvSpPr>
          <p:cNvPr name="Freeform 120" id="120"/>
          <p:cNvSpPr/>
          <p:nvPr/>
        </p:nvSpPr>
        <p:spPr>
          <a:xfrm flipH="false" flipV="false" rot="0">
            <a:off x="4613054" y="1762823"/>
            <a:ext cx="701387" cy="701387"/>
          </a:xfrm>
          <a:custGeom>
            <a:avLst/>
            <a:gdLst/>
            <a:ahLst/>
            <a:cxnLst/>
            <a:rect r="r" b="b" t="t" l="l"/>
            <a:pathLst>
              <a:path h="701387" w="701387">
                <a:moveTo>
                  <a:pt x="0" y="0"/>
                </a:moveTo>
                <a:lnTo>
                  <a:pt x="701387" y="0"/>
                </a:lnTo>
                <a:lnTo>
                  <a:pt x="701387" y="701387"/>
                </a:lnTo>
                <a:lnTo>
                  <a:pt x="0" y="70138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793480" y="1804906"/>
            <a:ext cx="645276" cy="645276"/>
          </a:xfrm>
          <a:custGeom>
            <a:avLst/>
            <a:gdLst/>
            <a:ahLst/>
            <a:cxnLst/>
            <a:rect r="r" b="b" t="t" l="l"/>
            <a:pathLst>
              <a:path h="645276" w="645276">
                <a:moveTo>
                  <a:pt x="0" y="0"/>
                </a:moveTo>
                <a:lnTo>
                  <a:pt x="645276" y="0"/>
                </a:lnTo>
                <a:lnTo>
                  <a:pt x="645276" y="645276"/>
                </a:lnTo>
                <a:lnTo>
                  <a:pt x="0" y="645276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7194157" y="1734768"/>
            <a:ext cx="771525" cy="771525"/>
          </a:xfrm>
          <a:custGeom>
            <a:avLst/>
            <a:gdLst/>
            <a:ahLst/>
            <a:cxnLst/>
            <a:rect r="r" b="b" t="t" l="l"/>
            <a:pathLst>
              <a:path h="771525" w="771525">
                <a:moveTo>
                  <a:pt x="0" y="0"/>
                </a:moveTo>
                <a:lnTo>
                  <a:pt x="771526" y="0"/>
                </a:lnTo>
                <a:lnTo>
                  <a:pt x="771526" y="771525"/>
                </a:lnTo>
                <a:lnTo>
                  <a:pt x="0" y="77152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23" id="123"/>
          <p:cNvSpPr txBox="true"/>
          <p:nvPr/>
        </p:nvSpPr>
        <p:spPr>
          <a:xfrm rot="0">
            <a:off x="2632955" y="2083993"/>
            <a:ext cx="1484799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$25M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Sales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5396629" y="2083993"/>
            <a:ext cx="1486694" cy="48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</a:pPr>
            <a:r>
              <a:rPr lang="en-US" sz="4318" spc="-4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$10M</a:t>
            </a:r>
          </a:p>
          <a:p>
            <a:pPr algn="ctr">
              <a:lnSpc>
                <a:spcPts val="3430"/>
              </a:lnSpc>
            </a:pPr>
            <a:r>
              <a:rPr lang="en-US" sz="1372" spc="-2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7917890" y="2064943"/>
            <a:ext cx="1765110" cy="4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1"/>
              </a:lnSpc>
            </a:pPr>
            <a:r>
              <a:rPr lang="en-US" sz="3923" spc="-43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41.97%</a:t>
            </a:r>
          </a:p>
          <a:p>
            <a:pPr algn="ctr">
              <a:lnSpc>
                <a:spcPts val="3180"/>
              </a:lnSpc>
            </a:pPr>
            <a:r>
              <a:rPr lang="en-US" sz="127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Gross Margin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DAGQ433E0KY</dc:identifier>
  <dcterms:modified xsi:type="dcterms:W3CDTF">2011-08-01T06:04:30Z</dcterms:modified>
  <cp:revision>1</cp:revision>
  <dc:title>Sample  View_Final BI Visualization</dc:title>
</cp:coreProperties>
</file>