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5" r:id="rId2"/>
    <p:sldMasterId id="2147483676" r:id="rId3"/>
  </p:sldMasterIdLst>
  <p:notesMasterIdLst>
    <p:notesMasterId r:id="rId16"/>
  </p:notesMasterIdLst>
  <p:handoutMasterIdLst>
    <p:handoutMasterId r:id="rId17"/>
  </p:handoutMasterIdLst>
  <p:sldIdLst>
    <p:sldId id="1501" r:id="rId4"/>
    <p:sldId id="1660" r:id="rId5"/>
    <p:sldId id="1669" r:id="rId6"/>
    <p:sldId id="1661" r:id="rId7"/>
    <p:sldId id="1662" r:id="rId8"/>
    <p:sldId id="1663" r:id="rId9"/>
    <p:sldId id="1664" r:id="rId10"/>
    <p:sldId id="1665" r:id="rId11"/>
    <p:sldId id="1666" r:id="rId12"/>
    <p:sldId id="1667" r:id="rId13"/>
    <p:sldId id="1668" r:id="rId14"/>
    <p:sldId id="1561" r:id="rId15"/>
  </p:sldIdLst>
  <p:sldSz cx="9144000" cy="6858000" type="screen4x3"/>
  <p:notesSz cx="9296400" cy="7010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289">
          <p15:clr>
            <a:srgbClr val="A4A3A4"/>
          </p15:clr>
        </p15:guide>
        <p15:guide id="3" orient="horz" pos="3168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orient="horz" pos="1104">
          <p15:clr>
            <a:srgbClr val="A4A3A4"/>
          </p15:clr>
        </p15:guide>
        <p15:guide id="6" orient="horz" pos="2640">
          <p15:clr>
            <a:srgbClr val="A4A3A4"/>
          </p15:clr>
        </p15:guide>
        <p15:guide id="7" pos="3901">
          <p15:clr>
            <a:srgbClr val="A4A3A4"/>
          </p15:clr>
        </p15:guide>
        <p15:guide id="8" pos="192">
          <p15:clr>
            <a:srgbClr val="A4A3A4"/>
          </p15:clr>
        </p15:guide>
        <p15:guide id="9" pos="960">
          <p15:clr>
            <a:srgbClr val="A4A3A4"/>
          </p15:clr>
        </p15:guide>
        <p15:guide id="10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6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hiem Ngoc Nga" initials="NNN" lastIdx="1" clrIdx="0">
    <p:extLst>
      <p:ext uri="{19B8F6BF-5375-455C-9EA6-DF929625EA0E}">
        <p15:presenceInfo xmlns:p15="http://schemas.microsoft.com/office/powerpoint/2012/main" userId="Nghiem Ngoc N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0000FF"/>
    <a:srgbClr val="00CC00"/>
    <a:srgbClr val="FF0000"/>
    <a:srgbClr val="2C2924"/>
    <a:srgbClr val="FF3300"/>
    <a:srgbClr val="4D4640"/>
    <a:srgbClr val="0000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096" autoAdjust="0"/>
  </p:normalViewPr>
  <p:slideViewPr>
    <p:cSldViewPr snapToGrid="0">
      <p:cViewPr>
        <p:scale>
          <a:sx n="100" d="100"/>
          <a:sy n="100" d="100"/>
        </p:scale>
        <p:origin x="1890" y="270"/>
      </p:cViewPr>
      <p:guideLst>
        <p:guide orient="horz" pos="960"/>
        <p:guide orient="horz" pos="289"/>
        <p:guide orient="horz" pos="3168"/>
        <p:guide orient="horz" pos="1248"/>
        <p:guide orient="horz" pos="1104"/>
        <p:guide orient="horz" pos="2640"/>
        <p:guide pos="3901"/>
        <p:guide pos="192"/>
        <p:guide pos="960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-2070" y="-102"/>
      </p:cViewPr>
      <p:guideLst>
        <p:guide orient="horz" pos="2206"/>
        <p:guide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36910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491" y="1"/>
            <a:ext cx="403541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408"/>
            <a:ext cx="4036910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491" y="6658408"/>
            <a:ext cx="403541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7DE0932-8F81-4008-B0BA-FF5E1985BD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2253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36910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491" y="1"/>
            <a:ext cx="403541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498850" cy="2625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608" y="3331660"/>
            <a:ext cx="7423669" cy="315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408"/>
            <a:ext cx="4036910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491" y="6658408"/>
            <a:ext cx="403541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B2F9A3E-5799-4662-9032-47332B597D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765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5259491" y="6658408"/>
            <a:ext cx="4035415" cy="3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1" tIns="45687" rIns="91371" bIns="45687" anchor="b"/>
          <a:lstStyle/>
          <a:p>
            <a:pPr algn="r"/>
            <a:fld id="{409C625C-15EA-4ABE-8072-A1497677E612}" type="slidenum">
              <a:rPr lang="en-US" altLang="ko-KR" sz="1200">
                <a:latin typeface="굴림" charset="-127"/>
              </a:rPr>
              <a:pPr algn="r"/>
              <a:t>1</a:t>
            </a:fld>
            <a:endParaRPr lang="en-US" altLang="ko-KR" sz="1200">
              <a:latin typeface="굴림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17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8275" y="0"/>
            <a:ext cx="2168525" cy="61261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700" y="0"/>
            <a:ext cx="6353175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00" y="0"/>
            <a:ext cx="8337550" cy="6619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12700" y="0"/>
            <a:ext cx="8674100" cy="6126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8275" y="0"/>
            <a:ext cx="2168525" cy="61261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700" y="0"/>
            <a:ext cx="6353175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00" y="0"/>
            <a:ext cx="8337550" cy="6619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8275" y="0"/>
            <a:ext cx="2168525" cy="61261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700" y="0"/>
            <a:ext cx="6353175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527800"/>
            <a:ext cx="9144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>
            <a:lum bright="12000" contrast="30000"/>
          </a:blip>
          <a:srcRect/>
          <a:stretch>
            <a:fillRect/>
          </a:stretch>
        </p:blipFill>
        <p:spPr bwMode="auto">
          <a:xfrm>
            <a:off x="0" y="0"/>
            <a:ext cx="91440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AutoShape 6"/>
          <p:cNvSpPr>
            <a:spLocks noChangeArrowheads="1"/>
          </p:cNvSpPr>
          <p:nvPr/>
        </p:nvSpPr>
        <p:spPr bwMode="auto">
          <a:xfrm>
            <a:off x="4352925" y="6659563"/>
            <a:ext cx="685800" cy="228600"/>
          </a:xfrm>
          <a:prstGeom prst="bevel">
            <a:avLst>
              <a:gd name="adj" fmla="val 26389"/>
            </a:avLst>
          </a:prstGeom>
          <a:noFill/>
          <a:ln>
            <a:noFill/>
          </a:ln>
          <a:effectLst>
            <a:prstShdw prst="shdw17" dist="17961" dir="2700000">
              <a:srgbClr val="000099"/>
            </a:prstShdw>
          </a:effectLst>
        </p:spPr>
        <p:txBody>
          <a:bodyPr wrap="none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>
              <a:defRPr/>
            </a:pPr>
            <a:fld id="{437E433D-D513-4A43-918E-08F64BC6F76C}" type="slidenum">
              <a:rPr kumimoji="0" lang="en-US" altLang="ko-KR" sz="1200" b="1" smtClean="0">
                <a:solidFill>
                  <a:schemeClr val="bg1"/>
                </a:solidFill>
                <a:ea typeface="견고딕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1200" b="1" dirty="0">
              <a:solidFill>
                <a:schemeClr val="bg1"/>
              </a:solidFill>
              <a:ea typeface="견고딕" pitchFamily="18" charset="-127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2700" y="0"/>
            <a:ext cx="833755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7800"/>
            <a:ext cx="9144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lum bright="12000" contrast="30000"/>
          </a:blip>
          <a:srcRect/>
          <a:stretch>
            <a:fillRect/>
          </a:stretch>
        </p:blipFill>
        <p:spPr bwMode="auto">
          <a:xfrm>
            <a:off x="0" y="0"/>
            <a:ext cx="91440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352925" y="6621463"/>
            <a:ext cx="685800" cy="228600"/>
          </a:xfrm>
          <a:prstGeom prst="bevel">
            <a:avLst>
              <a:gd name="adj" fmla="val 26389"/>
            </a:avLst>
          </a:prstGeom>
          <a:noFill/>
          <a:ln>
            <a:noFill/>
          </a:ln>
          <a:effectLst>
            <a:prstShdw prst="shdw17" dist="17961" dir="2700000">
              <a:srgbClr val="000099"/>
            </a:prstShdw>
          </a:effectLst>
        </p:spPr>
        <p:txBody>
          <a:bodyPr wrap="none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>
              <a:defRPr/>
            </a:pPr>
            <a:fld id="{392856E2-AAC8-4586-83B0-2FE75FA192A4}" type="slidenum">
              <a:rPr kumimoji="0" lang="en-US" altLang="ko-KR" sz="1200" b="1" smtClean="0">
                <a:solidFill>
                  <a:schemeClr val="bg1"/>
                </a:solidFill>
                <a:ea typeface="견고딕" pitchFamily="18" charset="-127"/>
              </a:rPr>
              <a:pPr algn="ctr" latinLnBrk="0">
                <a:defRPr/>
              </a:pPr>
              <a:t>‹#›</a:t>
            </a:fld>
            <a:r>
              <a:rPr kumimoji="0" lang="en-US" altLang="ko-KR" sz="1200" b="1">
                <a:solidFill>
                  <a:schemeClr val="bg1"/>
                </a:solidFill>
                <a:ea typeface="견고딕" pitchFamily="18" charset="-127"/>
              </a:rPr>
              <a:t>/11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700" y="0"/>
            <a:ext cx="833755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72585" name="Rectangle 9"/>
          <p:cNvSpPr>
            <a:spLocks noChangeArrowheads="1"/>
          </p:cNvSpPr>
          <p:nvPr/>
        </p:nvSpPr>
        <p:spPr bwMode="auto">
          <a:xfrm>
            <a:off x="6686550" y="6527800"/>
            <a:ext cx="24749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㈜WiSoL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27800"/>
            <a:ext cx="9144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4" cstate="print">
            <a:lum bright="12000" contrast="30000"/>
          </a:blip>
          <a:srcRect/>
          <a:stretch>
            <a:fillRect/>
          </a:stretch>
        </p:blipFill>
        <p:spPr bwMode="auto">
          <a:xfrm>
            <a:off x="0" y="0"/>
            <a:ext cx="91440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AutoShape 6"/>
          <p:cNvSpPr>
            <a:spLocks noChangeArrowheads="1"/>
          </p:cNvSpPr>
          <p:nvPr/>
        </p:nvSpPr>
        <p:spPr bwMode="auto">
          <a:xfrm>
            <a:off x="4352925" y="6710363"/>
            <a:ext cx="685800" cy="228600"/>
          </a:xfrm>
          <a:prstGeom prst="bevel">
            <a:avLst>
              <a:gd name="adj" fmla="val 26389"/>
            </a:avLst>
          </a:prstGeom>
          <a:noFill/>
          <a:ln>
            <a:noFill/>
          </a:ln>
          <a:effectLst>
            <a:prstShdw prst="shdw17" dist="17961" dir="2700000">
              <a:srgbClr val="000099"/>
            </a:prstShdw>
          </a:effectLst>
        </p:spPr>
        <p:txBody>
          <a:bodyPr wrap="none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>
              <a:defRPr/>
            </a:pPr>
            <a:fld id="{4A21921D-6E78-41AC-B88E-5833A2FB8694}" type="slidenum">
              <a:rPr kumimoji="0" lang="en-US" altLang="ko-KR" sz="1200" b="1" smtClean="0">
                <a:solidFill>
                  <a:schemeClr val="bg1"/>
                </a:solidFill>
                <a:ea typeface="견고딕" pitchFamily="18" charset="-127"/>
              </a:rPr>
              <a:pPr algn="ctr" latinLnBrk="0">
                <a:defRPr/>
              </a:pPr>
              <a:t>‹#›</a:t>
            </a:fld>
            <a:r>
              <a:rPr kumimoji="0" lang="en-US" altLang="ko-KR" sz="1200" b="1">
                <a:solidFill>
                  <a:schemeClr val="bg1"/>
                </a:solidFill>
                <a:ea typeface="견고딕" pitchFamily="18" charset="-127"/>
              </a:rPr>
              <a:t>/11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2700" y="0"/>
            <a:ext cx="833755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72585" name="Rectangle 9"/>
          <p:cNvSpPr>
            <a:spLocks noChangeArrowheads="1"/>
          </p:cNvSpPr>
          <p:nvPr/>
        </p:nvSpPr>
        <p:spPr bwMode="auto">
          <a:xfrm>
            <a:off x="6686550" y="6527800"/>
            <a:ext cx="24749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㈜WiSoL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0.70.10.97:8090/admi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 rot="10793536" flipV="1">
            <a:off x="2149954" y="1430803"/>
            <a:ext cx="5416885" cy="40011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vi-VN" altLang="ko-KR" sz="2000" b="1" dirty="0" smtClean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dẫn sử dụng hệ thống VOC</a:t>
            </a:r>
            <a:endParaRPr lang="en-US" altLang="ko-KR" sz="2000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00" name="직사각형 3"/>
          <p:cNvSpPr>
            <a:spLocks noChangeArrowheads="1"/>
          </p:cNvSpPr>
          <p:nvPr/>
        </p:nvSpPr>
        <p:spPr bwMode="auto">
          <a:xfrm>
            <a:off x="2789385" y="866611"/>
            <a:ext cx="379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vi-VN" altLang="ko-KR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 SYSTEM</a:t>
            </a:r>
            <a:endParaRPr lang="ko-KR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0793536" flipV="1">
            <a:off x="2424552" y="5898881"/>
            <a:ext cx="4899100" cy="52322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ko-K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Wisol Hanoi </a:t>
            </a:r>
            <a:r>
              <a:rPr lang="en-US" altLang="ko-K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Co.,Ltd</a:t>
            </a:r>
            <a:endParaRPr lang="en-US" altLang="ko-K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16560"/>
              </p:ext>
            </p:extLst>
          </p:nvPr>
        </p:nvGraphicFramePr>
        <p:xfrm>
          <a:off x="2424417" y="4415481"/>
          <a:ext cx="4899172" cy="1280644"/>
        </p:xfrm>
        <a:graphic>
          <a:graphicData uri="http://schemas.openxmlformats.org/drawingml/2006/table">
            <a:tbl>
              <a:tblPr/>
              <a:tblGrid>
                <a:gridCol w="1778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0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01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694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b="1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 </a:t>
                      </a:r>
                      <a:r>
                        <a:rPr lang="en-US" sz="1200" b="1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</a:t>
                      </a:r>
                      <a:r>
                        <a:rPr lang="vi-VN" sz="1200" b="1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ập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Kiểm</a:t>
                      </a:r>
                      <a:r>
                        <a:rPr lang="en-US" sz="1200" b="1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</a:t>
                      </a:r>
                      <a:r>
                        <a:rPr lang="en-US" sz="1200" b="1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Phê</a:t>
                      </a:r>
                      <a:r>
                        <a:rPr lang="en-US" sz="1200" b="1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duyệt</a:t>
                      </a:r>
                      <a:endParaRPr lang="en-US" sz="1200" b="1" i="0" u="none" strike="noStrike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9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694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b="0" i="0" u="none" strike="noStrike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Lê Văn Đặng-PI</a:t>
                      </a:r>
                      <a:endParaRPr lang="en-US" sz="1200" b="0" i="0" u="none" strike="noStrike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Bùi</a:t>
                      </a:r>
                      <a:r>
                        <a:rPr lang="en-US" sz="1200" b="0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Như</a:t>
                      </a:r>
                      <a:r>
                        <a:rPr lang="en-US" sz="1200" b="0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Huấn</a:t>
                      </a:r>
                      <a:r>
                        <a:rPr lang="en-US" sz="1200" b="0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–GLD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 </a:t>
                      </a:r>
                      <a:r>
                        <a:rPr lang="en-US" sz="1200" b="0" i="0" u="none" strike="noStrike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DukRae</a:t>
                      </a:r>
                      <a:r>
                        <a:rPr lang="en-US" sz="1200" b="0" i="0" u="none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-GM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418" y="1846474"/>
            <a:ext cx="4899171" cy="245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2700" y="0"/>
            <a:ext cx="833755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kumimoji="1" lang="vi-VN" altLang="ko-KR" sz="32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VOC User manual</a:t>
            </a:r>
            <a:endParaRPr kumimoji="1" lang="ko-KR" altLang="en-US" sz="32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9877" y="4719023"/>
            <a:ext cx="903974" cy="66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47BD81-052B-41B4-AFAA-76E952CF6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275" y="4727282"/>
            <a:ext cx="1266738" cy="6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96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u="sng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dữ liệu lên hệ </a:t>
            </a:r>
            <a:r>
              <a:rPr lang="vi-VN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thống(</a:t>
            </a:r>
            <a:r>
              <a:rPr lang="vi-VN" b="1" u="sng" kern="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r>
              <a:rPr lang="vi-VN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324" y="750397"/>
            <a:ext cx="865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3.3 Upload data onsite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3" y="1098958"/>
            <a:ext cx="8552009" cy="5243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61319" y="2776151"/>
            <a:ext cx="626076" cy="181233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154431" y="2796745"/>
            <a:ext cx="420130" cy="140044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69427" y="1396727"/>
            <a:ext cx="593124" cy="34856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270789" y="1396728"/>
            <a:ext cx="675503" cy="34856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20497" y="1745288"/>
            <a:ext cx="3525795" cy="40478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4440195" y="1589903"/>
            <a:ext cx="881448" cy="370702"/>
          </a:xfrm>
          <a:prstGeom prst="wedgeEllipseCallout">
            <a:avLst>
              <a:gd name="adj1" fmla="val 59733"/>
              <a:gd name="adj2" fmla="val 469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search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431409" y="916668"/>
            <a:ext cx="1229780" cy="480059"/>
          </a:xfrm>
          <a:prstGeom prst="wedgeEllipseCallout">
            <a:avLst>
              <a:gd name="adj1" fmla="val 52859"/>
              <a:gd name="adj2" fmla="val 535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Thêm dữ liệu thủ công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7822470" y="2316686"/>
            <a:ext cx="1321529" cy="480059"/>
          </a:xfrm>
          <a:prstGeom prst="wedgeEllipseCallout">
            <a:avLst>
              <a:gd name="adj1" fmla="val 27404"/>
              <a:gd name="adj2" fmla="val -2021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dirty="0" smtClean="0">
                <a:solidFill>
                  <a:schemeClr val="bg1"/>
                </a:solidFill>
                <a:ea typeface="굴림" pitchFamily="50" charset="-127"/>
              </a:rPr>
              <a:t>Upload dữ liệu bằng excel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42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Quản lý user login</a:t>
            </a:r>
            <a:r>
              <a:rPr lang="vi-VN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b="1" u="sng" kern="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r>
              <a:rPr lang="vi-VN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86" y="832022"/>
            <a:ext cx="8674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Chức năng :</a:t>
            </a:r>
          </a:p>
          <a:p>
            <a:pPr lvl="1"/>
            <a:r>
              <a:rPr lang="vi-VN" dirty="0" smtClean="0"/>
              <a:t>+ Thêm ,xóa user</a:t>
            </a:r>
          </a:p>
          <a:p>
            <a:pPr lvl="1"/>
            <a:r>
              <a:rPr lang="vi-VN" dirty="0" smtClean="0"/>
              <a:t>+ Phân quyền cho user.</a:t>
            </a:r>
          </a:p>
          <a:p>
            <a:pPr lvl="1"/>
            <a:r>
              <a:rPr lang="vi-VN" dirty="0" smtClean="0"/>
              <a:t>+ Reset password(</a:t>
            </a:r>
            <a:r>
              <a:rPr lang="vi-VN" dirty="0" smtClean="0">
                <a:solidFill>
                  <a:schemeClr val="accent2"/>
                </a:solidFill>
              </a:rPr>
              <a:t>role : admin/staff</a:t>
            </a:r>
            <a:r>
              <a:rPr lang="vi-VN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4" y="2092411"/>
            <a:ext cx="8568636" cy="43083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262551" y="2309349"/>
            <a:ext cx="518984" cy="269093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7881" y="5980670"/>
            <a:ext cx="1120346" cy="329514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64" y="1112108"/>
            <a:ext cx="2926386" cy="146633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 flipV="1">
            <a:off x="8023654" y="2463114"/>
            <a:ext cx="238897" cy="115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0" y="5220687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ctr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pic>
        <p:nvPicPr>
          <p:cNvPr id="2050" name="Picture 2" descr="Xúc động với hình ảnh cậu bé 3 tuổi cúi đầu cảm ơn y tá đã chăm sóc mìn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3716" y="945292"/>
            <a:ext cx="5581650" cy="3971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24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Giới thiệu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697417B7-7ED3-487F-A68C-3C40E3946854}"/>
              </a:ext>
            </a:extLst>
          </p:cNvPr>
          <p:cNvSpPr/>
          <p:nvPr/>
        </p:nvSpPr>
        <p:spPr bwMode="auto">
          <a:xfrm>
            <a:off x="8154099" y="192948"/>
            <a:ext cx="562063" cy="413142"/>
          </a:xfrm>
          <a:prstGeom prst="actionButtonHome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0000"/>
              </a:highlight>
              <a:latin typeface="Arial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415" y="881447"/>
            <a:ext cx="8452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Voc là hệ thống quản lý thông tin về các issue do WHC tiếp nhận,xử lý.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Hệ thống được chia làm 3 mục chính:</a:t>
            </a:r>
          </a:p>
          <a:p>
            <a:pPr lvl="1"/>
            <a:r>
              <a:rPr lang="vi-VN" dirty="0" smtClean="0"/>
              <a:t>1. View thông tin và biểu đồ sau khi phân tích dữ liệu.</a:t>
            </a:r>
          </a:p>
          <a:p>
            <a:pPr lvl="1"/>
            <a:r>
              <a:rPr lang="vi-VN" dirty="0" smtClean="0"/>
              <a:t>2. Upload dữ liệu lên hệ thống.</a:t>
            </a:r>
          </a:p>
          <a:p>
            <a:pPr lvl="1"/>
            <a:r>
              <a:rPr lang="vi-VN" dirty="0" smtClean="0"/>
              <a:t>3. Quản lý user đăng nhập của hệ thống.</a:t>
            </a:r>
          </a:p>
          <a:p>
            <a:pPr lvl="1"/>
            <a:endParaRPr lang="vi-VN" dirty="0"/>
          </a:p>
          <a:p>
            <a:pPr lvl="1"/>
            <a:endParaRPr lang="vi-VN" dirty="0" smtClean="0"/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34426" y="2355852"/>
            <a:ext cx="7219673" cy="3196451"/>
            <a:chOff x="934426" y="2388973"/>
            <a:chExt cx="7219673" cy="3163330"/>
          </a:xfrm>
        </p:grpSpPr>
        <p:grpSp>
          <p:nvGrpSpPr>
            <p:cNvPr id="8" name="Group 7"/>
            <p:cNvGrpSpPr/>
            <p:nvPr/>
          </p:nvGrpSpPr>
          <p:grpSpPr>
            <a:xfrm>
              <a:off x="934426" y="2388974"/>
              <a:ext cx="7219673" cy="3163329"/>
              <a:chOff x="934426" y="2388974"/>
              <a:chExt cx="7219673" cy="316332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34426" y="2388974"/>
                <a:ext cx="7219673" cy="3163329"/>
                <a:chOff x="934426" y="2388974"/>
                <a:chExt cx="7219673" cy="3163329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426" y="2388974"/>
                  <a:ext cx="7219673" cy="3163329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 bwMode="auto">
                <a:xfrm>
                  <a:off x="955589" y="2825578"/>
                  <a:ext cx="774357" cy="57664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 bwMode="auto">
              <a:xfrm>
                <a:off x="955588" y="3402227"/>
                <a:ext cx="774357" cy="650789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529384" y="2388973"/>
              <a:ext cx="624715" cy="246800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1439224" y="2878009"/>
            <a:ext cx="255372" cy="25537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굴림" pitchFamily="50" charset="-127"/>
              </a:rPr>
              <a:t>1</a:t>
            </a:r>
            <a:endParaRPr kumimoji="1" lang="en-US" sz="9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439224" y="3744095"/>
            <a:ext cx="255372" cy="25537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b="1" dirty="0">
                <a:solidFill>
                  <a:srgbClr val="FFFFFF"/>
                </a:solidFill>
                <a:ea typeface="굴림" pitchFamily="50" charset="-127"/>
              </a:rPr>
              <a:t>2</a:t>
            </a:r>
            <a:endParaRPr kumimoji="1" lang="en-US" sz="9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203309" y="2355852"/>
            <a:ext cx="255372" cy="25537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굴림" pitchFamily="50" charset="-127"/>
              </a:rPr>
              <a:t>3</a:t>
            </a:r>
            <a:endParaRPr kumimoji="1" lang="en-US" sz="9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17124" y="2751438"/>
            <a:ext cx="5750011" cy="2726724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27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Giới thiệu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373" y="848497"/>
            <a:ext cx="8682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Link </a:t>
            </a:r>
            <a:r>
              <a:rPr lang="vi-VN" dirty="0"/>
              <a:t>truy cập hệ thống: </a:t>
            </a:r>
            <a:r>
              <a:rPr lang="vi-VN" dirty="0">
                <a:hlinkClick r:id="rId2"/>
              </a:rPr>
              <a:t>http://</a:t>
            </a:r>
            <a:r>
              <a:rPr lang="vi-VN" dirty="0" smtClean="0">
                <a:hlinkClick r:id="rId2"/>
              </a:rPr>
              <a:t>10.70.10.97:8090/admin</a:t>
            </a:r>
            <a:endParaRPr lang="vi-VN" dirty="0" smtClean="0"/>
          </a:p>
          <a:p>
            <a:pPr marL="285750" indent="-285750">
              <a:buFontTx/>
              <a:buChar char="-"/>
            </a:pPr>
            <a:r>
              <a:rPr lang="vi-VN" dirty="0" smtClean="0"/>
              <a:t>HQ,WTC muốn sử dụng hệ thống Voc cần liên hệ PI HQ,WTC để mở IP truy cập vào IP: </a:t>
            </a:r>
            <a:r>
              <a:rPr lang="vi-VN" dirty="0" smtClean="0">
                <a:hlinkClick r:id="rId2"/>
              </a:rPr>
              <a:t>10.70.10.97:8090</a:t>
            </a:r>
            <a:r>
              <a:rPr lang="vi-VN" dirty="0" smtClean="0"/>
              <a:t> của WHC.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4" y="2110154"/>
            <a:ext cx="8494647" cy="42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 thông tin sau khi phân tích dữ liệu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752" y="848498"/>
            <a:ext cx="843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2.1 VOC Report 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8367" y="1171662"/>
            <a:ext cx="8413931" cy="5138521"/>
            <a:chOff x="428367" y="1171662"/>
            <a:chExt cx="8413931" cy="5138521"/>
          </a:xfrm>
        </p:grpSpPr>
        <p:grpSp>
          <p:nvGrpSpPr>
            <p:cNvPr id="7" name="Group 6"/>
            <p:cNvGrpSpPr/>
            <p:nvPr/>
          </p:nvGrpSpPr>
          <p:grpSpPr>
            <a:xfrm>
              <a:off x="428367" y="1171662"/>
              <a:ext cx="8413931" cy="5138521"/>
              <a:chOff x="428367" y="1171662"/>
              <a:chExt cx="8413931" cy="513852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367" y="1171662"/>
                <a:ext cx="8413931" cy="513852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6" name="Rectangle 5"/>
              <p:cNvSpPr/>
              <p:nvPr/>
            </p:nvSpPr>
            <p:spPr bwMode="auto">
              <a:xfrm>
                <a:off x="428367" y="1395222"/>
                <a:ext cx="749644" cy="197708"/>
              </a:xfrm>
              <a:prstGeom prst="rect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3113903" y="1592930"/>
              <a:ext cx="5659395" cy="483005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1" name="Oval Callout 10"/>
          <p:cNvSpPr/>
          <p:nvPr/>
        </p:nvSpPr>
        <p:spPr bwMode="auto">
          <a:xfrm>
            <a:off x="5873579" y="1223890"/>
            <a:ext cx="823783" cy="299589"/>
          </a:xfrm>
          <a:prstGeom prst="wedgeEllipseCallout">
            <a:avLst>
              <a:gd name="adj1" fmla="val -20833"/>
              <a:gd name="adj2" fmla="val 954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dirty="0">
                <a:solidFill>
                  <a:schemeClr val="bg1"/>
                </a:solidFill>
                <a:ea typeface="굴림" pitchFamily="50" charset="-127"/>
              </a:rPr>
              <a:t>S</a:t>
            </a: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earch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7507531" y="750397"/>
            <a:ext cx="1779373" cy="323165"/>
          </a:xfrm>
          <a:prstGeom prst="wedgeEllipseCallout">
            <a:avLst>
              <a:gd name="adj1" fmla="val -18518"/>
              <a:gd name="adj2" fmla="val 108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굴림" pitchFamily="50" charset="-127"/>
              </a:rPr>
              <a:t>Export data(admin)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02941" y="2158314"/>
            <a:ext cx="6870357" cy="4085967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Oval Callout 15"/>
          <p:cNvSpPr/>
          <p:nvPr/>
        </p:nvSpPr>
        <p:spPr bwMode="auto">
          <a:xfrm>
            <a:off x="922637" y="2594919"/>
            <a:ext cx="749643" cy="451944"/>
          </a:xfrm>
          <a:prstGeom prst="wedgeEllipseCallout">
            <a:avLst>
              <a:gd name="adj1" fmla="val 86860"/>
              <a:gd name="adj2" fmla="val 213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Chart area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268626" y="1445025"/>
            <a:ext cx="304799" cy="98101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96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 thông tin sau khi phân tích dữ liệu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1669" y="830510"/>
            <a:ext cx="8604007" cy="5405533"/>
            <a:chOff x="251669" y="830510"/>
            <a:chExt cx="8604007" cy="5405533"/>
          </a:xfrm>
        </p:grpSpPr>
        <p:grpSp>
          <p:nvGrpSpPr>
            <p:cNvPr id="7" name="Group 6"/>
            <p:cNvGrpSpPr/>
            <p:nvPr/>
          </p:nvGrpSpPr>
          <p:grpSpPr>
            <a:xfrm>
              <a:off x="251669" y="830510"/>
              <a:ext cx="8579293" cy="5380820"/>
              <a:chOff x="251669" y="830510"/>
              <a:chExt cx="8579293" cy="538082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1669" y="830510"/>
                <a:ext cx="8579293" cy="538082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>
                <a:off x="251669" y="1070919"/>
                <a:ext cx="802774" cy="197708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762897" y="939114"/>
              <a:ext cx="7092779" cy="5296929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0" name="Oval Callout 9"/>
          <p:cNvSpPr/>
          <p:nvPr/>
        </p:nvSpPr>
        <p:spPr bwMode="auto">
          <a:xfrm>
            <a:off x="25168" y="2652584"/>
            <a:ext cx="1515310" cy="321275"/>
          </a:xfrm>
          <a:prstGeom prst="wedgeEllipseCallout">
            <a:avLst>
              <a:gd name="adj1" fmla="val 76360"/>
              <a:gd name="adj2" fmla="val 45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Dữ liệu liên quan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8" y="3587578"/>
            <a:ext cx="2569936" cy="23324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207741" y="5585254"/>
            <a:ext cx="238897" cy="214184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2504303" y="5296930"/>
            <a:ext cx="1495301" cy="321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Oval Callout 15"/>
          <p:cNvSpPr/>
          <p:nvPr/>
        </p:nvSpPr>
        <p:spPr bwMode="auto">
          <a:xfrm>
            <a:off x="6112476" y="4102443"/>
            <a:ext cx="1614616" cy="337752"/>
          </a:xfrm>
          <a:prstGeom prst="wedgeEllipseCallout">
            <a:avLst>
              <a:gd name="adj1" fmla="val -35034"/>
              <a:gd name="adj2" fmla="val 746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View file </a:t>
            </a: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attach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186248" y="1103870"/>
            <a:ext cx="354230" cy="164757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07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 thông tin sau khi phân tích dữ liệu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605" y="1005016"/>
            <a:ext cx="847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2.2 </a:t>
            </a:r>
            <a:r>
              <a:rPr lang="en-US" b="1" dirty="0"/>
              <a:t>K1 </a:t>
            </a:r>
            <a:r>
              <a:rPr lang="ko-KR" altLang="en-US" b="1" dirty="0" smtClean="0"/>
              <a:t>불량율</a:t>
            </a:r>
            <a:endParaRPr lang="vi-VN" altLang="ko-KR" b="1" dirty="0" smtClean="0"/>
          </a:p>
          <a:p>
            <a:endParaRPr lang="en-US" b="1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154582" y="1881252"/>
            <a:ext cx="461319" cy="102634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8506" y="1367481"/>
            <a:ext cx="8384836" cy="5066270"/>
            <a:chOff x="528506" y="1367481"/>
            <a:chExt cx="8384836" cy="5066270"/>
          </a:xfrm>
        </p:grpSpPr>
        <p:grpSp>
          <p:nvGrpSpPr>
            <p:cNvPr id="7" name="Group 6"/>
            <p:cNvGrpSpPr/>
            <p:nvPr/>
          </p:nvGrpSpPr>
          <p:grpSpPr>
            <a:xfrm>
              <a:off x="528506" y="1367481"/>
              <a:ext cx="8384836" cy="5066270"/>
              <a:chOff x="528506" y="1367481"/>
              <a:chExt cx="8384836" cy="506627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506" y="1367481"/>
                <a:ext cx="8384836" cy="506627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>
                <a:off x="528506" y="1828800"/>
                <a:ext cx="534175" cy="189470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4300151" y="1713470"/>
              <a:ext cx="4613190" cy="436606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1" name="Oval Callout 10"/>
          <p:cNvSpPr/>
          <p:nvPr/>
        </p:nvSpPr>
        <p:spPr bwMode="auto">
          <a:xfrm>
            <a:off x="3336324" y="1713470"/>
            <a:ext cx="766119" cy="270416"/>
          </a:xfrm>
          <a:prstGeom prst="wedgeEllipseCallout">
            <a:avLst>
              <a:gd name="adj1" fmla="val 82863"/>
              <a:gd name="adj2" fmla="val 2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search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62551" y="1515762"/>
            <a:ext cx="560173" cy="19770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954048" y="836139"/>
            <a:ext cx="1959294" cy="403655"/>
          </a:xfrm>
          <a:prstGeom prst="wedgeEllipseCallout">
            <a:avLst>
              <a:gd name="adj1" fmla="val 16587"/>
              <a:gd name="adj2" fmla="val 1216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Export data(admin)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154582" y="1828800"/>
            <a:ext cx="461319" cy="155086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 thông tin sau khi phân tích dữ liệu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750397"/>
            <a:ext cx="850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2.2 Onsite</a:t>
            </a:r>
          </a:p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145060"/>
            <a:ext cx="8682681" cy="4720281"/>
            <a:chOff x="304800" y="1145060"/>
            <a:chExt cx="8682681" cy="4720281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1145060"/>
              <a:ext cx="8682681" cy="4720281"/>
              <a:chOff x="304800" y="1145060"/>
              <a:chExt cx="8682681" cy="472028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800" y="1145060"/>
                <a:ext cx="8682681" cy="472028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 bwMode="auto">
              <a:xfrm>
                <a:off x="304800" y="1935892"/>
                <a:ext cx="790832" cy="214184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1787611" y="1466335"/>
              <a:ext cx="7199870" cy="588511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8262551" y="1276865"/>
            <a:ext cx="634314" cy="19770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3271304" y="1013631"/>
            <a:ext cx="922638" cy="329513"/>
          </a:xfrm>
          <a:prstGeom prst="wedgeEllipseCallout">
            <a:avLst>
              <a:gd name="adj1" fmla="val -36011"/>
              <a:gd name="adj2" fmla="val 1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search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532605" y="878045"/>
            <a:ext cx="1729946" cy="387254"/>
          </a:xfrm>
          <a:prstGeom prst="wedgeEllipseCallout">
            <a:avLst>
              <a:gd name="adj1" fmla="val 51528"/>
              <a:gd name="adj2" fmla="val 66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Export data(admin)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128583" y="2017281"/>
            <a:ext cx="313038" cy="95230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61751" y="2767914"/>
            <a:ext cx="7035114" cy="329513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5741773" y="2454876"/>
            <a:ext cx="1532238" cy="238897"/>
          </a:xfrm>
          <a:prstGeom prst="wedgeEllipseCallout">
            <a:avLst>
              <a:gd name="adj1" fmla="val -35349"/>
              <a:gd name="adj2" fmla="val 1245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Year/month data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4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u="sng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dữ liệu lên hệ </a:t>
            </a:r>
            <a:r>
              <a:rPr lang="vi-VN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thống(</a:t>
            </a:r>
            <a:r>
              <a:rPr lang="vi-VN" b="1" u="sng" kern="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r>
              <a:rPr lang="vi-VN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751" y="914400"/>
            <a:ext cx="860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3.1 Upload Voc master</a:t>
            </a:r>
          </a:p>
          <a:p>
            <a:r>
              <a:rPr lang="vi-VN" b="1" dirty="0" smtClean="0"/>
              <a:t> 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45" y="1725073"/>
            <a:ext cx="769276" cy="55076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1379473" y="2449368"/>
            <a:ext cx="260058" cy="88518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7751" y="1208015"/>
            <a:ext cx="9250450" cy="5142451"/>
            <a:chOff x="337751" y="1208015"/>
            <a:chExt cx="9250450" cy="5142451"/>
          </a:xfrm>
        </p:grpSpPr>
        <p:grpSp>
          <p:nvGrpSpPr>
            <p:cNvPr id="6" name="Group 5"/>
            <p:cNvGrpSpPr/>
            <p:nvPr/>
          </p:nvGrpSpPr>
          <p:grpSpPr>
            <a:xfrm>
              <a:off x="337751" y="1208015"/>
              <a:ext cx="8600303" cy="5142451"/>
              <a:chOff x="337751" y="1233182"/>
              <a:chExt cx="8600303" cy="511728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751" y="1233182"/>
                <a:ext cx="8600303" cy="5117284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 bwMode="auto">
              <a:xfrm>
                <a:off x="444615" y="2424418"/>
                <a:ext cx="830511" cy="176169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8279934" y="1560731"/>
              <a:ext cx="1308267" cy="360348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6484690" y="1921079"/>
            <a:ext cx="2449377" cy="419449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67538" y="1560731"/>
            <a:ext cx="612396" cy="36034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145427" y="1208015"/>
            <a:ext cx="1235676" cy="423077"/>
          </a:xfrm>
          <a:prstGeom prst="wedgeEllipseCallout">
            <a:avLst>
              <a:gd name="adj1" fmla="val 74976"/>
              <a:gd name="adj2" fmla="val 684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dirty="0" smtClean="0">
                <a:solidFill>
                  <a:schemeClr val="bg1"/>
                </a:solidFill>
                <a:ea typeface="굴림" pitchFamily="50" charset="-127"/>
              </a:rPr>
              <a:t>Thêm dữ liệu thủ công.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굴림" pitchFamily="50" charset="-127"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7662095" y="983177"/>
            <a:ext cx="1271971" cy="423077"/>
          </a:xfrm>
          <a:prstGeom prst="wedgeEllipseCallout">
            <a:avLst>
              <a:gd name="adj1" fmla="val 48309"/>
              <a:gd name="adj2" fmla="val 1365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dirty="0" smtClean="0">
                <a:solidFill>
                  <a:schemeClr val="bg1"/>
                </a:solidFill>
                <a:ea typeface="굴림" pitchFamily="50" charset="-127"/>
              </a:rPr>
              <a:t>Import </a:t>
            </a:r>
            <a:r>
              <a:rPr lang="vi-VN" sz="900" smtClean="0">
                <a:solidFill>
                  <a:schemeClr val="bg1"/>
                </a:solidFill>
                <a:ea typeface="굴림" pitchFamily="50" charset="-127"/>
              </a:rPr>
              <a:t>dữ liệu bằng excel.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굴림" pitchFamily="50" charset="-127"/>
            </a:endParaRPr>
          </a:p>
        </p:txBody>
      </p:sp>
      <p:sp>
        <p:nvSpPr>
          <p:cNvPr id="15" name="Oval Callout 14"/>
          <p:cNvSpPr/>
          <p:nvPr/>
        </p:nvSpPr>
        <p:spPr bwMode="auto">
          <a:xfrm>
            <a:off x="4909751" y="1821471"/>
            <a:ext cx="1235676" cy="423077"/>
          </a:xfrm>
          <a:prstGeom prst="wedgeEllipseCallout">
            <a:avLst>
              <a:gd name="adj1" fmla="val 82309"/>
              <a:gd name="adj2" fmla="val 45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dirty="0" smtClean="0">
                <a:solidFill>
                  <a:schemeClr val="bg1"/>
                </a:solidFill>
                <a:ea typeface="굴림" pitchFamily="50" charset="-127"/>
              </a:rPr>
              <a:t>Search data.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굴림" pitchFamily="50" charset="-127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934066" y="2130803"/>
            <a:ext cx="654135" cy="11374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7767341" y="2573379"/>
            <a:ext cx="1453842" cy="580126"/>
          </a:xfrm>
          <a:prstGeom prst="wedgeEllipseCallout">
            <a:avLst>
              <a:gd name="adj1" fmla="val 54692"/>
              <a:gd name="adj2" fmla="val -1133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Chỉnh sửa ngày cập nhật dữ liệu thực tế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379473" y="2437798"/>
            <a:ext cx="424613" cy="132777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2317660-D53F-4652-A431-77AFDA3ADA0A}"/>
              </a:ext>
            </a:extLst>
          </p:cNvPr>
          <p:cNvSpPr txBox="1">
            <a:spLocks noChangeArrowheads="1"/>
          </p:cNvSpPr>
          <p:nvPr/>
        </p:nvSpPr>
        <p:spPr>
          <a:xfrm>
            <a:off x="25167" y="92279"/>
            <a:ext cx="8337550" cy="65811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vi-VN" altLang="ko-KR" b="1" u="sng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</a:t>
            </a:r>
            <a:r>
              <a:rPr lang="en-US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altLang="ko-KR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u="sng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dữ liệu lên hệ </a:t>
            </a:r>
            <a:r>
              <a:rPr lang="vi-VN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thống(</a:t>
            </a:r>
            <a:r>
              <a:rPr lang="vi-VN" b="1" u="sng" kern="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r>
              <a:rPr lang="vi-VN" b="1" u="sng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b="1" u="sng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752" y="846607"/>
            <a:ext cx="855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3.2 . Upload data </a:t>
            </a:r>
            <a:r>
              <a:rPr lang="en-US" b="1" dirty="0"/>
              <a:t>K1 </a:t>
            </a:r>
            <a:r>
              <a:rPr lang="ko-KR" altLang="en-US" b="1" dirty="0" smtClean="0"/>
              <a:t>불량율</a:t>
            </a:r>
            <a:endParaRPr lang="vi-VN" altLang="ko-KR" b="1" dirty="0" smtClean="0"/>
          </a:p>
          <a:p>
            <a:endParaRPr lang="vi-VN" altLang="ko-KR" b="1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1314880" y="2558642"/>
            <a:ext cx="268447" cy="134224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843706" y="2415977"/>
            <a:ext cx="369116" cy="276889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12822" y="2415977"/>
            <a:ext cx="377505" cy="276889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9450" y="1174459"/>
            <a:ext cx="8477416" cy="5259897"/>
            <a:chOff x="419450" y="1174459"/>
            <a:chExt cx="8477416" cy="5259897"/>
          </a:xfrm>
        </p:grpSpPr>
        <p:grpSp>
          <p:nvGrpSpPr>
            <p:cNvPr id="12" name="Group 11"/>
            <p:cNvGrpSpPr/>
            <p:nvPr/>
          </p:nvGrpSpPr>
          <p:grpSpPr>
            <a:xfrm>
              <a:off x="419450" y="1174459"/>
              <a:ext cx="8477416" cy="5259897"/>
              <a:chOff x="419450" y="1174459"/>
              <a:chExt cx="8477416" cy="525989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19450" y="1174459"/>
                <a:ext cx="8477416" cy="5259897"/>
                <a:chOff x="419450" y="1174459"/>
                <a:chExt cx="8477416" cy="5259897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9450" y="1174459"/>
                  <a:ext cx="8477416" cy="5259897"/>
                </a:xfrm>
                <a:prstGeom prst="rect">
                  <a:avLst/>
                </a:prstGeom>
              </p:spPr>
            </p:pic>
            <p:sp>
              <p:nvSpPr>
                <p:cNvPr id="7" name="Rectangle 6"/>
                <p:cNvSpPr/>
                <p:nvPr/>
              </p:nvSpPr>
              <p:spPr bwMode="auto">
                <a:xfrm>
                  <a:off x="511728" y="2516697"/>
                  <a:ext cx="721454" cy="21811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 bwMode="auto">
              <a:xfrm>
                <a:off x="4278385" y="1979802"/>
                <a:ext cx="494951" cy="310392"/>
              </a:xfrm>
              <a:prstGeom prst="rect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 bwMode="auto">
            <a:xfrm>
              <a:off x="8212822" y="1560352"/>
              <a:ext cx="684044" cy="335560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023" y="1820790"/>
            <a:ext cx="657680" cy="519843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 bwMode="auto">
          <a:xfrm>
            <a:off x="1314880" y="2554421"/>
            <a:ext cx="404863" cy="138445"/>
          </a:xfrm>
          <a:prstGeom prst="rightArrow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843706" y="2415977"/>
            <a:ext cx="369116" cy="276889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212822" y="2415977"/>
            <a:ext cx="377505" cy="276889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Oval Callout 20"/>
          <p:cNvSpPr/>
          <p:nvPr/>
        </p:nvSpPr>
        <p:spPr bwMode="auto">
          <a:xfrm>
            <a:off x="2537254" y="1560352"/>
            <a:ext cx="1960605" cy="335560"/>
          </a:xfrm>
          <a:prstGeom prst="wedgeEllipseCallout">
            <a:avLst>
              <a:gd name="adj1" fmla="val 40814"/>
              <a:gd name="adj2" fmla="val 944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dirty="0" smtClean="0">
                <a:solidFill>
                  <a:schemeClr val="bg1"/>
                </a:solidFill>
                <a:ea typeface="굴림" pitchFamily="50" charset="-127"/>
              </a:rPr>
              <a:t>Add data ppm by year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굴림" pitchFamily="50" charset="-127"/>
            </a:endParaRPr>
          </a:p>
        </p:txBody>
      </p:sp>
      <p:sp>
        <p:nvSpPr>
          <p:cNvPr id="22" name="Oval Callout 21"/>
          <p:cNvSpPr/>
          <p:nvPr/>
        </p:nvSpPr>
        <p:spPr bwMode="auto">
          <a:xfrm>
            <a:off x="6046574" y="2080417"/>
            <a:ext cx="2014648" cy="335560"/>
          </a:xfrm>
          <a:prstGeom prst="wedgeEllipseCallout">
            <a:avLst>
              <a:gd name="adj1" fmla="val 40814"/>
              <a:gd name="adj2" fmla="val 944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dirty="0" smtClean="0">
                <a:solidFill>
                  <a:schemeClr val="bg1"/>
                </a:solidFill>
                <a:ea typeface="굴림" pitchFamily="50" charset="-127"/>
              </a:rPr>
              <a:t>Add data ppm by month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굴림" pitchFamily="50" charset="-127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10" y="4826299"/>
            <a:ext cx="2087286" cy="12281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2002310" y="4826299"/>
            <a:ext cx="2087286" cy="122812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40" y="5436973"/>
            <a:ext cx="2332595" cy="99738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4950940" y="5436973"/>
            <a:ext cx="2332595" cy="997383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Oval Callout 26"/>
          <p:cNvSpPr/>
          <p:nvPr/>
        </p:nvSpPr>
        <p:spPr bwMode="auto">
          <a:xfrm>
            <a:off x="6980334" y="1285858"/>
            <a:ext cx="1232488" cy="274494"/>
          </a:xfrm>
          <a:prstGeom prst="wedgeEllipseCallout">
            <a:avLst>
              <a:gd name="adj1" fmla="val 50853"/>
              <a:gd name="adj2" fmla="val 696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900" dirty="0" smtClean="0">
                <a:solidFill>
                  <a:schemeClr val="bg1"/>
                </a:solidFill>
                <a:ea typeface="굴림" pitchFamily="50" charset="-127"/>
              </a:rPr>
              <a:t>Import excel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굴림" pitchFamily="50" charset="-127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516023" y="2232454"/>
            <a:ext cx="657680" cy="108179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" name="Oval Callout 28"/>
          <p:cNvSpPr/>
          <p:nvPr/>
        </p:nvSpPr>
        <p:spPr bwMode="auto">
          <a:xfrm>
            <a:off x="8362716" y="2561776"/>
            <a:ext cx="1366169" cy="425188"/>
          </a:xfrm>
          <a:prstGeom prst="wedgeEllipseCallout">
            <a:avLst>
              <a:gd name="adj1" fmla="val 3767"/>
              <a:gd name="adj2" fmla="val -1057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vi-VN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굴림" pitchFamily="50" charset="-127"/>
              </a:rPr>
              <a:t>Change update day actual</a:t>
            </a: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2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Arial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3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4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96828</TotalTime>
  <Words>345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맑은 고딕</vt:lpstr>
      <vt:lpstr>Arial</vt:lpstr>
      <vt:lpstr>굴림</vt:lpstr>
      <vt:lpstr>HY견고딕</vt:lpstr>
      <vt:lpstr>Tahoma</vt:lpstr>
      <vt:lpstr>Times New Roman</vt:lpstr>
      <vt:lpstr>견고딕</vt:lpstr>
      <vt:lpstr>2_기본 디자인</vt:lpstr>
      <vt:lpstr>3_기본 디자인</vt:lpstr>
      <vt:lpstr>4_기본 디자인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윈도우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윈도우</dc:creator>
  <cp:lastModifiedBy>Microsoft account</cp:lastModifiedBy>
  <cp:revision>5270</cp:revision>
  <cp:lastPrinted>2018-09-12T03:02:28Z</cp:lastPrinted>
  <dcterms:created xsi:type="dcterms:W3CDTF">2006-02-07T00:01:34Z</dcterms:created>
  <dcterms:modified xsi:type="dcterms:W3CDTF">2022-05-10T05:16:53Z</dcterms:modified>
</cp:coreProperties>
</file>