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Kiểu Trung bình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8B76-859D-4D9B-AB74-E0460002B3A9}" type="datetimeFigureOut">
              <a:rPr lang="vi-VN" smtClean="0"/>
              <a:t>15/09/2021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F1D9-EFF1-40E5-80D0-37C6576556C1}" type="slidenum">
              <a:rPr lang="vi-VN" smtClean="0"/>
              <a:t>‹#›</a:t>
            </a:fld>
            <a:endParaRPr lang="vi-VN"/>
          </a:p>
        </p:txBody>
      </p:sp>
      <p:pic>
        <p:nvPicPr>
          <p:cNvPr id="7" name="Picture 15" descr="leedian590383806422 cop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11"/>
          <a:stretch>
            <a:fillRect/>
          </a:stretch>
        </p:blipFill>
        <p:spPr bwMode="auto">
          <a:xfrm>
            <a:off x="0" y="0"/>
            <a:ext cx="12192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9938084" y="0"/>
            <a:ext cx="2253916" cy="2778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200" b="1" i="1" dirty="0">
                <a:solidFill>
                  <a:srgbClr val="7F7F7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Leading Ubiquitous Frontier</a:t>
            </a:r>
            <a:endParaRPr lang="ko-KR" altLang="en-US" sz="1200" b="1" i="1" dirty="0">
              <a:solidFill>
                <a:srgbClr val="7F7F7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Text Box 291"/>
          <p:cNvSpPr txBox="1">
            <a:spLocks noChangeArrowheads="1"/>
          </p:cNvSpPr>
          <p:nvPr userDrawn="1"/>
        </p:nvSpPr>
        <p:spPr bwMode="auto">
          <a:xfrm>
            <a:off x="5416550" y="6442075"/>
            <a:ext cx="1358900" cy="279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lIns="0" tIns="0" rIns="0" bIns="0" anchor="ctr"/>
          <a:lstStyle>
            <a:lvl1pPr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de-DE" altLang="ko-KR" sz="1200" b="1" dirty="0">
                <a:solidFill>
                  <a:schemeClr val="bg1"/>
                </a:solidFill>
                <a:ea typeface="굴림" charset="-127"/>
              </a:rPr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8861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8B76-859D-4D9B-AB74-E0460002B3A9}" type="datetimeFigureOut">
              <a:rPr lang="vi-VN" smtClean="0"/>
              <a:t>15/09/2021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F1D9-EFF1-40E5-80D0-37C6576556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970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8B76-859D-4D9B-AB74-E0460002B3A9}" type="datetimeFigureOut">
              <a:rPr lang="vi-VN" smtClean="0"/>
              <a:t>15/09/2021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F1D9-EFF1-40E5-80D0-37C6576556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367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8B76-859D-4D9B-AB74-E0460002B3A9}" type="datetimeFigureOut">
              <a:rPr lang="vi-VN" smtClean="0"/>
              <a:t>15/09/2021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F1D9-EFF1-40E5-80D0-37C6576556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463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8B76-859D-4D9B-AB74-E0460002B3A9}" type="datetimeFigureOut">
              <a:rPr lang="vi-VN" smtClean="0"/>
              <a:t>15/09/2021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F1D9-EFF1-40E5-80D0-37C6576556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608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8B76-859D-4D9B-AB74-E0460002B3A9}" type="datetimeFigureOut">
              <a:rPr lang="vi-VN" smtClean="0"/>
              <a:t>15/09/2021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F1D9-EFF1-40E5-80D0-37C6576556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456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8B76-859D-4D9B-AB74-E0460002B3A9}" type="datetimeFigureOut">
              <a:rPr lang="vi-VN" smtClean="0"/>
              <a:t>15/09/2021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F1D9-EFF1-40E5-80D0-37C6576556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856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8B76-859D-4D9B-AB74-E0460002B3A9}" type="datetimeFigureOut">
              <a:rPr lang="vi-VN" smtClean="0"/>
              <a:t>15/09/2021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F1D9-EFF1-40E5-80D0-37C6576556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985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8B76-859D-4D9B-AB74-E0460002B3A9}" type="datetimeFigureOut">
              <a:rPr lang="vi-VN" smtClean="0"/>
              <a:t>15/09/2021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F1D9-EFF1-40E5-80D0-37C6576556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301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8B76-859D-4D9B-AB74-E0460002B3A9}" type="datetimeFigureOut">
              <a:rPr lang="vi-VN" smtClean="0"/>
              <a:t>15/09/2021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F1D9-EFF1-40E5-80D0-37C6576556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148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8B76-859D-4D9B-AB74-E0460002B3A9}" type="datetimeFigureOut">
              <a:rPr lang="vi-VN" smtClean="0"/>
              <a:t>15/09/2021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F1D9-EFF1-40E5-80D0-37C6576556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9461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8B76-859D-4D9B-AB74-E0460002B3A9}" type="datetimeFigureOut">
              <a:rPr lang="vi-VN" smtClean="0"/>
              <a:t>15/09/2021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CF1D9-EFF1-40E5-80D0-37C6576556C1}" type="slidenum">
              <a:rPr lang="vi-VN" smtClean="0"/>
              <a:t>‹#›</a:t>
            </a:fld>
            <a:endParaRPr lang="vi-VN"/>
          </a:p>
        </p:txBody>
      </p:sp>
      <p:pic>
        <p:nvPicPr>
          <p:cNvPr id="7" name="Picture 15" descr="leedian590383806422 copy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11"/>
          <a:stretch>
            <a:fillRect/>
          </a:stretch>
        </p:blipFill>
        <p:spPr bwMode="auto">
          <a:xfrm>
            <a:off x="0" y="0"/>
            <a:ext cx="12192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9938084" y="0"/>
            <a:ext cx="2253916" cy="2778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200" b="1" i="1" dirty="0">
                <a:solidFill>
                  <a:srgbClr val="7F7F7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Leading Ubiquitous Frontier</a:t>
            </a:r>
            <a:endParaRPr lang="ko-KR" altLang="en-US" sz="1200" b="1" i="1" dirty="0">
              <a:solidFill>
                <a:srgbClr val="7F7F7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Text Box 291"/>
          <p:cNvSpPr txBox="1">
            <a:spLocks noChangeArrowheads="1"/>
          </p:cNvSpPr>
          <p:nvPr userDrawn="1"/>
        </p:nvSpPr>
        <p:spPr bwMode="auto">
          <a:xfrm>
            <a:off x="5416550" y="6442075"/>
            <a:ext cx="1358900" cy="279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lIns="0" tIns="0" rIns="0" bIns="0" anchor="ctr"/>
          <a:lstStyle>
            <a:lvl1pPr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de-DE" altLang="ko-KR" sz="1200" b="1" dirty="0">
                <a:solidFill>
                  <a:schemeClr val="bg1"/>
                </a:solidFill>
                <a:ea typeface="굴림" charset="-127"/>
              </a:rPr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2306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7"/>
          <p:cNvSpPr txBox="1">
            <a:spLocks noChangeArrowheads="1"/>
          </p:cNvSpPr>
          <p:nvPr/>
        </p:nvSpPr>
        <p:spPr bwMode="auto">
          <a:xfrm>
            <a:off x="595992" y="727222"/>
            <a:ext cx="11024027" cy="166162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7268" tIns="43634" rIns="87268" bIns="43634">
            <a:spAutoFit/>
          </a:bodyPr>
          <a:lstStyle/>
          <a:p>
            <a:pPr marL="417390" indent="-417390" algn="ctr" defTabSz="873909">
              <a:lnSpc>
                <a:spcPct val="150000"/>
              </a:lnSpc>
              <a:defRPr/>
            </a:pPr>
            <a:r>
              <a:rPr lang="vi-VN" altLang="ko-KR" sz="40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CẢI TIẾN </a:t>
            </a:r>
            <a:r>
              <a:rPr lang="en-US" altLang="ko-KR" sz="40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HỆ </a:t>
            </a:r>
            <a:r>
              <a:rPr lang="vi-VN" altLang="ko-KR" sz="40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THỐNG</a:t>
            </a:r>
          </a:p>
          <a:p>
            <a:pPr marL="417390" indent="-417390" algn="ctr" defTabSz="873909">
              <a:lnSpc>
                <a:spcPct val="150000"/>
              </a:lnSpc>
              <a:defRPr/>
            </a:pPr>
            <a:r>
              <a:rPr lang="vi-VN" altLang="ko-K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ko-K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ko-K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vi-VN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ko-K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ko-K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Spare</a:t>
            </a:r>
            <a:r>
              <a:rPr lang="vi-VN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ko-K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endParaRPr lang="vi-VN" altLang="ko-K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339" y="3240412"/>
            <a:ext cx="3751493" cy="3149333"/>
          </a:xfrm>
          <a:prstGeom prst="rect">
            <a:avLst/>
          </a:prstGeom>
        </p:spPr>
      </p:pic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2413108" y="4496141"/>
            <a:ext cx="7522017" cy="60518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7268" tIns="43634" rIns="87268" bIns="43634">
            <a:spAutoFit/>
          </a:bodyPr>
          <a:lstStyle/>
          <a:p>
            <a:pPr marL="417390" indent="-417390" algn="ctr" defTabSz="873909">
              <a:lnSpc>
                <a:spcPct val="120000"/>
              </a:lnSpc>
              <a:defRPr/>
            </a:pPr>
            <a:r>
              <a:rPr lang="en-US" altLang="ko-KR" sz="2800" b="1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Người</a:t>
            </a:r>
            <a:r>
              <a:rPr lang="en-US" altLang="ko-KR" sz="28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800" b="1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thực</a:t>
            </a:r>
            <a:r>
              <a:rPr lang="en-US" altLang="ko-KR" sz="28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800" b="1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hiện</a:t>
            </a:r>
            <a:r>
              <a:rPr lang="en-US" altLang="ko-KR" sz="28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: PI + SMT</a:t>
            </a:r>
            <a:endParaRPr lang="ko-KR" altLang="en-US" sz="28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89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3552" y="748340"/>
            <a:ext cx="9778753" cy="87357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☼ 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목적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982" y="100668"/>
            <a:ext cx="121430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Hệ</a:t>
            </a:r>
            <a:r>
              <a:rPr lang="en-US" altLang="ko-KR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thống</a:t>
            </a:r>
            <a:r>
              <a:rPr lang="en-US" altLang="ko-KR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vi-VN" altLang="ko-KR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quản</a:t>
            </a:r>
            <a:r>
              <a:rPr lang="vi-VN" altLang="ko-KR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vi-VN" altLang="ko-KR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lý</a:t>
            </a:r>
            <a:r>
              <a:rPr lang="vi-VN" altLang="ko-KR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vi-VN" altLang="ko-KR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spare</a:t>
            </a:r>
            <a:r>
              <a:rPr lang="vi-VN" altLang="ko-KR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vi-VN" altLang="ko-KR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part</a:t>
            </a:r>
            <a:endParaRPr lang="ko-KR" altLang="en-US" sz="2400" b="1" dirty="0">
              <a:solidFill>
                <a:schemeClr val="bg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Group 12">
            <a:extLst>
              <a:ext uri="{FF2B5EF4-FFF2-40B4-BE49-F238E27FC236}">
                <a16:creationId xmlns="" xmlns:a16="http://schemas.microsoft.com/office/drawing/2014/main" id="{00000000-0008-0000-0200-00000D000000}"/>
              </a:ext>
            </a:extLst>
          </p:cNvPr>
          <p:cNvGrpSpPr/>
          <p:nvPr/>
        </p:nvGrpSpPr>
        <p:grpSpPr>
          <a:xfrm>
            <a:off x="981222" y="1240516"/>
            <a:ext cx="8951340" cy="909368"/>
            <a:chOff x="0" y="1"/>
            <a:chExt cx="4838484" cy="681484"/>
          </a:xfrm>
        </p:grpSpPr>
        <p:grpSp>
          <p:nvGrpSpPr>
            <p:cNvPr id="84" name="Group 41">
              <a:extLst>
                <a:ext uri="{FF2B5EF4-FFF2-40B4-BE49-F238E27FC236}">
                  <a16:creationId xmlns="" xmlns:a16="http://schemas.microsoft.com/office/drawing/2014/main" id="{00000000-0008-0000-0200-00002A000000}"/>
                </a:ext>
              </a:extLst>
            </p:cNvPr>
            <p:cNvGrpSpPr/>
            <p:nvPr/>
          </p:nvGrpSpPr>
          <p:grpSpPr>
            <a:xfrm>
              <a:off x="0" y="1"/>
              <a:ext cx="4838484" cy="681484"/>
              <a:chOff x="0" y="0"/>
              <a:chExt cx="4864366" cy="684805"/>
            </a:xfrm>
          </p:grpSpPr>
          <p:sp>
            <p:nvSpPr>
              <p:cNvPr id="86" name="Flowchart: Terminator 42">
                <a:extLst>
                  <a:ext uri="{FF2B5EF4-FFF2-40B4-BE49-F238E27FC236}">
                    <a16:creationId xmlns="" xmlns:a16="http://schemas.microsoft.com/office/drawing/2014/main" id="{00000000-0008-0000-0200-00002B000000}"/>
                  </a:ext>
                </a:extLst>
              </p:cNvPr>
              <p:cNvSpPr/>
              <p:nvPr/>
            </p:nvSpPr>
            <p:spPr>
              <a:xfrm>
                <a:off x="4383" y="17996"/>
                <a:ext cx="4859983" cy="648000"/>
              </a:xfrm>
              <a:prstGeom prst="flowChartTerminator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vi-V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Right Triangle 44">
                <a:extLst>
                  <a:ext uri="{FF2B5EF4-FFF2-40B4-BE49-F238E27FC236}">
                    <a16:creationId xmlns="" xmlns:a16="http://schemas.microsoft.com/office/drawing/2014/main" id="{00000000-0008-0000-0200-00002D000000}"/>
                  </a:ext>
                </a:extLst>
              </p:cNvPr>
              <p:cNvSpPr/>
              <p:nvPr/>
            </p:nvSpPr>
            <p:spPr>
              <a:xfrm>
                <a:off x="608123" y="731"/>
                <a:ext cx="539262" cy="684074"/>
              </a:xfrm>
              <a:prstGeom prst="rt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vi-VN" sz="1100"/>
              </a:p>
            </p:txBody>
          </p:sp>
          <p:sp>
            <p:nvSpPr>
              <p:cNvPr id="88" name="Flowchart: Delay 45">
                <a:extLst>
                  <a:ext uri="{FF2B5EF4-FFF2-40B4-BE49-F238E27FC236}">
                    <a16:creationId xmlns="" xmlns:a16="http://schemas.microsoft.com/office/drawing/2014/main" id="{00000000-0008-0000-0200-00002E000000}"/>
                  </a:ext>
                </a:extLst>
              </p:cNvPr>
              <p:cNvSpPr/>
              <p:nvPr/>
            </p:nvSpPr>
            <p:spPr>
              <a:xfrm flipH="1">
                <a:off x="0" y="0"/>
                <a:ext cx="608133" cy="684074"/>
              </a:xfrm>
              <a:prstGeom prst="flowChartDelay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vi-VN" sz="1100"/>
              </a:p>
            </p:txBody>
          </p:sp>
        </p:grpSp>
        <p:sp>
          <p:nvSpPr>
            <p:cNvPr id="85" name="Isosceles Triangle 11">
              <a:extLst>
                <a:ext uri="{FF2B5EF4-FFF2-40B4-BE49-F238E27FC236}">
                  <a16:creationId xmlns="" xmlns:a16="http://schemas.microsoft.com/office/drawing/2014/main" id="{00000000-0008-0000-0200-00000C000000}"/>
                </a:ext>
              </a:extLst>
            </p:cNvPr>
            <p:cNvSpPr/>
            <p:nvPr/>
          </p:nvSpPr>
          <p:spPr>
            <a:xfrm flipV="1">
              <a:off x="604101" y="12744"/>
              <a:ext cx="310065" cy="202380"/>
            </a:xfrm>
            <a:prstGeom prst="triangle">
              <a:avLst>
                <a:gd name="adj" fmla="val 5189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vi-VN" sz="1100"/>
            </a:p>
          </p:txBody>
        </p:sp>
      </p:grpSp>
      <p:sp>
        <p:nvSpPr>
          <p:cNvPr id="50" name="TextBox 13">
            <a:extLst>
              <a:ext uri="{FF2B5EF4-FFF2-40B4-BE49-F238E27FC236}">
                <a16:creationId xmlns="" xmlns:a16="http://schemas.microsoft.com/office/drawing/2014/main" id="{00000000-0008-0000-0200-00000E000000}"/>
              </a:ext>
            </a:extLst>
          </p:cNvPr>
          <p:cNvSpPr txBox="1"/>
          <p:nvPr/>
        </p:nvSpPr>
        <p:spPr>
          <a:xfrm>
            <a:off x="2807969" y="1375758"/>
            <a:ext cx="6461865" cy="55836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1. Theo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dõi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kho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cung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cấp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thông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tin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tổng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thể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về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kho</a:t>
            </a:r>
            <a:endParaRPr lang="vi-V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1" name="Group 48">
            <a:extLst>
              <a:ext uri="{FF2B5EF4-FFF2-40B4-BE49-F238E27FC236}">
                <a16:creationId xmlns="" xmlns:a16="http://schemas.microsoft.com/office/drawing/2014/main" id="{00000000-0008-0000-0200-000031000000}"/>
              </a:ext>
            </a:extLst>
          </p:cNvPr>
          <p:cNvGrpSpPr/>
          <p:nvPr/>
        </p:nvGrpSpPr>
        <p:grpSpPr>
          <a:xfrm>
            <a:off x="1000928" y="2268279"/>
            <a:ext cx="8951341" cy="909369"/>
            <a:chOff x="19707" y="826429"/>
            <a:chExt cx="4838484" cy="681485"/>
          </a:xfrm>
        </p:grpSpPr>
        <p:grpSp>
          <p:nvGrpSpPr>
            <p:cNvPr id="79" name="Group 49">
              <a:extLst>
                <a:ext uri="{FF2B5EF4-FFF2-40B4-BE49-F238E27FC236}">
                  <a16:creationId xmlns="" xmlns:a16="http://schemas.microsoft.com/office/drawing/2014/main" id="{00000000-0008-0000-0200-000032000000}"/>
                </a:ext>
              </a:extLst>
            </p:cNvPr>
            <p:cNvGrpSpPr/>
            <p:nvPr/>
          </p:nvGrpSpPr>
          <p:grpSpPr>
            <a:xfrm>
              <a:off x="19707" y="826429"/>
              <a:ext cx="4838484" cy="681485"/>
              <a:chOff x="19707" y="826430"/>
              <a:chExt cx="4864365" cy="684806"/>
            </a:xfrm>
          </p:grpSpPr>
          <p:sp>
            <p:nvSpPr>
              <p:cNvPr id="81" name="Flowchart: Terminator 51">
                <a:extLst>
                  <a:ext uri="{FF2B5EF4-FFF2-40B4-BE49-F238E27FC236}">
                    <a16:creationId xmlns="" xmlns:a16="http://schemas.microsoft.com/office/drawing/2014/main" id="{00000000-0008-0000-0200-000034000000}"/>
                  </a:ext>
                </a:extLst>
              </p:cNvPr>
              <p:cNvSpPr/>
              <p:nvPr/>
            </p:nvSpPr>
            <p:spPr>
              <a:xfrm>
                <a:off x="24089" y="844425"/>
                <a:ext cx="4859983" cy="648000"/>
              </a:xfrm>
              <a:prstGeom prst="flowChartTerminator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vi-V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ight Triangle 52">
                <a:extLst>
                  <a:ext uri="{FF2B5EF4-FFF2-40B4-BE49-F238E27FC236}">
                    <a16:creationId xmlns="" xmlns:a16="http://schemas.microsoft.com/office/drawing/2014/main" id="{00000000-0008-0000-0200-000035000000}"/>
                  </a:ext>
                </a:extLst>
              </p:cNvPr>
              <p:cNvSpPr/>
              <p:nvPr/>
            </p:nvSpPr>
            <p:spPr>
              <a:xfrm>
                <a:off x="627830" y="827162"/>
                <a:ext cx="539262" cy="684074"/>
              </a:xfrm>
              <a:prstGeom prst="rt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vi-VN" sz="1100"/>
              </a:p>
            </p:txBody>
          </p:sp>
          <p:sp>
            <p:nvSpPr>
              <p:cNvPr id="83" name="Flowchart: Delay 54">
                <a:extLst>
                  <a:ext uri="{FF2B5EF4-FFF2-40B4-BE49-F238E27FC236}">
                    <a16:creationId xmlns="" xmlns:a16="http://schemas.microsoft.com/office/drawing/2014/main" id="{00000000-0008-0000-0200-000037000000}"/>
                  </a:ext>
                </a:extLst>
              </p:cNvPr>
              <p:cNvSpPr/>
              <p:nvPr/>
            </p:nvSpPr>
            <p:spPr>
              <a:xfrm flipH="1">
                <a:off x="19707" y="826430"/>
                <a:ext cx="608133" cy="684074"/>
              </a:xfrm>
              <a:prstGeom prst="flowChartDelay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vi-VN" sz="1100"/>
              </a:p>
            </p:txBody>
          </p:sp>
        </p:grpSp>
        <p:sp>
          <p:nvSpPr>
            <p:cNvPr id="80" name="Isosceles Triangle 50">
              <a:extLst>
                <a:ext uri="{FF2B5EF4-FFF2-40B4-BE49-F238E27FC236}">
                  <a16:creationId xmlns="" xmlns:a16="http://schemas.microsoft.com/office/drawing/2014/main" id="{00000000-0008-0000-0200-000033000000}"/>
                </a:ext>
              </a:extLst>
            </p:cNvPr>
            <p:cNvSpPr/>
            <p:nvPr/>
          </p:nvSpPr>
          <p:spPr>
            <a:xfrm flipV="1">
              <a:off x="623808" y="839172"/>
              <a:ext cx="310065" cy="202380"/>
            </a:xfrm>
            <a:prstGeom prst="triangle">
              <a:avLst>
                <a:gd name="adj" fmla="val 5189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vi-VN" sz="1100"/>
            </a:p>
          </p:txBody>
        </p:sp>
      </p:grpSp>
      <p:sp>
        <p:nvSpPr>
          <p:cNvPr id="52" name="TextBox 55">
            <a:extLst>
              <a:ext uri="{FF2B5EF4-FFF2-40B4-BE49-F238E27FC236}">
                <a16:creationId xmlns="" xmlns:a16="http://schemas.microsoft.com/office/drawing/2014/main" id="{00000000-0008-0000-0200-000038000000}"/>
              </a:ext>
            </a:extLst>
          </p:cNvPr>
          <p:cNvSpPr txBox="1"/>
          <p:nvPr/>
        </p:nvSpPr>
        <p:spPr>
          <a:xfrm>
            <a:off x="2816157" y="2280925"/>
            <a:ext cx="6663403" cy="70389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2.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Kiểm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soát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chi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phí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bằng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cách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lập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báo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cáo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tồn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kho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tích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lượng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sử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dụng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thích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hợp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vi-V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3" name="Group 56">
            <a:extLst>
              <a:ext uri="{FF2B5EF4-FFF2-40B4-BE49-F238E27FC236}">
                <a16:creationId xmlns="" xmlns:a16="http://schemas.microsoft.com/office/drawing/2014/main" id="{00000000-0008-0000-0200-000039000000}"/>
              </a:ext>
            </a:extLst>
          </p:cNvPr>
          <p:cNvGrpSpPr/>
          <p:nvPr/>
        </p:nvGrpSpPr>
        <p:grpSpPr>
          <a:xfrm>
            <a:off x="1020635" y="3310951"/>
            <a:ext cx="8951341" cy="909368"/>
            <a:chOff x="39414" y="1625819"/>
            <a:chExt cx="4838484" cy="681484"/>
          </a:xfrm>
        </p:grpSpPr>
        <p:grpSp>
          <p:nvGrpSpPr>
            <p:cNvPr id="74" name="Group 57">
              <a:extLst>
                <a:ext uri="{FF2B5EF4-FFF2-40B4-BE49-F238E27FC236}">
                  <a16:creationId xmlns="" xmlns:a16="http://schemas.microsoft.com/office/drawing/2014/main" id="{00000000-0008-0000-0200-00003A000000}"/>
                </a:ext>
              </a:extLst>
            </p:cNvPr>
            <p:cNvGrpSpPr/>
            <p:nvPr/>
          </p:nvGrpSpPr>
          <p:grpSpPr>
            <a:xfrm>
              <a:off x="39414" y="1625819"/>
              <a:ext cx="4838484" cy="681484"/>
              <a:chOff x="39414" y="1625822"/>
              <a:chExt cx="4864365" cy="684805"/>
            </a:xfrm>
          </p:grpSpPr>
          <p:sp>
            <p:nvSpPr>
              <p:cNvPr id="76" name="Flowchart: Terminator 59">
                <a:extLst>
                  <a:ext uri="{FF2B5EF4-FFF2-40B4-BE49-F238E27FC236}">
                    <a16:creationId xmlns="" xmlns:a16="http://schemas.microsoft.com/office/drawing/2014/main" id="{00000000-0008-0000-0200-00003C000000}"/>
                  </a:ext>
                </a:extLst>
              </p:cNvPr>
              <p:cNvSpPr/>
              <p:nvPr/>
            </p:nvSpPr>
            <p:spPr>
              <a:xfrm>
                <a:off x="43796" y="1643818"/>
                <a:ext cx="4859983" cy="648000"/>
              </a:xfrm>
              <a:prstGeom prst="flowChartTerminator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vi-V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ight Triangle 60">
                <a:extLst>
                  <a:ext uri="{FF2B5EF4-FFF2-40B4-BE49-F238E27FC236}">
                    <a16:creationId xmlns="" xmlns:a16="http://schemas.microsoft.com/office/drawing/2014/main" id="{00000000-0008-0000-0200-00003D000000}"/>
                  </a:ext>
                </a:extLst>
              </p:cNvPr>
              <p:cNvSpPr/>
              <p:nvPr/>
            </p:nvSpPr>
            <p:spPr>
              <a:xfrm>
                <a:off x="647537" y="1626554"/>
                <a:ext cx="539262" cy="684073"/>
              </a:xfrm>
              <a:prstGeom prst="rt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vi-VN" sz="1100"/>
              </a:p>
            </p:txBody>
          </p:sp>
          <p:sp>
            <p:nvSpPr>
              <p:cNvPr id="78" name="Flowchart: Delay 61">
                <a:extLst>
                  <a:ext uri="{FF2B5EF4-FFF2-40B4-BE49-F238E27FC236}">
                    <a16:creationId xmlns="" xmlns:a16="http://schemas.microsoft.com/office/drawing/2014/main" id="{00000000-0008-0000-0200-00003E000000}"/>
                  </a:ext>
                </a:extLst>
              </p:cNvPr>
              <p:cNvSpPr/>
              <p:nvPr/>
            </p:nvSpPr>
            <p:spPr>
              <a:xfrm flipH="1">
                <a:off x="39414" y="1625822"/>
                <a:ext cx="608133" cy="684072"/>
              </a:xfrm>
              <a:prstGeom prst="flowChartDelay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vi-VN" sz="1100"/>
              </a:p>
            </p:txBody>
          </p:sp>
        </p:grpSp>
        <p:sp>
          <p:nvSpPr>
            <p:cNvPr id="75" name="Isosceles Triangle 58">
              <a:extLst>
                <a:ext uri="{FF2B5EF4-FFF2-40B4-BE49-F238E27FC236}">
                  <a16:creationId xmlns="" xmlns:a16="http://schemas.microsoft.com/office/drawing/2014/main" id="{00000000-0008-0000-0200-00003B000000}"/>
                </a:ext>
              </a:extLst>
            </p:cNvPr>
            <p:cNvSpPr/>
            <p:nvPr/>
          </p:nvSpPr>
          <p:spPr>
            <a:xfrm flipV="1">
              <a:off x="643515" y="1638565"/>
              <a:ext cx="310065" cy="202380"/>
            </a:xfrm>
            <a:prstGeom prst="triangle">
              <a:avLst>
                <a:gd name="adj" fmla="val 5189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vi-VN" sz="1100"/>
            </a:p>
          </p:txBody>
        </p:sp>
      </p:grpSp>
      <p:sp>
        <p:nvSpPr>
          <p:cNvPr id="54" name="TextBox 62">
            <a:extLst>
              <a:ext uri="{FF2B5EF4-FFF2-40B4-BE49-F238E27FC236}">
                <a16:creationId xmlns="" xmlns:a16="http://schemas.microsoft.com/office/drawing/2014/main" id="{00000000-0008-0000-0200-00003F000000}"/>
              </a:ext>
            </a:extLst>
          </p:cNvPr>
          <p:cNvSpPr txBox="1"/>
          <p:nvPr/>
        </p:nvSpPr>
        <p:spPr>
          <a:xfrm>
            <a:off x="2807969" y="3467586"/>
            <a:ext cx="6528978" cy="55836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3.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Quản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lý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kế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hoạch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dự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báo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trước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lượng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sử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dụng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bằng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việc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tích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xu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hướng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endParaRPr lang="vi-V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5" name="Group 63">
            <a:extLst>
              <a:ext uri="{FF2B5EF4-FFF2-40B4-BE49-F238E27FC236}">
                <a16:creationId xmlns="" xmlns:a16="http://schemas.microsoft.com/office/drawing/2014/main" id="{00000000-0008-0000-0200-000040000000}"/>
              </a:ext>
            </a:extLst>
          </p:cNvPr>
          <p:cNvGrpSpPr/>
          <p:nvPr/>
        </p:nvGrpSpPr>
        <p:grpSpPr>
          <a:xfrm>
            <a:off x="1042616" y="4367518"/>
            <a:ext cx="8951341" cy="900038"/>
            <a:chOff x="61395" y="2439105"/>
            <a:chExt cx="4838484" cy="681484"/>
          </a:xfrm>
        </p:grpSpPr>
        <p:grpSp>
          <p:nvGrpSpPr>
            <p:cNvPr id="69" name="Group 64">
              <a:extLst>
                <a:ext uri="{FF2B5EF4-FFF2-40B4-BE49-F238E27FC236}">
                  <a16:creationId xmlns="" xmlns:a16="http://schemas.microsoft.com/office/drawing/2014/main" id="{00000000-0008-0000-0200-000041000000}"/>
                </a:ext>
              </a:extLst>
            </p:cNvPr>
            <p:cNvGrpSpPr/>
            <p:nvPr/>
          </p:nvGrpSpPr>
          <p:grpSpPr>
            <a:xfrm>
              <a:off x="61395" y="2439105"/>
              <a:ext cx="4838484" cy="681484"/>
              <a:chOff x="61395" y="2439109"/>
              <a:chExt cx="4864365" cy="684805"/>
            </a:xfrm>
          </p:grpSpPr>
          <p:sp>
            <p:nvSpPr>
              <p:cNvPr id="71" name="Flowchart: Terminator 66">
                <a:extLst>
                  <a:ext uri="{FF2B5EF4-FFF2-40B4-BE49-F238E27FC236}">
                    <a16:creationId xmlns="" xmlns:a16="http://schemas.microsoft.com/office/drawing/2014/main" id="{00000000-0008-0000-0200-000043000000}"/>
                  </a:ext>
                </a:extLst>
              </p:cNvPr>
              <p:cNvSpPr/>
              <p:nvPr/>
            </p:nvSpPr>
            <p:spPr>
              <a:xfrm>
                <a:off x="65777" y="2457105"/>
                <a:ext cx="4859983" cy="648000"/>
              </a:xfrm>
              <a:prstGeom prst="flowChartTerminator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vi-V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Right Triangle 67">
                <a:extLst>
                  <a:ext uri="{FF2B5EF4-FFF2-40B4-BE49-F238E27FC236}">
                    <a16:creationId xmlns="" xmlns:a16="http://schemas.microsoft.com/office/drawing/2014/main" id="{00000000-0008-0000-0200-000044000000}"/>
                  </a:ext>
                </a:extLst>
              </p:cNvPr>
              <p:cNvSpPr/>
              <p:nvPr/>
            </p:nvSpPr>
            <p:spPr>
              <a:xfrm>
                <a:off x="669518" y="2439841"/>
                <a:ext cx="539262" cy="684073"/>
              </a:xfrm>
              <a:prstGeom prst="rt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vi-VN" sz="1100"/>
              </a:p>
            </p:txBody>
          </p:sp>
          <p:sp>
            <p:nvSpPr>
              <p:cNvPr id="73" name="Flowchart: Delay 68">
                <a:extLst>
                  <a:ext uri="{FF2B5EF4-FFF2-40B4-BE49-F238E27FC236}">
                    <a16:creationId xmlns="" xmlns:a16="http://schemas.microsoft.com/office/drawing/2014/main" id="{00000000-0008-0000-0200-000045000000}"/>
                  </a:ext>
                </a:extLst>
              </p:cNvPr>
              <p:cNvSpPr/>
              <p:nvPr/>
            </p:nvSpPr>
            <p:spPr>
              <a:xfrm flipH="1">
                <a:off x="61395" y="2439109"/>
                <a:ext cx="608133" cy="684072"/>
              </a:xfrm>
              <a:prstGeom prst="flowChartDelay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vi-VN" sz="1100"/>
              </a:p>
            </p:txBody>
          </p:sp>
        </p:grpSp>
        <p:sp>
          <p:nvSpPr>
            <p:cNvPr id="70" name="Isosceles Triangle 65">
              <a:extLst>
                <a:ext uri="{FF2B5EF4-FFF2-40B4-BE49-F238E27FC236}">
                  <a16:creationId xmlns="" xmlns:a16="http://schemas.microsoft.com/office/drawing/2014/main" id="{00000000-0008-0000-0200-000042000000}"/>
                </a:ext>
              </a:extLst>
            </p:cNvPr>
            <p:cNvSpPr/>
            <p:nvPr/>
          </p:nvSpPr>
          <p:spPr>
            <a:xfrm flipV="1">
              <a:off x="665496" y="2451852"/>
              <a:ext cx="310065" cy="202380"/>
            </a:xfrm>
            <a:prstGeom prst="triangle">
              <a:avLst>
                <a:gd name="adj" fmla="val 5189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vi-VN" sz="1100"/>
            </a:p>
          </p:txBody>
        </p:sp>
      </p:grpSp>
      <p:sp>
        <p:nvSpPr>
          <p:cNvPr id="56" name="TextBox 69">
            <a:extLst>
              <a:ext uri="{FF2B5EF4-FFF2-40B4-BE49-F238E27FC236}">
                <a16:creationId xmlns="" xmlns:a16="http://schemas.microsoft.com/office/drawing/2014/main" id="{00000000-0008-0000-0200-000046000000}"/>
              </a:ext>
            </a:extLst>
          </p:cNvPr>
          <p:cNvSpPr txBox="1"/>
          <p:nvPr/>
        </p:nvSpPr>
        <p:spPr>
          <a:xfrm>
            <a:off x="2807768" y="4517392"/>
            <a:ext cx="6520790" cy="55836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4.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Giảm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thời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gian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quản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lý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kho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bằng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việc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lưu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trữ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thời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gian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thực</a:t>
            </a:r>
            <a:endParaRPr lang="vi-V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7" name="Picture 14">
            <a:extLst>
              <a:ext uri="{FF2B5EF4-FFF2-40B4-BE49-F238E27FC236}">
                <a16:creationId xmlns="" xmlns:a16="http://schemas.microsoft.com/office/drawing/2014/main" id="{00000000-0008-0000-0200-00000F000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1393966" y="1388313"/>
            <a:ext cx="796845" cy="622809"/>
          </a:xfrm>
          <a:prstGeom prst="rect">
            <a:avLst/>
          </a:prstGeom>
        </p:spPr>
      </p:pic>
      <p:pic>
        <p:nvPicPr>
          <p:cNvPr id="58" name="Picture 17">
            <a:extLst>
              <a:ext uri="{FF2B5EF4-FFF2-40B4-BE49-F238E27FC236}">
                <a16:creationId xmlns="" xmlns:a16="http://schemas.microsoft.com/office/drawing/2014/main" id="{00000000-0008-0000-0200-0000120000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85" y="3385737"/>
            <a:ext cx="571755" cy="734923"/>
          </a:xfrm>
          <a:prstGeom prst="rect">
            <a:avLst/>
          </a:prstGeom>
        </p:spPr>
      </p:pic>
      <p:pic>
        <p:nvPicPr>
          <p:cNvPr id="59" name="Picture 22">
            <a:extLst>
              <a:ext uri="{FF2B5EF4-FFF2-40B4-BE49-F238E27FC236}">
                <a16:creationId xmlns="" xmlns:a16="http://schemas.microsoft.com/office/drawing/2014/main" id="{00000000-0008-0000-0200-0000170000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03" y="2334809"/>
            <a:ext cx="861963" cy="745299"/>
          </a:xfrm>
          <a:prstGeom prst="rect">
            <a:avLst/>
          </a:prstGeom>
        </p:spPr>
      </p:pic>
      <p:pic>
        <p:nvPicPr>
          <p:cNvPr id="60" name="Picture 27">
            <a:extLst>
              <a:ext uri="{FF2B5EF4-FFF2-40B4-BE49-F238E27FC236}">
                <a16:creationId xmlns="" xmlns:a16="http://schemas.microsoft.com/office/drawing/2014/main" id="{00000000-0008-0000-0200-00001C0000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165" y="4398761"/>
            <a:ext cx="673056" cy="816410"/>
          </a:xfrm>
          <a:prstGeom prst="rect">
            <a:avLst/>
          </a:prstGeom>
        </p:spPr>
      </p:pic>
      <p:grpSp>
        <p:nvGrpSpPr>
          <p:cNvPr id="61" name="Group 71">
            <a:extLst>
              <a:ext uri="{FF2B5EF4-FFF2-40B4-BE49-F238E27FC236}">
                <a16:creationId xmlns="" xmlns:a16="http://schemas.microsoft.com/office/drawing/2014/main" id="{00000000-0008-0000-0200-000048000000}"/>
              </a:ext>
            </a:extLst>
          </p:cNvPr>
          <p:cNvGrpSpPr/>
          <p:nvPr/>
        </p:nvGrpSpPr>
        <p:grpSpPr>
          <a:xfrm>
            <a:off x="1042616" y="5422601"/>
            <a:ext cx="8951341" cy="910586"/>
            <a:chOff x="61395" y="3242518"/>
            <a:chExt cx="4838484" cy="681484"/>
          </a:xfrm>
        </p:grpSpPr>
        <p:grpSp>
          <p:nvGrpSpPr>
            <p:cNvPr id="64" name="Group 72">
              <a:extLst>
                <a:ext uri="{FF2B5EF4-FFF2-40B4-BE49-F238E27FC236}">
                  <a16:creationId xmlns="" xmlns:a16="http://schemas.microsoft.com/office/drawing/2014/main" id="{00000000-0008-0000-0200-000049000000}"/>
                </a:ext>
              </a:extLst>
            </p:cNvPr>
            <p:cNvGrpSpPr/>
            <p:nvPr/>
          </p:nvGrpSpPr>
          <p:grpSpPr>
            <a:xfrm>
              <a:off x="61395" y="3242518"/>
              <a:ext cx="4838484" cy="681484"/>
              <a:chOff x="61395" y="3242523"/>
              <a:chExt cx="4864365" cy="684805"/>
            </a:xfrm>
          </p:grpSpPr>
          <p:sp>
            <p:nvSpPr>
              <p:cNvPr id="66" name="Flowchart: Terminator 74">
                <a:extLst>
                  <a:ext uri="{FF2B5EF4-FFF2-40B4-BE49-F238E27FC236}">
                    <a16:creationId xmlns="" xmlns:a16="http://schemas.microsoft.com/office/drawing/2014/main" id="{00000000-0008-0000-0200-00004B000000}"/>
                  </a:ext>
                </a:extLst>
              </p:cNvPr>
              <p:cNvSpPr/>
              <p:nvPr/>
            </p:nvSpPr>
            <p:spPr>
              <a:xfrm>
                <a:off x="65777" y="3260519"/>
                <a:ext cx="4859983" cy="648000"/>
              </a:xfrm>
              <a:prstGeom prst="flowChartTerminator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vi-V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Right Triangle 75">
                <a:extLst>
                  <a:ext uri="{FF2B5EF4-FFF2-40B4-BE49-F238E27FC236}">
                    <a16:creationId xmlns="" xmlns:a16="http://schemas.microsoft.com/office/drawing/2014/main" id="{00000000-0008-0000-0200-00004C000000}"/>
                  </a:ext>
                </a:extLst>
              </p:cNvPr>
              <p:cNvSpPr/>
              <p:nvPr/>
            </p:nvSpPr>
            <p:spPr>
              <a:xfrm>
                <a:off x="669518" y="3243255"/>
                <a:ext cx="539262" cy="684073"/>
              </a:xfrm>
              <a:prstGeom prst="rt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vi-VN" sz="1100"/>
              </a:p>
            </p:txBody>
          </p:sp>
          <p:sp>
            <p:nvSpPr>
              <p:cNvPr id="68" name="Flowchart: Delay 76">
                <a:extLst>
                  <a:ext uri="{FF2B5EF4-FFF2-40B4-BE49-F238E27FC236}">
                    <a16:creationId xmlns="" xmlns:a16="http://schemas.microsoft.com/office/drawing/2014/main" id="{00000000-0008-0000-0200-00004D000000}"/>
                  </a:ext>
                </a:extLst>
              </p:cNvPr>
              <p:cNvSpPr/>
              <p:nvPr/>
            </p:nvSpPr>
            <p:spPr>
              <a:xfrm flipH="1">
                <a:off x="61395" y="3242523"/>
                <a:ext cx="608133" cy="684072"/>
              </a:xfrm>
              <a:prstGeom prst="flowChartDelay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vi-VN" sz="1100"/>
              </a:p>
            </p:txBody>
          </p:sp>
        </p:grpSp>
        <p:sp>
          <p:nvSpPr>
            <p:cNvPr id="65" name="Isosceles Triangle 73">
              <a:extLst>
                <a:ext uri="{FF2B5EF4-FFF2-40B4-BE49-F238E27FC236}">
                  <a16:creationId xmlns="" xmlns:a16="http://schemas.microsoft.com/office/drawing/2014/main" id="{00000000-0008-0000-0200-00004A000000}"/>
                </a:ext>
              </a:extLst>
            </p:cNvPr>
            <p:cNvSpPr/>
            <p:nvPr/>
          </p:nvSpPr>
          <p:spPr>
            <a:xfrm flipV="1">
              <a:off x="665496" y="3255266"/>
              <a:ext cx="310065" cy="202380"/>
            </a:xfrm>
            <a:prstGeom prst="triangle">
              <a:avLst>
                <a:gd name="adj" fmla="val 5189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vi-VN" sz="1100"/>
            </a:p>
          </p:txBody>
        </p:sp>
      </p:grpSp>
      <p:sp>
        <p:nvSpPr>
          <p:cNvPr id="62" name="TextBox 77">
            <a:extLst>
              <a:ext uri="{FF2B5EF4-FFF2-40B4-BE49-F238E27FC236}">
                <a16:creationId xmlns="" xmlns:a16="http://schemas.microsoft.com/office/drawing/2014/main" id="{00000000-0008-0000-0200-00004E000000}"/>
              </a:ext>
            </a:extLst>
          </p:cNvPr>
          <p:cNvSpPr txBox="1"/>
          <p:nvPr/>
        </p:nvSpPr>
        <p:spPr>
          <a:xfrm>
            <a:off x="2807768" y="5581293"/>
            <a:ext cx="6671792" cy="55836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5.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Giảm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thời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gian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thông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tin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giữa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bộ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phận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đề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nghị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↔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mua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baseline="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hàng</a:t>
            </a:r>
            <a:r>
              <a:rPr lang="en-US" sz="1400" baseline="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baseline="0" dirty="0">
                <a:solidFill>
                  <a:schemeClr val="dk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↔ Logistic</a:t>
            </a:r>
            <a:endParaRPr lang="vi-V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="" xmlns:a16="http://schemas.microsoft.com/office/drawing/2014/main" id="{4E970E06-1614-4DF6-A226-AC7DF4AE3D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328" y="5490583"/>
            <a:ext cx="775648" cy="77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6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☼ </a:t>
            </a:r>
            <a:r>
              <a:rPr lang="vi-VN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 mục quản lý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vi-VN" altLang="ko-KR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vi-VN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danh sách thiết bị với thông tin chi tiết</a:t>
            </a:r>
          </a:p>
          <a:p>
            <a:pPr marL="342900" indent="-342900">
              <a:buAutoNum type="arabicPeriod"/>
            </a:pPr>
            <a:r>
              <a:rPr lang="vi-VN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vị trí thiết bị trên rack, với lượng số lượng, tình trạng, thời gian nhập,...</a:t>
            </a:r>
          </a:p>
          <a:p>
            <a:pPr marL="342900" indent="-342900">
              <a:buAutoNum type="arabicPeriod"/>
            </a:pPr>
            <a:r>
              <a:rPr lang="vi-VN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hoạt động nhập xuất kho , theo dõi lịch sử nhập xuất</a:t>
            </a:r>
          </a:p>
          <a:p>
            <a:pPr marL="342900" indent="-342900">
              <a:buAutoNum type="arabicPeriod"/>
            </a:pPr>
            <a:r>
              <a:rPr lang="vi-VN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giá của thiết bị theo tháng</a:t>
            </a:r>
          </a:p>
          <a:p>
            <a:pPr marL="342900" indent="-342900">
              <a:buAutoNum type="arabicPeriod"/>
            </a:pPr>
            <a:r>
              <a:rPr lang="vi-VN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tồn kho , giá trị tồn kho</a:t>
            </a:r>
          </a:p>
          <a:p>
            <a:pPr marL="342900" indent="-342900">
              <a:buAutoNum type="arabicPeriod"/>
            </a:pPr>
            <a:r>
              <a:rPr lang="vi-VN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 kê thiết bị bằng QR code</a:t>
            </a:r>
          </a:p>
          <a:p>
            <a:pPr marL="342900" indent="-342900">
              <a:buAutoNum type="arabicPeriod"/>
            </a:pPr>
            <a:r>
              <a:rPr lang="vi-VN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 mức sử dụng vật tư</a:t>
            </a:r>
          </a:p>
          <a:p>
            <a:pPr marL="342900" indent="-342900">
              <a:buAutoNum type="arabicPeriod"/>
            </a:pPr>
            <a:r>
              <a:rPr lang="vi-VN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 định nhu cầu nguyên vật liệu</a:t>
            </a:r>
          </a:p>
          <a:p>
            <a:pPr marL="342900" indent="-342900">
              <a:buAutoNum type="arabicPeriod"/>
            </a:pPr>
            <a:r>
              <a:rPr lang="vi-VN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yêu cầu mua hàng</a:t>
            </a:r>
          </a:p>
          <a:p>
            <a:pPr marL="342900" indent="-342900">
              <a:buAutoNum type="arabicPeriod"/>
            </a:pPr>
            <a:r>
              <a:rPr lang="vi-VN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PO, theo dõi đơn hàng theo PO,Invoice</a:t>
            </a:r>
          </a:p>
          <a:p>
            <a:pPr marL="342900" indent="-342900">
              <a:buAutoNum type="arabicPeriod"/>
            </a:pPr>
            <a:r>
              <a:rPr lang="vi-VN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thống kê xuất, nhập ,tồn theo ngày,tháng ,quý.</a:t>
            </a:r>
          </a:p>
          <a:p>
            <a:pPr marL="0" indent="0">
              <a:buNone/>
            </a:pPr>
            <a:endParaRPr lang="vi-VN" altLang="ko-KR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vi-VN" altLang="ko-KR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1" y="521644"/>
            <a:ext cx="10233453" cy="162097"/>
          </a:xfrm>
        </p:spPr>
        <p:txBody>
          <a:bodyPr>
            <a:normAutofit fontScale="90000"/>
          </a:bodyPr>
          <a:lstStyle/>
          <a:p>
            <a:r>
              <a:rPr lang="en-US" altLang="ko-KR" sz="27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Hệ</a:t>
            </a:r>
            <a:r>
              <a:rPr lang="en-US" altLang="ko-KR" sz="27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7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thống</a:t>
            </a:r>
            <a:r>
              <a:rPr lang="en-US" altLang="ko-KR" sz="27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vi-VN" altLang="ko-KR" sz="27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quản lý spare part</a:t>
            </a:r>
            <a:r>
              <a:rPr lang="ko-KR" altLang="en-US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ko-KR" altLang="en-US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11" y="85039"/>
            <a:ext cx="10515600" cy="524561"/>
          </a:xfrm>
        </p:spPr>
        <p:txBody>
          <a:bodyPr>
            <a:norm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Hệ</a:t>
            </a:r>
            <a:r>
              <a:rPr lang="en-US" altLang="ko-KR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thống</a:t>
            </a:r>
            <a:r>
              <a:rPr lang="en-US" altLang="ko-KR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vi-VN" altLang="ko-KR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quản lý spare part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vi-VN" dirty="0" smtClean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200-000002000000}"/>
              </a:ext>
            </a:extLst>
          </p:cNvPr>
          <p:cNvGrpSpPr/>
          <p:nvPr/>
        </p:nvGrpSpPr>
        <p:grpSpPr>
          <a:xfrm>
            <a:off x="1190333" y="2537409"/>
            <a:ext cx="2097953" cy="3067030"/>
            <a:chOff x="0" y="396735"/>
            <a:chExt cx="2340000" cy="2914630"/>
          </a:xfrm>
        </p:grpSpPr>
        <p:sp>
          <p:nvSpPr>
            <p:cNvPr id="17" name="Round Same Side Corner Rectangle 15">
              <a:extLst>
                <a:ext uri="{FF2B5EF4-FFF2-40B4-BE49-F238E27FC236}">
  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200-000018000000}"/>
                </a:ext>
              </a:extLst>
            </p:cNvPr>
            <p:cNvSpPr/>
            <p:nvPr/>
          </p:nvSpPr>
          <p:spPr>
            <a:xfrm>
              <a:off x="39899" y="791365"/>
              <a:ext cx="2160000" cy="2520000"/>
            </a:xfrm>
            <a:custGeom>
              <a:avLst/>
              <a:gdLst/>
              <a:ahLst/>
              <a:cxnLst/>
              <a:rect l="l" t="t" r="r" b="b"/>
              <a:pathLst>
                <a:path w="1713725" h="2060166">
                  <a:moveTo>
                    <a:pt x="1713725" y="0"/>
                  </a:moveTo>
                  <a:lnTo>
                    <a:pt x="1713725" y="2010194"/>
                  </a:lnTo>
                  <a:cubicBezTo>
                    <a:pt x="1713725" y="2037793"/>
                    <a:pt x="1691352" y="2060166"/>
                    <a:pt x="1663753" y="2060166"/>
                  </a:cubicBezTo>
                  <a:lnTo>
                    <a:pt x="49972" y="2060166"/>
                  </a:lnTo>
                  <a:cubicBezTo>
                    <a:pt x="22373" y="2060166"/>
                    <a:pt x="0" y="2037793"/>
                    <a:pt x="0" y="2010194"/>
                  </a:cubicBezTo>
                  <a:lnTo>
                    <a:pt x="0" y="8981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28575">
              <a:solidFill>
                <a:schemeClr val="bg1">
                  <a:lumMod val="75000"/>
                </a:schemeClr>
              </a:solidFill>
            </a:ln>
            <a:effectLst>
              <a:outerShdw blurRad="177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11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</a:t>
              </a:r>
              <a:r>
                <a:rPr lang="en-US" sz="11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Khai</a:t>
              </a:r>
              <a:r>
                <a:rPr lang="en-US" sz="11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1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báo</a:t>
              </a:r>
              <a:r>
                <a:rPr lang="en-US" sz="11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1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thông</a:t>
              </a:r>
              <a:r>
                <a:rPr lang="en-US" sz="11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tin </a:t>
              </a:r>
              <a:r>
                <a:rPr lang="en-US" sz="11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sản</a:t>
              </a:r>
              <a:r>
                <a:rPr lang="en-US" sz="11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1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phẩm</a:t>
              </a:r>
              <a:endParaRPr lang="en-US" sz="1100" baseline="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sz="11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Lead </a:t>
              </a:r>
              <a:r>
                <a:rPr lang="en-US" sz="110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time</a:t>
              </a:r>
              <a:endParaRPr lang="en-US" sz="1100" baseline="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Chevron 17">
              <a:extLst>
                <a:ext uri="{FF2B5EF4-FFF2-40B4-BE49-F238E27FC236}">
  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200-000019000000}"/>
                </a:ext>
              </a:extLst>
            </p:cNvPr>
            <p:cNvSpPr/>
            <p:nvPr/>
          </p:nvSpPr>
          <p:spPr>
            <a:xfrm>
              <a:off x="0" y="396735"/>
              <a:ext cx="2340000" cy="494035"/>
            </a:xfrm>
            <a:prstGeom prst="chevron">
              <a:avLst>
                <a:gd name="adj" fmla="val 34040"/>
              </a:avLst>
            </a:prstGeom>
            <a:gradFill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rgbClr val="00B0F0"/>
                </a:gs>
                <a:gs pos="100000">
                  <a:srgbClr val="00B0F0"/>
                </a:gs>
              </a:gsLst>
            </a:gra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1. </a:t>
              </a:r>
              <a:r>
                <a:rPr lang="en-US" sz="1400" b="1" dirty="0" err="1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Tạo</a:t>
              </a:r>
              <a:r>
                <a:rPr lang="en-US" sz="1400" b="1" baseline="0" dirty="0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sz="1400" b="1" baseline="0" dirty="0" err="1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mã</a:t>
              </a:r>
              <a:r>
                <a:rPr lang="en-US" sz="1400" b="1" baseline="0" dirty="0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sz="1400" b="1" baseline="0" dirty="0" err="1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quản</a:t>
              </a:r>
              <a:r>
                <a:rPr lang="en-US" sz="1400" b="1" baseline="0" dirty="0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sz="1400" b="1" baseline="0" dirty="0" err="1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lý</a:t>
              </a:r>
              <a:endParaRPr lang="en-US" sz="1400" b="1" dirty="0">
                <a:solidFill>
                  <a:schemeClr val="bg1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200-000004000000}"/>
              </a:ext>
            </a:extLst>
          </p:cNvPr>
          <p:cNvGrpSpPr/>
          <p:nvPr/>
        </p:nvGrpSpPr>
        <p:grpSpPr>
          <a:xfrm>
            <a:off x="3251430" y="2556458"/>
            <a:ext cx="2040803" cy="3057506"/>
            <a:chOff x="2064882" y="415311"/>
            <a:chExt cx="2340000" cy="2905579"/>
          </a:xfrm>
        </p:grpSpPr>
        <p:sp>
          <p:nvSpPr>
            <p:cNvPr id="15" name="Round Same Side Corner Rectangle 15">
              <a:extLst>
                <a:ext uri="{FF2B5EF4-FFF2-40B4-BE49-F238E27FC236}">
  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200-000014000000}"/>
                </a:ext>
              </a:extLst>
            </p:cNvPr>
            <p:cNvSpPr/>
            <p:nvPr/>
          </p:nvSpPr>
          <p:spPr>
            <a:xfrm>
              <a:off x="2075178" y="800890"/>
              <a:ext cx="2221606" cy="2520000"/>
            </a:xfrm>
            <a:custGeom>
              <a:avLst/>
              <a:gdLst/>
              <a:ahLst/>
              <a:cxnLst/>
              <a:rect l="l" t="t" r="r" b="b"/>
              <a:pathLst>
                <a:path w="1713725" h="2060166">
                  <a:moveTo>
                    <a:pt x="1713725" y="0"/>
                  </a:moveTo>
                  <a:lnTo>
                    <a:pt x="1713725" y="2010194"/>
                  </a:lnTo>
                  <a:cubicBezTo>
                    <a:pt x="1713725" y="2037793"/>
                    <a:pt x="1691352" y="2060166"/>
                    <a:pt x="1663753" y="2060166"/>
                  </a:cubicBezTo>
                  <a:lnTo>
                    <a:pt x="49972" y="2060166"/>
                  </a:lnTo>
                  <a:cubicBezTo>
                    <a:pt x="22373" y="2060166"/>
                    <a:pt x="0" y="2037793"/>
                    <a:pt x="0" y="2010194"/>
                  </a:cubicBezTo>
                  <a:lnTo>
                    <a:pt x="0" y="8981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28575">
              <a:solidFill>
                <a:schemeClr val="bg1">
                  <a:lumMod val="75000"/>
                </a:schemeClr>
              </a:solidFill>
            </a:ln>
            <a:effectLst>
              <a:outerShdw blurRad="177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</a:t>
              </a:r>
              <a:r>
                <a:rPr 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Nhập</a:t>
              </a:r>
              <a:r>
                <a:rPr lang="en-US" sz="11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1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số</a:t>
              </a:r>
              <a:r>
                <a:rPr lang="en-US" sz="11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1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lượng</a:t>
              </a:r>
              <a:endParaRPr lang="en-US" sz="1100" baseline="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sz="11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</a:t>
              </a:r>
              <a:r>
                <a:rPr lang="en-US" sz="11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Nhập</a:t>
              </a:r>
              <a:r>
                <a:rPr lang="en-US" sz="11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1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vị</a:t>
              </a:r>
              <a:r>
                <a:rPr lang="en-US" sz="11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1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trí</a:t>
              </a:r>
              <a:r>
                <a:rPr lang="en-US" sz="11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vi-VN" sz="110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</a:t>
              </a:r>
              <a:r>
                <a:rPr lang="en-US" sz="1100" baseline="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Nhập</a:t>
              </a:r>
              <a:r>
                <a:rPr lang="en-US" sz="110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1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tình</a:t>
              </a:r>
              <a:r>
                <a:rPr lang="en-US" sz="11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1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trạng</a:t>
              </a:r>
              <a:r>
                <a:rPr lang="en-US" sz="11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Spare part(</a:t>
              </a:r>
              <a:r>
                <a:rPr lang="en-US" sz="11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Mới</a:t>
              </a:r>
              <a:r>
                <a:rPr lang="en-US" sz="11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1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hỏng</a:t>
              </a:r>
              <a:r>
                <a:rPr lang="en-US" sz="11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1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phần</a:t>
              </a:r>
              <a:r>
                <a:rPr lang="en-US" sz="11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xyz</a:t>
              </a:r>
              <a:r>
                <a:rPr lang="en-US" sz="110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...)</a:t>
              </a:r>
              <a:endParaRPr lang="vi-VN" sz="1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vi-VN" sz="110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 nhãn cho thiết bị</a:t>
              </a:r>
              <a:endParaRPr lang="en-US" sz="1100" baseline="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Chevron 15">
              <a:extLst>
                <a:ext uri="{FF2B5EF4-FFF2-40B4-BE49-F238E27FC236}">
  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200-000015000000}"/>
                </a:ext>
              </a:extLst>
            </p:cNvPr>
            <p:cNvSpPr/>
            <p:nvPr/>
          </p:nvSpPr>
          <p:spPr>
            <a:xfrm>
              <a:off x="2064882" y="415311"/>
              <a:ext cx="2340000" cy="494035"/>
            </a:xfrm>
            <a:prstGeom prst="chevron">
              <a:avLst>
                <a:gd name="adj" fmla="val 34040"/>
              </a:avLst>
            </a:prstGeom>
            <a:gradFill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rgbClr val="00B0F0"/>
                </a:gs>
                <a:gs pos="100000">
                  <a:srgbClr val="00B0F0"/>
                </a:gs>
              </a:gsLst>
            </a:gra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2. </a:t>
              </a:r>
              <a:r>
                <a:rPr lang="en-US" sz="1400" b="1" dirty="0" err="1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Nhập</a:t>
              </a:r>
              <a:r>
                <a:rPr lang="en-US" sz="1400" b="1" baseline="0" dirty="0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sz="1400" b="1" baseline="0" dirty="0" err="1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kho</a:t>
              </a:r>
              <a:endParaRPr lang="en-US" sz="1400" b="1" dirty="0">
                <a:solidFill>
                  <a:schemeClr val="bg1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200-000006000000}"/>
              </a:ext>
            </a:extLst>
          </p:cNvPr>
          <p:cNvGrpSpPr/>
          <p:nvPr/>
        </p:nvGrpSpPr>
        <p:grpSpPr>
          <a:xfrm>
            <a:off x="5260895" y="2556459"/>
            <a:ext cx="2017270" cy="3067030"/>
            <a:chOff x="4070562" y="415785"/>
            <a:chExt cx="2340000" cy="2914630"/>
          </a:xfrm>
        </p:grpSpPr>
        <p:sp>
          <p:nvSpPr>
            <p:cNvPr id="13" name="Round Same Side Corner Rectangle 15">
              <a:extLst>
                <a:ext uri="{FF2B5EF4-FFF2-40B4-BE49-F238E27FC236}">
  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200-000010000000}"/>
                </a:ext>
              </a:extLst>
            </p:cNvPr>
            <p:cNvSpPr/>
            <p:nvPr/>
          </p:nvSpPr>
          <p:spPr>
            <a:xfrm>
              <a:off x="4110461" y="810415"/>
              <a:ext cx="2160000" cy="2520000"/>
            </a:xfrm>
            <a:custGeom>
              <a:avLst/>
              <a:gdLst/>
              <a:ahLst/>
              <a:cxnLst/>
              <a:rect l="l" t="t" r="r" b="b"/>
              <a:pathLst>
                <a:path w="1713725" h="2060166">
                  <a:moveTo>
                    <a:pt x="1713725" y="0"/>
                  </a:moveTo>
                  <a:lnTo>
                    <a:pt x="1713725" y="2010194"/>
                  </a:lnTo>
                  <a:cubicBezTo>
                    <a:pt x="1713725" y="2037793"/>
                    <a:pt x="1691352" y="2060166"/>
                    <a:pt x="1663753" y="2060166"/>
                  </a:cubicBezTo>
                  <a:lnTo>
                    <a:pt x="49972" y="2060166"/>
                  </a:lnTo>
                  <a:cubicBezTo>
                    <a:pt x="22373" y="2060166"/>
                    <a:pt x="0" y="2037793"/>
                    <a:pt x="0" y="2010194"/>
                  </a:cubicBezTo>
                  <a:lnTo>
                    <a:pt x="0" y="8981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28575">
              <a:solidFill>
                <a:schemeClr val="bg1">
                  <a:lumMod val="75000"/>
                </a:schemeClr>
              </a:solidFill>
            </a:ln>
            <a:effectLst>
              <a:outerShdw blurRad="177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Bắn</a:t>
              </a:r>
              <a:r>
                <a:rPr lang="en-US" sz="120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mã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vi-VN" sz="120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QR code</a:t>
              </a:r>
            </a:p>
            <a:p>
              <a:pPr>
                <a:lnSpc>
                  <a:spcPct val="150000"/>
                </a:lnSpc>
              </a:pPr>
              <a:r>
                <a:rPr lang="en-US" sz="120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</a:t>
              </a:r>
              <a:r>
                <a:rPr lang="vi-VN" sz="120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</a:t>
              </a:r>
              <a:r>
                <a:rPr lang="en-US" sz="1200" baseline="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Xác</a:t>
              </a:r>
              <a:r>
                <a:rPr lang="en-US" sz="120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nhận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xuất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kho</a:t>
              </a:r>
              <a:endParaRPr lang="en-US" sz="1200" baseline="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Chevron 13">
              <a:extLst>
                <a:ext uri="{FF2B5EF4-FFF2-40B4-BE49-F238E27FC236}">
  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200-000011000000}"/>
                </a:ext>
              </a:extLst>
            </p:cNvPr>
            <p:cNvSpPr/>
            <p:nvPr/>
          </p:nvSpPr>
          <p:spPr>
            <a:xfrm>
              <a:off x="4070562" y="415785"/>
              <a:ext cx="2340000" cy="494035"/>
            </a:xfrm>
            <a:prstGeom prst="chevron">
              <a:avLst>
                <a:gd name="adj" fmla="val 34040"/>
              </a:avLst>
            </a:prstGeom>
            <a:gradFill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rgbClr val="00B0F0"/>
                </a:gs>
                <a:gs pos="100000">
                  <a:srgbClr val="00B0F0"/>
                </a:gs>
              </a:gsLst>
            </a:gra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3. Xuất</a:t>
              </a:r>
              <a:r>
                <a:rPr lang="en-US" sz="1400" b="1" baseline="0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kho</a:t>
              </a:r>
              <a:endParaRPr lang="en-US" sz="1400" b="1">
                <a:solidFill>
                  <a:schemeClr val="bg1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200-000026000000}"/>
              </a:ext>
            </a:extLst>
          </p:cNvPr>
          <p:cNvSpPr/>
          <p:nvPr/>
        </p:nvSpPr>
        <p:spPr>
          <a:xfrm>
            <a:off x="3194605" y="2119443"/>
            <a:ext cx="2102820" cy="350475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chemeClr val="tx1"/>
                </a:solidFill>
              </a:rPr>
              <a:t>1. XUẤT</a:t>
            </a:r>
            <a:r>
              <a:rPr lang="en-US" sz="1800" baseline="0" dirty="0">
                <a:solidFill>
                  <a:schemeClr val="tx1"/>
                </a:solidFill>
              </a:rPr>
              <a:t> NHẬP KHO</a:t>
            </a:r>
            <a:endParaRPr lang="vi-VN" sz="1800" dirty="0">
              <a:solidFill>
                <a:schemeClr val="tx1"/>
              </a:solidFill>
            </a:endParaRPr>
          </a:p>
        </p:txBody>
      </p:sp>
      <p:pic>
        <p:nvPicPr>
          <p:cNvPr id="19" name="Hình ảnh 123">
            <a:extLst>
              <a:ext uri="{FF2B5EF4-FFF2-40B4-BE49-F238E27FC236}">
                <a16:creationId xmlns="" xmlns:a16="http://schemas.microsoft.com/office/drawing/2014/main" id="{1EE88076-0FA6-4FB1-9549-B9372AFB5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942" y="2294680"/>
            <a:ext cx="2907559" cy="353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9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665"/>
            <a:ext cx="10515600" cy="535459"/>
          </a:xfrm>
        </p:spPr>
        <p:txBody>
          <a:bodyPr>
            <a:norm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Hệ</a:t>
            </a:r>
            <a:r>
              <a:rPr lang="en-US" altLang="ko-KR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thống</a:t>
            </a:r>
            <a:r>
              <a:rPr lang="en-US" altLang="ko-KR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vi-VN" altLang="ko-KR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quản lý spare part</a:t>
            </a: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200-00001D000000}"/>
              </a:ext>
            </a:extLst>
          </p:cNvPr>
          <p:cNvGrpSpPr/>
          <p:nvPr/>
        </p:nvGrpSpPr>
        <p:grpSpPr>
          <a:xfrm>
            <a:off x="2972279" y="2474078"/>
            <a:ext cx="2038563" cy="3067030"/>
            <a:chOff x="0" y="387210"/>
            <a:chExt cx="2340000" cy="2914630"/>
          </a:xfrm>
        </p:grpSpPr>
        <p:sp>
          <p:nvSpPr>
            <p:cNvPr id="12" name="Round Same Side Corner Rectangle 15">
              <a:extLst>
                <a:ext uri="{FF2B5EF4-FFF2-40B4-BE49-F238E27FC236}">
  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200-00001E000000}"/>
                </a:ext>
              </a:extLst>
            </p:cNvPr>
            <p:cNvSpPr/>
            <p:nvPr/>
          </p:nvSpPr>
          <p:spPr>
            <a:xfrm>
              <a:off x="39899" y="781840"/>
              <a:ext cx="2160000" cy="2520000"/>
            </a:xfrm>
            <a:custGeom>
              <a:avLst/>
              <a:gdLst/>
              <a:ahLst/>
              <a:cxnLst/>
              <a:rect l="l" t="t" r="r" b="b"/>
              <a:pathLst>
                <a:path w="1713725" h="2060166">
                  <a:moveTo>
                    <a:pt x="1713725" y="0"/>
                  </a:moveTo>
                  <a:lnTo>
                    <a:pt x="1713725" y="2010194"/>
                  </a:lnTo>
                  <a:cubicBezTo>
                    <a:pt x="1713725" y="2037793"/>
                    <a:pt x="1691352" y="2060166"/>
                    <a:pt x="1663753" y="2060166"/>
                  </a:cubicBezTo>
                  <a:lnTo>
                    <a:pt x="49972" y="2060166"/>
                  </a:lnTo>
                  <a:cubicBezTo>
                    <a:pt x="22373" y="2060166"/>
                    <a:pt x="0" y="2037793"/>
                    <a:pt x="0" y="2010194"/>
                  </a:cubicBezTo>
                  <a:lnTo>
                    <a:pt x="0" y="8981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28575">
              <a:solidFill>
                <a:schemeClr val="bg1">
                  <a:lumMod val="75000"/>
                </a:schemeClr>
              </a:solidFill>
            </a:ln>
            <a:effectLst>
              <a:outerShdw blurRad="177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vi-V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rPr>
                <a:t>- Cài đặt lượng tồn an toàn</a:t>
              </a:r>
            </a:p>
            <a:p>
              <a:pPr>
                <a:lnSpc>
                  <a:spcPct val="150000"/>
                </a:lnSpc>
              </a:pPr>
              <a:r>
                <a:rPr lang="vi-V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rPr>
                <a:t>- Cảnh báo khi đến lượng Min stock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vi-VN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rPr>
                <a:t>- Kiểm kê thiết bị bằng QR code,cập nhật lượng tồn thực</a:t>
              </a:r>
            </a:p>
            <a:p>
              <a:pPr>
                <a:lnSpc>
                  <a:spcPct val="150000"/>
                </a:lnSpc>
              </a:pPr>
              <a:r>
                <a:rPr lang="vi-VN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rPr>
                <a:t>- Tính giá trị tồn kho theo đơn giá</a:t>
              </a:r>
            </a:p>
            <a:p>
              <a:pPr>
                <a:lnSpc>
                  <a:spcPct val="150000"/>
                </a:lnSpc>
              </a:pPr>
              <a:r>
                <a:rPr lang="vi-V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rPr>
                <a:t>- Báo cáo tồn theo ngày, tuần, tháng, quý</a:t>
              </a:r>
              <a:endParaRPr lang="vi-V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Chevron 12">
              <a:extLst>
                <a:ext uri="{FF2B5EF4-FFF2-40B4-BE49-F238E27FC236}">
  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200-00001F000000}"/>
                </a:ext>
              </a:extLst>
            </p:cNvPr>
            <p:cNvSpPr/>
            <p:nvPr/>
          </p:nvSpPr>
          <p:spPr>
            <a:xfrm>
              <a:off x="0" y="387210"/>
              <a:ext cx="2340000" cy="494035"/>
            </a:xfrm>
            <a:prstGeom prst="chevron">
              <a:avLst>
                <a:gd name="adj" fmla="val 34040"/>
              </a:avLst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1. </a:t>
              </a:r>
              <a:r>
                <a:rPr lang="en-US" sz="1400" b="1" dirty="0" err="1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Quản</a:t>
              </a:r>
              <a:r>
                <a:rPr lang="en-US" sz="1400" b="1" baseline="0" dirty="0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sz="1400" b="1" baseline="0" dirty="0" err="1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lý</a:t>
              </a:r>
              <a:r>
                <a:rPr lang="en-US" sz="1400" b="1" baseline="0" dirty="0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sz="1400" b="1" baseline="0" dirty="0" err="1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tồn</a:t>
              </a:r>
              <a:r>
                <a:rPr lang="en-US" sz="1400" b="1" baseline="0" dirty="0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sz="1400" b="1" baseline="0" dirty="0" err="1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kho</a:t>
              </a:r>
              <a:endParaRPr lang="en-US" sz="1400" b="1" dirty="0">
                <a:solidFill>
                  <a:schemeClr val="bg1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200-000020000000}"/>
              </a:ext>
            </a:extLst>
          </p:cNvPr>
          <p:cNvGrpSpPr/>
          <p:nvPr/>
        </p:nvGrpSpPr>
        <p:grpSpPr>
          <a:xfrm>
            <a:off x="4929120" y="2474078"/>
            <a:ext cx="2131944" cy="3120838"/>
            <a:chOff x="1956841" y="387210"/>
            <a:chExt cx="2340000" cy="2914630"/>
          </a:xfrm>
        </p:grpSpPr>
        <p:sp>
          <p:nvSpPr>
            <p:cNvPr id="10" name="Round Same Side Corner Rectangle 15">
              <a:extLst>
                <a:ext uri="{FF2B5EF4-FFF2-40B4-BE49-F238E27FC236}">
  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200-000021000000}"/>
                </a:ext>
              </a:extLst>
            </p:cNvPr>
            <p:cNvSpPr/>
            <p:nvPr/>
          </p:nvSpPr>
          <p:spPr>
            <a:xfrm>
              <a:off x="1996740" y="781840"/>
              <a:ext cx="2160000" cy="2520000"/>
            </a:xfrm>
            <a:custGeom>
              <a:avLst/>
              <a:gdLst/>
              <a:ahLst/>
              <a:cxnLst/>
              <a:rect l="l" t="t" r="r" b="b"/>
              <a:pathLst>
                <a:path w="1713725" h="2060166">
                  <a:moveTo>
                    <a:pt x="1713725" y="0"/>
                  </a:moveTo>
                  <a:lnTo>
                    <a:pt x="1713725" y="2010194"/>
                  </a:lnTo>
                  <a:cubicBezTo>
                    <a:pt x="1713725" y="2037793"/>
                    <a:pt x="1691352" y="2060166"/>
                    <a:pt x="1663753" y="2060166"/>
                  </a:cubicBezTo>
                  <a:lnTo>
                    <a:pt x="49972" y="2060166"/>
                  </a:lnTo>
                  <a:cubicBezTo>
                    <a:pt x="22373" y="2060166"/>
                    <a:pt x="0" y="2037793"/>
                    <a:pt x="0" y="2010194"/>
                  </a:cubicBezTo>
                  <a:lnTo>
                    <a:pt x="0" y="8981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28575">
              <a:solidFill>
                <a:schemeClr val="bg1">
                  <a:lumMod val="75000"/>
                </a:schemeClr>
              </a:solidFill>
            </a:ln>
            <a:effectLst>
              <a:outerShdw blurRad="177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vi-V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rPr>
                <a:t>- Tự tính toán số lượng spare part cần mua (đề xuất)</a:t>
              </a:r>
            </a:p>
            <a:p>
              <a:pPr>
                <a:lnSpc>
                  <a:spcPct val="150000"/>
                </a:lnSpc>
              </a:pPr>
              <a:r>
                <a:rPr lang="vi-V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rPr>
                <a:t>- Xuất file Order theo yêu cầu</a:t>
              </a:r>
            </a:p>
            <a:p>
              <a:pPr>
                <a:lnSpc>
                  <a:spcPct val="150000"/>
                </a:lnSpc>
              </a:pPr>
              <a:r>
                <a:rPr lang="vi-V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rPr>
                <a:t>- Theo dõi đơn hàng </a:t>
              </a:r>
            </a:p>
          </p:txBody>
        </p:sp>
        <p:sp>
          <p:nvSpPr>
            <p:cNvPr id="11" name="Chevron 10">
              <a:extLst>
                <a:ext uri="{FF2B5EF4-FFF2-40B4-BE49-F238E27FC236}">
  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200-000022000000}"/>
                </a:ext>
              </a:extLst>
            </p:cNvPr>
            <p:cNvSpPr/>
            <p:nvPr/>
          </p:nvSpPr>
          <p:spPr>
            <a:xfrm>
              <a:off x="1956841" y="387210"/>
              <a:ext cx="2340000" cy="494035"/>
            </a:xfrm>
            <a:prstGeom prst="chevron">
              <a:avLst>
                <a:gd name="adj" fmla="val 34040"/>
              </a:avLst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2. Order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200-000023000000}"/>
              </a:ext>
            </a:extLst>
          </p:cNvPr>
          <p:cNvGrpSpPr/>
          <p:nvPr/>
        </p:nvGrpSpPr>
        <p:grpSpPr>
          <a:xfrm>
            <a:off x="6996173" y="2483199"/>
            <a:ext cx="2086187" cy="3078251"/>
            <a:chOff x="4031236" y="395878"/>
            <a:chExt cx="2340000" cy="2925293"/>
          </a:xfrm>
        </p:grpSpPr>
        <p:sp>
          <p:nvSpPr>
            <p:cNvPr id="8" name="Round Same Side Corner Rectangle 15">
              <a:extLst>
                <a:ext uri="{FF2B5EF4-FFF2-40B4-BE49-F238E27FC236}">
  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200-000024000000}"/>
                </a:ext>
              </a:extLst>
            </p:cNvPr>
            <p:cNvSpPr/>
            <p:nvPr/>
          </p:nvSpPr>
          <p:spPr>
            <a:xfrm>
              <a:off x="4099831" y="801171"/>
              <a:ext cx="2160000" cy="2520000"/>
            </a:xfrm>
            <a:custGeom>
              <a:avLst/>
              <a:gdLst/>
              <a:ahLst/>
              <a:cxnLst/>
              <a:rect l="l" t="t" r="r" b="b"/>
              <a:pathLst>
                <a:path w="1713725" h="2060166">
                  <a:moveTo>
                    <a:pt x="1713725" y="0"/>
                  </a:moveTo>
                  <a:lnTo>
                    <a:pt x="1713725" y="2010194"/>
                  </a:lnTo>
                  <a:cubicBezTo>
                    <a:pt x="1713725" y="2037793"/>
                    <a:pt x="1691352" y="2060166"/>
                    <a:pt x="1663753" y="2060166"/>
                  </a:cubicBezTo>
                  <a:lnTo>
                    <a:pt x="49972" y="2060166"/>
                  </a:lnTo>
                  <a:cubicBezTo>
                    <a:pt x="22373" y="2060166"/>
                    <a:pt x="0" y="2037793"/>
                    <a:pt x="0" y="2010194"/>
                  </a:cubicBezTo>
                  <a:lnTo>
                    <a:pt x="0" y="8981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 w="28575">
              <a:solidFill>
                <a:schemeClr val="bg1">
                  <a:lumMod val="75000"/>
                </a:schemeClr>
              </a:solidFill>
            </a:ln>
            <a:effectLst>
              <a:outerShdw blurRad="177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Truy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xuất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lịch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sử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xuất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nhập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tồn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kho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theo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ngày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tuần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tháng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năm</a:t>
              </a:r>
              <a:endParaRPr lang="en-US" sz="1200" baseline="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Truy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xuất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lịch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sử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theo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vị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trí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Thông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tin,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tài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liệu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có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liên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quan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đến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Spare part: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Thông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tin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kỹ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thuật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lịch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sử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sửa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chữa</a:t>
              </a:r>
              <a:r>
                <a:rPr lang="en-US" sz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Chevron 8">
              <a:extLst>
                <a:ext uri="{FF2B5EF4-FFF2-40B4-BE49-F238E27FC236}">
  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200-000025000000}"/>
                </a:ext>
              </a:extLst>
            </p:cNvPr>
            <p:cNvSpPr/>
            <p:nvPr/>
          </p:nvSpPr>
          <p:spPr>
            <a:xfrm>
              <a:off x="4031236" y="395878"/>
              <a:ext cx="2340000" cy="494035"/>
            </a:xfrm>
            <a:prstGeom prst="chevron">
              <a:avLst>
                <a:gd name="adj" fmla="val 34040"/>
              </a:avLst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3.Truy</a:t>
              </a:r>
              <a:r>
                <a:rPr lang="en-US" sz="1400" b="1" baseline="0" dirty="0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sz="1400" b="1" baseline="0" dirty="0" err="1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xuất</a:t>
              </a:r>
              <a:r>
                <a:rPr lang="en-US" sz="1400" b="1" baseline="0" dirty="0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sz="1400" b="1" baseline="0" dirty="0" err="1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lịch</a:t>
              </a:r>
              <a:r>
                <a:rPr lang="en-US" sz="1400" b="1" baseline="0" dirty="0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sz="1400" b="1" baseline="0" dirty="0" err="1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sử</a:t>
              </a:r>
              <a:r>
                <a:rPr lang="en-US" sz="1400" b="1" baseline="0" dirty="0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,</a:t>
              </a:r>
            </a:p>
            <a:p>
              <a:pPr algn="ctr"/>
              <a:r>
                <a:rPr lang="en-US" sz="1400" b="1" dirty="0" err="1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Tài</a:t>
              </a:r>
              <a:r>
                <a:rPr lang="en-US" sz="1400" b="1" baseline="0" dirty="0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sz="1400" b="1" baseline="0" dirty="0" err="1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liệu</a:t>
              </a:r>
              <a:r>
                <a:rPr lang="en-US" sz="1400" b="1" baseline="0" dirty="0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spare part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200-000027000000}"/>
              </a:ext>
            </a:extLst>
          </p:cNvPr>
          <p:cNvSpPr/>
          <p:nvPr/>
        </p:nvSpPr>
        <p:spPr>
          <a:xfrm>
            <a:off x="5140374" y="2086868"/>
            <a:ext cx="1696083" cy="350475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chemeClr val="tx1"/>
                </a:solidFill>
              </a:rPr>
              <a:t>2. QUẢN</a:t>
            </a:r>
            <a:r>
              <a:rPr lang="en-US" sz="1800" baseline="0" dirty="0">
                <a:solidFill>
                  <a:schemeClr val="tx1"/>
                </a:solidFill>
              </a:rPr>
              <a:t> LÝ KHO</a:t>
            </a:r>
            <a:endParaRPr lang="vi-VN" sz="1800" dirty="0">
              <a:solidFill>
                <a:schemeClr val="tx1"/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3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0" y="0"/>
            <a:ext cx="10515600" cy="543697"/>
          </a:xfrm>
        </p:spPr>
        <p:txBody>
          <a:bodyPr>
            <a:norm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Hệ</a:t>
            </a:r>
            <a:r>
              <a:rPr lang="en-US" altLang="ko-KR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thống</a:t>
            </a:r>
            <a:r>
              <a:rPr lang="en-US" altLang="ko-KR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vi-VN" altLang="ko-KR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quản lý spare part</a:t>
            </a:r>
            <a:endParaRPr lang="en-US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198" y="1825625"/>
            <a:ext cx="93716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81" y="85038"/>
            <a:ext cx="10515600" cy="524561"/>
          </a:xfrm>
        </p:spPr>
        <p:txBody>
          <a:bodyPr>
            <a:norm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Hệ</a:t>
            </a:r>
            <a:r>
              <a:rPr lang="en-US" altLang="ko-KR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thống</a:t>
            </a:r>
            <a:r>
              <a:rPr lang="en-US" altLang="ko-KR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vi-VN" altLang="ko-KR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quản lý spare part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684" y="1825625"/>
            <a:ext cx="84566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0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9257</TotalTime>
  <Words>477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Malgun Gothic</vt:lpstr>
      <vt:lpstr>Malgun Gothic</vt:lpstr>
      <vt:lpstr>Arial</vt:lpstr>
      <vt:lpstr>Calibri</vt:lpstr>
      <vt:lpstr>Calibri Light</vt:lpstr>
      <vt:lpstr>cambria</vt:lpstr>
      <vt:lpstr>굴림</vt:lpstr>
      <vt:lpstr>Times New Roman</vt:lpstr>
      <vt:lpstr>Office Theme</vt:lpstr>
      <vt:lpstr>PowerPoint Presentation</vt:lpstr>
      <vt:lpstr>PowerPoint Presentation</vt:lpstr>
      <vt:lpstr>Hệ thống quản lý spare part </vt:lpstr>
      <vt:lpstr>Hệ thống quản lý spare part</vt:lpstr>
      <vt:lpstr>Hệ thống quản lý spare part</vt:lpstr>
      <vt:lpstr>Hệ thống quản lý spare part</vt:lpstr>
      <vt:lpstr>Hệ thống quản lý spare part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Tới Mai</dc:creator>
  <cp:lastModifiedBy>Microsoft account</cp:lastModifiedBy>
  <cp:revision>149</cp:revision>
  <cp:lastPrinted>2020-02-29T02:53:42Z</cp:lastPrinted>
  <dcterms:created xsi:type="dcterms:W3CDTF">2020-02-13T02:52:29Z</dcterms:created>
  <dcterms:modified xsi:type="dcterms:W3CDTF">2021-09-15T01:33:08Z</dcterms:modified>
</cp:coreProperties>
</file>