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59" r:id="rId4"/>
    <p:sldId id="296" r:id="rId5"/>
    <p:sldId id="297" r:id="rId6"/>
    <p:sldId id="298" r:id="rId7"/>
    <p:sldId id="299" r:id="rId8"/>
    <p:sldId id="300" r:id="rId9"/>
    <p:sldId id="301" r:id="rId10"/>
    <p:sldId id="302" r:id="rId11"/>
    <p:sldId id="303" r:id="rId12"/>
    <p:sldId id="266" r:id="rId13"/>
    <p:sldId id="304" r:id="rId14"/>
    <p:sldId id="261" r:id="rId15"/>
    <p:sldId id="308" r:id="rId16"/>
    <p:sldId id="305" r:id="rId17"/>
    <p:sldId id="306" r:id="rId18"/>
    <p:sldId id="309" r:id="rId19"/>
    <p:sldId id="278" r:id="rId20"/>
    <p:sldId id="279" r:id="rId21"/>
  </p:sldIdLst>
  <p:sldSz cx="9144000" cy="5143500" type="screen16x9"/>
  <p:notesSz cx="6858000" cy="9144000"/>
  <p:embeddedFontLst>
    <p:embeddedFont>
      <p:font typeface="Cambria" panose="02040503050406030204" pitchFamily="18" charset="0"/>
      <p:regular r:id="rId23"/>
      <p:bold r:id="rId24"/>
      <p:italic r:id="rId25"/>
      <p:boldItalic r:id="rId26"/>
    </p:embeddedFont>
    <p:embeddedFont>
      <p:font typeface="Frank Ruhl Libre Light" panose="00000400000000000000" pitchFamily="2" charset="-79"/>
      <p:regular r:id="rId27"/>
      <p:bold r:id="rId28"/>
    </p:embeddedFont>
    <p:embeddedFont>
      <p:font typeface="IBM Plex Sans Condensed"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6E5F7E-F312-4DFA-A5A2-B25B56E66BE7}">
  <a:tblStyle styleId="{A66E5F7E-F312-4DFA-A5A2-B25B56E66B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DA92BD-C3C7-4A1A-BC61-64B288FEAE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40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37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988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6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30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153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861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9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584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463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67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47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2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98100" y="604500"/>
            <a:ext cx="3597600" cy="39345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a:p>
        </p:txBody>
      </p:sp>
      <p:cxnSp>
        <p:nvCxnSpPr>
          <p:cNvPr id="13" name="Google Shape;13;p2"/>
          <p:cNvCxnSpPr/>
          <p:nvPr/>
        </p:nvCxnSpPr>
        <p:spPr>
          <a:xfrm>
            <a:off x="1524459" y="1797900"/>
            <a:ext cx="0" cy="1547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3"/>
          <p:cNvCxnSpPr/>
          <p:nvPr/>
        </p:nvCxnSpPr>
        <p:spPr>
          <a:xfrm>
            <a:off x="1524459" y="1797900"/>
            <a:ext cx="0" cy="1547700"/>
          </a:xfrm>
          <a:prstGeom prst="straightConnector1">
            <a:avLst/>
          </a:prstGeom>
          <a:noFill/>
          <a:ln w="9525" cap="flat" cmpd="sng">
            <a:solidFill>
              <a:schemeClr val="lt2"/>
            </a:solidFill>
            <a:prstDash val="solid"/>
            <a:round/>
            <a:headEnd type="none" w="med" len="med"/>
            <a:tailEnd type="none" w="med" len="med"/>
          </a:ln>
        </p:spPr>
      </p:cxnSp>
      <p:sp>
        <p:nvSpPr>
          <p:cNvPr id="17" name="Google Shape;17;p3"/>
          <p:cNvSpPr txBox="1">
            <a:spLocks noGrp="1"/>
          </p:cNvSpPr>
          <p:nvPr>
            <p:ph type="ctrTitle"/>
          </p:nvPr>
        </p:nvSpPr>
        <p:spPr>
          <a:xfrm>
            <a:off x="1991250" y="1583350"/>
            <a:ext cx="3615600" cy="1159800"/>
          </a:xfrm>
          <a:prstGeom prst="rect">
            <a:avLst/>
          </a:prstGeom>
        </p:spPr>
        <p:txBody>
          <a:bodyPr spcFirstLastPara="1" wrap="square" lIns="0" tIns="0" rIns="0" bIns="0" anchor="b"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endParaRPr/>
          </a:p>
        </p:txBody>
      </p:sp>
      <p:sp>
        <p:nvSpPr>
          <p:cNvPr id="18" name="Google Shape;18;p3"/>
          <p:cNvSpPr txBox="1">
            <a:spLocks noGrp="1"/>
          </p:cNvSpPr>
          <p:nvPr>
            <p:ph type="subTitle" idx="1"/>
          </p:nvPr>
        </p:nvSpPr>
        <p:spPr>
          <a:xfrm>
            <a:off x="1991250" y="2840051"/>
            <a:ext cx="3615600" cy="784800"/>
          </a:xfrm>
          <a:prstGeom prst="rect">
            <a:avLst/>
          </a:prstGeom>
        </p:spPr>
        <p:txBody>
          <a:bodyPr spcFirstLastPara="1" wrap="square" lIns="0" tIns="0" rIns="0" bIns="0" anchor="t" anchorCtr="0">
            <a:noAutofit/>
          </a:bodyPr>
          <a:lstStyle>
            <a:lvl1pPr lvl="0" rtl="0">
              <a:spcBef>
                <a:spcPts val="0"/>
              </a:spcBef>
              <a:spcAft>
                <a:spcPts val="0"/>
              </a:spcAft>
              <a:buClr>
                <a:srgbClr val="6B6E81"/>
              </a:buClr>
              <a:buSzPts val="1800"/>
              <a:buNone/>
              <a:defRPr sz="1800"/>
            </a:lvl1pPr>
            <a:lvl2pPr lvl="1" rtl="0">
              <a:spcBef>
                <a:spcPts val="800"/>
              </a:spcBef>
              <a:spcAft>
                <a:spcPts val="0"/>
              </a:spcAft>
              <a:buClr>
                <a:srgbClr val="6B6E81"/>
              </a:buClr>
              <a:buSzPts val="1800"/>
              <a:buNone/>
              <a:defRPr sz="1800"/>
            </a:lvl2pPr>
            <a:lvl3pPr lvl="2" rtl="0">
              <a:spcBef>
                <a:spcPts val="800"/>
              </a:spcBef>
              <a:spcAft>
                <a:spcPts val="0"/>
              </a:spcAft>
              <a:buClr>
                <a:srgbClr val="6B6E81"/>
              </a:buClr>
              <a:buSzPts val="1800"/>
              <a:buNone/>
              <a:defRPr sz="1800"/>
            </a:lvl3pPr>
            <a:lvl4pPr lvl="3" rtl="0">
              <a:spcBef>
                <a:spcPts val="800"/>
              </a:spcBef>
              <a:spcAft>
                <a:spcPts val="0"/>
              </a:spcAft>
              <a:buClr>
                <a:srgbClr val="6B6E81"/>
              </a:buClr>
              <a:buSzPts val="1800"/>
              <a:buNone/>
              <a:defRPr sz="1800"/>
            </a:lvl4pPr>
            <a:lvl5pPr lvl="4" rtl="0">
              <a:spcBef>
                <a:spcPts val="800"/>
              </a:spcBef>
              <a:spcAft>
                <a:spcPts val="0"/>
              </a:spcAft>
              <a:buClr>
                <a:srgbClr val="6B6E81"/>
              </a:buClr>
              <a:buSzPts val="1800"/>
              <a:buNone/>
              <a:defRPr sz="1800"/>
            </a:lvl5pPr>
            <a:lvl6pPr lvl="5" rtl="0">
              <a:spcBef>
                <a:spcPts val="800"/>
              </a:spcBef>
              <a:spcAft>
                <a:spcPts val="0"/>
              </a:spcAft>
              <a:buClr>
                <a:srgbClr val="6B6E81"/>
              </a:buClr>
              <a:buSzPts val="1800"/>
              <a:buNone/>
              <a:defRPr sz="1800"/>
            </a:lvl6pPr>
            <a:lvl7pPr lvl="6" rtl="0">
              <a:spcBef>
                <a:spcPts val="800"/>
              </a:spcBef>
              <a:spcAft>
                <a:spcPts val="0"/>
              </a:spcAft>
              <a:buClr>
                <a:srgbClr val="6B6E81"/>
              </a:buClr>
              <a:buSzPts val="1800"/>
              <a:buNone/>
              <a:defRPr sz="1800"/>
            </a:lvl7pPr>
            <a:lvl8pPr lvl="7" rtl="0">
              <a:spcBef>
                <a:spcPts val="800"/>
              </a:spcBef>
              <a:spcAft>
                <a:spcPts val="0"/>
              </a:spcAft>
              <a:buClr>
                <a:srgbClr val="6B6E81"/>
              </a:buClr>
              <a:buSzPts val="1800"/>
              <a:buNone/>
              <a:defRPr sz="1800"/>
            </a:lvl8pPr>
            <a:lvl9pPr lvl="8" rtl="0">
              <a:spcBef>
                <a:spcPts val="800"/>
              </a:spcBef>
              <a:spcAft>
                <a:spcPts val="800"/>
              </a:spcAft>
              <a:buClr>
                <a:srgbClr val="6B6E81"/>
              </a:buClr>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28" name="Google Shape;28;p5"/>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9" name="Google Shape;29;p5"/>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a:lvl1pPr>
            <a:lvl2pPr marL="914400" lvl="1" indent="-317500">
              <a:spcBef>
                <a:spcPts val="800"/>
              </a:spcBef>
              <a:spcAft>
                <a:spcPts val="0"/>
              </a:spcAft>
              <a:buSzPts val="1400"/>
              <a:buChar char="◎"/>
              <a:defRPr/>
            </a:lvl2pPr>
            <a:lvl3pPr marL="1371600" lvl="2" indent="-355600">
              <a:spcBef>
                <a:spcPts val="800"/>
              </a:spcBef>
              <a:spcAft>
                <a:spcPts val="0"/>
              </a:spcAft>
              <a:buSzPts val="2000"/>
              <a:buChar char="■"/>
              <a:defRPr/>
            </a:lvl3pPr>
            <a:lvl4pPr marL="1828800" lvl="3" indent="-355600">
              <a:spcBef>
                <a:spcPts val="800"/>
              </a:spcBef>
              <a:spcAft>
                <a:spcPts val="0"/>
              </a:spcAft>
              <a:buSzPts val="2000"/>
              <a:buChar char="●"/>
              <a:defRPr/>
            </a:lvl4pPr>
            <a:lvl5pPr marL="2286000" lvl="4" indent="-355600">
              <a:spcBef>
                <a:spcPts val="800"/>
              </a:spcBef>
              <a:spcAft>
                <a:spcPts val="0"/>
              </a:spcAft>
              <a:buSzPts val="2000"/>
              <a:buChar char="○"/>
              <a:defRPr/>
            </a:lvl5pPr>
            <a:lvl6pPr marL="2743200" lvl="5" indent="-355600">
              <a:spcBef>
                <a:spcPts val="800"/>
              </a:spcBef>
              <a:spcAft>
                <a:spcPts val="0"/>
              </a:spcAft>
              <a:buSzPts val="2000"/>
              <a:buChar char="■"/>
              <a:defRPr/>
            </a:lvl6pPr>
            <a:lvl7pPr marL="3200400" lvl="6" indent="-355600">
              <a:spcBef>
                <a:spcPts val="800"/>
              </a:spcBef>
              <a:spcAft>
                <a:spcPts val="0"/>
              </a:spcAft>
              <a:buSzPts val="2000"/>
              <a:buChar char="●"/>
              <a:defRPr/>
            </a:lvl7pPr>
            <a:lvl8pPr marL="3657600" lvl="7" indent="-355600">
              <a:spcBef>
                <a:spcPts val="800"/>
              </a:spcBef>
              <a:spcAft>
                <a:spcPts val="0"/>
              </a:spcAft>
              <a:buSzPts val="2000"/>
              <a:buChar char="○"/>
              <a:defRPr/>
            </a:lvl8pPr>
            <a:lvl9pPr marL="4114800" lvl="8" indent="-355600">
              <a:spcBef>
                <a:spcPts val="800"/>
              </a:spcBef>
              <a:spcAft>
                <a:spcPts val="800"/>
              </a:spcAft>
              <a:buSzPts val="2000"/>
              <a:buChar char="■"/>
              <a:defRPr/>
            </a:lvl9pPr>
          </a:lstStyle>
          <a:p>
            <a:endParaRPr/>
          </a:p>
        </p:txBody>
      </p:sp>
      <p:sp>
        <p:nvSpPr>
          <p:cNvPr id="30" name="Google Shape;30;p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2/3">
  <p:cSld name="TITLE_AND_BODY_1">
    <p:spTree>
      <p:nvGrpSpPr>
        <p:cNvPr id="1" name="Shape 31"/>
        <p:cNvGrpSpPr/>
        <p:nvPr/>
      </p:nvGrpSpPr>
      <p:grpSpPr>
        <a:xfrm>
          <a:off x="0" y="0"/>
          <a:ext cx="0" cy="0"/>
          <a:chOff x="0" y="0"/>
          <a:chExt cx="0" cy="0"/>
        </a:xfrm>
      </p:grpSpPr>
      <p:sp>
        <p:nvSpPr>
          <p:cNvPr id="32" name="Google Shape;32;p6"/>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33;p6"/>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34" name="Google Shape;34;p6"/>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5" name="Google Shape;35;p6"/>
          <p:cNvSpPr txBox="1">
            <a:spLocks noGrp="1"/>
          </p:cNvSpPr>
          <p:nvPr>
            <p:ph type="body" idx="1"/>
          </p:nvPr>
        </p:nvSpPr>
        <p:spPr>
          <a:xfrm>
            <a:off x="2191200" y="1026000"/>
            <a:ext cx="3599400" cy="3091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a:lvl1pPr>
            <a:lvl2pPr marL="914400" lvl="1" indent="-317500" rtl="0">
              <a:spcBef>
                <a:spcPts val="800"/>
              </a:spcBef>
              <a:spcAft>
                <a:spcPts val="0"/>
              </a:spcAft>
              <a:buSzPts val="14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36" name="Google Shape;36;p6"/>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7">
            <a:alphaModFix/>
          </a:blip>
          <a:stretch>
            <a:fillRect/>
          </a:stretch>
        </p:blipFill>
        <p:spPr>
          <a:xfrm>
            <a:off x="0" y="11300"/>
            <a:ext cx="9144000" cy="5143500"/>
          </a:xfrm>
          <a:prstGeom prst="rect">
            <a:avLst/>
          </a:prstGeom>
          <a:noFill/>
          <a:ln>
            <a:noFill/>
          </a:ln>
        </p:spPr>
      </p:pic>
      <p:sp>
        <p:nvSpPr>
          <p:cNvPr id="7" name="Google Shape;7;p1"/>
          <p:cNvSpPr txBox="1">
            <a:spLocks noGrp="1"/>
          </p:cNvSpPr>
          <p:nvPr>
            <p:ph type="title"/>
          </p:nvPr>
        </p:nvSpPr>
        <p:spPr>
          <a:xfrm>
            <a:off x="291300" y="1026000"/>
            <a:ext cx="1341900" cy="30915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1pPr>
            <a:lvl2pPr lvl="1"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2pPr>
            <a:lvl3pPr lvl="2"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3pPr>
            <a:lvl4pPr lvl="3"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4pPr>
            <a:lvl5pPr lvl="4"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5pPr>
            <a:lvl6pPr lvl="5"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6pPr>
            <a:lvl7pPr lvl="6"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7pPr>
            <a:lvl8pPr lvl="7"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8pPr>
            <a:lvl9pPr lvl="8"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body" idx="1"/>
          </p:nvPr>
        </p:nvSpPr>
        <p:spPr>
          <a:xfrm>
            <a:off x="2191200" y="1026000"/>
            <a:ext cx="5345700" cy="3091500"/>
          </a:xfrm>
          <a:prstGeom prst="rect">
            <a:avLst/>
          </a:prstGeom>
          <a:noFill/>
          <a:ln>
            <a:noFill/>
          </a:ln>
        </p:spPr>
        <p:txBody>
          <a:bodyPr spcFirstLastPara="1" wrap="square" lIns="0" tIns="0" rIns="0" bIns="0" anchor="t" anchorCtr="0">
            <a:noAutofit/>
          </a:bodyPr>
          <a:lstStyle>
            <a:lvl1pPr marL="457200" lvl="0" indent="-317500">
              <a:lnSpc>
                <a:spcPct val="114000"/>
              </a:lnSpc>
              <a:spcBef>
                <a:spcPts val="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1pPr>
            <a:lvl2pPr marL="914400" lvl="1" indent="-317500">
              <a:lnSpc>
                <a:spcPct val="114000"/>
              </a:lnSpc>
              <a:spcBef>
                <a:spcPts val="80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2pPr>
            <a:lvl3pPr marL="1371600" lvl="2" indent="-355600">
              <a:lnSpc>
                <a:spcPct val="114000"/>
              </a:lnSpc>
              <a:spcBef>
                <a:spcPts val="800"/>
              </a:spcBef>
              <a:spcAft>
                <a:spcPts val="0"/>
              </a:spcAft>
              <a:buClr>
                <a:schemeClr val="lt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3pPr>
            <a:lvl4pPr marL="1828800" lvl="3"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4pPr>
            <a:lvl5pPr marL="2286000" lvl="4"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5pPr>
            <a:lvl6pPr marL="2743200" lvl="5"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6pPr>
            <a:lvl7pPr marL="3200400" lvl="6"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7pPr>
            <a:lvl8pPr marL="3657600" lvl="7"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8pPr>
            <a:lvl9pPr marL="4114800" lvl="8" indent="-355600">
              <a:lnSpc>
                <a:spcPct val="114000"/>
              </a:lnSpc>
              <a:spcBef>
                <a:spcPts val="800"/>
              </a:spcBef>
              <a:spcAft>
                <a:spcPts val="80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9pPr>
          </a:lstStyle>
          <a:p>
            <a:endParaRPr/>
          </a:p>
        </p:txBody>
      </p:sp>
      <p:sp>
        <p:nvSpPr>
          <p:cNvPr id="9" name="Google Shape;9;p1"/>
          <p:cNvSpPr txBox="1">
            <a:spLocks noGrp="1"/>
          </p:cNvSpPr>
          <p:nvPr>
            <p:ph type="sldNum" idx="12"/>
          </p:nvPr>
        </p:nvSpPr>
        <p:spPr>
          <a:xfrm>
            <a:off x="8453425" y="-60"/>
            <a:ext cx="548700" cy="5143500"/>
          </a:xfrm>
          <a:prstGeom prst="rect">
            <a:avLst/>
          </a:prstGeom>
          <a:noFill/>
          <a:ln>
            <a:noFill/>
          </a:ln>
        </p:spPr>
        <p:txBody>
          <a:bodyPr spcFirstLastPara="1" wrap="square" lIns="0" tIns="0" rIns="0" bIns="0" anchor="ctr" anchorCtr="0">
            <a:noAutofit/>
          </a:bodyPr>
          <a:lstStyle>
            <a:lvl1pPr lvl="0" algn="r">
              <a:buNone/>
              <a:defRPr sz="1100">
                <a:solidFill>
                  <a:schemeClr val="lt1"/>
                </a:solidFill>
                <a:latin typeface="IBM Plex Sans Condensed"/>
                <a:ea typeface="IBM Plex Sans Condensed"/>
                <a:cs typeface="IBM Plex Sans Condensed"/>
                <a:sym typeface="IBM Plex Sans Condensed"/>
              </a:defRPr>
            </a:lvl1pPr>
            <a:lvl2pPr lvl="1" algn="r">
              <a:buNone/>
              <a:defRPr sz="1100">
                <a:solidFill>
                  <a:schemeClr val="lt1"/>
                </a:solidFill>
                <a:latin typeface="IBM Plex Sans Condensed"/>
                <a:ea typeface="IBM Plex Sans Condensed"/>
                <a:cs typeface="IBM Plex Sans Condensed"/>
                <a:sym typeface="IBM Plex Sans Condensed"/>
              </a:defRPr>
            </a:lvl2pPr>
            <a:lvl3pPr lvl="2" algn="r">
              <a:buNone/>
              <a:defRPr sz="1100">
                <a:solidFill>
                  <a:schemeClr val="lt1"/>
                </a:solidFill>
                <a:latin typeface="IBM Plex Sans Condensed"/>
                <a:ea typeface="IBM Plex Sans Condensed"/>
                <a:cs typeface="IBM Plex Sans Condensed"/>
                <a:sym typeface="IBM Plex Sans Condensed"/>
              </a:defRPr>
            </a:lvl3pPr>
            <a:lvl4pPr lvl="3" algn="r">
              <a:buNone/>
              <a:defRPr sz="1100">
                <a:solidFill>
                  <a:schemeClr val="lt1"/>
                </a:solidFill>
                <a:latin typeface="IBM Plex Sans Condensed"/>
                <a:ea typeface="IBM Plex Sans Condensed"/>
                <a:cs typeface="IBM Plex Sans Condensed"/>
                <a:sym typeface="IBM Plex Sans Condensed"/>
              </a:defRPr>
            </a:lvl4pPr>
            <a:lvl5pPr lvl="4" algn="r">
              <a:buNone/>
              <a:defRPr sz="1100">
                <a:solidFill>
                  <a:schemeClr val="lt1"/>
                </a:solidFill>
                <a:latin typeface="IBM Plex Sans Condensed"/>
                <a:ea typeface="IBM Plex Sans Condensed"/>
                <a:cs typeface="IBM Plex Sans Condensed"/>
                <a:sym typeface="IBM Plex Sans Condensed"/>
              </a:defRPr>
            </a:lvl5pPr>
            <a:lvl6pPr lvl="5" algn="r">
              <a:buNone/>
              <a:defRPr sz="1100">
                <a:solidFill>
                  <a:schemeClr val="lt1"/>
                </a:solidFill>
                <a:latin typeface="IBM Plex Sans Condensed"/>
                <a:ea typeface="IBM Plex Sans Condensed"/>
                <a:cs typeface="IBM Plex Sans Condensed"/>
                <a:sym typeface="IBM Plex Sans Condensed"/>
              </a:defRPr>
            </a:lvl6pPr>
            <a:lvl7pPr lvl="6" algn="r">
              <a:buNone/>
              <a:defRPr sz="1100">
                <a:solidFill>
                  <a:schemeClr val="lt1"/>
                </a:solidFill>
                <a:latin typeface="IBM Plex Sans Condensed"/>
                <a:ea typeface="IBM Plex Sans Condensed"/>
                <a:cs typeface="IBM Plex Sans Condensed"/>
                <a:sym typeface="IBM Plex Sans Condensed"/>
              </a:defRPr>
            </a:lvl7pPr>
            <a:lvl8pPr lvl="7" algn="r">
              <a:buNone/>
              <a:defRPr sz="1100">
                <a:solidFill>
                  <a:schemeClr val="lt1"/>
                </a:solidFill>
                <a:latin typeface="IBM Plex Sans Condensed"/>
                <a:ea typeface="IBM Plex Sans Condensed"/>
                <a:cs typeface="IBM Plex Sans Condensed"/>
                <a:sym typeface="IBM Plex Sans Condensed"/>
              </a:defRPr>
            </a:lvl8pPr>
            <a:lvl9pPr lvl="8" algn="r">
              <a:buNone/>
              <a:defRPr sz="1100">
                <a:solidFill>
                  <a:schemeClr val="lt1"/>
                </a:solidFill>
                <a:latin typeface="IBM Plex Sans Condensed"/>
                <a:ea typeface="IBM Plex Sans Condensed"/>
                <a:cs typeface="IBM Plex Sans Condensed"/>
                <a:sym typeface="IBM Plex Sans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998100" y="604500"/>
            <a:ext cx="3597600" cy="393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800">
                <a:latin typeface="Cambria" panose="02040503050406030204" pitchFamily="18" charset="0"/>
                <a:ea typeface="Cambria" panose="02040503050406030204" pitchFamily="18" charset="0"/>
              </a:rPr>
              <a:t>THỜI GIAN SỬ DỤNG ĐIỆN THOẠI CỦA SINH VIÊN TRONG MỘT NGÀY VÀ NHỮNG YẾU TỐ LIÊN QUAN</a:t>
            </a:r>
            <a:endParaRPr sz="1800">
              <a:latin typeface="Cambria" panose="02040503050406030204" pitchFamily="18" charset="0"/>
              <a:ea typeface="Cambria" panose="02040503050406030204" pitchFamily="18" charset="0"/>
            </a:endParaRPr>
          </a:p>
        </p:txBody>
      </p:sp>
      <p:grpSp>
        <p:nvGrpSpPr>
          <p:cNvPr id="73" name="Google Shape;73;p13"/>
          <p:cNvGrpSpPr/>
          <p:nvPr/>
        </p:nvGrpSpPr>
        <p:grpSpPr>
          <a:xfrm>
            <a:off x="503784" y="2340319"/>
            <a:ext cx="520986" cy="462861"/>
            <a:chOff x="5292575" y="3681900"/>
            <a:chExt cx="420150" cy="373275"/>
          </a:xfrm>
        </p:grpSpPr>
        <p:sp>
          <p:nvSpPr>
            <p:cNvPr id="74" name="Google Shape;74;p1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4" name="Hình ảnh 3">
            <a:extLst>
              <a:ext uri="{FF2B5EF4-FFF2-40B4-BE49-F238E27FC236}">
                <a16:creationId xmlns:a16="http://schemas.microsoft.com/office/drawing/2014/main" id="{06E10FDC-3E3E-4A43-A50C-080836FE236D}"/>
              </a:ext>
            </a:extLst>
          </p:cNvPr>
          <p:cNvPicPr>
            <a:picLocks noChangeAspect="1"/>
          </p:cNvPicPr>
          <p:nvPr/>
        </p:nvPicPr>
        <p:blipFill>
          <a:blip r:embed="rId3"/>
          <a:stretch>
            <a:fillRect/>
          </a:stretch>
        </p:blipFill>
        <p:spPr>
          <a:xfrm>
            <a:off x="1531795" y="700678"/>
            <a:ext cx="6358882" cy="3742023"/>
          </a:xfrm>
          <a:prstGeom prst="rect">
            <a:avLst/>
          </a:prstGeom>
        </p:spPr>
      </p:pic>
      <p:sp>
        <p:nvSpPr>
          <p:cNvPr id="9" name="Google Shape;158;p22">
            <a:extLst>
              <a:ext uri="{FF2B5EF4-FFF2-40B4-BE49-F238E27FC236}">
                <a16:creationId xmlns:a16="http://schemas.microsoft.com/office/drawing/2014/main" id="{930E5ECA-07E9-444D-806D-D7C32A3F99D5}"/>
              </a:ext>
            </a:extLst>
          </p:cNvPr>
          <p:cNvSpPr txBox="1">
            <a:spLocks noGrp="1"/>
          </p:cNvSpPr>
          <p:nvPr>
            <p:ph type="title"/>
          </p:nvPr>
        </p:nvSpPr>
        <p:spPr>
          <a:xfrm>
            <a:off x="0" y="920756"/>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sz="1800">
                <a:effectLst/>
                <a:latin typeface="Cambria" panose="02040503050406030204" pitchFamily="18" charset="0"/>
                <a:ea typeface="Cambria" panose="02040503050406030204" pitchFamily="18" charset="0"/>
                <a:cs typeface="Times New Roman" panose="02020603050405020304" pitchFamily="18" charset="0"/>
              </a:rPr>
              <a:t>Tổng mức độ thường xuyên học trực tuyến của mỗi độ tuổi. </a:t>
            </a:r>
            <a:r>
              <a:rPr lang="vi-VN">
                <a:latin typeface="Cambria" panose="02040503050406030204" pitchFamily="18" charset="0"/>
                <a:ea typeface="Cambria" panose="02040503050406030204" pitchFamily="18" charset="0"/>
              </a:rPr>
              <a:t> </a:t>
            </a: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9146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941554" y="1692681"/>
            <a:ext cx="36156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latin typeface="Cambria" panose="02040503050406030204" pitchFamily="18" charset="0"/>
                <a:ea typeface="Cambria" panose="02040503050406030204" pitchFamily="18" charset="0"/>
              </a:rPr>
              <a:t>THỐNG KÊ MÔ TẢ</a:t>
            </a:r>
            <a:endParaRPr>
              <a:latin typeface="Cambria" panose="02040503050406030204" pitchFamily="18" charset="0"/>
              <a:ea typeface="Cambria" panose="020405030504060302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lt2"/>
                </a:solidFill>
                <a:latin typeface="Cambria" panose="02040503050406030204" pitchFamily="18" charset="0"/>
                <a:ea typeface="Cambria" panose="02040503050406030204" pitchFamily="18" charset="0"/>
                <a:cs typeface="Frank Ruhl Libre Light"/>
                <a:sym typeface="IBM Plex Sans Condensed"/>
              </a:rPr>
              <a:t>2</a:t>
            </a:r>
            <a:endParaRPr sz="6000">
              <a:solidFill>
                <a:schemeClr val="lt2"/>
              </a:solidFill>
              <a:latin typeface="Cambria" panose="02040503050406030204" pitchFamily="18" charset="0"/>
              <a:ea typeface="Cambria" panose="02040503050406030204" pitchFamily="18" charset="0"/>
              <a:cs typeface="Frank Ruhl Libre Light"/>
              <a:sym typeface="Frank Ruhl Libre Light"/>
            </a:endParaRPr>
          </a:p>
        </p:txBody>
      </p:sp>
    </p:spTree>
    <p:extLst>
      <p:ext uri="{BB962C8B-B14F-4D97-AF65-F5344CB8AC3E}">
        <p14:creationId xmlns:p14="http://schemas.microsoft.com/office/powerpoint/2010/main" val="135044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12</a:t>
            </a:fld>
            <a:endParaRPr>
              <a:latin typeface="Cambria" panose="02040503050406030204" pitchFamily="18" charset="0"/>
              <a:ea typeface="Cambria" panose="02040503050406030204" pitchFamily="18" charset="0"/>
            </a:endParaRPr>
          </a:p>
        </p:txBody>
      </p:sp>
      <p:pic>
        <p:nvPicPr>
          <p:cNvPr id="1026" name="Picture 2">
            <a:extLst>
              <a:ext uri="{FF2B5EF4-FFF2-40B4-BE49-F238E27FC236}">
                <a16:creationId xmlns:a16="http://schemas.microsoft.com/office/drawing/2014/main" id="{ED25F583-7084-4BB4-A58D-CC5FD2F64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96" y="717067"/>
            <a:ext cx="8303879" cy="2562846"/>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B7136F2C-5382-4210-B93B-4892AF0763F6}"/>
              </a:ext>
            </a:extLst>
          </p:cNvPr>
          <p:cNvSpPr txBox="1"/>
          <p:nvPr/>
        </p:nvSpPr>
        <p:spPr>
          <a:xfrm>
            <a:off x="423896" y="3965713"/>
            <a:ext cx="8303879" cy="584775"/>
          </a:xfrm>
          <a:prstGeom prst="rect">
            <a:avLst/>
          </a:prstGeom>
          <a:noFill/>
        </p:spPr>
        <p:txBody>
          <a:bodyPr wrap="square" rtlCol="0">
            <a:spAutoFit/>
          </a:bodyPr>
          <a:lstStyle/>
          <a:p>
            <a:pPr algn="ctr"/>
            <a:r>
              <a:rPr lang="en-US" sz="3200">
                <a:solidFill>
                  <a:schemeClr val="bg1">
                    <a:lumMod val="75000"/>
                  </a:schemeClr>
                </a:solidFill>
                <a:latin typeface="Cambria" panose="02040503050406030204" pitchFamily="18" charset="0"/>
                <a:ea typeface="Cambria" panose="02040503050406030204" pitchFamily="18" charset="0"/>
              </a:rPr>
              <a:t>Thống kê mô tả của dữ liệu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941554" y="1692681"/>
            <a:ext cx="36156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latin typeface="Cambria" panose="02040503050406030204" pitchFamily="18" charset="0"/>
                <a:ea typeface="Cambria" panose="02040503050406030204" pitchFamily="18" charset="0"/>
              </a:rPr>
              <a:t>PHÂN TÍCH DỮ LIỆU</a:t>
            </a:r>
            <a:endParaRPr>
              <a:latin typeface="Cambria" panose="02040503050406030204" pitchFamily="18" charset="0"/>
              <a:ea typeface="Cambria" panose="020405030504060302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lt2"/>
                </a:solidFill>
                <a:latin typeface="Cambria" panose="02040503050406030204" pitchFamily="18" charset="0"/>
                <a:ea typeface="Cambria" panose="02040503050406030204" pitchFamily="18" charset="0"/>
                <a:cs typeface="Frank Ruhl Libre Light"/>
                <a:sym typeface="IBM Plex Sans Condensed"/>
              </a:rPr>
              <a:t>3</a:t>
            </a:r>
            <a:endParaRPr sz="6000">
              <a:solidFill>
                <a:schemeClr val="lt2"/>
              </a:solidFill>
              <a:latin typeface="Cambria" panose="02040503050406030204" pitchFamily="18" charset="0"/>
              <a:ea typeface="Cambria" panose="02040503050406030204" pitchFamily="18" charset="0"/>
              <a:cs typeface="Frank Ruhl Libre Light"/>
              <a:sym typeface="Frank Ruhl Libre Light"/>
            </a:endParaRPr>
          </a:p>
        </p:txBody>
      </p:sp>
    </p:spTree>
    <p:extLst>
      <p:ext uri="{BB962C8B-B14F-4D97-AF65-F5344CB8AC3E}">
        <p14:creationId xmlns:p14="http://schemas.microsoft.com/office/powerpoint/2010/main" val="304075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atin typeface="Cambria" panose="02040503050406030204" pitchFamily="18" charset="0"/>
                <a:ea typeface="Cambria" panose="02040503050406030204" pitchFamily="18" charset="0"/>
              </a:rPr>
              <a:t>Phân tích</a:t>
            </a:r>
            <a:endParaRPr>
              <a:latin typeface="Cambria" panose="02040503050406030204" pitchFamily="18" charset="0"/>
              <a:ea typeface="Cambria" panose="02040503050406030204" pitchFamily="18" charset="0"/>
            </a:endParaRPr>
          </a:p>
        </p:txBody>
      </p:sp>
      <p:sp>
        <p:nvSpPr>
          <p:cNvPr id="116" name="Google Shape;116;p18"/>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p>
            <a:pPr marL="139700" lvl="0" indent="0" algn="l" rtl="0">
              <a:spcBef>
                <a:spcPts val="0"/>
              </a:spcBef>
              <a:spcAft>
                <a:spcPts val="0"/>
              </a:spcAft>
              <a:buSzPts val="1400"/>
              <a:buNone/>
            </a:pPr>
            <a:r>
              <a:rPr lang="en-US" sz="1800">
                <a:solidFill>
                  <a:srgbClr val="001A33"/>
                </a:solidFill>
                <a:latin typeface="Cambria" panose="02040503050406030204" pitchFamily="18" charset="0"/>
                <a:ea typeface="Cambria" panose="02040503050406030204" pitchFamily="18" charset="0"/>
              </a:rPr>
              <a:t>T</a:t>
            </a:r>
            <a:r>
              <a:rPr lang="vi-VN" sz="1800" b="0" i="0">
                <a:solidFill>
                  <a:srgbClr val="001A33"/>
                </a:solidFill>
                <a:effectLst/>
                <a:latin typeface="Cambria" panose="02040503050406030204" pitchFamily="18" charset="0"/>
                <a:ea typeface="Cambria" panose="02040503050406030204" pitchFamily="18" charset="0"/>
              </a:rPr>
              <a:t>ừ </a:t>
            </a:r>
            <a:r>
              <a:rPr lang="en-US" sz="1800">
                <a:solidFill>
                  <a:srgbClr val="001A33"/>
                </a:solidFill>
                <a:latin typeface="Cambria" panose="02040503050406030204" pitchFamily="18" charset="0"/>
                <a:ea typeface="Cambria" panose="02040503050406030204" pitchFamily="18" charset="0"/>
              </a:rPr>
              <a:t>2 cột đầu tiên của dữ liệu, </a:t>
            </a:r>
            <a:r>
              <a:rPr lang="vi-VN" sz="1800" b="0" i="0">
                <a:solidFill>
                  <a:srgbClr val="001A33"/>
                </a:solidFill>
                <a:effectLst/>
                <a:latin typeface="Cambria" panose="02040503050406030204" pitchFamily="18" charset="0"/>
                <a:ea typeface="Cambria" panose="02040503050406030204" pitchFamily="18" charset="0"/>
              </a:rPr>
              <a:t>ta nhận xét đ</a:t>
            </a:r>
            <a:r>
              <a:rPr lang="en-US" sz="1800">
                <a:solidFill>
                  <a:srgbClr val="001A33"/>
                </a:solidFill>
                <a:latin typeface="Cambria" panose="02040503050406030204" pitchFamily="18" charset="0"/>
                <a:ea typeface="Cambria" panose="02040503050406030204" pitchFamily="18" charset="0"/>
              </a:rPr>
              <a:t>ược</a:t>
            </a:r>
            <a:r>
              <a:rPr lang="vi-VN" sz="1800" b="0" i="0">
                <a:solidFill>
                  <a:srgbClr val="001A33"/>
                </a:solidFill>
                <a:effectLst/>
                <a:latin typeface="Cambria" panose="02040503050406030204" pitchFamily="18" charset="0"/>
                <a:ea typeface="Cambria" panose="02040503050406030204" pitchFamily="18" charset="0"/>
              </a:rPr>
              <a:t> rằng thành phần tham gia khảo sát chủ yếu là sinh viên năm 3, lý do không ngoại trừ việc chúng em là sinh viên năm 3, nhưng từ đây ta cũng có thể thấy đ</a:t>
            </a:r>
            <a:r>
              <a:rPr lang="en-US" sz="1800">
                <a:solidFill>
                  <a:srgbClr val="001A33"/>
                </a:solidFill>
                <a:latin typeface="Cambria" panose="02040503050406030204" pitchFamily="18" charset="0"/>
                <a:ea typeface="Cambria" panose="02040503050406030204" pitchFamily="18" charset="0"/>
              </a:rPr>
              <a:t>ược</a:t>
            </a:r>
            <a:r>
              <a:rPr lang="vi-VN" sz="1800" b="0" i="0">
                <a:solidFill>
                  <a:srgbClr val="001A33"/>
                </a:solidFill>
                <a:effectLst/>
                <a:latin typeface="Cambria" panose="02040503050406030204" pitchFamily="18" charset="0"/>
                <a:ea typeface="Cambria" panose="02040503050406030204" pitchFamily="18" charset="0"/>
              </a:rPr>
              <a:t> phần nào rằng các bạn sinh viên năm 3 là thành phần có nhiều thời gian sử dụng điện thoại thì mới có thể làm được bài khảo sát này với số lượng lớn như vậy, và khoảng thời gian sử dụng điện thoại của sinh viên hiện nay khá lớn, đa phần trên 3 tiếng 1 ngày</a:t>
            </a:r>
            <a:r>
              <a:rPr lang="en-US" sz="1800" b="0" i="0">
                <a:solidFill>
                  <a:srgbClr val="001A33"/>
                </a:solidFill>
                <a:effectLst/>
                <a:latin typeface="Cambria" panose="02040503050406030204" pitchFamily="18" charset="0"/>
                <a:ea typeface="Cambria" panose="02040503050406030204" pitchFamily="18" charset="0"/>
              </a:rPr>
              <a:t>.</a:t>
            </a:r>
            <a:endParaRPr sz="1800">
              <a:latin typeface="Cambria" panose="02040503050406030204" pitchFamily="18" charset="0"/>
              <a:ea typeface="Cambria" panose="02040503050406030204" pitchFamily="18" charset="0"/>
            </a:endParaRPr>
          </a:p>
        </p:txBody>
      </p:sp>
      <p:sp>
        <p:nvSpPr>
          <p:cNvPr id="117" name="Google Shape;117;p18"/>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14</a:t>
            </a:fld>
            <a:endParaRPr>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atin typeface="Cambria" panose="02040503050406030204" pitchFamily="18" charset="0"/>
                <a:ea typeface="Cambria" panose="02040503050406030204" pitchFamily="18" charset="0"/>
              </a:rPr>
              <a:t>Phân tích</a:t>
            </a:r>
            <a:endParaRPr>
              <a:latin typeface="Cambria" panose="02040503050406030204" pitchFamily="18" charset="0"/>
              <a:ea typeface="Cambria" panose="02040503050406030204" pitchFamily="18" charset="0"/>
            </a:endParaRPr>
          </a:p>
        </p:txBody>
      </p:sp>
      <p:sp>
        <p:nvSpPr>
          <p:cNvPr id="116" name="Google Shape;116;p18"/>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p>
            <a:pPr marL="139700" lvl="0" indent="0" algn="l" rtl="0">
              <a:spcBef>
                <a:spcPts val="0"/>
              </a:spcBef>
              <a:spcAft>
                <a:spcPts val="0"/>
              </a:spcAft>
              <a:buSzPts val="1400"/>
              <a:buNone/>
            </a:pPr>
            <a:r>
              <a:rPr lang="en-US" sz="1600">
                <a:solidFill>
                  <a:srgbClr val="001A33"/>
                </a:solidFill>
                <a:latin typeface="Cambria" panose="02040503050406030204" pitchFamily="18" charset="0"/>
                <a:ea typeface="Cambria" panose="02040503050406030204" pitchFamily="18" charset="0"/>
              </a:rPr>
              <a:t>Từ các cột còn lại, ta thấy</a:t>
            </a:r>
            <a:r>
              <a:rPr lang="vi-VN" sz="1600" b="0" i="0">
                <a:solidFill>
                  <a:srgbClr val="001A33"/>
                </a:solidFill>
                <a:effectLst/>
                <a:latin typeface="Cambria" panose="02040503050406030204" pitchFamily="18" charset="0"/>
                <a:ea typeface="Cambria" panose="02040503050406030204" pitchFamily="18" charset="0"/>
              </a:rPr>
              <a:t> đ</a:t>
            </a:r>
            <a:r>
              <a:rPr lang="en-US" sz="1600">
                <a:solidFill>
                  <a:srgbClr val="001A33"/>
                </a:solidFill>
                <a:latin typeface="Cambria" panose="02040503050406030204" pitchFamily="18" charset="0"/>
                <a:ea typeface="Cambria" panose="02040503050406030204" pitchFamily="18" charset="0"/>
              </a:rPr>
              <a:t>ược</a:t>
            </a:r>
            <a:r>
              <a:rPr lang="vi-VN" sz="1600" b="0" i="0">
                <a:solidFill>
                  <a:srgbClr val="001A33"/>
                </a:solidFill>
                <a:effectLst/>
                <a:latin typeface="Cambria" panose="02040503050406030204" pitchFamily="18" charset="0"/>
                <a:ea typeface="Cambria" panose="02040503050406030204" pitchFamily="18" charset="0"/>
              </a:rPr>
              <a:t> thời gian chủ yếu sinh viên dùng điện thoại là để sử dụng mạng xã hội, đáng bất ngờ ở đây là thời gian sử dụng để chơi game là ít nhất (theo tập mẫu chung) trong khi tầng lớp sinh viên đ</a:t>
            </a:r>
            <a:r>
              <a:rPr lang="en-US" sz="1600">
                <a:solidFill>
                  <a:srgbClr val="001A33"/>
                </a:solidFill>
                <a:latin typeface="Cambria" panose="02040503050406030204" pitchFamily="18" charset="0"/>
                <a:ea typeface="Cambria" panose="02040503050406030204" pitchFamily="18" charset="0"/>
              </a:rPr>
              <a:t>ược</a:t>
            </a:r>
            <a:r>
              <a:rPr lang="vi-VN" sz="1600" b="0" i="0">
                <a:solidFill>
                  <a:srgbClr val="001A33"/>
                </a:solidFill>
                <a:effectLst/>
                <a:latin typeface="Cambria" panose="02040503050406030204" pitchFamily="18" charset="0"/>
                <a:ea typeface="Cambria" panose="02040503050406030204" pitchFamily="18" charset="0"/>
              </a:rPr>
              <a:t> cho là có nhiều thời gian và có lối sống thoải mái không bị bó buộc bởi gia đình hay nhà trường, điều này thể hiện việc sinh viên ngày nay đã có ý thức hơn trong việc phát triển bản thân và giảm bớt thời gian giải trí vô bổ</a:t>
            </a:r>
            <a:r>
              <a:rPr lang="en-US" sz="1600" b="0" i="0">
                <a:solidFill>
                  <a:srgbClr val="001A33"/>
                </a:solidFill>
                <a:effectLst/>
                <a:latin typeface="Cambria" panose="02040503050406030204" pitchFamily="18" charset="0"/>
                <a:ea typeface="Cambria" panose="02040503050406030204" pitchFamily="18" charset="0"/>
              </a:rPr>
              <a:t>.</a:t>
            </a:r>
            <a:endParaRPr sz="1800">
              <a:latin typeface="Cambria" panose="02040503050406030204" pitchFamily="18" charset="0"/>
              <a:ea typeface="Cambria" panose="02040503050406030204" pitchFamily="18" charset="0"/>
            </a:endParaRPr>
          </a:p>
        </p:txBody>
      </p:sp>
      <p:sp>
        <p:nvSpPr>
          <p:cNvPr id="117" name="Google Shape;117;p18"/>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15</a:t>
            </a:fld>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477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971371" y="1990100"/>
            <a:ext cx="36156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latin typeface="Cambria" panose="02040503050406030204" pitchFamily="18" charset="0"/>
                <a:ea typeface="Cambria" panose="02040503050406030204" pitchFamily="18" charset="0"/>
              </a:rPr>
              <a:t>PHÂN TÍCH HỒI QUY ĐA BIẾN</a:t>
            </a:r>
            <a:endParaRPr>
              <a:latin typeface="Cambria" panose="02040503050406030204" pitchFamily="18" charset="0"/>
              <a:ea typeface="Cambria" panose="020405030504060302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lt2"/>
                </a:solidFill>
                <a:latin typeface="Cambria" panose="02040503050406030204" pitchFamily="18" charset="0"/>
                <a:ea typeface="Cambria" panose="02040503050406030204" pitchFamily="18" charset="0"/>
                <a:cs typeface="Frank Ruhl Libre Light"/>
                <a:sym typeface="IBM Plex Sans Condensed"/>
              </a:rPr>
              <a:t>4</a:t>
            </a:r>
            <a:endParaRPr sz="6000">
              <a:solidFill>
                <a:schemeClr val="lt2"/>
              </a:solidFill>
              <a:latin typeface="Cambria" panose="02040503050406030204" pitchFamily="18" charset="0"/>
              <a:ea typeface="Cambria" panose="02040503050406030204" pitchFamily="18" charset="0"/>
              <a:cs typeface="Frank Ruhl Libre Light"/>
              <a:sym typeface="Frank Ruhl Libre Light"/>
            </a:endParaRPr>
          </a:p>
        </p:txBody>
      </p:sp>
    </p:spTree>
    <p:extLst>
      <p:ext uri="{BB962C8B-B14F-4D97-AF65-F5344CB8AC3E}">
        <p14:creationId xmlns:p14="http://schemas.microsoft.com/office/powerpoint/2010/main" val="421654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17</a:t>
            </a:fld>
            <a:endParaRPr>
              <a:latin typeface="Cambria" panose="02040503050406030204" pitchFamily="18" charset="0"/>
              <a:ea typeface="Cambria" panose="02040503050406030204" pitchFamily="18" charset="0"/>
            </a:endParaRPr>
          </a:p>
        </p:txBody>
      </p:sp>
      <p:pic>
        <p:nvPicPr>
          <p:cNvPr id="5" name="Picture 2">
            <a:extLst>
              <a:ext uri="{FF2B5EF4-FFF2-40B4-BE49-F238E27FC236}">
                <a16:creationId xmlns:a16="http://schemas.microsoft.com/office/drawing/2014/main" id="{E9493B4E-53CF-401E-83DF-AD8FAC53C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38" y="0"/>
            <a:ext cx="6132443" cy="4458977"/>
          </a:xfrm>
          <a:prstGeom prst="rect">
            <a:avLst/>
          </a:prstGeom>
          <a:noFill/>
          <a:extLst>
            <a:ext uri="{909E8E84-426E-40DD-AFC4-6F175D3DCCD1}">
              <a14:hiddenFill xmlns:a14="http://schemas.microsoft.com/office/drawing/2010/main">
                <a:solidFill>
                  <a:srgbClr val="FFFFFF"/>
                </a:solidFill>
              </a14:hiddenFill>
            </a:ext>
          </a:extLst>
        </p:spPr>
      </p:pic>
      <p:pic>
        <p:nvPicPr>
          <p:cNvPr id="4" name="Hình ảnh 3">
            <a:extLst>
              <a:ext uri="{FF2B5EF4-FFF2-40B4-BE49-F238E27FC236}">
                <a16:creationId xmlns:a16="http://schemas.microsoft.com/office/drawing/2014/main" id="{56456072-23F9-493F-BCE9-36CFD9B679AF}"/>
              </a:ext>
            </a:extLst>
          </p:cNvPr>
          <p:cNvPicPr>
            <a:picLocks noChangeAspect="1"/>
          </p:cNvPicPr>
          <p:nvPr/>
        </p:nvPicPr>
        <p:blipFill>
          <a:blip r:embed="rId4"/>
          <a:stretch>
            <a:fillRect/>
          </a:stretch>
        </p:blipFill>
        <p:spPr>
          <a:xfrm>
            <a:off x="2509549" y="4563482"/>
            <a:ext cx="4124901" cy="409632"/>
          </a:xfrm>
          <a:prstGeom prst="rect">
            <a:avLst/>
          </a:prstGeom>
        </p:spPr>
      </p:pic>
    </p:spTree>
    <p:extLst>
      <p:ext uri="{BB962C8B-B14F-4D97-AF65-F5344CB8AC3E}">
        <p14:creationId xmlns:p14="http://schemas.microsoft.com/office/powerpoint/2010/main" val="131522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atin typeface="Cambria" panose="02040503050406030204" pitchFamily="18" charset="0"/>
                <a:ea typeface="Cambria" panose="02040503050406030204" pitchFamily="18" charset="0"/>
              </a:rPr>
              <a:t>Kết luận</a:t>
            </a:r>
            <a:endParaRPr>
              <a:latin typeface="Cambria" panose="02040503050406030204" pitchFamily="18" charset="0"/>
              <a:ea typeface="Cambria" panose="02040503050406030204" pitchFamily="18" charset="0"/>
            </a:endParaRPr>
          </a:p>
        </p:txBody>
      </p:sp>
      <p:sp>
        <p:nvSpPr>
          <p:cNvPr id="116" name="Google Shape;116;p18"/>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p>
            <a:pPr marL="139700" lvl="0" indent="0" algn="l" rtl="0">
              <a:spcBef>
                <a:spcPts val="0"/>
              </a:spcBef>
              <a:spcAft>
                <a:spcPts val="0"/>
              </a:spcAft>
              <a:buSzPts val="1400"/>
              <a:buNone/>
            </a:pPr>
            <a:r>
              <a:rPr lang="en-US" sz="1800">
                <a:latin typeface="Cambria" panose="02040503050406030204" pitchFamily="18" charset="0"/>
                <a:ea typeface="Cambria" panose="02040503050406030204" pitchFamily="18" charset="0"/>
              </a:rPr>
              <a:t>Chỉ có biến social, e-learning, shopping là có ý nghĩa với mô hình. Mô hình giải thích được 22% sự thay đổi của biến số giờ người dung sử dụng điện thoại mỗi ngày.</a:t>
            </a:r>
            <a:endParaRPr sz="1800">
              <a:latin typeface="Cambria" panose="02040503050406030204" pitchFamily="18" charset="0"/>
              <a:ea typeface="Cambria" panose="02040503050406030204" pitchFamily="18" charset="0"/>
            </a:endParaRPr>
          </a:p>
        </p:txBody>
      </p:sp>
      <p:sp>
        <p:nvSpPr>
          <p:cNvPr id="117" name="Google Shape;117;p18"/>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18</a:t>
            </a:fld>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24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19</a:t>
            </a:fld>
            <a:endParaRPr>
              <a:latin typeface="Cambria" panose="02040503050406030204" pitchFamily="18" charset="0"/>
              <a:ea typeface="Cambria" panose="02040503050406030204" pitchFamily="18" charset="0"/>
            </a:endParaRPr>
          </a:p>
        </p:txBody>
      </p:sp>
      <p:sp>
        <p:nvSpPr>
          <p:cNvPr id="336" name="Google Shape;336;p35"/>
          <p:cNvSpPr txBox="1">
            <a:spLocks noGrp="1"/>
          </p:cNvSpPr>
          <p:nvPr>
            <p:ph type="ctrTitle" idx="4294967295"/>
          </p:nvPr>
        </p:nvSpPr>
        <p:spPr>
          <a:xfrm>
            <a:off x="3802275" y="1888150"/>
            <a:ext cx="4494900" cy="389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solidFill>
                  <a:srgbClr val="FDF6DA"/>
                </a:solidFill>
                <a:latin typeface="Cambria" panose="02040503050406030204" pitchFamily="18" charset="0"/>
                <a:ea typeface="Cambria" panose="02040503050406030204" pitchFamily="18" charset="0"/>
              </a:rPr>
              <a:t>CẢM ƠN THẦY ĐÃ LẮNG NGHE</a:t>
            </a:r>
            <a:endParaRPr sz="2400">
              <a:solidFill>
                <a:srgbClr val="FDF6DA"/>
              </a:solidFill>
              <a:latin typeface="Cambria" panose="02040503050406030204" pitchFamily="18" charset="0"/>
              <a:ea typeface="Cambria" panose="02040503050406030204" pitchFamily="18" charset="0"/>
            </a:endParaRPr>
          </a:p>
        </p:txBody>
      </p:sp>
      <p:pic>
        <p:nvPicPr>
          <p:cNvPr id="338" name="Google Shape;338;p35"/>
          <p:cNvPicPr preferRelativeResize="0"/>
          <p:nvPr/>
        </p:nvPicPr>
        <p:blipFill rotWithShape="1">
          <a:blip r:embed="rId3">
            <a:alphaModFix/>
          </a:blip>
          <a:srcRect/>
          <a:stretch/>
        </p:blipFill>
        <p:spPr>
          <a:xfrm>
            <a:off x="685800" y="1173450"/>
            <a:ext cx="2796600" cy="2796600"/>
          </a:xfrm>
          <a:prstGeom prst="octagon">
            <a:avLst>
              <a:gd name="adj" fmla="val 29289"/>
            </a:avLst>
          </a:prstGeom>
          <a:noFill/>
          <a:ln w="76200" cap="flat" cmpd="thinThick">
            <a:solidFill>
              <a:srgbClr val="FFFFFF"/>
            </a:solidFill>
            <a:prstDash val="solid"/>
            <a:miter lim="8000"/>
            <a:headEnd type="none" w="sm" len="sm"/>
            <a:tailEnd type="none" w="sm" len="sm"/>
          </a:ln>
          <a:effectLst>
            <a:outerShdw blurRad="285750" dist="9525" algn="bl" rotWithShape="0">
              <a:srgbClr val="010E1B">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latin typeface="Cambria" panose="02040503050406030204" pitchFamily="18" charset="0"/>
                <a:ea typeface="Cambria" panose="02040503050406030204" pitchFamily="18" charset="0"/>
              </a:rPr>
              <a:t>THÀNH VIÊN: </a:t>
            </a:r>
            <a:endParaRPr>
              <a:latin typeface="Cambria" panose="02040503050406030204" pitchFamily="18" charset="0"/>
              <a:ea typeface="Cambria" panose="02040503050406030204" pitchFamily="18" charset="0"/>
            </a:endParaRPr>
          </a:p>
        </p:txBody>
      </p:sp>
      <p:sp>
        <p:nvSpPr>
          <p:cNvPr id="87" name="Google Shape;87;p14"/>
          <p:cNvSpPr txBox="1">
            <a:spLocks noGrp="1"/>
          </p:cNvSpPr>
          <p:nvPr>
            <p:ph type="body" idx="1"/>
          </p:nvPr>
        </p:nvSpPr>
        <p:spPr>
          <a:xfrm>
            <a:off x="2191199" y="986244"/>
            <a:ext cx="3732523" cy="3091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a:solidFill>
                  <a:srgbClr val="6B6E81"/>
                </a:solidFill>
                <a:latin typeface="Cambria" panose="02040503050406030204" pitchFamily="18" charset="0"/>
                <a:ea typeface="Cambria" panose="02040503050406030204" pitchFamily="18" charset="0"/>
              </a:rPr>
              <a:t>18120241 Trần Quốc Thịnh</a:t>
            </a:r>
          </a:p>
          <a:p>
            <a:pPr marL="0" lvl="0" indent="0" algn="l" rtl="0">
              <a:spcBef>
                <a:spcPts val="0"/>
              </a:spcBef>
              <a:spcAft>
                <a:spcPts val="0"/>
              </a:spcAft>
              <a:buClr>
                <a:schemeClr val="dk1"/>
              </a:buClr>
              <a:buSzPts val="1100"/>
              <a:buFont typeface="Arial"/>
              <a:buNone/>
            </a:pPr>
            <a:r>
              <a:rPr lang="en-US">
                <a:solidFill>
                  <a:srgbClr val="6B6E81"/>
                </a:solidFill>
                <a:latin typeface="Cambria" panose="02040503050406030204" pitchFamily="18" charset="0"/>
                <a:ea typeface="Cambria" panose="02040503050406030204" pitchFamily="18" charset="0"/>
              </a:rPr>
              <a:t>18120247 Phạm Hồ Ngọc Trâm</a:t>
            </a:r>
          </a:p>
          <a:p>
            <a:pPr marL="0" lvl="0" indent="0" algn="l" rtl="0">
              <a:spcBef>
                <a:spcPts val="0"/>
              </a:spcBef>
              <a:spcAft>
                <a:spcPts val="0"/>
              </a:spcAft>
              <a:buClr>
                <a:schemeClr val="dk1"/>
              </a:buClr>
              <a:buSzPts val="1100"/>
              <a:buFont typeface="Arial"/>
              <a:buNone/>
            </a:pPr>
            <a:r>
              <a:rPr lang="en-US">
                <a:solidFill>
                  <a:srgbClr val="6B6E81"/>
                </a:solidFill>
                <a:latin typeface="Cambria" panose="02040503050406030204" pitchFamily="18" charset="0"/>
                <a:ea typeface="Cambria" panose="02040503050406030204" pitchFamily="18" charset="0"/>
              </a:rPr>
              <a:t>18120261 Phạm Hoàng Việt</a:t>
            </a:r>
          </a:p>
          <a:p>
            <a:pPr marL="0" lvl="0" indent="0" algn="l" rtl="0">
              <a:spcBef>
                <a:spcPts val="0"/>
              </a:spcBef>
              <a:spcAft>
                <a:spcPts val="0"/>
              </a:spcAft>
              <a:buClr>
                <a:schemeClr val="dk1"/>
              </a:buClr>
              <a:buSzPts val="1100"/>
              <a:buFont typeface="Arial"/>
              <a:buNone/>
            </a:pPr>
            <a:r>
              <a:rPr lang="en-US">
                <a:solidFill>
                  <a:srgbClr val="6B6E81"/>
                </a:solidFill>
                <a:latin typeface="Cambria" panose="02040503050406030204" pitchFamily="18" charset="0"/>
                <a:ea typeface="Cambria" panose="02040503050406030204" pitchFamily="18" charset="0"/>
              </a:rPr>
              <a:t>18120302 Phạm Hải Đăng</a:t>
            </a:r>
          </a:p>
          <a:p>
            <a:pPr marL="0" lvl="0" indent="0" algn="l" rtl="0">
              <a:spcBef>
                <a:spcPts val="0"/>
              </a:spcBef>
              <a:spcAft>
                <a:spcPts val="0"/>
              </a:spcAft>
              <a:buClr>
                <a:schemeClr val="dk1"/>
              </a:buClr>
              <a:buSzPts val="1100"/>
              <a:buFont typeface="Arial"/>
              <a:buNone/>
            </a:pPr>
            <a:r>
              <a:rPr lang="en-US">
                <a:solidFill>
                  <a:srgbClr val="6B6E81"/>
                </a:solidFill>
                <a:latin typeface="Cambria" panose="02040503050406030204" pitchFamily="18" charset="0"/>
                <a:ea typeface="Cambria" panose="02040503050406030204" pitchFamily="18" charset="0"/>
              </a:rPr>
              <a:t>18120303 Phan Khắc Thành Danh</a:t>
            </a:r>
          </a:p>
        </p:txBody>
      </p:sp>
      <p:sp>
        <p:nvSpPr>
          <p:cNvPr id="89" name="Google Shape;89;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latin typeface="Cambria" panose="02040503050406030204" pitchFamily="18" charset="0"/>
                <a:ea typeface="Cambria" panose="02040503050406030204" pitchFamily="18" charset="0"/>
              </a:rPr>
              <a:t>CREDITS</a:t>
            </a:r>
            <a:endParaRPr>
              <a:latin typeface="Cambria" panose="02040503050406030204" pitchFamily="18" charset="0"/>
              <a:ea typeface="Cambria" panose="02040503050406030204" pitchFamily="18" charset="0"/>
            </a:endParaRPr>
          </a:p>
        </p:txBody>
      </p:sp>
      <p:sp>
        <p:nvSpPr>
          <p:cNvPr id="344" name="Google Shape;344;p36"/>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latin typeface="Cambria" panose="02040503050406030204" pitchFamily="18" charset="0"/>
                <a:ea typeface="Cambria" panose="02040503050406030204" pitchFamily="18" charset="0"/>
              </a:rPr>
              <a:t>Tham khảo tại:</a:t>
            </a:r>
          </a:p>
          <a:p>
            <a:pPr marL="0" lvl="0" indent="0" algn="l" rtl="0">
              <a:spcBef>
                <a:spcPts val="0"/>
              </a:spcBef>
              <a:spcAft>
                <a:spcPts val="0"/>
              </a:spcAft>
              <a:buNone/>
            </a:pPr>
            <a:r>
              <a:rPr lang="en-US" sz="1800">
                <a:latin typeface="Cambria" panose="02040503050406030204" pitchFamily="18" charset="0"/>
                <a:ea typeface="Cambria" panose="02040503050406030204" pitchFamily="18" charset="0"/>
              </a:rPr>
              <a:t>https://nbviewer.jupyter.org/github/justmarkham/DAT4/blob/master/notebooks/08_linear_regression.ipynb</a:t>
            </a:r>
            <a:endParaRPr lang="en" sz="1800">
              <a:latin typeface="Cambria" panose="02040503050406030204" pitchFamily="18" charset="0"/>
              <a:ea typeface="Cambria" panose="02040503050406030204" pitchFamily="18" charset="0"/>
            </a:endParaRPr>
          </a:p>
          <a:p>
            <a:pPr marL="0" lvl="0" indent="0" algn="l" rtl="0">
              <a:spcBef>
                <a:spcPts val="0"/>
              </a:spcBef>
              <a:spcAft>
                <a:spcPts val="0"/>
              </a:spcAft>
              <a:buNone/>
            </a:pPr>
            <a:r>
              <a:rPr lang="en" sz="1800">
                <a:latin typeface="Cambria" panose="02040503050406030204" pitchFamily="18" charset="0"/>
                <a:ea typeface="Cambria" panose="02040503050406030204" pitchFamily="18" charset="0"/>
              </a:rPr>
              <a:t>Special thanks to all the people who made and released these awesome resources for free:</a:t>
            </a:r>
            <a:endParaRPr sz="1800">
              <a:latin typeface="Cambria" panose="02040503050406030204" pitchFamily="18" charset="0"/>
              <a:ea typeface="Cambria" panose="02040503050406030204" pitchFamily="18" charset="0"/>
            </a:endParaRPr>
          </a:p>
          <a:p>
            <a:pPr marL="457200" lvl="0" indent="-342900" algn="l" rtl="0">
              <a:lnSpc>
                <a:spcPct val="115000"/>
              </a:lnSpc>
              <a:spcBef>
                <a:spcPts val="800"/>
              </a:spcBef>
              <a:spcAft>
                <a:spcPts val="0"/>
              </a:spcAft>
              <a:buSzPts val="1800"/>
              <a:buChar char="◎"/>
            </a:pPr>
            <a:r>
              <a:rPr lang="en" sz="1800">
                <a:latin typeface="Cambria" panose="02040503050406030204" pitchFamily="18" charset="0"/>
                <a:ea typeface="Cambria" panose="02040503050406030204" pitchFamily="18" charset="0"/>
              </a:rPr>
              <a:t>Presentation template by </a:t>
            </a:r>
            <a:r>
              <a:rPr lang="en" sz="1800" u="sng">
                <a:solidFill>
                  <a:srgbClr val="1D3E7C"/>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SlidesCarnival</a:t>
            </a:r>
            <a:endParaRPr sz="1800">
              <a:solidFill>
                <a:srgbClr val="1D3E7C"/>
              </a:solidFill>
              <a:latin typeface="Cambria" panose="02040503050406030204" pitchFamily="18" charset="0"/>
              <a:ea typeface="Cambria" panose="02040503050406030204" pitchFamily="18" charset="0"/>
            </a:endParaRPr>
          </a:p>
          <a:p>
            <a:pPr marL="457200" lvl="0" indent="-342900" algn="l" rtl="0">
              <a:lnSpc>
                <a:spcPct val="115000"/>
              </a:lnSpc>
              <a:spcBef>
                <a:spcPts val="0"/>
              </a:spcBef>
              <a:spcAft>
                <a:spcPts val="0"/>
              </a:spcAft>
              <a:buSzPts val="1800"/>
              <a:buChar char="◎"/>
            </a:pPr>
            <a:r>
              <a:rPr lang="en" sz="1800">
                <a:latin typeface="Cambria" panose="02040503050406030204" pitchFamily="18" charset="0"/>
                <a:ea typeface="Cambria" panose="02040503050406030204" pitchFamily="18" charset="0"/>
              </a:rPr>
              <a:t>Photographs by </a:t>
            </a:r>
            <a:r>
              <a:rPr lang="en" sz="1800" u="sng">
                <a:solidFill>
                  <a:srgbClr val="1D3E7C"/>
                </a:solidFill>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Unsplash</a:t>
            </a:r>
            <a:endParaRPr sz="1800">
              <a:solidFill>
                <a:srgbClr val="1D3E7C"/>
              </a:solidFill>
              <a:latin typeface="Cambria" panose="02040503050406030204" pitchFamily="18" charset="0"/>
              <a:ea typeface="Cambria" panose="02040503050406030204" pitchFamily="18" charset="0"/>
            </a:endParaRPr>
          </a:p>
        </p:txBody>
      </p:sp>
      <p:sp>
        <p:nvSpPr>
          <p:cNvPr id="345" name="Google Shape;345;p36"/>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20</a:t>
            </a:fld>
            <a:endParaRPr>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991250" y="1583350"/>
            <a:ext cx="36156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latin typeface="Cambria" panose="02040503050406030204" pitchFamily="18" charset="0"/>
                <a:ea typeface="Cambria" panose="02040503050406030204" pitchFamily="18" charset="0"/>
              </a:rPr>
              <a:t>TRỰC QUAN HÓA DỮ LIỆU</a:t>
            </a:r>
            <a:endParaRPr>
              <a:latin typeface="Cambria" panose="02040503050406030204" pitchFamily="18" charset="0"/>
              <a:ea typeface="Cambria" panose="02040503050406030204" pitchFamily="18" charset="0"/>
            </a:endParaRPr>
          </a:p>
        </p:txBody>
      </p:sp>
      <p:sp>
        <p:nvSpPr>
          <p:cNvPr id="104" name="Google Shape;104;p16"/>
          <p:cNvSpPr txBox="1"/>
          <p:nvPr/>
        </p:nvSpPr>
        <p:spPr>
          <a:xfrm>
            <a:off x="0" y="1798400"/>
            <a:ext cx="1527600" cy="154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lt2"/>
                </a:solidFill>
                <a:latin typeface="Cambria" panose="02040503050406030204" pitchFamily="18" charset="0"/>
                <a:ea typeface="Cambria" panose="02040503050406030204" pitchFamily="18" charset="0"/>
                <a:cs typeface="IBM Plex Sans Condensed"/>
                <a:sym typeface="IBM Plex Sans Condensed"/>
              </a:rPr>
              <a:t>1</a:t>
            </a:r>
            <a:endParaRPr sz="6000">
              <a:solidFill>
                <a:schemeClr val="lt2"/>
              </a:solidFill>
              <a:latin typeface="Cambria" panose="02040503050406030204" pitchFamily="18" charset="0"/>
              <a:ea typeface="Cambria" panose="02040503050406030204" pitchFamily="18" charset="0"/>
              <a:cs typeface="Frank Ruhl Libre Light"/>
              <a:sym typeface="Frank Ruhl Libr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120321" y="920756"/>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vi-VN">
                <a:latin typeface="Cambria" panose="02040503050406030204" pitchFamily="18" charset="0"/>
                <a:ea typeface="Cambria" panose="02040503050406030204" pitchFamily="18" charset="0"/>
              </a:rPr>
              <a:t>Tổng </a:t>
            </a:r>
            <a:r>
              <a:rPr lang="en-US">
                <a:latin typeface="Cambria" panose="02040503050406030204" pitchFamily="18" charset="0"/>
                <a:ea typeface="Cambria" panose="02040503050406030204" pitchFamily="18" charset="0"/>
              </a:rPr>
              <a:t>mức độ thường xuyên của việc</a:t>
            </a:r>
            <a:r>
              <a:rPr lang="vi-VN">
                <a:latin typeface="Cambria" panose="02040503050406030204" pitchFamily="18" charset="0"/>
                <a:ea typeface="Cambria" panose="02040503050406030204" pitchFamily="18" charset="0"/>
              </a:rPr>
              <a:t> chơi game </a:t>
            </a:r>
            <a:r>
              <a:rPr lang="en-US">
                <a:latin typeface="Cambria" panose="02040503050406030204" pitchFamily="18" charset="0"/>
                <a:ea typeface="Cambria" panose="02040503050406030204" pitchFamily="18" charset="0"/>
              </a:rPr>
              <a:t>theo</a:t>
            </a:r>
            <a:r>
              <a:rPr lang="vi-VN">
                <a:latin typeface="Cambria" panose="02040503050406030204" pitchFamily="18" charset="0"/>
                <a:ea typeface="Cambria" panose="02040503050406030204" pitchFamily="18" charset="0"/>
              </a:rPr>
              <a:t> mỗi độ tuổi. </a:t>
            </a:r>
            <a:endParaRPr>
              <a:latin typeface="Cambria" panose="02040503050406030204" pitchFamily="18" charset="0"/>
              <a:ea typeface="Cambria" panose="02040503050406030204" pitchFamily="18" charset="0"/>
            </a:endParaRPr>
          </a:p>
        </p:txBody>
      </p:sp>
      <p:sp>
        <p:nvSpPr>
          <p:cNvPr id="161" name="Google Shape;16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Hình ảnh 2">
            <a:extLst>
              <a:ext uri="{FF2B5EF4-FFF2-40B4-BE49-F238E27FC236}">
                <a16:creationId xmlns:a16="http://schemas.microsoft.com/office/drawing/2014/main" id="{87C45273-C68B-4DD6-886B-52D6EF57F2B7}"/>
              </a:ext>
            </a:extLst>
          </p:cNvPr>
          <p:cNvPicPr>
            <a:picLocks noChangeAspect="1"/>
          </p:cNvPicPr>
          <p:nvPr/>
        </p:nvPicPr>
        <p:blipFill>
          <a:blip r:embed="rId3"/>
          <a:stretch>
            <a:fillRect/>
          </a:stretch>
        </p:blipFill>
        <p:spPr>
          <a:xfrm>
            <a:off x="1595291" y="765312"/>
            <a:ext cx="6279649" cy="3691091"/>
          </a:xfrm>
          <a:prstGeom prst="rect">
            <a:avLst/>
          </a:prstGeom>
        </p:spPr>
      </p:pic>
    </p:spTree>
    <p:extLst>
      <p:ext uri="{BB962C8B-B14F-4D97-AF65-F5344CB8AC3E}">
        <p14:creationId xmlns:p14="http://schemas.microsoft.com/office/powerpoint/2010/main" val="116384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120321" y="920756"/>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sz="1800">
                <a:effectLst/>
                <a:latin typeface="Cambria" panose="02040503050406030204" pitchFamily="18" charset="0"/>
                <a:ea typeface="Cambria" panose="02040503050406030204" pitchFamily="18" charset="0"/>
                <a:cs typeface="Times New Roman" panose="02020603050405020304" pitchFamily="18" charset="0"/>
              </a:rPr>
              <a:t>Tổng mức độ thường xuyên của việc dùng mạng xã hội của mỗi độ tuổi.</a:t>
            </a:r>
            <a:endParaRPr>
              <a:latin typeface="Cambria" panose="02040503050406030204" pitchFamily="18" charset="0"/>
              <a:ea typeface="Cambria" panose="02040503050406030204" pitchFamily="18" charset="0"/>
            </a:endParaRPr>
          </a:p>
        </p:txBody>
      </p:sp>
      <p:sp>
        <p:nvSpPr>
          <p:cNvPr id="161" name="Google Shape;16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6" name="Hình ảnh 5">
            <a:extLst>
              <a:ext uri="{FF2B5EF4-FFF2-40B4-BE49-F238E27FC236}">
                <a16:creationId xmlns:a16="http://schemas.microsoft.com/office/drawing/2014/main" id="{FEDE7006-4896-41BA-9C36-FF8DD6B2B0AD}"/>
              </a:ext>
            </a:extLst>
          </p:cNvPr>
          <p:cNvPicPr>
            <a:picLocks noChangeAspect="1"/>
          </p:cNvPicPr>
          <p:nvPr/>
        </p:nvPicPr>
        <p:blipFill>
          <a:blip r:embed="rId3"/>
          <a:stretch>
            <a:fillRect/>
          </a:stretch>
        </p:blipFill>
        <p:spPr>
          <a:xfrm>
            <a:off x="1562497" y="687863"/>
            <a:ext cx="6314458" cy="3767654"/>
          </a:xfrm>
          <a:prstGeom prst="rect">
            <a:avLst/>
          </a:prstGeom>
        </p:spPr>
      </p:pic>
    </p:spTree>
    <p:extLst>
      <p:ext uri="{BB962C8B-B14F-4D97-AF65-F5344CB8AC3E}">
        <p14:creationId xmlns:p14="http://schemas.microsoft.com/office/powerpoint/2010/main" val="113436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iêu đề 3">
            <a:extLst>
              <a:ext uri="{FF2B5EF4-FFF2-40B4-BE49-F238E27FC236}">
                <a16:creationId xmlns:a16="http://schemas.microsoft.com/office/drawing/2014/main" id="{810A0725-16C7-4C9B-B7D8-1709763876BC}"/>
              </a:ext>
            </a:extLst>
          </p:cNvPr>
          <p:cNvSpPr>
            <a:spLocks noGrp="1"/>
          </p:cNvSpPr>
          <p:nvPr>
            <p:ph type="title"/>
          </p:nvPr>
        </p:nvSpPr>
        <p:spPr/>
        <p:txBody>
          <a:bodyPr/>
          <a:lstStyle/>
          <a:p>
            <a:endParaRPr lang="en-US"/>
          </a:p>
        </p:txBody>
      </p:sp>
      <p:pic>
        <p:nvPicPr>
          <p:cNvPr id="6" name="Hình ảnh 5">
            <a:extLst>
              <a:ext uri="{FF2B5EF4-FFF2-40B4-BE49-F238E27FC236}">
                <a16:creationId xmlns:a16="http://schemas.microsoft.com/office/drawing/2014/main" id="{D6FA3808-6774-481A-AD43-8037C074DFF8}"/>
              </a:ext>
            </a:extLst>
          </p:cNvPr>
          <p:cNvPicPr>
            <a:picLocks noChangeAspect="1"/>
          </p:cNvPicPr>
          <p:nvPr/>
        </p:nvPicPr>
        <p:blipFill>
          <a:blip r:embed="rId3"/>
          <a:stretch>
            <a:fillRect/>
          </a:stretch>
        </p:blipFill>
        <p:spPr>
          <a:xfrm>
            <a:off x="0" y="529236"/>
            <a:ext cx="8531768" cy="4084907"/>
          </a:xfrm>
          <a:prstGeom prst="rect">
            <a:avLst/>
          </a:prstGeom>
        </p:spPr>
      </p:pic>
      <p:sp>
        <p:nvSpPr>
          <p:cNvPr id="9" name="Google Shape;158;p22">
            <a:extLst>
              <a:ext uri="{FF2B5EF4-FFF2-40B4-BE49-F238E27FC236}">
                <a16:creationId xmlns:a16="http://schemas.microsoft.com/office/drawing/2014/main" id="{C2723390-9221-4BC3-BD27-5FCEA7153A4B}"/>
              </a:ext>
            </a:extLst>
          </p:cNvPr>
          <p:cNvSpPr txBox="1">
            <a:spLocks/>
          </p:cNvSpPr>
          <p:nvPr/>
        </p:nvSpPr>
        <p:spPr>
          <a:xfrm>
            <a:off x="7111525" y="2052000"/>
            <a:ext cx="1341900" cy="30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1pPr>
            <a:lvl2pPr marR="0" lvl="1"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2pPr>
            <a:lvl3pPr marR="0" lvl="2"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3pPr>
            <a:lvl4pPr marR="0" lvl="3"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4pPr>
            <a:lvl5pPr marR="0" lvl="4"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5pPr>
            <a:lvl6pPr marR="0" lvl="5"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6pPr>
            <a:lvl7pPr marR="0" lvl="6"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7pPr>
            <a:lvl8pPr marR="0" lvl="7"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8pPr>
            <a:lvl9pPr marR="0" lvl="8"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9pPr>
          </a:lstStyle>
          <a:p>
            <a:r>
              <a:rPr lang="vi-VN">
                <a:latin typeface="Cambria" panose="02040503050406030204" pitchFamily="18" charset="0"/>
                <a:ea typeface="Cambria" panose="02040503050406030204" pitchFamily="18" charset="0"/>
              </a:rPr>
              <a:t>Tổng mức độ thường xuyên của </a:t>
            </a:r>
            <a:r>
              <a:rPr lang="en-US">
                <a:latin typeface="Cambria" panose="02040503050406030204" pitchFamily="18" charset="0"/>
                <a:ea typeface="Cambria" panose="02040503050406030204" pitchFamily="18" charset="0"/>
              </a:rPr>
              <a:t>các việc làm theo </a:t>
            </a:r>
            <a:r>
              <a:rPr lang="vi-VN">
                <a:latin typeface="Cambria" panose="02040503050406030204" pitchFamily="18" charset="0"/>
                <a:ea typeface="Cambria" panose="02040503050406030204" pitchFamily="18" charset="0"/>
              </a:rPr>
              <a:t>mỗi độ tuổi</a:t>
            </a:r>
            <a:r>
              <a:rPr lang="en-US">
                <a:latin typeface="Cambria" panose="02040503050406030204" pitchFamily="18" charset="0"/>
                <a:ea typeface="Cambria" panose="02040503050406030204" pitchFamily="18" charset="0"/>
              </a:rPr>
              <a:t>, chia nhỏ bởi số tiếng bạn dùng điện thoại</a:t>
            </a:r>
            <a:r>
              <a:rPr lang="vi-VN">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53015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4" name="Hình ảnh 3">
            <a:extLst>
              <a:ext uri="{FF2B5EF4-FFF2-40B4-BE49-F238E27FC236}">
                <a16:creationId xmlns:a16="http://schemas.microsoft.com/office/drawing/2014/main" id="{45CE445E-8526-4996-A0E6-83DC94FE6FF6}"/>
              </a:ext>
            </a:extLst>
          </p:cNvPr>
          <p:cNvPicPr>
            <a:picLocks noChangeAspect="1"/>
          </p:cNvPicPr>
          <p:nvPr/>
        </p:nvPicPr>
        <p:blipFill>
          <a:blip r:embed="rId3"/>
          <a:stretch>
            <a:fillRect/>
          </a:stretch>
        </p:blipFill>
        <p:spPr>
          <a:xfrm>
            <a:off x="248137" y="851036"/>
            <a:ext cx="7414931" cy="3441307"/>
          </a:xfrm>
          <a:prstGeom prst="rect">
            <a:avLst/>
          </a:prstGeom>
        </p:spPr>
      </p:pic>
      <p:sp>
        <p:nvSpPr>
          <p:cNvPr id="9" name="Google Shape;158;p22">
            <a:extLst>
              <a:ext uri="{FF2B5EF4-FFF2-40B4-BE49-F238E27FC236}">
                <a16:creationId xmlns:a16="http://schemas.microsoft.com/office/drawing/2014/main" id="{F6D8802B-7914-4C2B-B7F8-7DD13D8DBC36}"/>
              </a:ext>
            </a:extLst>
          </p:cNvPr>
          <p:cNvSpPr txBox="1">
            <a:spLocks/>
          </p:cNvSpPr>
          <p:nvPr/>
        </p:nvSpPr>
        <p:spPr>
          <a:xfrm>
            <a:off x="6425725" y="1560443"/>
            <a:ext cx="1237343" cy="31258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1pPr>
            <a:lvl2pPr marR="0" lvl="1"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2pPr>
            <a:lvl3pPr marR="0" lvl="2"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3pPr>
            <a:lvl4pPr marR="0" lvl="3"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4pPr>
            <a:lvl5pPr marR="0" lvl="4"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5pPr>
            <a:lvl6pPr marR="0" lvl="5"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6pPr>
            <a:lvl7pPr marR="0" lvl="6"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7pPr>
            <a:lvl8pPr marR="0" lvl="7"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8pPr>
            <a:lvl9pPr marR="0" lvl="8" algn="r" rtl="0">
              <a:lnSpc>
                <a:spcPct val="100000"/>
              </a:lnSpc>
              <a:spcBef>
                <a:spcPts val="0"/>
              </a:spcBef>
              <a:spcAft>
                <a:spcPts val="0"/>
              </a:spcAft>
              <a:buClr>
                <a:schemeClr val="accent1"/>
              </a:buClr>
              <a:buSzPts val="1600"/>
              <a:buFont typeface="IBM Plex Sans Condensed"/>
              <a:buNone/>
              <a:defRPr sz="1600" b="1" i="0" u="none" strike="noStrike" cap="none">
                <a:solidFill>
                  <a:schemeClr val="accent1"/>
                </a:solidFill>
                <a:latin typeface="IBM Plex Sans Condensed"/>
                <a:ea typeface="IBM Plex Sans Condensed"/>
                <a:cs typeface="IBM Plex Sans Condensed"/>
                <a:sym typeface="IBM Plex Sans Condensed"/>
              </a:defRPr>
            </a:lvl9pPr>
          </a:lstStyle>
          <a:p>
            <a:r>
              <a:rPr lang="vi-VN">
                <a:latin typeface="Cambria" panose="02040503050406030204" pitchFamily="18" charset="0"/>
                <a:ea typeface="Cambria" panose="02040503050406030204" pitchFamily="18" charset="0"/>
              </a:rPr>
              <a:t>Tổng mức độ thường xuyên của </a:t>
            </a:r>
            <a:r>
              <a:rPr lang="en-US">
                <a:latin typeface="Cambria" panose="02040503050406030204" pitchFamily="18" charset="0"/>
                <a:ea typeface="Cambria" panose="02040503050406030204" pitchFamily="18" charset="0"/>
              </a:rPr>
              <a:t>các việc làm theo </a:t>
            </a:r>
            <a:r>
              <a:rPr lang="vi-VN">
                <a:latin typeface="Cambria" panose="02040503050406030204" pitchFamily="18" charset="0"/>
                <a:ea typeface="Cambria" panose="02040503050406030204" pitchFamily="18" charset="0"/>
              </a:rPr>
              <a:t>mỗi độ tuổi</a:t>
            </a:r>
            <a:r>
              <a:rPr lang="en-US">
                <a:latin typeface="Cambria" panose="02040503050406030204" pitchFamily="18" charset="0"/>
                <a:ea typeface="Cambria" panose="02040503050406030204" pitchFamily="18" charset="0"/>
              </a:rPr>
              <a:t>, chia nhỏ bởi số tiếng bạn dùng điện thoại</a:t>
            </a:r>
            <a:r>
              <a:rPr lang="vi-VN">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37900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120321" y="920756"/>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sz="1400">
                <a:effectLst/>
                <a:latin typeface="Cambria" panose="02040503050406030204" pitchFamily="18" charset="0"/>
                <a:ea typeface="Cambria" panose="02040503050406030204" pitchFamily="18" charset="0"/>
                <a:cs typeface="Times New Roman" panose="02020603050405020304" pitchFamily="18" charset="0"/>
              </a:rPr>
              <a:t>Tổng mức độ thường xuyên  sử dụng mạng xã hội, chơi game, đọc sách, học trực tuyến, mua sắm online và những việc khác ở từng độ tuổi. </a:t>
            </a:r>
            <a:endParaRPr sz="1400">
              <a:latin typeface="Cambria" panose="02040503050406030204" pitchFamily="18" charset="0"/>
              <a:ea typeface="Cambria" panose="02040503050406030204" pitchFamily="18" charset="0"/>
            </a:endParaRPr>
          </a:p>
        </p:txBody>
      </p:sp>
      <p:sp>
        <p:nvSpPr>
          <p:cNvPr id="161" name="Google Shape;16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Hình ảnh 3">
            <a:extLst>
              <a:ext uri="{FF2B5EF4-FFF2-40B4-BE49-F238E27FC236}">
                <a16:creationId xmlns:a16="http://schemas.microsoft.com/office/drawing/2014/main" id="{786B533D-7DC1-47A7-A3B8-F966D8C6E04F}"/>
              </a:ext>
            </a:extLst>
          </p:cNvPr>
          <p:cNvPicPr>
            <a:picLocks noChangeAspect="1"/>
          </p:cNvPicPr>
          <p:nvPr/>
        </p:nvPicPr>
        <p:blipFill>
          <a:blip r:embed="rId3"/>
          <a:stretch>
            <a:fillRect/>
          </a:stretch>
        </p:blipFill>
        <p:spPr>
          <a:xfrm>
            <a:off x="3070515" y="626165"/>
            <a:ext cx="3025399" cy="3920235"/>
          </a:xfrm>
          <a:prstGeom prst="rect">
            <a:avLst/>
          </a:prstGeom>
        </p:spPr>
      </p:pic>
    </p:spTree>
    <p:extLst>
      <p:ext uri="{BB962C8B-B14F-4D97-AF65-F5344CB8AC3E}">
        <p14:creationId xmlns:p14="http://schemas.microsoft.com/office/powerpoint/2010/main" val="167886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0" y="920756"/>
            <a:ext cx="1341900" cy="309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sz="1800">
                <a:effectLst/>
                <a:latin typeface="Cambria" panose="02040503050406030204" pitchFamily="18" charset="0"/>
                <a:ea typeface="Cambria" panose="02040503050406030204" pitchFamily="18" charset="0"/>
                <a:cs typeface="Times New Roman" panose="02020603050405020304" pitchFamily="18" charset="0"/>
              </a:rPr>
              <a:t>Số lượng sinh viên năm 1 và tổng mức đột thường xuyên dùng mạng xã hội trong các khoảng thời gian.</a:t>
            </a:r>
            <a:r>
              <a:rPr lang="vi-VN">
                <a:latin typeface="Cambria" panose="02040503050406030204" pitchFamily="18" charset="0"/>
                <a:ea typeface="Cambria" panose="02040503050406030204" pitchFamily="18" charset="0"/>
              </a:rPr>
              <a:t>. </a:t>
            </a:r>
            <a:endParaRPr>
              <a:latin typeface="Cambria" panose="02040503050406030204" pitchFamily="18" charset="0"/>
              <a:ea typeface="Cambria" panose="02040503050406030204" pitchFamily="18" charset="0"/>
            </a:endParaRPr>
          </a:p>
        </p:txBody>
      </p:sp>
      <p:sp>
        <p:nvSpPr>
          <p:cNvPr id="161" name="Google Shape;161;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Hình ảnh 3">
            <a:extLst>
              <a:ext uri="{FF2B5EF4-FFF2-40B4-BE49-F238E27FC236}">
                <a16:creationId xmlns:a16="http://schemas.microsoft.com/office/drawing/2014/main" id="{95C5A080-2322-4E83-B9EB-850340EC994A}"/>
              </a:ext>
            </a:extLst>
          </p:cNvPr>
          <p:cNvPicPr>
            <a:picLocks noChangeAspect="1"/>
          </p:cNvPicPr>
          <p:nvPr/>
        </p:nvPicPr>
        <p:blipFill>
          <a:blip r:embed="rId3"/>
          <a:stretch>
            <a:fillRect/>
          </a:stretch>
        </p:blipFill>
        <p:spPr>
          <a:xfrm>
            <a:off x="1462221" y="629251"/>
            <a:ext cx="6358029" cy="3884998"/>
          </a:xfrm>
          <a:prstGeom prst="rect">
            <a:avLst/>
          </a:prstGeom>
        </p:spPr>
      </p:pic>
    </p:spTree>
    <p:extLst>
      <p:ext uri="{BB962C8B-B14F-4D97-AF65-F5344CB8AC3E}">
        <p14:creationId xmlns:p14="http://schemas.microsoft.com/office/powerpoint/2010/main" val="233410679"/>
      </p:ext>
    </p:extLst>
  </p:cSld>
  <p:clrMapOvr>
    <a:masterClrMapping/>
  </p:clrMapOvr>
</p:sld>
</file>

<file path=ppt/theme/theme1.xml><?xml version="1.0" encoding="utf-8"?>
<a:theme xmlns:a="http://schemas.openxmlformats.org/drawingml/2006/main" name="Octavia template">
  <a:themeElements>
    <a:clrScheme name="Custom 347">
      <a:dk1>
        <a:srgbClr val="000000"/>
      </a:dk1>
      <a:lt1>
        <a:srgbClr val="FFFFFF"/>
      </a:lt1>
      <a:dk2>
        <a:srgbClr val="6B6E81"/>
      </a:dk2>
      <a:lt2>
        <a:srgbClr val="D9DCE6"/>
      </a:lt2>
      <a:accent1>
        <a:srgbClr val="1D3E7C"/>
      </a:accent1>
      <a:accent2>
        <a:srgbClr val="5A7EC2"/>
      </a:accent2>
      <a:accent3>
        <a:srgbClr val="A3D4F3"/>
      </a:accent3>
      <a:accent4>
        <a:srgbClr val="FDF6DA"/>
      </a:accent4>
      <a:accent5>
        <a:srgbClr val="FAE388"/>
      </a:accent5>
      <a:accent6>
        <a:srgbClr val="F8C03E"/>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564</Words>
  <Application>Microsoft Office PowerPoint</Application>
  <PresentationFormat>Trình chiếu Trên màn hình (16:9)</PresentationFormat>
  <Paragraphs>51</Paragraphs>
  <Slides>20</Slides>
  <Notes>20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20</vt:i4>
      </vt:variant>
    </vt:vector>
  </HeadingPairs>
  <TitlesOfParts>
    <vt:vector size="25" baseType="lpstr">
      <vt:lpstr>Arial</vt:lpstr>
      <vt:lpstr>Cambria</vt:lpstr>
      <vt:lpstr>Frank Ruhl Libre Light</vt:lpstr>
      <vt:lpstr>IBM Plex Sans Condensed</vt:lpstr>
      <vt:lpstr>Octavia template</vt:lpstr>
      <vt:lpstr>THỜI GIAN SỬ DỤNG ĐIỆN THOẠI CỦA SINH VIÊN TRONG MỘT NGÀY VÀ NHỮNG YẾU TỐ LIÊN QUAN</vt:lpstr>
      <vt:lpstr>THÀNH VIÊN: </vt:lpstr>
      <vt:lpstr>TRỰC QUAN HÓA DỮ LIỆU</vt:lpstr>
      <vt:lpstr>Tổng mức độ thường xuyên của việc chơi game theo mỗi độ tuổi. </vt:lpstr>
      <vt:lpstr>Tổng mức độ thường xuyên của việc dùng mạng xã hội của mỗi độ tuổi.</vt:lpstr>
      <vt:lpstr>Bản trình bày PowerPoint</vt:lpstr>
      <vt:lpstr>Bản trình bày PowerPoint</vt:lpstr>
      <vt:lpstr>Tổng mức độ thường xuyên  sử dụng mạng xã hội, chơi game, đọc sách, học trực tuyến, mua sắm online và những việc khác ở từng độ tuổi. </vt:lpstr>
      <vt:lpstr>Số lượng sinh viên năm 1 và tổng mức đột thường xuyên dùng mạng xã hội trong các khoảng thời gian.. </vt:lpstr>
      <vt:lpstr>Tổng mức độ thường xuyên học trực tuyến của mỗi độ tuổi.  </vt:lpstr>
      <vt:lpstr>THỐNG KÊ MÔ TẢ</vt:lpstr>
      <vt:lpstr>Bản trình bày PowerPoint</vt:lpstr>
      <vt:lpstr>PHÂN TÍCH DỮ LIỆU</vt:lpstr>
      <vt:lpstr>Phân tích</vt:lpstr>
      <vt:lpstr>Phân tích</vt:lpstr>
      <vt:lpstr>PHÂN TÍCH HỒI QUY ĐA BIẾN</vt:lpstr>
      <vt:lpstr>Bản trình bày PowerPoint</vt:lpstr>
      <vt:lpstr>Kết luận</vt:lpstr>
      <vt:lpstr>CẢM ƠN THẦY ĐÃ LẮNG NGHE</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MỨC ĐỘ SỬ DỤNG ĐIỆN THOẠI CỦA SINH VIÊN</dc:title>
  <dc:creator>Tram Cute</dc:creator>
  <cp:lastModifiedBy>PHẠM HỒ NGỌC TRÂM</cp:lastModifiedBy>
  <cp:revision>11</cp:revision>
  <dcterms:modified xsi:type="dcterms:W3CDTF">2021-07-18T14:56:42Z</dcterms:modified>
</cp:coreProperties>
</file>