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8" r:id="rId2"/>
    <p:sldId id="380" r:id="rId3"/>
    <p:sldId id="381" r:id="rId4"/>
    <p:sldId id="382" r:id="rId5"/>
    <p:sldId id="383" r:id="rId6"/>
    <p:sldId id="385" r:id="rId7"/>
    <p:sldId id="386" r:id="rId8"/>
    <p:sldId id="384" r:id="rId9"/>
    <p:sldId id="387" r:id="rId10"/>
    <p:sldId id="3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3A72-7407-402F-A635-4D0FC79D0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9747A-BC67-499A-B030-4B1664508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6E8CC-4911-4474-8E45-2D423A9C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FAA3-C941-47CD-B7A1-E2390AB157C5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71BDF-26D6-4422-91E8-C630D707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324B3-7470-40AC-BD8A-ABFD4018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EAA2-7678-470E-A56E-94B0E3FE9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2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11C9-056E-4B86-A90E-C1A026F1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FE0EC-44E6-4FBF-BDB0-E3C9ECDA1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ACF88-B6E2-4A71-9F2F-FDB06D2F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FAA3-C941-47CD-B7A1-E2390AB157C5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5852-6696-4CA7-94A8-B785F2F3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ABA0-4E93-4B6C-AFCE-0E66D2A4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EAA2-7678-470E-A56E-94B0E3FE9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0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C8926A-40C0-4848-AF2F-A5B1E78EF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848D9-8AA2-4102-AE3F-94B0950E6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D604A-5794-40FD-9038-6B899DB1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FAA3-C941-47CD-B7A1-E2390AB157C5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E2B4-1E19-44A9-8730-2A37D568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AB3F2-FA81-474F-858A-60AFA6FE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EAA2-7678-470E-A56E-94B0E3FE9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00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123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5344-50E9-4747-A78C-010066C3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7180-8193-4C3C-BA03-E0CFFD1FB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AD0C6-2946-4F49-8508-CE1F30D6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FAA3-C941-47CD-B7A1-E2390AB157C5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37B15-02EA-41D9-8600-3892B403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02F3-8536-4E8A-99B2-CF039420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EAA2-7678-470E-A56E-94B0E3FE9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3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6F34-FBEC-40A0-82B5-FE225A67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24ED3-32D9-4122-9903-A7D617E35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458A5-62DB-42E7-9B9B-17646EFB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FAA3-C941-47CD-B7A1-E2390AB157C5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99E5B-E66E-4624-8C63-9A18068E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139C8-BBCA-44BE-9E98-7856EA77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EAA2-7678-470E-A56E-94B0E3FE9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8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67D8-7A3A-475B-B192-20CD7BCF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3964A-7575-4DAA-B38E-8FEA6FD69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6875C-330C-4239-86C3-3B2B5260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9A434-B40C-4C23-8F6A-38F68877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FAA3-C941-47CD-B7A1-E2390AB157C5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78105-0B2D-42A7-A42D-44E40036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3D073-9963-4DB4-A016-E06CDC2E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EAA2-7678-470E-A56E-94B0E3FE9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2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EBDF-CA30-496B-BA4F-BE31686D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519FF-2757-479E-8BF7-CA9947105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A03C7-2DA9-45A5-8F45-153F3896D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6D36F-74ED-4BC8-A18F-6191B4F7A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C3C9A-6D69-4D40-BB31-A6CB84E5F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0DFDD-276E-4392-88EE-F0133819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FAA3-C941-47CD-B7A1-E2390AB157C5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E6932-953F-48A1-A04D-94EC1588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34D44-C403-44F6-B6A4-A332D102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EAA2-7678-470E-A56E-94B0E3FE9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05CC-DA9A-4D81-90DC-0809AB43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DE971-D78B-48EC-8144-938B777F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FAA3-C941-47CD-B7A1-E2390AB157C5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0F169-A63F-4943-B788-95401178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28E6C-EA7B-48B1-9AE0-52A9B328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EAA2-7678-470E-A56E-94B0E3FE9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5C460-0D9F-4A0D-A02A-AEFD8A9B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FAA3-C941-47CD-B7A1-E2390AB157C5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2283B-D170-4305-81B1-EF43F45F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97EC5-FC71-41DF-9E41-451876F1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EAA2-7678-470E-A56E-94B0E3FE9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7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3CB5-F6ED-4EA9-84C5-7BF12EB5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50CE0-4EF7-4C44-B6EB-D6695D6EA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501B3-EE3E-4FD9-A37A-6D4C2734D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5BBAB-C2D2-4B60-8D05-48E2D727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FAA3-C941-47CD-B7A1-E2390AB157C5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9F00C-47B8-49FE-89D2-A9AEC0F4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483B2-AA73-461B-82D8-6FED492A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EAA2-7678-470E-A56E-94B0E3FE9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3677-055A-484A-9EAF-402FC1A7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CB316-C8FE-4E27-927C-564AFF869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1EDCA-5BED-4241-B6B5-CE1CEFABF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FF324-1D87-4BDD-AAA9-FEC8C89C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FAA3-C941-47CD-B7A1-E2390AB157C5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83BD8-6B59-46C7-A6DB-7A2C447D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A164E-7946-4AB5-86CC-4BEA8D61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EAA2-7678-470E-A56E-94B0E3FE9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EB785-8B6F-4CB3-B0FB-4C116503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EF956-7036-42C8-AA97-8381274F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64D30-C55D-49E0-8FFA-3710AE06C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3FAA3-C941-47CD-B7A1-E2390AB157C5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8DF85-D975-411F-84FF-646C1D875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9CC0-2324-476B-942B-5B88678CF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9EAA2-7678-470E-A56E-94B0E3FE9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1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uOrD1M76/t%E1%BA%A1o-databas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44369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9" name="Rectangle 8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-1"/>
            <a:ext cx="1908314" cy="7694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Đề</a:t>
            </a:r>
            <a:r>
              <a:rPr lang="en-US" sz="4400" dirty="0">
                <a:solidFill>
                  <a:schemeClr val="bg1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andara" panose="020E0502030303020204" pitchFamily="34" charset="0"/>
                <a:cs typeface="Aharoni" panose="02010803020104030203" pitchFamily="2" charset="-79"/>
              </a:rPr>
              <a:t>tài</a:t>
            </a:r>
            <a:endParaRPr lang="id-ID" sz="4400" dirty="0">
              <a:solidFill>
                <a:schemeClr val="bg1"/>
              </a:solidFill>
              <a:latin typeface="Candara" panose="020E0502030303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Shape 516">
            <a:extLst>
              <a:ext uri="{FF2B5EF4-FFF2-40B4-BE49-F238E27FC236}">
                <a16:creationId xmlns:a16="http://schemas.microsoft.com/office/drawing/2014/main" id="{AAB25BF9-3824-441E-926D-D0DB2C2EF603}"/>
              </a:ext>
            </a:extLst>
          </p:cNvPr>
          <p:cNvSpPr/>
          <p:nvPr/>
        </p:nvSpPr>
        <p:spPr>
          <a:xfrm>
            <a:off x="2063086" y="1801186"/>
            <a:ext cx="8065826" cy="769441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lIns="25395" tIns="25395" rIns="25395" bIns="25395" anchor="ctr"/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US" sz="6000" dirty="0">
                <a:latin typeface="Agency FB" panose="020B0503020202020204" pitchFamily="34" charset="0"/>
                <a:cs typeface="Aharoni" panose="020B0604020202020204" pitchFamily="2" charset="-79"/>
              </a:rPr>
              <a:t>Web </a:t>
            </a:r>
            <a:r>
              <a:rPr lang="en-US" sz="6000" dirty="0" err="1">
                <a:latin typeface="Agency FB" panose="020B0503020202020204" pitchFamily="34" charset="0"/>
                <a:cs typeface="Aharoni" panose="020B0604020202020204" pitchFamily="2" charset="-79"/>
              </a:rPr>
              <a:t>quản</a:t>
            </a:r>
            <a:r>
              <a:rPr lang="en-US" sz="6000" dirty="0">
                <a:latin typeface="Agency FB" panose="020B0503020202020204" pitchFamily="34" charset="0"/>
                <a:cs typeface="Aharoni" panose="020B0604020202020204" pitchFamily="2" charset="-79"/>
              </a:rPr>
              <a:t> </a:t>
            </a:r>
            <a:r>
              <a:rPr lang="en-US" sz="6000" dirty="0" err="1">
                <a:latin typeface="Agency FB" panose="020B0503020202020204" pitchFamily="34" charset="0"/>
                <a:cs typeface="Aharoni" panose="020B0604020202020204" pitchFamily="2" charset="-79"/>
              </a:rPr>
              <a:t>lý</a:t>
            </a:r>
            <a:r>
              <a:rPr lang="en-US" sz="6000" dirty="0">
                <a:latin typeface="Agency FB" panose="020B0503020202020204" pitchFamily="34" charset="0"/>
                <a:cs typeface="Aharoni" panose="020B0604020202020204" pitchFamily="2" charset="-79"/>
              </a:rPr>
              <a:t> </a:t>
            </a:r>
            <a:r>
              <a:rPr lang="en-US" sz="6000" dirty="0" err="1">
                <a:latin typeface="Agency FB" panose="020B0503020202020204" pitchFamily="34" charset="0"/>
                <a:cs typeface="Aharoni" panose="020B0604020202020204" pitchFamily="2" charset="-79"/>
              </a:rPr>
              <a:t>quán</a:t>
            </a:r>
            <a:r>
              <a:rPr lang="en-US" sz="6000" dirty="0">
                <a:latin typeface="Agency FB" panose="020B0503020202020204" pitchFamily="34" charset="0"/>
                <a:cs typeface="Aharoni" panose="020B0604020202020204" pitchFamily="2" charset="-79"/>
              </a:rPr>
              <a:t> cafe</a:t>
            </a:r>
            <a:endParaRPr sz="6000" dirty="0">
              <a:latin typeface="Agency FB" panose="020B0503020202020204" pitchFamily="34" charset="0"/>
              <a:cs typeface="Aharoni" panose="020B0604020202020204" pitchFamily="2" charset="-79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B4968F0-2D9E-4A51-950B-3B1DB2C47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899" y="3597322"/>
            <a:ext cx="2694610" cy="2694610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90127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9" name="Rectangle 8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0A8DAC6-9E59-4A8C-B5D8-A3E47D167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05" y="0"/>
            <a:ext cx="6501587" cy="650158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F1E7E5B-BE02-4B53-8119-50CD56489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456" y="2343148"/>
            <a:ext cx="1488670" cy="148867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3AB2AF7-FBA6-4734-8668-45E684D7D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19" y="380389"/>
            <a:ext cx="2524126" cy="2524126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A3850E7-D158-4ACB-8BF1-C1262F32B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15" y="4723029"/>
            <a:ext cx="1410003" cy="1410003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3A0674EB-BFA1-41C6-8FC5-BC3CD86A5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886" y="5650178"/>
            <a:ext cx="965708" cy="96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9560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9" name="Rectangle 8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Trong hình ảnh có thể có: Ngô Tá Sinh">
            <a:extLst>
              <a:ext uri="{FF2B5EF4-FFF2-40B4-BE49-F238E27FC236}">
                <a16:creationId xmlns:a16="http://schemas.microsoft.com/office/drawing/2014/main" id="{DCB3548D-41DA-4383-8C81-CC6AF5923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07" y="969329"/>
            <a:ext cx="2009154" cy="20051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ong hình ảnh có thể có: Huy Nguyễn, cận cảnh">
            <a:extLst>
              <a:ext uri="{FF2B5EF4-FFF2-40B4-BE49-F238E27FC236}">
                <a16:creationId xmlns:a16="http://schemas.microsoft.com/office/drawing/2014/main" id="{8C3011E7-D526-42C8-B880-0BB66B347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07" y="3883558"/>
            <a:ext cx="2009154" cy="20068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7AF9433-1C28-4BA7-A1DB-D2E187D0D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343" y="967609"/>
            <a:ext cx="2006832" cy="20068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rong hình ảnh có thể có: Nguyễn Đăng Phong, đang đứng, bầu trời, chạng vạng, đại dương, cầu, ngoài trời, nước và thiên nhiên">
            <a:extLst>
              <a:ext uri="{FF2B5EF4-FFF2-40B4-BE49-F238E27FC236}">
                <a16:creationId xmlns:a16="http://schemas.microsoft.com/office/drawing/2014/main" id="{1D87F7C7-5397-417E-9E26-47977957B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343" y="3887730"/>
            <a:ext cx="2006832" cy="20026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890810-DEA5-438F-9DB1-DBA396BB6317}"/>
              </a:ext>
            </a:extLst>
          </p:cNvPr>
          <p:cNvSpPr/>
          <p:nvPr/>
        </p:nvSpPr>
        <p:spPr>
          <a:xfrm>
            <a:off x="2174298" y="1617082"/>
            <a:ext cx="337836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Ngô</a:t>
            </a:r>
            <a:r>
              <a: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8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Tá</a:t>
            </a:r>
            <a:r>
              <a: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8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Sinh</a:t>
            </a:r>
            <a:endParaRPr 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sz="2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Nhóm</a:t>
            </a:r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trưởng</a:t>
            </a:r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6AFEE3-B298-44D5-AA26-5B788DCF1255}"/>
              </a:ext>
            </a:extLst>
          </p:cNvPr>
          <p:cNvSpPr/>
          <p:nvPr/>
        </p:nvSpPr>
        <p:spPr>
          <a:xfrm>
            <a:off x="2554830" y="4625364"/>
            <a:ext cx="33783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Nguyễn </a:t>
            </a:r>
            <a:r>
              <a:rPr lang="en-US" sz="28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Đức</a:t>
            </a:r>
            <a:r>
              <a: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8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Huy</a:t>
            </a:r>
            <a:endParaRPr 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E14D2C-94BA-47CF-82B4-1D563CF45BB4}"/>
              </a:ext>
            </a:extLst>
          </p:cNvPr>
          <p:cNvSpPr/>
          <p:nvPr/>
        </p:nvSpPr>
        <p:spPr>
          <a:xfrm>
            <a:off x="7929577" y="1617082"/>
            <a:ext cx="33783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Hoàng</a:t>
            </a:r>
            <a:r>
              <a: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28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Bảo</a:t>
            </a:r>
            <a:endParaRPr 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3E8764-FA07-4A74-8D0B-711F547C332E}"/>
              </a:ext>
            </a:extLst>
          </p:cNvPr>
          <p:cNvSpPr/>
          <p:nvPr/>
        </p:nvSpPr>
        <p:spPr>
          <a:xfrm>
            <a:off x="8521744" y="4633409"/>
            <a:ext cx="33783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Nguyễn Đăng Phong</a:t>
            </a:r>
          </a:p>
        </p:txBody>
      </p:sp>
      <p:sp>
        <p:nvSpPr>
          <p:cNvPr id="18" name="Shape 516">
            <a:extLst>
              <a:ext uri="{FF2B5EF4-FFF2-40B4-BE49-F238E27FC236}">
                <a16:creationId xmlns:a16="http://schemas.microsoft.com/office/drawing/2014/main" id="{ECAFF5B3-9E9E-4187-8EA3-E9614E205EE1}"/>
              </a:ext>
            </a:extLst>
          </p:cNvPr>
          <p:cNvSpPr/>
          <p:nvPr/>
        </p:nvSpPr>
        <p:spPr>
          <a:xfrm>
            <a:off x="-1" y="10079"/>
            <a:ext cx="12191999" cy="769441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lIns="25395" tIns="25395" rIns="25395" bIns="25395" anchor="ctr"/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US" sz="4400" dirty="0" err="1">
                <a:latin typeface="Calibri (Body)"/>
              </a:rPr>
              <a:t>Danh</a:t>
            </a:r>
            <a:r>
              <a:rPr lang="en-US" sz="4400" dirty="0">
                <a:latin typeface="Calibri (Body)"/>
              </a:rPr>
              <a:t> </a:t>
            </a:r>
            <a:r>
              <a:rPr lang="en-US" sz="4400" dirty="0" err="1">
                <a:latin typeface="Calibri (Body)"/>
              </a:rPr>
              <a:t>sách</a:t>
            </a:r>
            <a:r>
              <a:rPr lang="en-US" sz="4400" dirty="0">
                <a:latin typeface="Calibri (Body)"/>
              </a:rPr>
              <a:t> </a:t>
            </a:r>
            <a:r>
              <a:rPr lang="en-US" sz="4400" dirty="0" err="1">
                <a:latin typeface="Calibri (Body)"/>
              </a:rPr>
              <a:t>thành</a:t>
            </a:r>
            <a:r>
              <a:rPr lang="en-US" sz="4400" dirty="0">
                <a:latin typeface="Calibri (Body)"/>
              </a:rPr>
              <a:t> </a:t>
            </a:r>
            <a:r>
              <a:rPr lang="en-US" sz="4400" dirty="0" err="1">
                <a:latin typeface="Calibri (Body)"/>
              </a:rPr>
              <a:t>viên</a:t>
            </a:r>
            <a:endParaRPr sz="4400" dirty="0">
              <a:latin typeface="Calibri (Body)"/>
            </a:endParaRPr>
          </a:p>
        </p:txBody>
      </p:sp>
      <p:sp>
        <p:nvSpPr>
          <p:cNvPr id="20" name="Shape 516">
            <a:extLst>
              <a:ext uri="{FF2B5EF4-FFF2-40B4-BE49-F238E27FC236}">
                <a16:creationId xmlns:a16="http://schemas.microsoft.com/office/drawing/2014/main" id="{B39027F4-BD51-4D1E-AA2B-D7C2B893FC09}"/>
              </a:ext>
            </a:extLst>
          </p:cNvPr>
          <p:cNvSpPr/>
          <p:nvPr/>
        </p:nvSpPr>
        <p:spPr>
          <a:xfrm>
            <a:off x="-1" y="6078480"/>
            <a:ext cx="12191998" cy="769441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lIns="25395" tIns="25395" rIns="25395" bIns="25395" anchor="ctr"/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US" sz="6000" dirty="0">
                <a:latin typeface="Agency FB" panose="020B0503020202020204" pitchFamily="34" charset="0"/>
                <a:cs typeface="Aharoni" panose="020B0604020202020204" pitchFamily="2" charset="-79"/>
              </a:rPr>
              <a:t>Web </a:t>
            </a:r>
            <a:r>
              <a:rPr lang="en-US" sz="6000" dirty="0" err="1">
                <a:latin typeface="Agency FB" panose="020B0503020202020204" pitchFamily="34" charset="0"/>
                <a:cs typeface="Aharoni" panose="020B0604020202020204" pitchFamily="2" charset="-79"/>
              </a:rPr>
              <a:t>quản</a:t>
            </a:r>
            <a:r>
              <a:rPr lang="en-US" sz="6000" dirty="0">
                <a:latin typeface="Agency FB" panose="020B0503020202020204" pitchFamily="34" charset="0"/>
                <a:cs typeface="Aharoni" panose="020B0604020202020204" pitchFamily="2" charset="-79"/>
              </a:rPr>
              <a:t> </a:t>
            </a:r>
            <a:r>
              <a:rPr lang="en-US" sz="6000" dirty="0" err="1">
                <a:latin typeface="Agency FB" panose="020B0503020202020204" pitchFamily="34" charset="0"/>
                <a:cs typeface="Aharoni" panose="020B0604020202020204" pitchFamily="2" charset="-79"/>
              </a:rPr>
              <a:t>lý</a:t>
            </a:r>
            <a:r>
              <a:rPr lang="en-US" sz="6000" dirty="0">
                <a:latin typeface="Agency FB" panose="020B0503020202020204" pitchFamily="34" charset="0"/>
                <a:cs typeface="Aharoni" panose="020B0604020202020204" pitchFamily="2" charset="-79"/>
              </a:rPr>
              <a:t> </a:t>
            </a:r>
            <a:r>
              <a:rPr lang="en-US" sz="6000" dirty="0" err="1">
                <a:latin typeface="Agency FB" panose="020B0503020202020204" pitchFamily="34" charset="0"/>
                <a:cs typeface="Aharoni" panose="020B0604020202020204" pitchFamily="2" charset="-79"/>
              </a:rPr>
              <a:t>quán</a:t>
            </a:r>
            <a:r>
              <a:rPr lang="en-US" sz="6000" dirty="0">
                <a:latin typeface="Agency FB" panose="020B0503020202020204" pitchFamily="34" charset="0"/>
                <a:cs typeface="Aharoni" panose="020B0604020202020204" pitchFamily="2" charset="-79"/>
              </a:rPr>
              <a:t> cafe</a:t>
            </a:r>
            <a:endParaRPr sz="6000" dirty="0">
              <a:latin typeface="Agency FB" panose="020B05030202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59720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  <p:bldP spid="16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9" name="Rectangle 8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Shape 516">
            <a:extLst>
              <a:ext uri="{FF2B5EF4-FFF2-40B4-BE49-F238E27FC236}">
                <a16:creationId xmlns:a16="http://schemas.microsoft.com/office/drawing/2014/main" id="{ECAFF5B3-9E9E-4187-8EA3-E9614E205EE1}"/>
              </a:ext>
            </a:extLst>
          </p:cNvPr>
          <p:cNvSpPr/>
          <p:nvPr/>
        </p:nvSpPr>
        <p:spPr>
          <a:xfrm>
            <a:off x="-1" y="10079"/>
            <a:ext cx="12191999" cy="769441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lIns="25395" tIns="25395" rIns="25395" bIns="25395" anchor="ctr"/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US" sz="4400" dirty="0" err="1">
                <a:latin typeface="Calibri (Body)"/>
              </a:rPr>
              <a:t>Công</a:t>
            </a:r>
            <a:r>
              <a:rPr lang="en-US" sz="4400" dirty="0">
                <a:latin typeface="Calibri (Body)"/>
              </a:rPr>
              <a:t> </a:t>
            </a:r>
            <a:r>
              <a:rPr lang="en-US" sz="4400" dirty="0" err="1">
                <a:latin typeface="Calibri (Body)"/>
              </a:rPr>
              <a:t>nghệ</a:t>
            </a:r>
            <a:r>
              <a:rPr lang="en-US" sz="4400" dirty="0">
                <a:latin typeface="Calibri (Body)"/>
              </a:rPr>
              <a:t> </a:t>
            </a:r>
            <a:r>
              <a:rPr lang="en-US" sz="4400" dirty="0" err="1">
                <a:latin typeface="Calibri (Body)"/>
              </a:rPr>
              <a:t>sử</a:t>
            </a:r>
            <a:r>
              <a:rPr lang="en-US" sz="4400" dirty="0">
                <a:latin typeface="Calibri (Body)"/>
              </a:rPr>
              <a:t> </a:t>
            </a:r>
            <a:r>
              <a:rPr lang="en-US" sz="4400" dirty="0" err="1">
                <a:latin typeface="Calibri (Body)"/>
              </a:rPr>
              <a:t>dụng</a:t>
            </a:r>
            <a:endParaRPr sz="4400" dirty="0">
              <a:latin typeface="Calibri (Body)"/>
            </a:endParaRPr>
          </a:p>
        </p:txBody>
      </p:sp>
      <p:sp>
        <p:nvSpPr>
          <p:cNvPr id="20" name="Shape 516">
            <a:extLst>
              <a:ext uri="{FF2B5EF4-FFF2-40B4-BE49-F238E27FC236}">
                <a16:creationId xmlns:a16="http://schemas.microsoft.com/office/drawing/2014/main" id="{B39027F4-BD51-4D1E-AA2B-D7C2B893FC09}"/>
              </a:ext>
            </a:extLst>
          </p:cNvPr>
          <p:cNvSpPr/>
          <p:nvPr/>
        </p:nvSpPr>
        <p:spPr>
          <a:xfrm>
            <a:off x="-1" y="6201590"/>
            <a:ext cx="12191998" cy="646331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lIns="25395" tIns="25395" rIns="25395" bIns="25395" anchor="ctr"/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Web </a:t>
            </a:r>
            <a:r>
              <a:rPr lang="en-US" sz="4800" dirty="0" err="1">
                <a:latin typeface="Agency FB" panose="020B0503020202020204" pitchFamily="34" charset="0"/>
                <a:cs typeface="Aharoni" panose="020B0604020202020204" pitchFamily="2" charset="-79"/>
              </a:rPr>
              <a:t>quản</a:t>
            </a: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 </a:t>
            </a:r>
            <a:r>
              <a:rPr lang="en-US" sz="4800" dirty="0" err="1">
                <a:latin typeface="Agency FB" panose="020B0503020202020204" pitchFamily="34" charset="0"/>
                <a:cs typeface="Aharoni" panose="020B0604020202020204" pitchFamily="2" charset="-79"/>
              </a:rPr>
              <a:t>lý</a:t>
            </a: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 </a:t>
            </a:r>
            <a:r>
              <a:rPr lang="en-US" sz="4800" dirty="0" err="1">
                <a:latin typeface="Agency FB" panose="020B0503020202020204" pitchFamily="34" charset="0"/>
                <a:cs typeface="Aharoni" panose="020B0604020202020204" pitchFamily="2" charset="-79"/>
              </a:rPr>
              <a:t>quán</a:t>
            </a: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 cafe</a:t>
            </a:r>
            <a:endParaRPr sz="4800" dirty="0">
              <a:latin typeface="Agency FB" panose="020B0503020202020204" pitchFamily="34" charset="0"/>
              <a:cs typeface="Aharoni" panose="020B0604020202020204" pitchFamily="2" charset="-79"/>
            </a:endParaRPr>
          </a:p>
        </p:txBody>
      </p:sp>
      <p:pic>
        <p:nvPicPr>
          <p:cNvPr id="3076" name="Picture 4" descr="Kết quả hình ảnh cho asp.net core&quot;">
            <a:extLst>
              <a:ext uri="{FF2B5EF4-FFF2-40B4-BE49-F238E27FC236}">
                <a16:creationId xmlns:a16="http://schemas.microsoft.com/office/drawing/2014/main" id="{011C240A-7369-44C1-92A4-D8A4E4E1E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889" y="1085799"/>
            <a:ext cx="3239066" cy="18219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ết quả hình ảnh cho web api&quot;">
            <a:extLst>
              <a:ext uri="{FF2B5EF4-FFF2-40B4-BE49-F238E27FC236}">
                <a16:creationId xmlns:a16="http://schemas.microsoft.com/office/drawing/2014/main" id="{0ED72136-B0D7-4A0E-9B22-C41B44A4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69" y="3371976"/>
            <a:ext cx="3239066" cy="16325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Kết quả hình ảnh cho sql server&quot;">
            <a:extLst>
              <a:ext uri="{FF2B5EF4-FFF2-40B4-BE49-F238E27FC236}">
                <a16:creationId xmlns:a16="http://schemas.microsoft.com/office/drawing/2014/main" id="{3290C03F-1451-4C55-8398-AF1FF3CB7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444" y="1070065"/>
            <a:ext cx="3239066" cy="18219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270FB4C-5F58-4A21-8DF7-278068B46560}"/>
              </a:ext>
            </a:extLst>
          </p:cNvPr>
          <p:cNvGrpSpPr/>
          <p:nvPr/>
        </p:nvGrpSpPr>
        <p:grpSpPr>
          <a:xfrm>
            <a:off x="6737444" y="3234895"/>
            <a:ext cx="3239066" cy="1632582"/>
            <a:chOff x="6737444" y="3933119"/>
            <a:chExt cx="3239066" cy="163258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A23702-A312-4D45-B185-82C6FD355FB3}"/>
                </a:ext>
              </a:extLst>
            </p:cNvPr>
            <p:cNvSpPr/>
            <p:nvPr/>
          </p:nvSpPr>
          <p:spPr>
            <a:xfrm>
              <a:off x="6737444" y="3933119"/>
              <a:ext cx="3239066" cy="1632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3D316F-4B8F-4FE6-AD7C-03212FC0F6C7}"/>
                </a:ext>
              </a:extLst>
            </p:cNvPr>
            <p:cNvSpPr/>
            <p:nvPr/>
          </p:nvSpPr>
          <p:spPr>
            <a:xfrm>
              <a:off x="7092221" y="4239186"/>
              <a:ext cx="230063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Dapper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5DFAEEB-CECB-4503-8BEB-757133A6358D}"/>
              </a:ext>
            </a:extLst>
          </p:cNvPr>
          <p:cNvSpPr/>
          <p:nvPr/>
        </p:nvSpPr>
        <p:spPr>
          <a:xfrm>
            <a:off x="0" y="5173544"/>
            <a:ext cx="121919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Thiết</a:t>
            </a:r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36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kế</a:t>
            </a:r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RESTful API </a:t>
            </a:r>
            <a:r>
              <a:rPr lang="en-US" sz="36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với</a:t>
            </a:r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ASP.NET Core </a:t>
            </a:r>
            <a:r>
              <a:rPr lang="en-US" sz="36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và</a:t>
            </a:r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Dapper ORM</a:t>
            </a:r>
          </a:p>
        </p:txBody>
      </p:sp>
    </p:spTree>
    <p:extLst>
      <p:ext uri="{BB962C8B-B14F-4D97-AF65-F5344CB8AC3E}">
        <p14:creationId xmlns:p14="http://schemas.microsoft.com/office/powerpoint/2010/main" val="20255534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4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9" name="Rectangle 8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hape 516">
            <a:extLst>
              <a:ext uri="{FF2B5EF4-FFF2-40B4-BE49-F238E27FC236}">
                <a16:creationId xmlns:a16="http://schemas.microsoft.com/office/drawing/2014/main" id="{ECAFF5B3-9E9E-4187-8EA3-E9614E205EE1}"/>
              </a:ext>
            </a:extLst>
          </p:cNvPr>
          <p:cNvSpPr/>
          <p:nvPr/>
        </p:nvSpPr>
        <p:spPr>
          <a:xfrm>
            <a:off x="-1" y="10079"/>
            <a:ext cx="12191999" cy="769441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lIns="25395" tIns="25395" rIns="25395" bIns="25395" anchor="ctr"/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US" sz="4400" dirty="0" err="1">
                <a:latin typeface="Calibri (Body)"/>
              </a:rPr>
              <a:t>Phân</a:t>
            </a:r>
            <a:r>
              <a:rPr lang="en-US" sz="4400" dirty="0">
                <a:latin typeface="Calibri (Body)"/>
              </a:rPr>
              <a:t> chia </a:t>
            </a:r>
            <a:r>
              <a:rPr lang="en-US" sz="4400" dirty="0" err="1">
                <a:latin typeface="Calibri (Body)"/>
              </a:rPr>
              <a:t>công</a:t>
            </a:r>
            <a:r>
              <a:rPr lang="en-US" sz="4400" dirty="0">
                <a:latin typeface="Calibri (Body)"/>
              </a:rPr>
              <a:t> </a:t>
            </a:r>
            <a:r>
              <a:rPr lang="en-US" sz="4400" dirty="0" err="1">
                <a:latin typeface="Calibri (Body)"/>
              </a:rPr>
              <a:t>việc</a:t>
            </a:r>
            <a:endParaRPr sz="4400" dirty="0">
              <a:latin typeface="Calibri (Body)"/>
            </a:endParaRPr>
          </a:p>
        </p:txBody>
      </p:sp>
      <p:pic>
        <p:nvPicPr>
          <p:cNvPr id="4098" name="Picture 2" descr="Kết quả hình ảnh cho trello icon&quot;">
            <a:hlinkClick r:id="rId3"/>
            <a:extLst>
              <a:ext uri="{FF2B5EF4-FFF2-40B4-BE49-F238E27FC236}">
                <a16:creationId xmlns:a16="http://schemas.microsoft.com/office/drawing/2014/main" id="{1F9ABD83-F9B8-4883-890A-DF4FAB34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33" y="1446663"/>
            <a:ext cx="3356212" cy="33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809D88E-BB4A-498D-91BE-4B1015A9E70D}"/>
              </a:ext>
            </a:extLst>
          </p:cNvPr>
          <p:cNvSpPr/>
          <p:nvPr/>
        </p:nvSpPr>
        <p:spPr>
          <a:xfrm>
            <a:off x="4556023" y="4949672"/>
            <a:ext cx="24589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  <a:t>Trello</a:t>
            </a:r>
          </a:p>
        </p:txBody>
      </p:sp>
      <p:sp>
        <p:nvSpPr>
          <p:cNvPr id="14" name="Shape 516">
            <a:extLst>
              <a:ext uri="{FF2B5EF4-FFF2-40B4-BE49-F238E27FC236}">
                <a16:creationId xmlns:a16="http://schemas.microsoft.com/office/drawing/2014/main" id="{75B9D021-F2B2-4969-8003-4CEE2F9F5D6B}"/>
              </a:ext>
            </a:extLst>
          </p:cNvPr>
          <p:cNvSpPr/>
          <p:nvPr/>
        </p:nvSpPr>
        <p:spPr>
          <a:xfrm>
            <a:off x="-1" y="6201590"/>
            <a:ext cx="12191998" cy="646331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lIns="25395" tIns="25395" rIns="25395" bIns="25395" anchor="ctr"/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Web </a:t>
            </a:r>
            <a:r>
              <a:rPr lang="en-US" sz="4800" dirty="0" err="1">
                <a:latin typeface="Agency FB" panose="020B0503020202020204" pitchFamily="34" charset="0"/>
                <a:cs typeface="Aharoni" panose="020B0604020202020204" pitchFamily="2" charset="-79"/>
              </a:rPr>
              <a:t>quản</a:t>
            </a: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 </a:t>
            </a:r>
            <a:r>
              <a:rPr lang="en-US" sz="4800" dirty="0" err="1">
                <a:latin typeface="Agency FB" panose="020B0503020202020204" pitchFamily="34" charset="0"/>
                <a:cs typeface="Aharoni" panose="020B0604020202020204" pitchFamily="2" charset="-79"/>
              </a:rPr>
              <a:t>lý</a:t>
            </a: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 </a:t>
            </a:r>
            <a:r>
              <a:rPr lang="en-US" sz="4800" dirty="0" err="1">
                <a:latin typeface="Agency FB" panose="020B0503020202020204" pitchFamily="34" charset="0"/>
                <a:cs typeface="Aharoni" panose="020B0604020202020204" pitchFamily="2" charset="-79"/>
              </a:rPr>
              <a:t>quán</a:t>
            </a: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 cafe</a:t>
            </a:r>
            <a:endParaRPr sz="4800" dirty="0">
              <a:latin typeface="Agency FB" panose="020B05030202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1581511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9" name="Rectangle 8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A839ED-8FA9-4BCD-98EF-B5939D5E7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" y="10079"/>
            <a:ext cx="12191997" cy="6858000"/>
          </a:xfrm>
          <a:prstGeom prst="rect">
            <a:avLst/>
          </a:prstGeom>
        </p:spPr>
      </p:pic>
      <p:sp>
        <p:nvSpPr>
          <p:cNvPr id="10" name="Shape 516">
            <a:extLst>
              <a:ext uri="{FF2B5EF4-FFF2-40B4-BE49-F238E27FC236}">
                <a16:creationId xmlns:a16="http://schemas.microsoft.com/office/drawing/2014/main" id="{5E38C4E7-784A-43DC-9F56-16B5973E7D06}"/>
              </a:ext>
            </a:extLst>
          </p:cNvPr>
          <p:cNvSpPr/>
          <p:nvPr/>
        </p:nvSpPr>
        <p:spPr>
          <a:xfrm>
            <a:off x="-1" y="10079"/>
            <a:ext cx="12191999" cy="769441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lIns="25395" tIns="25395" rIns="25395" bIns="25395" anchor="ctr"/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US" sz="4400" dirty="0">
                <a:latin typeface="Calibri (Body)"/>
              </a:rPr>
              <a:t>S</a:t>
            </a:r>
            <a:r>
              <a:rPr lang="vi-VN" sz="4400" dirty="0">
                <a:latin typeface="Calibri (Body)"/>
              </a:rPr>
              <a:t>ơ</a:t>
            </a:r>
            <a:r>
              <a:rPr lang="en-US" sz="4400" dirty="0">
                <a:latin typeface="Calibri (Body)"/>
              </a:rPr>
              <a:t> </a:t>
            </a:r>
            <a:r>
              <a:rPr lang="en-US" sz="4400" dirty="0" err="1">
                <a:latin typeface="Calibri (Body)"/>
              </a:rPr>
              <a:t>đồ</a:t>
            </a:r>
            <a:r>
              <a:rPr lang="en-US" sz="4400" dirty="0">
                <a:latin typeface="Calibri (Body)"/>
              </a:rPr>
              <a:t> </a:t>
            </a:r>
            <a:r>
              <a:rPr lang="en-US" sz="4400" dirty="0" err="1">
                <a:latin typeface="Calibri (Body)"/>
              </a:rPr>
              <a:t>quan</a:t>
            </a:r>
            <a:r>
              <a:rPr lang="en-US" sz="4400" dirty="0">
                <a:latin typeface="Calibri (Body)"/>
              </a:rPr>
              <a:t> </a:t>
            </a:r>
            <a:r>
              <a:rPr lang="en-US" sz="4400" dirty="0" err="1">
                <a:latin typeface="Calibri (Body)"/>
              </a:rPr>
              <a:t>hệ</a:t>
            </a:r>
            <a:r>
              <a:rPr lang="en-US" sz="4400" dirty="0">
                <a:latin typeface="Calibri (Body)"/>
              </a:rPr>
              <a:t> c</a:t>
            </a:r>
            <a:r>
              <a:rPr lang="vi-VN" sz="4400" dirty="0">
                <a:latin typeface="Calibri (Body)"/>
              </a:rPr>
              <a:t>ơ</a:t>
            </a:r>
            <a:r>
              <a:rPr lang="en-US" sz="4400" dirty="0">
                <a:latin typeface="Calibri (Body)"/>
              </a:rPr>
              <a:t> </a:t>
            </a:r>
            <a:r>
              <a:rPr lang="en-US" sz="4400" dirty="0" err="1">
                <a:latin typeface="Calibri (Body)"/>
              </a:rPr>
              <a:t>sở</a:t>
            </a:r>
            <a:r>
              <a:rPr lang="en-US" sz="4400" dirty="0">
                <a:latin typeface="Calibri (Body)"/>
              </a:rPr>
              <a:t> </a:t>
            </a:r>
            <a:r>
              <a:rPr lang="en-US" sz="4400" dirty="0" err="1">
                <a:latin typeface="Calibri (Body)"/>
              </a:rPr>
              <a:t>dữ</a:t>
            </a:r>
            <a:r>
              <a:rPr lang="en-US" sz="4400" dirty="0">
                <a:latin typeface="Calibri (Body)"/>
              </a:rPr>
              <a:t> </a:t>
            </a:r>
            <a:r>
              <a:rPr lang="en-US" sz="4400" dirty="0" err="1">
                <a:latin typeface="Calibri (Body)"/>
              </a:rPr>
              <a:t>liệu</a:t>
            </a:r>
            <a:endParaRPr sz="4400" dirty="0">
              <a:latin typeface="Calibri (Body)"/>
            </a:endParaRPr>
          </a:p>
        </p:txBody>
      </p:sp>
      <p:sp>
        <p:nvSpPr>
          <p:cNvPr id="11" name="Shape 516">
            <a:extLst>
              <a:ext uri="{FF2B5EF4-FFF2-40B4-BE49-F238E27FC236}">
                <a16:creationId xmlns:a16="http://schemas.microsoft.com/office/drawing/2014/main" id="{DD082153-157C-4B3D-9A72-A1CAA92A6954}"/>
              </a:ext>
            </a:extLst>
          </p:cNvPr>
          <p:cNvSpPr/>
          <p:nvPr/>
        </p:nvSpPr>
        <p:spPr>
          <a:xfrm>
            <a:off x="-1" y="6201590"/>
            <a:ext cx="12191998" cy="646331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lIns="25395" tIns="25395" rIns="25395" bIns="25395" anchor="ctr"/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Web </a:t>
            </a:r>
            <a:r>
              <a:rPr lang="en-US" sz="4800" dirty="0" err="1">
                <a:latin typeface="Agency FB" panose="020B0503020202020204" pitchFamily="34" charset="0"/>
                <a:cs typeface="Aharoni" panose="020B0604020202020204" pitchFamily="2" charset="-79"/>
              </a:rPr>
              <a:t>quản</a:t>
            </a: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 </a:t>
            </a:r>
            <a:r>
              <a:rPr lang="en-US" sz="4800" dirty="0" err="1">
                <a:latin typeface="Agency FB" panose="020B0503020202020204" pitchFamily="34" charset="0"/>
                <a:cs typeface="Aharoni" panose="020B0604020202020204" pitchFamily="2" charset="-79"/>
              </a:rPr>
              <a:t>lý</a:t>
            </a: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 </a:t>
            </a:r>
            <a:r>
              <a:rPr lang="en-US" sz="4800" dirty="0" err="1">
                <a:latin typeface="Agency FB" panose="020B0503020202020204" pitchFamily="34" charset="0"/>
                <a:cs typeface="Aharoni" panose="020B0604020202020204" pitchFamily="2" charset="-79"/>
              </a:rPr>
              <a:t>quán</a:t>
            </a: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 cafe</a:t>
            </a:r>
            <a:endParaRPr sz="4800" dirty="0">
              <a:latin typeface="Agency FB" panose="020B05030202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586508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9" name="Rectangle 8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hape 516">
            <a:extLst>
              <a:ext uri="{FF2B5EF4-FFF2-40B4-BE49-F238E27FC236}">
                <a16:creationId xmlns:a16="http://schemas.microsoft.com/office/drawing/2014/main" id="{5E38C4E7-784A-43DC-9F56-16B5973E7D06}"/>
              </a:ext>
            </a:extLst>
          </p:cNvPr>
          <p:cNvSpPr/>
          <p:nvPr/>
        </p:nvSpPr>
        <p:spPr>
          <a:xfrm>
            <a:off x="-1" y="10079"/>
            <a:ext cx="12191999" cy="769441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lIns="25395" tIns="25395" rIns="25395" bIns="25395" anchor="ctr"/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US" sz="4400" dirty="0" err="1">
                <a:latin typeface="Calibri (Body)"/>
              </a:rPr>
              <a:t>Giao</a:t>
            </a:r>
            <a:r>
              <a:rPr lang="en-US" sz="4400" dirty="0">
                <a:latin typeface="Calibri (Body)"/>
              </a:rPr>
              <a:t> </a:t>
            </a:r>
            <a:r>
              <a:rPr lang="en-US" sz="4400" dirty="0" err="1">
                <a:latin typeface="Calibri (Body)"/>
              </a:rPr>
              <a:t>diện</a:t>
            </a:r>
            <a:r>
              <a:rPr lang="en-US" sz="4400" dirty="0">
                <a:latin typeface="Calibri (Body)"/>
              </a:rPr>
              <a:t> </a:t>
            </a:r>
            <a:endParaRPr sz="4400" dirty="0">
              <a:latin typeface="Calibri (Body)"/>
            </a:endParaRPr>
          </a:p>
        </p:txBody>
      </p:sp>
      <p:sp>
        <p:nvSpPr>
          <p:cNvPr id="11" name="Shape 516">
            <a:extLst>
              <a:ext uri="{FF2B5EF4-FFF2-40B4-BE49-F238E27FC236}">
                <a16:creationId xmlns:a16="http://schemas.microsoft.com/office/drawing/2014/main" id="{DD082153-157C-4B3D-9A72-A1CAA92A6954}"/>
              </a:ext>
            </a:extLst>
          </p:cNvPr>
          <p:cNvSpPr/>
          <p:nvPr/>
        </p:nvSpPr>
        <p:spPr>
          <a:xfrm>
            <a:off x="-1" y="6201590"/>
            <a:ext cx="12191998" cy="646331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lIns="25395" tIns="25395" rIns="25395" bIns="25395" anchor="ctr"/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Web </a:t>
            </a:r>
            <a:r>
              <a:rPr lang="en-US" sz="4800" dirty="0" err="1">
                <a:latin typeface="Agency FB" panose="020B0503020202020204" pitchFamily="34" charset="0"/>
                <a:cs typeface="Aharoni" panose="020B0604020202020204" pitchFamily="2" charset="-79"/>
              </a:rPr>
              <a:t>quản</a:t>
            </a: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 </a:t>
            </a:r>
            <a:r>
              <a:rPr lang="en-US" sz="4800" dirty="0" err="1">
                <a:latin typeface="Agency FB" panose="020B0503020202020204" pitchFamily="34" charset="0"/>
                <a:cs typeface="Aharoni" panose="020B0604020202020204" pitchFamily="2" charset="-79"/>
              </a:rPr>
              <a:t>lý</a:t>
            </a: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 </a:t>
            </a:r>
            <a:r>
              <a:rPr lang="en-US" sz="4800" dirty="0" err="1">
                <a:latin typeface="Agency FB" panose="020B0503020202020204" pitchFamily="34" charset="0"/>
                <a:cs typeface="Aharoni" panose="020B0604020202020204" pitchFamily="2" charset="-79"/>
              </a:rPr>
              <a:t>quán</a:t>
            </a: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 cafe</a:t>
            </a:r>
            <a:endParaRPr sz="4800" dirty="0">
              <a:latin typeface="Agency FB" panose="020B0503020202020204" pitchFamily="34" charset="0"/>
              <a:cs typeface="Aharoni" panose="020B0604020202020204" pitchFamily="2" charset="-7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A3DA88-D6E0-440E-B780-8B788B74C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4306"/>
            <a:ext cx="12192000" cy="54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428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9" name="Rectangle 8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hape 516">
            <a:extLst>
              <a:ext uri="{FF2B5EF4-FFF2-40B4-BE49-F238E27FC236}">
                <a16:creationId xmlns:a16="http://schemas.microsoft.com/office/drawing/2014/main" id="{ECAFF5B3-9E9E-4187-8EA3-E9614E205EE1}"/>
              </a:ext>
            </a:extLst>
          </p:cNvPr>
          <p:cNvSpPr/>
          <p:nvPr/>
        </p:nvSpPr>
        <p:spPr>
          <a:xfrm>
            <a:off x="-1" y="10079"/>
            <a:ext cx="12191999" cy="769441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lIns="25395" tIns="25395" rIns="25395" bIns="25395" anchor="ctr"/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US" sz="4400" dirty="0" err="1">
                <a:latin typeface="Calibri (Body)"/>
              </a:rPr>
              <a:t>Các</a:t>
            </a:r>
            <a:r>
              <a:rPr lang="en-US" sz="4400" dirty="0">
                <a:latin typeface="Calibri (Body)"/>
              </a:rPr>
              <a:t> </a:t>
            </a:r>
            <a:r>
              <a:rPr lang="en-US" sz="4400" dirty="0" err="1">
                <a:latin typeface="Calibri (Body)"/>
              </a:rPr>
              <a:t>chức</a:t>
            </a:r>
            <a:r>
              <a:rPr lang="en-US" sz="4400" dirty="0">
                <a:latin typeface="Calibri (Body)"/>
              </a:rPr>
              <a:t> </a:t>
            </a:r>
            <a:r>
              <a:rPr lang="en-US" sz="4400" dirty="0" err="1">
                <a:latin typeface="Calibri (Body)"/>
              </a:rPr>
              <a:t>năng</a:t>
            </a:r>
            <a:r>
              <a:rPr lang="en-US" sz="4400" dirty="0">
                <a:latin typeface="Calibri (Body)"/>
              </a:rPr>
              <a:t> </a:t>
            </a:r>
            <a:r>
              <a:rPr lang="en-US" sz="4400" dirty="0" err="1">
                <a:latin typeface="Calibri (Body)"/>
              </a:rPr>
              <a:t>chính</a:t>
            </a:r>
            <a:endParaRPr sz="4400" dirty="0">
              <a:latin typeface="Calibri (Body)"/>
            </a:endParaRPr>
          </a:p>
        </p:txBody>
      </p:sp>
      <p:sp>
        <p:nvSpPr>
          <p:cNvPr id="14" name="Shape 516">
            <a:extLst>
              <a:ext uri="{FF2B5EF4-FFF2-40B4-BE49-F238E27FC236}">
                <a16:creationId xmlns:a16="http://schemas.microsoft.com/office/drawing/2014/main" id="{75B9D021-F2B2-4969-8003-4CEE2F9F5D6B}"/>
              </a:ext>
            </a:extLst>
          </p:cNvPr>
          <p:cNvSpPr/>
          <p:nvPr/>
        </p:nvSpPr>
        <p:spPr>
          <a:xfrm>
            <a:off x="-1" y="6201590"/>
            <a:ext cx="12191998" cy="646331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lIns="25395" tIns="25395" rIns="25395" bIns="25395" anchor="ctr"/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Web </a:t>
            </a:r>
            <a:r>
              <a:rPr lang="en-US" sz="4800" dirty="0" err="1">
                <a:latin typeface="Agency FB" panose="020B0503020202020204" pitchFamily="34" charset="0"/>
                <a:cs typeface="Aharoni" panose="020B0604020202020204" pitchFamily="2" charset="-79"/>
              </a:rPr>
              <a:t>quản</a:t>
            </a: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 </a:t>
            </a:r>
            <a:r>
              <a:rPr lang="en-US" sz="4800" dirty="0" err="1">
                <a:latin typeface="Agency FB" panose="020B0503020202020204" pitchFamily="34" charset="0"/>
                <a:cs typeface="Aharoni" panose="020B0604020202020204" pitchFamily="2" charset="-79"/>
              </a:rPr>
              <a:t>lý</a:t>
            </a: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 </a:t>
            </a:r>
            <a:r>
              <a:rPr lang="en-US" sz="4800" dirty="0" err="1">
                <a:latin typeface="Agency FB" panose="020B0503020202020204" pitchFamily="34" charset="0"/>
                <a:cs typeface="Aharoni" panose="020B0604020202020204" pitchFamily="2" charset="-79"/>
              </a:rPr>
              <a:t>quán</a:t>
            </a: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 cafe</a:t>
            </a:r>
            <a:endParaRPr sz="4800" dirty="0">
              <a:latin typeface="Agency FB" panose="020B0503020202020204" pitchFamily="34" charset="0"/>
              <a:cs typeface="Aharoni" panose="020B0604020202020204" pitchFamily="2" charset="-79"/>
            </a:endParaRPr>
          </a:p>
        </p:txBody>
      </p:sp>
      <p:pic>
        <p:nvPicPr>
          <p:cNvPr id="6148" name="Picture 4" descr="Kết quả hình ảnh cho CRUD&quot;">
            <a:extLst>
              <a:ext uri="{FF2B5EF4-FFF2-40B4-BE49-F238E27FC236}">
                <a16:creationId xmlns:a16="http://schemas.microsoft.com/office/drawing/2014/main" id="{C78022F0-FEC4-4CAF-A3CE-9F710A116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9598"/>
            <a:ext cx="12192000" cy="263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ED7662A-C22E-47C8-A1CF-73CEA220D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8" y="3475910"/>
            <a:ext cx="1866561" cy="186656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39B3AE-DBC0-45E6-A015-B6F49F26D2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500" y="3541663"/>
            <a:ext cx="1866561" cy="1866561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755A658E-41FF-4AC2-B4BF-4C395799AA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082" y="3541663"/>
            <a:ext cx="1866561" cy="1866561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A7E431D-C18F-4DDA-A950-980FC97DD6CB}"/>
              </a:ext>
            </a:extLst>
          </p:cNvPr>
          <p:cNvGrpSpPr/>
          <p:nvPr/>
        </p:nvGrpSpPr>
        <p:grpSpPr>
          <a:xfrm>
            <a:off x="7724775" y="3522612"/>
            <a:ext cx="2743200" cy="1866561"/>
            <a:chOff x="8096250" y="3617862"/>
            <a:chExt cx="2743200" cy="186656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ADF7D4A-127E-436D-AE22-142B67EC308E}"/>
                </a:ext>
              </a:extLst>
            </p:cNvPr>
            <p:cNvSpPr/>
            <p:nvPr/>
          </p:nvSpPr>
          <p:spPr>
            <a:xfrm>
              <a:off x="8096250" y="3617862"/>
              <a:ext cx="2743200" cy="186656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id="{CDE85F18-E6E1-4F74-8A13-47A661FB8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3237" y="3869816"/>
              <a:ext cx="632404" cy="63240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B13B81B-B19B-4404-BAF2-F84673D9D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1035" y="4659946"/>
              <a:ext cx="666750" cy="66675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9" name="Picture 28" descr="A close up of a cake&#10;&#10;Description automatically generated">
              <a:extLst>
                <a:ext uri="{FF2B5EF4-FFF2-40B4-BE49-F238E27FC236}">
                  <a16:creationId xmlns:a16="http://schemas.microsoft.com/office/drawing/2014/main" id="{CD3560BE-7C97-4D81-A1D8-135858A77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2628" y="3895716"/>
              <a:ext cx="632405" cy="63240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30" name="Picture 29" descr="A picture containing food, cake, sitting, table&#10;&#10;Description automatically generated">
              <a:extLst>
                <a:ext uri="{FF2B5EF4-FFF2-40B4-BE49-F238E27FC236}">
                  <a16:creationId xmlns:a16="http://schemas.microsoft.com/office/drawing/2014/main" id="{6C35080A-A381-41D5-A5B0-88D2F1937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2628" y="4644290"/>
              <a:ext cx="666750" cy="66675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6" name="Minus Sign 25">
            <a:extLst>
              <a:ext uri="{FF2B5EF4-FFF2-40B4-BE49-F238E27FC236}">
                <a16:creationId xmlns:a16="http://schemas.microsoft.com/office/drawing/2014/main" id="{CCF35F6D-4F7E-4640-AECE-F18E58596251}"/>
              </a:ext>
            </a:extLst>
          </p:cNvPr>
          <p:cNvSpPr/>
          <p:nvPr/>
        </p:nvSpPr>
        <p:spPr>
          <a:xfrm rot="2068226">
            <a:off x="9643043" y="4987294"/>
            <a:ext cx="2185513" cy="1075081"/>
          </a:xfrm>
          <a:prstGeom prst="mathMin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09E579-AE87-48BA-A569-5F1402348501}"/>
              </a:ext>
            </a:extLst>
          </p:cNvPr>
          <p:cNvSpPr/>
          <p:nvPr/>
        </p:nvSpPr>
        <p:spPr>
          <a:xfrm>
            <a:off x="360051" y="5418671"/>
            <a:ext cx="21034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Khu</a:t>
            </a:r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endParaRPr 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6E9F54-FC69-4021-965B-9746D47BC445}"/>
              </a:ext>
            </a:extLst>
          </p:cNvPr>
          <p:cNvSpPr/>
          <p:nvPr/>
        </p:nvSpPr>
        <p:spPr>
          <a:xfrm>
            <a:off x="3232988" y="5408091"/>
            <a:ext cx="10759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endParaRPr 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A5F8A4-E9BC-4DA7-B72C-FD2F9D6FB65B}"/>
              </a:ext>
            </a:extLst>
          </p:cNvPr>
          <p:cNvSpPr/>
          <p:nvPr/>
        </p:nvSpPr>
        <p:spPr>
          <a:xfrm>
            <a:off x="5195014" y="5493704"/>
            <a:ext cx="21226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D54887-A337-440F-B8D4-C5689A895C19}"/>
              </a:ext>
            </a:extLst>
          </p:cNvPr>
          <p:cNvSpPr/>
          <p:nvPr/>
        </p:nvSpPr>
        <p:spPr>
          <a:xfrm>
            <a:off x="8352144" y="5472216"/>
            <a:ext cx="11785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Món</a:t>
            </a:r>
            <a:endParaRPr 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54277E3-3457-4F93-A5E5-1C939F74D797}"/>
              </a:ext>
            </a:extLst>
          </p:cNvPr>
          <p:cNvGrpSpPr/>
          <p:nvPr/>
        </p:nvGrpSpPr>
        <p:grpSpPr>
          <a:xfrm>
            <a:off x="10181093" y="3537973"/>
            <a:ext cx="1800225" cy="828675"/>
            <a:chOff x="10181093" y="3537973"/>
            <a:chExt cx="1800225" cy="828675"/>
          </a:xfrm>
        </p:grpSpPr>
        <p:sp>
          <p:nvSpPr>
            <p:cNvPr id="35" name="Thought Bubble: Cloud 34">
              <a:extLst>
                <a:ext uri="{FF2B5EF4-FFF2-40B4-BE49-F238E27FC236}">
                  <a16:creationId xmlns:a16="http://schemas.microsoft.com/office/drawing/2014/main" id="{9BE8C6D1-5764-4153-9438-D12AD5C43CA2}"/>
                </a:ext>
              </a:extLst>
            </p:cNvPr>
            <p:cNvSpPr/>
            <p:nvPr/>
          </p:nvSpPr>
          <p:spPr>
            <a:xfrm rot="1155480">
              <a:off x="10181093" y="3537973"/>
              <a:ext cx="1800225" cy="828675"/>
            </a:xfrm>
            <a:prstGeom prst="cloudCallou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DB38AB8-8E0F-4043-B56C-18A2BA299461}"/>
                </a:ext>
              </a:extLst>
            </p:cNvPr>
            <p:cNvSpPr/>
            <p:nvPr/>
          </p:nvSpPr>
          <p:spPr>
            <a:xfrm rot="1522626">
              <a:off x="10426980" y="3730935"/>
              <a:ext cx="134524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Tìm</a:t>
              </a:r>
              <a:r>
                <a:rPr lang="en-US" sz="2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spc="50" dirty="0" err="1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kiếm</a:t>
              </a:r>
              <a:endParaRPr lang="en-US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875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31" grpId="0"/>
      <p:bldP spid="33" grpId="0"/>
      <p:bldP spid="34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9" name="Rectangle 8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hape 516">
            <a:extLst>
              <a:ext uri="{FF2B5EF4-FFF2-40B4-BE49-F238E27FC236}">
                <a16:creationId xmlns:a16="http://schemas.microsoft.com/office/drawing/2014/main" id="{ECAFF5B3-9E9E-4187-8EA3-E9614E205EE1}"/>
              </a:ext>
            </a:extLst>
          </p:cNvPr>
          <p:cNvSpPr/>
          <p:nvPr/>
        </p:nvSpPr>
        <p:spPr>
          <a:xfrm>
            <a:off x="-1" y="10079"/>
            <a:ext cx="12191999" cy="769441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lIns="25395" tIns="25395" rIns="25395" bIns="25395" anchor="ctr"/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US" sz="4400" dirty="0" err="1">
                <a:latin typeface="Calibri (Body)"/>
              </a:rPr>
              <a:t>Các</a:t>
            </a:r>
            <a:r>
              <a:rPr lang="en-US" sz="4400" dirty="0">
                <a:latin typeface="Calibri (Body)"/>
              </a:rPr>
              <a:t> </a:t>
            </a:r>
            <a:r>
              <a:rPr lang="en-US" sz="4400" dirty="0" err="1">
                <a:latin typeface="Calibri (Body)"/>
              </a:rPr>
              <a:t>chức</a:t>
            </a:r>
            <a:r>
              <a:rPr lang="en-US" sz="4400" dirty="0">
                <a:latin typeface="Calibri (Body)"/>
              </a:rPr>
              <a:t> </a:t>
            </a:r>
            <a:r>
              <a:rPr lang="en-US" sz="4400" dirty="0" err="1">
                <a:latin typeface="Calibri (Body)"/>
              </a:rPr>
              <a:t>năng</a:t>
            </a:r>
            <a:r>
              <a:rPr lang="en-US" sz="4400" dirty="0">
                <a:latin typeface="Calibri (Body)"/>
              </a:rPr>
              <a:t> </a:t>
            </a:r>
            <a:r>
              <a:rPr lang="en-US" sz="4400" dirty="0" err="1">
                <a:latin typeface="Calibri (Body)"/>
              </a:rPr>
              <a:t>ch</a:t>
            </a:r>
            <a:r>
              <a:rPr lang="vi-VN" sz="4400" dirty="0">
                <a:latin typeface="Calibri (Body)"/>
              </a:rPr>
              <a:t>ư</a:t>
            </a:r>
            <a:r>
              <a:rPr lang="en-US" sz="4400" dirty="0">
                <a:latin typeface="Calibri (Body)"/>
              </a:rPr>
              <a:t>a </a:t>
            </a:r>
            <a:r>
              <a:rPr lang="en-US" sz="4400" dirty="0" err="1">
                <a:latin typeface="Calibri (Body)"/>
              </a:rPr>
              <a:t>hoàn</a:t>
            </a:r>
            <a:r>
              <a:rPr lang="en-US" sz="4400" dirty="0">
                <a:latin typeface="Calibri (Body)"/>
              </a:rPr>
              <a:t> </a:t>
            </a:r>
            <a:r>
              <a:rPr lang="en-US" sz="4400" dirty="0" err="1">
                <a:latin typeface="Calibri (Body)"/>
              </a:rPr>
              <a:t>thiện</a:t>
            </a:r>
            <a:endParaRPr sz="4400" dirty="0">
              <a:latin typeface="Calibri (Body)"/>
            </a:endParaRPr>
          </a:p>
        </p:txBody>
      </p:sp>
      <p:sp>
        <p:nvSpPr>
          <p:cNvPr id="14" name="Shape 516">
            <a:extLst>
              <a:ext uri="{FF2B5EF4-FFF2-40B4-BE49-F238E27FC236}">
                <a16:creationId xmlns:a16="http://schemas.microsoft.com/office/drawing/2014/main" id="{75B9D021-F2B2-4969-8003-4CEE2F9F5D6B}"/>
              </a:ext>
            </a:extLst>
          </p:cNvPr>
          <p:cNvSpPr/>
          <p:nvPr/>
        </p:nvSpPr>
        <p:spPr>
          <a:xfrm>
            <a:off x="-1" y="6201590"/>
            <a:ext cx="12191998" cy="646331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lIns="25395" tIns="25395" rIns="25395" bIns="25395" anchor="ctr"/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Web </a:t>
            </a:r>
            <a:r>
              <a:rPr lang="en-US" sz="4800" dirty="0" err="1">
                <a:latin typeface="Agency FB" panose="020B0503020202020204" pitchFamily="34" charset="0"/>
                <a:cs typeface="Aharoni" panose="020B0604020202020204" pitchFamily="2" charset="-79"/>
              </a:rPr>
              <a:t>quản</a:t>
            </a: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 </a:t>
            </a:r>
            <a:r>
              <a:rPr lang="en-US" sz="4800" dirty="0" err="1">
                <a:latin typeface="Agency FB" panose="020B0503020202020204" pitchFamily="34" charset="0"/>
                <a:cs typeface="Aharoni" panose="020B0604020202020204" pitchFamily="2" charset="-79"/>
              </a:rPr>
              <a:t>lý</a:t>
            </a: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 </a:t>
            </a:r>
            <a:r>
              <a:rPr lang="en-US" sz="4800" dirty="0" err="1">
                <a:latin typeface="Agency FB" panose="020B0503020202020204" pitchFamily="34" charset="0"/>
                <a:cs typeface="Aharoni" panose="020B0604020202020204" pitchFamily="2" charset="-79"/>
              </a:rPr>
              <a:t>quán</a:t>
            </a: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 cafe</a:t>
            </a:r>
            <a:endParaRPr sz="4800" dirty="0">
              <a:latin typeface="Agency FB" panose="020B0503020202020204" pitchFamily="34" charset="0"/>
              <a:cs typeface="Aharoni" panose="020B0604020202020204" pitchFamily="2" charset="-79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F1D5A47-2330-424C-8253-2A365B50A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55" y="2436412"/>
            <a:ext cx="1985175" cy="1985175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95B6EB-38B5-4EC4-BB9F-6829033BC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828" y="2403326"/>
            <a:ext cx="2147073" cy="214707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21F1F1-5C40-4537-B1DB-D374B20CC563}"/>
              </a:ext>
            </a:extLst>
          </p:cNvPr>
          <p:cNvSpPr/>
          <p:nvPr/>
        </p:nvSpPr>
        <p:spPr>
          <a:xfrm>
            <a:off x="2264320" y="4943266"/>
            <a:ext cx="26276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Đăng </a:t>
            </a:r>
            <a:r>
              <a:rPr lang="en-US" sz="36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8CFB92-B6DF-4B7D-962B-4B84ED507F10}"/>
              </a:ext>
            </a:extLst>
          </p:cNvPr>
          <p:cNvSpPr/>
          <p:nvPr/>
        </p:nvSpPr>
        <p:spPr>
          <a:xfrm>
            <a:off x="7545495" y="4943265"/>
            <a:ext cx="14478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UX/UI</a:t>
            </a:r>
            <a:endParaRPr lang="en-US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0835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9" name="Rectangle 8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hape 516">
            <a:extLst>
              <a:ext uri="{FF2B5EF4-FFF2-40B4-BE49-F238E27FC236}">
                <a16:creationId xmlns:a16="http://schemas.microsoft.com/office/drawing/2014/main" id="{ECAFF5B3-9E9E-4187-8EA3-E9614E205EE1}"/>
              </a:ext>
            </a:extLst>
          </p:cNvPr>
          <p:cNvSpPr/>
          <p:nvPr/>
        </p:nvSpPr>
        <p:spPr>
          <a:xfrm>
            <a:off x="-1" y="10079"/>
            <a:ext cx="12191999" cy="769441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lIns="25395" tIns="25395" rIns="25395" bIns="25395" anchor="ctr"/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US" sz="4400" dirty="0">
                <a:latin typeface="Calibri (Body)"/>
              </a:rPr>
              <a:t>Demo</a:t>
            </a:r>
            <a:endParaRPr sz="4400" dirty="0">
              <a:latin typeface="Calibri (Body)"/>
            </a:endParaRPr>
          </a:p>
        </p:txBody>
      </p:sp>
      <p:sp>
        <p:nvSpPr>
          <p:cNvPr id="14" name="Shape 516">
            <a:extLst>
              <a:ext uri="{FF2B5EF4-FFF2-40B4-BE49-F238E27FC236}">
                <a16:creationId xmlns:a16="http://schemas.microsoft.com/office/drawing/2014/main" id="{75B9D021-F2B2-4969-8003-4CEE2F9F5D6B}"/>
              </a:ext>
            </a:extLst>
          </p:cNvPr>
          <p:cNvSpPr/>
          <p:nvPr/>
        </p:nvSpPr>
        <p:spPr>
          <a:xfrm>
            <a:off x="-1" y="6201590"/>
            <a:ext cx="12191998" cy="646331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lIns="25395" tIns="25395" rIns="25395" bIns="25395" anchor="ctr"/>
          <a:lstStyle/>
          <a:p>
            <a:pPr algn="ctr" defTabSz="228554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Web </a:t>
            </a:r>
            <a:r>
              <a:rPr lang="en-US" sz="4800" dirty="0" err="1">
                <a:latin typeface="Agency FB" panose="020B0503020202020204" pitchFamily="34" charset="0"/>
                <a:cs typeface="Aharoni" panose="020B0604020202020204" pitchFamily="2" charset="-79"/>
              </a:rPr>
              <a:t>quản</a:t>
            </a: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 </a:t>
            </a:r>
            <a:r>
              <a:rPr lang="en-US" sz="4800" dirty="0" err="1">
                <a:latin typeface="Agency FB" panose="020B0503020202020204" pitchFamily="34" charset="0"/>
                <a:cs typeface="Aharoni" panose="020B0604020202020204" pitchFamily="2" charset="-79"/>
              </a:rPr>
              <a:t>lý</a:t>
            </a: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 </a:t>
            </a:r>
            <a:r>
              <a:rPr lang="en-US" sz="4800" dirty="0" err="1">
                <a:latin typeface="Agency FB" panose="020B0503020202020204" pitchFamily="34" charset="0"/>
                <a:cs typeface="Aharoni" panose="020B0604020202020204" pitchFamily="2" charset="-79"/>
              </a:rPr>
              <a:t>quán</a:t>
            </a:r>
            <a:r>
              <a:rPr lang="en-US" sz="4800" dirty="0">
                <a:latin typeface="Agency FB" panose="020B0503020202020204" pitchFamily="34" charset="0"/>
                <a:cs typeface="Aharoni" panose="020B0604020202020204" pitchFamily="2" charset="-79"/>
              </a:rPr>
              <a:t> cafe</a:t>
            </a:r>
            <a:endParaRPr sz="4800" dirty="0">
              <a:latin typeface="Agency FB" panose="020B0503020202020204" pitchFamily="34" charset="0"/>
              <a:cs typeface="Aharoni" panose="020B0604020202020204" pitchFamily="2" charset="-79"/>
            </a:endParaRPr>
          </a:p>
        </p:txBody>
      </p:sp>
      <p:pic>
        <p:nvPicPr>
          <p:cNvPr id="4" name="Picture 3" descr="A picture containing screenshot, drawing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9A58D66-F57D-4B45-B1A0-7399DD52D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814" y="827814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7425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128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Agency FB</vt:lpstr>
      <vt:lpstr>Arial</vt:lpstr>
      <vt:lpstr>Berlin Sans FB Demi</vt:lpstr>
      <vt:lpstr>Calibri</vt:lpstr>
      <vt:lpstr>Calibri (Body)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DangPhong Nguyen</dc:creator>
  <cp:lastModifiedBy>DangPhong Nguyen</cp:lastModifiedBy>
  <cp:revision>56</cp:revision>
  <dcterms:created xsi:type="dcterms:W3CDTF">2019-10-28T15:56:32Z</dcterms:created>
  <dcterms:modified xsi:type="dcterms:W3CDTF">2019-10-29T10:23:48Z</dcterms:modified>
</cp:coreProperties>
</file>