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206400" cy="3291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25" d="100"/>
          <a:sy n="25" d="100"/>
        </p:scale>
        <p:origin x="7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th1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" name="Group2"/>
          <p:cNvGrpSpPr/>
          <p:nvPr/>
        </p:nvGrpSpPr>
        <p:grpSpPr>
          <a:xfrm>
            <a:off x="1959737" y="536321"/>
            <a:ext cx="47200439" cy="6267323"/>
            <a:chOff x="1959737" y="536321"/>
            <a:chExt cx="47200439" cy="6267323"/>
          </a:xfrm>
        </p:grpSpPr>
        <p:sp>
          <p:nvSpPr>
            <p:cNvPr id="3" name="Path3"/>
            <p:cNvSpPr/>
            <p:nvPr/>
          </p:nvSpPr>
          <p:spPr>
            <a:xfrm>
              <a:off x="1972310" y="548894"/>
              <a:ext cx="47175294" cy="6242177"/>
            </a:xfrm>
            <a:custGeom>
              <a:avLst/>
              <a:gdLst/>
              <a:ahLst/>
              <a:cxnLst/>
              <a:rect l="l" t="t" r="r" b="b"/>
              <a:pathLst>
                <a:path w="47175294" h="6242177">
                  <a:moveTo>
                    <a:pt x="0" y="1040383"/>
                  </a:moveTo>
                  <a:cubicBezTo>
                    <a:pt x="0" y="465708"/>
                    <a:pt x="465709" y="0"/>
                    <a:pt x="1040384" y="0"/>
                  </a:cubicBezTo>
                  <a:lnTo>
                    <a:pt x="46134908" y="0"/>
                  </a:lnTo>
                  <a:cubicBezTo>
                    <a:pt x="46709584" y="0"/>
                    <a:pt x="47175296" y="465708"/>
                    <a:pt x="47175296" y="1040383"/>
                  </a:cubicBezTo>
                  <a:lnTo>
                    <a:pt x="47175296" y="5201791"/>
                  </a:lnTo>
                  <a:cubicBezTo>
                    <a:pt x="47175296" y="5776469"/>
                    <a:pt x="46709584" y="6242177"/>
                    <a:pt x="46134908" y="6242177"/>
                  </a:cubicBezTo>
                  <a:lnTo>
                    <a:pt x="1040384" y="6242177"/>
                  </a:lnTo>
                  <a:cubicBezTo>
                    <a:pt x="465709" y="6242177"/>
                    <a:pt x="0" y="5776469"/>
                    <a:pt x="0" y="5201791"/>
                  </a:cubicBezTo>
                  <a:lnTo>
                    <a:pt x="0" y="10403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" name="Path4"/>
            <p:cNvSpPr/>
            <p:nvPr/>
          </p:nvSpPr>
          <p:spPr>
            <a:xfrm>
              <a:off x="1959737" y="536321"/>
              <a:ext cx="47200439" cy="6267323"/>
            </a:xfrm>
            <a:custGeom>
              <a:avLst/>
              <a:gdLst/>
              <a:ahLst/>
              <a:cxnLst/>
              <a:rect l="l" t="t" r="r" b="b"/>
              <a:pathLst>
                <a:path w="47200439" h="6267323">
                  <a:moveTo>
                    <a:pt x="12573" y="1052956"/>
                  </a:moveTo>
                  <a:cubicBezTo>
                    <a:pt x="12573" y="478281"/>
                    <a:pt x="478282" y="12573"/>
                    <a:pt x="1052957" y="12573"/>
                  </a:cubicBezTo>
                  <a:lnTo>
                    <a:pt x="46147480" y="12573"/>
                  </a:lnTo>
                  <a:cubicBezTo>
                    <a:pt x="46722156" y="12573"/>
                    <a:pt x="47187868" y="478281"/>
                    <a:pt x="47187868" y="1052956"/>
                  </a:cubicBezTo>
                  <a:lnTo>
                    <a:pt x="47187868" y="5214364"/>
                  </a:lnTo>
                  <a:cubicBezTo>
                    <a:pt x="47187868" y="5789042"/>
                    <a:pt x="46722156" y="6254750"/>
                    <a:pt x="46147480" y="6254750"/>
                  </a:cubicBezTo>
                  <a:lnTo>
                    <a:pt x="1052957" y="6254750"/>
                  </a:lnTo>
                  <a:cubicBezTo>
                    <a:pt x="478282" y="6254750"/>
                    <a:pt x="12573" y="5789042"/>
                    <a:pt x="12573" y="5214364"/>
                  </a:cubicBezTo>
                  <a:lnTo>
                    <a:pt x="12573" y="1052956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573" cap="sq">
              <a:solidFill>
                <a:srgbClr val="4472C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5" name="Image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1287401"/>
              <a:ext cx="4996434" cy="4764785"/>
            </a:xfrm>
            <a:prstGeom prst="rect">
              <a:avLst/>
            </a:prstGeom>
            <a:noFill/>
          </p:spPr>
        </p:pic>
        <p:pic>
          <p:nvPicPr>
            <p:cNvPr id="6" name="Image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9776" y="1287401"/>
              <a:ext cx="4767832" cy="4764785"/>
            </a:xfrm>
            <a:prstGeom prst="rect">
              <a:avLst/>
            </a:prstGeom>
            <a:noFill/>
          </p:spPr>
        </p:pic>
      </p:grpSp>
      <p:sp>
        <p:nvSpPr>
          <p:cNvPr id="8" name="Path8"/>
          <p:cNvSpPr/>
          <p:nvPr/>
        </p:nvSpPr>
        <p:spPr>
          <a:xfrm>
            <a:off x="16051150" y="7950707"/>
            <a:ext cx="152400" cy="23815345"/>
          </a:xfrm>
          <a:custGeom>
            <a:avLst/>
            <a:gdLst/>
            <a:ahLst/>
            <a:cxnLst/>
            <a:rect l="l" t="t" r="r" b="b"/>
            <a:pathLst>
              <a:path w="152400" h="23815345">
                <a:moveTo>
                  <a:pt x="76200" y="76200"/>
                </a:moveTo>
                <a:lnTo>
                  <a:pt x="76200" y="23739144"/>
                </a:lnTo>
              </a:path>
            </a:pathLst>
          </a:custGeom>
          <a:solidFill>
            <a:srgbClr val="FFFFFF">
              <a:alpha val="0"/>
            </a:srgbClr>
          </a:solidFill>
          <a:ln w="30480" cap="sq">
            <a:solidFill>
              <a:srgbClr val="5B9B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9" name="Path9"/>
          <p:cNvSpPr/>
          <p:nvPr/>
        </p:nvSpPr>
        <p:spPr>
          <a:xfrm>
            <a:off x="16720566" y="7950707"/>
            <a:ext cx="152400" cy="23815345"/>
          </a:xfrm>
          <a:custGeom>
            <a:avLst/>
            <a:gdLst/>
            <a:ahLst/>
            <a:cxnLst/>
            <a:rect l="l" t="t" r="r" b="b"/>
            <a:pathLst>
              <a:path w="152400" h="23815345">
                <a:moveTo>
                  <a:pt x="76200" y="76200"/>
                </a:moveTo>
                <a:lnTo>
                  <a:pt x="76200" y="23739144"/>
                </a:lnTo>
              </a:path>
            </a:pathLst>
          </a:custGeom>
          <a:solidFill>
            <a:srgbClr val="FFFFFF">
              <a:alpha val="0"/>
            </a:srgbClr>
          </a:solidFill>
          <a:ln w="30480" cap="sq">
            <a:solidFill>
              <a:srgbClr val="5B9BD5"/>
            </a:solidFill>
            <a:prstDash val="sysDashDot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" name="Path10"/>
          <p:cNvSpPr/>
          <p:nvPr/>
        </p:nvSpPr>
        <p:spPr>
          <a:xfrm>
            <a:off x="34377252" y="7950707"/>
            <a:ext cx="152400" cy="23815345"/>
          </a:xfrm>
          <a:custGeom>
            <a:avLst/>
            <a:gdLst/>
            <a:ahLst/>
            <a:cxnLst/>
            <a:rect l="l" t="t" r="r" b="b"/>
            <a:pathLst>
              <a:path w="152400" h="23815345">
                <a:moveTo>
                  <a:pt x="76200" y="76200"/>
                </a:moveTo>
                <a:lnTo>
                  <a:pt x="76200" y="23739144"/>
                </a:lnTo>
              </a:path>
            </a:pathLst>
          </a:custGeom>
          <a:solidFill>
            <a:srgbClr val="FFFFFF">
              <a:alpha val="0"/>
            </a:srgbClr>
          </a:solidFill>
          <a:ln w="30480" cap="sq">
            <a:solidFill>
              <a:srgbClr val="5B9BD5"/>
            </a:solidFill>
            <a:prstDash val="sysDashDot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1" name="Path11"/>
          <p:cNvSpPr/>
          <p:nvPr/>
        </p:nvSpPr>
        <p:spPr>
          <a:xfrm>
            <a:off x="35046668" y="7950707"/>
            <a:ext cx="152400" cy="23815345"/>
          </a:xfrm>
          <a:custGeom>
            <a:avLst/>
            <a:gdLst/>
            <a:ahLst/>
            <a:cxnLst/>
            <a:rect l="l" t="t" r="r" b="b"/>
            <a:pathLst>
              <a:path w="152400" h="23815345">
                <a:moveTo>
                  <a:pt x="76200" y="76200"/>
                </a:moveTo>
                <a:lnTo>
                  <a:pt x="76200" y="23739144"/>
                </a:lnTo>
              </a:path>
            </a:pathLst>
          </a:custGeom>
          <a:solidFill>
            <a:srgbClr val="FFFFFF">
              <a:alpha val="0"/>
            </a:srgbClr>
          </a:solidFill>
          <a:ln w="30480" cap="sq">
            <a:solidFill>
              <a:srgbClr val="5B9BD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12" name="Group12"/>
          <p:cNvGrpSpPr/>
          <p:nvPr/>
        </p:nvGrpSpPr>
        <p:grpSpPr>
          <a:xfrm>
            <a:off x="1965833" y="7276210"/>
            <a:ext cx="13120879" cy="986029"/>
            <a:chOff x="1965833" y="7276210"/>
            <a:chExt cx="13120879" cy="986029"/>
          </a:xfrm>
          <a:solidFill>
            <a:schemeClr val="accent6">
              <a:lumMod val="75000"/>
            </a:schemeClr>
          </a:solidFill>
        </p:grpSpPr>
        <p:pic>
          <p:nvPicPr>
            <p:cNvPr id="13" name="Image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2310" y="7282688"/>
              <a:ext cx="13107926" cy="973073"/>
            </a:xfrm>
            <a:prstGeom prst="rect">
              <a:avLst/>
            </a:prstGeom>
            <a:grpFill/>
          </p:spPr>
        </p:pic>
        <p:sp>
          <p:nvSpPr>
            <p:cNvPr id="14" name="Text Box14"/>
            <p:cNvSpPr txBox="1"/>
            <p:nvPr/>
          </p:nvSpPr>
          <p:spPr>
            <a:xfrm>
              <a:off x="1965833" y="7276210"/>
              <a:ext cx="13120879" cy="986029"/>
            </a:xfrm>
            <a:prstGeom prst="rect">
              <a:avLst/>
            </a:prstGeom>
            <a:grpFill/>
            <a:ln w="6477">
              <a:solidFill>
                <a:srgbClr val="5B9BD5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1780"/>
                </a:lnSpc>
              </a:pPr>
              <a:endParaRPr/>
            </a:p>
            <a:p>
              <a:pPr marL="5373370" algn="l" rtl="0">
                <a:lnSpc>
                  <a:spcPts val="4429"/>
                </a:lnSpc>
              </a:pP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TÓM</a:t>
              </a:r>
              <a:r>
                <a:rPr lang="en-US" altLang="zh-CN" sz="4000" b="1" spc="-7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TẮT</a:t>
              </a:r>
              <a:endParaRPr lang="en-US" altLang="zh-CN" sz="4000"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15" name="Group15"/>
          <p:cNvGrpSpPr/>
          <p:nvPr/>
        </p:nvGrpSpPr>
        <p:grpSpPr>
          <a:xfrm>
            <a:off x="35850700" y="7276210"/>
            <a:ext cx="13304900" cy="1171576"/>
            <a:chOff x="35850700" y="7276210"/>
            <a:chExt cx="13304900" cy="1171576"/>
          </a:xfrm>
          <a:solidFill>
            <a:schemeClr val="accent6">
              <a:lumMod val="75000"/>
            </a:schemeClr>
          </a:solidFill>
        </p:grpSpPr>
        <p:pic>
          <p:nvPicPr>
            <p:cNvPr id="16" name="Image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57180" y="7282688"/>
              <a:ext cx="13291944" cy="1158620"/>
            </a:xfrm>
            <a:prstGeom prst="rect">
              <a:avLst/>
            </a:prstGeom>
            <a:grpFill/>
          </p:spPr>
        </p:pic>
        <p:sp>
          <p:nvSpPr>
            <p:cNvPr id="17" name="Text Box17"/>
            <p:cNvSpPr txBox="1"/>
            <p:nvPr/>
          </p:nvSpPr>
          <p:spPr>
            <a:xfrm>
              <a:off x="35850700" y="7276210"/>
              <a:ext cx="13304900" cy="1171576"/>
            </a:xfrm>
            <a:prstGeom prst="rect">
              <a:avLst/>
            </a:prstGeom>
            <a:grpFill/>
            <a:ln w="6477">
              <a:solidFill>
                <a:srgbClr val="5B9BD5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2513"/>
                </a:lnSpc>
              </a:pPr>
              <a:endParaRPr/>
            </a:p>
            <a:p>
              <a:pPr marL="2244348" algn="l" rtl="0">
                <a:lnSpc>
                  <a:spcPts val="4427"/>
                </a:lnSpc>
              </a:pP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KẾT</a:t>
              </a:r>
              <a:r>
                <a:rPr lang="en-US" altLang="zh-CN" sz="4000" b="1" spc="-74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LUẬN</a:t>
              </a:r>
              <a:r>
                <a:rPr lang="en-US" altLang="zh-CN" sz="4000" b="1" spc="-87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</a:t>
              </a:r>
              <a:r>
                <a:rPr lang="en-US" altLang="zh-CN" sz="4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-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HƯỚNG</a:t>
              </a:r>
              <a:r>
                <a:rPr lang="en-US" altLang="zh-CN" sz="4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4000" b="1" spc="-148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TRIỂN</a:t>
              </a:r>
              <a:endParaRPr lang="en-US" altLang="zh-CN" sz="4000"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18" name="Group18"/>
          <p:cNvGrpSpPr/>
          <p:nvPr/>
        </p:nvGrpSpPr>
        <p:grpSpPr>
          <a:xfrm>
            <a:off x="35832028" y="8420049"/>
            <a:ext cx="13315572" cy="13409564"/>
            <a:chOff x="35832028" y="8420049"/>
            <a:chExt cx="13315572" cy="13632434"/>
          </a:xfrm>
        </p:grpSpPr>
        <p:sp>
          <p:nvSpPr>
            <p:cNvPr id="19" name="Text Box19"/>
            <p:cNvSpPr txBox="1"/>
            <p:nvPr/>
          </p:nvSpPr>
          <p:spPr>
            <a:xfrm>
              <a:off x="35832028" y="8420049"/>
              <a:ext cx="13315572" cy="12626533"/>
            </a:xfrm>
            <a:prstGeom prst="rect">
              <a:avLst/>
            </a:prstGeom>
            <a:ln w="12573">
              <a:solidFill>
                <a:srgbClr val="FFC000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2190"/>
                </a:lnSpc>
              </a:pPr>
              <a:endParaRPr dirty="0"/>
            </a:p>
            <a:p>
              <a:pPr marL="241428" algn="l" rtl="0">
                <a:lnSpc>
                  <a:spcPts val="4317"/>
                </a:lnSpc>
              </a:pP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Kết</a:t>
              </a:r>
              <a:r>
                <a:rPr lang="en-US" altLang="zh-CN" sz="3900" b="1" i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luận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812928" marR="1420361" lvl="1" indent="-57150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hiển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thị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điều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khiển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sử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dụng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để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dạng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thêm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mặt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training,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bật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tắt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đèn</a:t>
              </a:r>
              <a:r>
                <a:rPr lang="en-US" sz="3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3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đóng</a:t>
              </a:r>
              <a:r>
                <a:rPr lang="en-US" sz="3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cửa</a:t>
              </a:r>
              <a:r>
                <a:rPr lang="en-US" sz="3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màn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cảm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ứng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dung</a:t>
              </a:r>
              <a:r>
                <a:rPr lang="en-US" sz="3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3900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endParaRPr>
            </a:p>
            <a:p>
              <a:pPr marL="812928" marR="1420361" lvl="1" indent="-57150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sz="39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Chương</a:t>
              </a:r>
              <a:r>
                <a:rPr lang="en-US" sz="3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xử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ảnh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nhận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khuôn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mặt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9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3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CSDL</a:t>
              </a:r>
              <a:r>
                <a:rPr lang="en-US" sz="3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812928" marR="1420361" lvl="1" indent="-57150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Phát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ra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tín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hiệu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cảnh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báo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với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khuôn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mặt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lạ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.</a:t>
              </a:r>
              <a:endParaRPr lang="en-US" altLang="zh-CN" sz="3900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endParaRPr>
            </a:p>
            <a:p>
              <a:pPr marL="812928" marR="392461" lvl="0" indent="-57150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Hệ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thống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hoạt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động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tốt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trong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môi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trường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ánh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sáng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hợp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lý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và</a:t>
              </a:r>
              <a:r>
                <a:rPr lang="en-US" altLang="zh-CN" sz="39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khuôn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mặt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không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bị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che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khuất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.</a:t>
              </a:r>
            </a:p>
            <a:p>
              <a:pPr marL="812928" marR="392461" lvl="0" indent="-57150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Với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dữ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liệu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trong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CSDL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càng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nhiều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quá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trình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khởi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động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nhận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diện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càng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chậm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altLang="zh-CN" sz="3900" dirty="0" err="1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đi</a:t>
              </a:r>
              <a:r>
                <a:rPr lang="en-US" altLang="zh-CN" sz="3900" dirty="0" smtClean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241428" algn="l" rtl="0">
                <a:lnSpc>
                  <a:spcPts val="4317"/>
                </a:lnSpc>
                <a:spcBef>
                  <a:spcPts val="1863"/>
                </a:spcBef>
              </a:pPr>
              <a:r>
                <a:rPr lang="en-US" altLang="zh-CN" sz="3900" b="1" i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Hướng</a:t>
              </a:r>
              <a:r>
                <a:rPr lang="en-US" altLang="zh-CN" sz="3900" b="1" i="1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3900" b="1" i="1" spc="12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triển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812928" marR="307765" indent="-571500" algn="l" rtl="0">
                <a:lnSpc>
                  <a:spcPts val="4696"/>
                </a:lnSpc>
                <a:spcBef>
                  <a:spcPts val="809"/>
                </a:spcBef>
                <a:buFont typeface="Wingdings" panose="05000000000000000000" pitchFamily="2" charset="2"/>
                <a:buChar char="v"/>
              </a:pP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Thêm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tính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năng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gửi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cảnh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báo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bằng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hình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ảnh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đến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email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của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chủ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nhà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nếu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hệ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thống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hiện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lạ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812928" marR="798113" indent="-571500" algn="l" rtl="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Thêm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tính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năng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bảo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mật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chức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năng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thêm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endParaRPr lang="en-US" altLang="zh-CN" sz="39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endParaRPr>
            </a:p>
            <a:p>
              <a:pPr marL="812928" marR="798113" indent="-571500" algn="l" rtl="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Nâng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cấp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bộ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xử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lý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mới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để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quá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trình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dạng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cập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dữ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liệu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nhanh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hơn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812928" marR="703013" indent="-571500" algn="l" rtl="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triển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thêm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các</a:t>
              </a:r>
              <a:r>
                <a:rPr lang="en-US" altLang="zh-CN" sz="3900" spc="-16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chức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năng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mở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cửa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với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bảo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mật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số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trong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trường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hợp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camera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trục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trặc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21" name="Image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53970" y="21102268"/>
              <a:ext cx="13290420" cy="943737"/>
            </a:xfrm>
            <a:prstGeom prst="rect">
              <a:avLst/>
            </a:prstGeom>
            <a:noFill/>
          </p:spPr>
        </p:pic>
        <p:sp>
          <p:nvSpPr>
            <p:cNvPr id="22" name="Text Box22"/>
            <p:cNvSpPr txBox="1"/>
            <p:nvPr/>
          </p:nvSpPr>
          <p:spPr>
            <a:xfrm>
              <a:off x="35832028" y="21095791"/>
              <a:ext cx="13303380" cy="9566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477">
              <a:solidFill>
                <a:srgbClr val="5B9BD5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1670"/>
                </a:lnSpc>
              </a:pPr>
              <a:endParaRPr dirty="0"/>
            </a:p>
            <a:p>
              <a:pPr marL="3827528" algn="l" rtl="0">
                <a:lnSpc>
                  <a:spcPts val="4427"/>
                </a:lnSpc>
              </a:pP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TÀI</a:t>
              </a:r>
              <a:r>
                <a:rPr lang="en-US" altLang="zh-CN" sz="4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LIỆU</a:t>
              </a:r>
              <a:r>
                <a:rPr lang="en-US" altLang="zh-CN" sz="4000" b="1" spc="-77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THAM</a:t>
              </a:r>
              <a:r>
                <a:rPr lang="en-US" altLang="zh-CN" sz="4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-2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KHẢO</a:t>
              </a:r>
              <a:endParaRPr lang="en-US" altLang="zh-CN" sz="4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23" name="Group23"/>
          <p:cNvGrpSpPr/>
          <p:nvPr/>
        </p:nvGrpSpPr>
        <p:grpSpPr>
          <a:xfrm>
            <a:off x="17564608" y="18475578"/>
            <a:ext cx="16077440" cy="13226860"/>
            <a:chOff x="17564608" y="18475578"/>
            <a:chExt cx="16077440" cy="13226860"/>
          </a:xfrm>
        </p:grpSpPr>
        <p:sp>
          <p:nvSpPr>
            <p:cNvPr id="24" name="Path24"/>
            <p:cNvSpPr/>
            <p:nvPr/>
          </p:nvSpPr>
          <p:spPr>
            <a:xfrm>
              <a:off x="17577182" y="19711606"/>
              <a:ext cx="16052294" cy="11978258"/>
            </a:xfrm>
            <a:custGeom>
              <a:avLst/>
              <a:gdLst/>
              <a:ahLst/>
              <a:cxnLst/>
              <a:rect l="l" t="t" r="r" b="b"/>
              <a:pathLst>
                <a:path w="16052294" h="11978258">
                  <a:moveTo>
                    <a:pt x="0" y="11978258"/>
                  </a:moveTo>
                  <a:lnTo>
                    <a:pt x="16052296" y="11978258"/>
                  </a:lnTo>
                  <a:lnTo>
                    <a:pt x="16052296" y="0"/>
                  </a:lnTo>
                  <a:lnTo>
                    <a:pt x="0" y="0"/>
                  </a:lnTo>
                  <a:lnTo>
                    <a:pt x="0" y="119782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5" name="Path25"/>
            <p:cNvSpPr/>
            <p:nvPr/>
          </p:nvSpPr>
          <p:spPr>
            <a:xfrm>
              <a:off x="17564608" y="19699034"/>
              <a:ext cx="16077440" cy="12003404"/>
            </a:xfrm>
            <a:custGeom>
              <a:avLst/>
              <a:gdLst/>
              <a:ahLst/>
              <a:cxnLst/>
              <a:rect l="l" t="t" r="r" b="b"/>
              <a:pathLst>
                <a:path w="16077440" h="12003404">
                  <a:moveTo>
                    <a:pt x="12573" y="11990832"/>
                  </a:moveTo>
                  <a:lnTo>
                    <a:pt x="16064868" y="11990832"/>
                  </a:lnTo>
                  <a:lnTo>
                    <a:pt x="16064868" y="12573"/>
                  </a:lnTo>
                  <a:lnTo>
                    <a:pt x="12573" y="12573"/>
                  </a:lnTo>
                  <a:lnTo>
                    <a:pt x="12573" y="1199083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573" cap="sq">
              <a:solidFill>
                <a:srgbClr val="ED7D31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31" name="Image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77182" y="18475578"/>
              <a:ext cx="16052294" cy="1267206"/>
            </a:xfrm>
            <a:prstGeom prst="rect">
              <a:avLst/>
            </a:prstGeom>
            <a:noFill/>
          </p:spPr>
        </p:pic>
      </p:grpSp>
      <p:grpSp>
        <p:nvGrpSpPr>
          <p:cNvPr id="33" name="Group33"/>
          <p:cNvGrpSpPr/>
          <p:nvPr/>
        </p:nvGrpSpPr>
        <p:grpSpPr>
          <a:xfrm>
            <a:off x="1934402" y="15431036"/>
            <a:ext cx="13158596" cy="16486855"/>
            <a:chOff x="1934212" y="15430246"/>
            <a:chExt cx="13158596" cy="16486855"/>
          </a:xfrm>
        </p:grpSpPr>
        <p:sp>
          <p:nvSpPr>
            <p:cNvPr id="34" name="Text Box34"/>
            <p:cNvSpPr txBox="1"/>
            <p:nvPr/>
          </p:nvSpPr>
          <p:spPr>
            <a:xfrm>
              <a:off x="1959737" y="15430246"/>
              <a:ext cx="13133071" cy="10523394"/>
            </a:xfrm>
            <a:prstGeom prst="rect">
              <a:avLst/>
            </a:prstGeom>
            <a:ln w="12573">
              <a:solidFill>
                <a:srgbClr val="FFC000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2191"/>
                </a:lnSpc>
              </a:pPr>
              <a:endParaRPr dirty="0"/>
            </a:p>
            <a:p>
              <a:pPr marL="240792" algn="l" rtl="0">
                <a:lnSpc>
                  <a:spcPts val="4317"/>
                </a:lnSpc>
              </a:pP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Lí</a:t>
              </a:r>
              <a:r>
                <a:rPr lang="en-US" altLang="zh-CN" sz="3900" b="1" i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do</a:t>
              </a:r>
              <a:r>
                <a:rPr lang="en-US" altLang="zh-CN" sz="3900" b="1" i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chọn</a:t>
              </a:r>
              <a:r>
                <a:rPr lang="en-US" altLang="zh-CN" sz="3900" b="1" i="1" spc="8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đề</a:t>
              </a:r>
              <a:r>
                <a:rPr lang="en-US" altLang="zh-CN" sz="3900" b="1" i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tài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240792" marR="315141" indent="990600" algn="l" rtl="0">
                <a:lnSpc>
                  <a:spcPts val="4680"/>
                </a:lnSpc>
              </a:pP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Ngày</a:t>
              </a:r>
              <a:r>
                <a:rPr lang="en-US" altLang="zh-CN" sz="3900" spc="-8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nay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thời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đại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công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nghệ</a:t>
              </a:r>
              <a:r>
                <a:rPr lang="en-US" altLang="zh-CN" sz="3900" spc="-16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bùng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nổ,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cùng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với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sự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triển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vượt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bậc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về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công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nghệ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vấn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đề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về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an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ninh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bảo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mật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cũng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ngày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càng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được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nâng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cao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Việc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sử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dụng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các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đặc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tính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trắc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sinh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học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của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con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để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áp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dụng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bảo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mật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hiện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tại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đang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trở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nên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phổ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biến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hơn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bao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giờ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hết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Từ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vân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tay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mống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mắt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giọng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nói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…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Để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theo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xu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hướng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hiện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tại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nhóm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quyết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định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chọn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phương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pháp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dạng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để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làm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hệ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thống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an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ninh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căn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nhà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240792" algn="l" rtl="0">
                <a:lnSpc>
                  <a:spcPts val="4317"/>
                </a:lnSpc>
                <a:spcBef>
                  <a:spcPts val="363"/>
                </a:spcBef>
              </a:pP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Mục</a:t>
              </a:r>
              <a:r>
                <a:rPr lang="en-US" altLang="zh-CN" sz="3900" b="1" i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tiêu</a:t>
              </a:r>
              <a:r>
                <a:rPr lang="en-US" altLang="zh-CN" sz="3900" b="1" i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đề</a:t>
              </a:r>
              <a:r>
                <a:rPr lang="en-US" altLang="zh-CN" sz="3900" b="1" i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i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tài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812292" marR="273995" indent="-571500" algn="l" rtl="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dạng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được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chính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xác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của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có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trong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CSDL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tiến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hành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mở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cửa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nhà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Đối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với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không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nằm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trong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CSDL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bắt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đầu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cảnh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báo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lang="en-US" altLang="zh-CN" sz="3900" dirty="0" smtClean="0">
                <a:latin typeface="Times New Roman"/>
                <a:ea typeface="Times New Roman"/>
                <a:cs typeface="Times New Roman"/>
              </a:endParaRPr>
            </a:p>
            <a:p>
              <a:pPr marL="812292" marR="767315" indent="-571500" algn="l" rtl="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dùng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có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thể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thêm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mới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vào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bắt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đầu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huấn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luyện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đưa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dữ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liệu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vào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CSDL</a:t>
              </a:r>
            </a:p>
            <a:p>
              <a:pPr marL="812292" marR="767315" indent="-571500" algn="l" rtl="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Thực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hiện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các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chức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năng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trên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màn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hình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cảm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ứng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thông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qua app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điều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khiển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hiển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thị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35" name="Text Box35"/>
            <p:cNvSpPr txBox="1"/>
            <p:nvPr/>
          </p:nvSpPr>
          <p:spPr>
            <a:xfrm>
              <a:off x="1959547" y="26997806"/>
              <a:ext cx="13133071" cy="4919295"/>
            </a:xfrm>
            <a:prstGeom prst="rect">
              <a:avLst/>
            </a:prstGeom>
            <a:ln w="12573">
              <a:solidFill>
                <a:srgbClr val="FFC000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2161"/>
                </a:lnSpc>
              </a:pPr>
              <a:endParaRPr dirty="0"/>
            </a:p>
            <a:p>
              <a:pPr marL="812292" indent="-571500" algn="l" rtl="0">
                <a:lnSpc>
                  <a:spcPts val="4348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Board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Raspberry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Pi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 3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812292" marR="1116333" indent="-571500" algn="l" rtl="0">
                <a:lnSpc>
                  <a:spcPts val="4680"/>
                </a:lnSpc>
                <a:buFont typeface="Wingdings" panose="05000000000000000000" pitchFamily="2" charset="2"/>
                <a:buChar char="v"/>
              </a:pP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Module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Camera Pi V1,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Màn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hình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cảm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ứng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điện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dung 7Inch,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module Servo,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module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42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Relay.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812292" indent="-571500" algn="l" rtl="0">
                <a:lnSpc>
                  <a:spcPts val="4348"/>
                </a:lnSpc>
                <a:spcBef>
                  <a:spcPts val="332"/>
                </a:spcBef>
                <a:buFont typeface="Wingdings" panose="05000000000000000000" pitchFamily="2" charset="2"/>
                <a:buChar char="v"/>
              </a:pP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Ngôn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ngữ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lập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trình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python,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tìm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hiểu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thư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viện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OpenCV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thư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viện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Tkinter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  <a:p>
              <a:pPr marL="812292" indent="-571500" algn="l" rtl="0">
                <a:lnSpc>
                  <a:spcPts val="4348"/>
                </a:lnSpc>
                <a:spcBef>
                  <a:spcPts val="331"/>
                </a:spcBef>
                <a:buFont typeface="Wingdings" panose="05000000000000000000" pitchFamily="2" charset="2"/>
                <a:buChar char="v"/>
              </a:pP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Tìm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hiểu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thuật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toán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hiện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dùng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đặc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trưng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Haar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-like. 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Thuật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toán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dạng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đối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sánh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LBPH.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36" name="Image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51206" y="26178480"/>
              <a:ext cx="13107926" cy="904494"/>
            </a:xfrm>
            <a:prstGeom prst="rect">
              <a:avLst/>
            </a:prstGeom>
            <a:noFill/>
          </p:spPr>
        </p:pic>
        <p:sp>
          <p:nvSpPr>
            <p:cNvPr id="37" name="Text Box37"/>
            <p:cNvSpPr txBox="1"/>
            <p:nvPr/>
          </p:nvSpPr>
          <p:spPr>
            <a:xfrm>
              <a:off x="1934212" y="26226462"/>
              <a:ext cx="13120879" cy="8027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477">
              <a:solidFill>
                <a:srgbClr val="5B9BD5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1515"/>
                </a:lnSpc>
              </a:pPr>
              <a:endParaRPr dirty="0"/>
            </a:p>
            <a:p>
              <a:pPr marL="4412361" algn="l" rtl="0">
                <a:lnSpc>
                  <a:spcPts val="4427"/>
                </a:lnSpc>
              </a:pPr>
              <a:r>
                <a:rPr lang="en-US" altLang="zh-CN" sz="40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NỘI DUNG NGHIÊN CỨU</a:t>
              </a:r>
              <a:endParaRPr lang="en-US" altLang="zh-CN" sz="4000" b="1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38" name="Image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03236" y="32640"/>
            <a:ext cx="1203164" cy="32852842"/>
          </a:xfrm>
          <a:prstGeom prst="rect">
            <a:avLst/>
          </a:prstGeom>
          <a:noFill/>
        </p:spPr>
      </p:pic>
      <p:grpSp>
        <p:nvGrpSpPr>
          <p:cNvPr id="39" name="Group39"/>
          <p:cNvGrpSpPr/>
          <p:nvPr/>
        </p:nvGrpSpPr>
        <p:grpSpPr>
          <a:xfrm>
            <a:off x="0" y="0"/>
            <a:ext cx="1203157" cy="32918396"/>
            <a:chOff x="0" y="0"/>
            <a:chExt cx="1203157" cy="32918396"/>
          </a:xfrm>
        </p:grpSpPr>
        <p:pic>
          <p:nvPicPr>
            <p:cNvPr id="40" name="Image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55" y="32640"/>
              <a:ext cx="1194202" cy="32852842"/>
            </a:xfrm>
            <a:prstGeom prst="rect">
              <a:avLst/>
            </a:prstGeom>
            <a:noFill/>
          </p:spPr>
        </p:pic>
        <p:sp>
          <p:nvSpPr>
            <p:cNvPr id="41" name="Path41"/>
            <p:cNvSpPr/>
            <p:nvPr/>
          </p:nvSpPr>
          <p:spPr>
            <a:xfrm>
              <a:off x="0" y="0"/>
              <a:ext cx="829996" cy="32918396"/>
            </a:xfrm>
            <a:custGeom>
              <a:avLst/>
              <a:gdLst/>
              <a:ahLst/>
              <a:cxnLst/>
              <a:rect l="l" t="t" r="r" b="b"/>
              <a:pathLst>
                <a:path w="829996" h="32918396">
                  <a:moveTo>
                    <a:pt x="0" y="32918396"/>
                  </a:moveTo>
                  <a:lnTo>
                    <a:pt x="0" y="0"/>
                  </a:lnTo>
                  <a:lnTo>
                    <a:pt x="601002" y="0"/>
                  </a:lnTo>
                  <a:cubicBezTo>
                    <a:pt x="601002" y="16459200"/>
                    <a:pt x="829995" y="16459200"/>
                    <a:pt x="699884" y="32918396"/>
                  </a:cubicBezTo>
                  <a:lnTo>
                    <a:pt x="0" y="32918396"/>
                  </a:lnTo>
                  <a:close/>
                </a:path>
              </a:pathLst>
            </a:custGeom>
            <a:solidFill>
              <a:srgbClr val="44546A">
                <a:alpha val="100000"/>
              </a:srgbClr>
            </a:solidFill>
            <a:ln w="0" cap="sq">
              <a:solidFill>
                <a:srgbClr val="44546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42" name="Group42"/>
          <p:cNvGrpSpPr/>
          <p:nvPr/>
        </p:nvGrpSpPr>
        <p:grpSpPr>
          <a:xfrm>
            <a:off x="1959737" y="8243189"/>
            <a:ext cx="13133071" cy="7206107"/>
            <a:chOff x="1959737" y="8243189"/>
            <a:chExt cx="13133071" cy="7206107"/>
          </a:xfrm>
        </p:grpSpPr>
        <p:sp>
          <p:nvSpPr>
            <p:cNvPr id="43" name="Text Box43"/>
            <p:cNvSpPr txBox="1"/>
            <p:nvPr/>
          </p:nvSpPr>
          <p:spPr>
            <a:xfrm>
              <a:off x="1959737" y="8243189"/>
              <a:ext cx="13133071" cy="6227346"/>
            </a:xfrm>
            <a:prstGeom prst="rect">
              <a:avLst/>
            </a:prstGeom>
            <a:ln w="12573">
              <a:solidFill>
                <a:srgbClr val="FFC000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2187"/>
                </a:lnSpc>
              </a:pPr>
              <a:endParaRPr dirty="0"/>
            </a:p>
            <a:p>
              <a:pPr marL="240792" marR="239843" algn="just" rtl="0">
                <a:lnSpc>
                  <a:spcPts val="4644"/>
                </a:lnSpc>
              </a:pP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Đề</a:t>
              </a:r>
              <a:r>
                <a:rPr lang="en-US" altLang="zh-CN" sz="3900" spc="18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tài</a:t>
              </a:r>
              <a:r>
                <a:rPr lang="en-US" altLang="zh-CN" sz="3900" spc="3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“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Hệ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thống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khóa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cửa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thông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minh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dạng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b="1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b="1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”</a:t>
              </a:r>
              <a:r>
                <a:rPr lang="en-US" altLang="zh-CN" sz="3900" spc="598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là</a:t>
              </a:r>
              <a:r>
                <a:rPr lang="en-US" altLang="zh-CN" sz="3900" spc="604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quá</a:t>
              </a:r>
              <a:r>
                <a:rPr lang="en-US" altLang="zh-CN" sz="3900" spc="60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trình</a:t>
              </a:r>
              <a:r>
                <a:rPr lang="en-US" altLang="zh-CN" sz="3900" spc="617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lên</a:t>
              </a:r>
              <a:r>
                <a:rPr lang="en-US" altLang="zh-CN" sz="3900" spc="605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ý</a:t>
              </a:r>
              <a:r>
                <a:rPr lang="en-US" altLang="zh-CN" sz="3900" spc="60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tưởng,</a:t>
              </a:r>
              <a:r>
                <a:rPr lang="en-US" altLang="zh-CN" sz="3900" spc="607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nghiên</a:t>
              </a:r>
              <a:r>
                <a:rPr lang="en-US" altLang="zh-CN" sz="3900" spc="604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cứu,</a:t>
              </a:r>
              <a:r>
                <a:rPr lang="en-US" altLang="zh-CN" sz="3900" spc="60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thiết</a:t>
              </a:r>
              <a:r>
                <a:rPr lang="en-US" altLang="zh-CN" sz="3900" spc="608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kế,</a:t>
              </a:r>
              <a:r>
                <a:rPr lang="en-US" altLang="zh-CN" sz="3900" spc="61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xây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dựng,</a:t>
              </a:r>
              <a:r>
                <a:rPr lang="en-US" altLang="zh-CN" sz="3900" spc="31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kết</a:t>
              </a:r>
              <a:r>
                <a:rPr lang="en-US" altLang="zh-CN" sz="3900" spc="306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quả</a:t>
              </a:r>
              <a:r>
                <a:rPr lang="en-US" altLang="zh-CN" sz="3900" spc="305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đạt</a:t>
              </a:r>
              <a:r>
                <a:rPr lang="en-US" altLang="zh-CN" sz="3900" spc="307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được</a:t>
              </a:r>
              <a:r>
                <a:rPr lang="en-US" altLang="zh-CN" sz="3900" spc="303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</a:t>
              </a:r>
              <a:r>
                <a:rPr lang="en-US" altLang="zh-CN" sz="3900" spc="306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hướng</a:t>
              </a:r>
              <a:r>
                <a:rPr lang="en-US" altLang="zh-CN" sz="3900" spc="308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3900" spc="307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triển</a:t>
              </a:r>
              <a:r>
                <a:rPr lang="en-US" altLang="zh-CN" sz="3900" spc="309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của</a:t>
              </a:r>
              <a:r>
                <a:rPr lang="en-US" altLang="zh-CN" sz="3900" spc="302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hệ</a:t>
              </a:r>
              <a:r>
                <a:rPr lang="en-US" altLang="zh-CN" sz="3900" spc="305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thống</a:t>
              </a:r>
              <a:r>
                <a:rPr lang="en-US" altLang="zh-CN" sz="3900" spc="314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thu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hình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ảnh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từ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môi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trường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ngoài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xử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lý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đối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sánh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với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hình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ảnh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trong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CSDL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đưa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ra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kết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luận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để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điều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khiển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thiết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bị</a:t>
              </a:r>
              <a:r>
                <a:rPr lang="en-US" altLang="zh-CN" sz="3900" spc="2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Hệ</a:t>
              </a:r>
              <a:r>
                <a:rPr lang="en-US" altLang="zh-CN" sz="3900" spc="8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thống</a:t>
              </a:r>
              <a:r>
                <a:rPr lang="en-US" altLang="zh-CN" sz="3900" spc="96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này</a:t>
              </a:r>
              <a:r>
                <a:rPr lang="en-US" altLang="zh-CN" sz="3900" spc="85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có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app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hiển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thị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chọn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các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chức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năng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bao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gồm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: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Bật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tắt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đèn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cung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cấp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ánh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sáng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cho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quá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trình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dạng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Cập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nhật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hiển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thị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hình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ảnh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vừa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dạng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chức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năng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nhận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dạng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thêm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huấn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luyện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dữ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liệu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và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đóng</a:t>
              </a:r>
              <a:r>
                <a:rPr lang="en-US" altLang="zh-CN" sz="3900" spc="-3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-3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cửa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Phát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cảnh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báo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với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khuôn</a:t>
              </a:r>
              <a:r>
                <a:rPr lang="en-US" altLang="zh-CN" sz="3900" spc="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spc="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mặt</a:t>
              </a:r>
              <a:r>
                <a:rPr lang="en-US" altLang="zh-CN" sz="39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người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3900" dirty="0" err="1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lạ</a:t>
              </a:r>
              <a:r>
                <a:rPr lang="en-US" altLang="zh-CN" sz="3900" dirty="0" smtClean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lang="en-US" altLang="zh-CN" sz="3900" dirty="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44" name="Image4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72310" y="14528420"/>
              <a:ext cx="13107926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</p:pic>
        <p:sp>
          <p:nvSpPr>
            <p:cNvPr id="45" name="Text Box45"/>
            <p:cNvSpPr txBox="1"/>
            <p:nvPr/>
          </p:nvSpPr>
          <p:spPr>
            <a:xfrm>
              <a:off x="1965833" y="14521942"/>
              <a:ext cx="13120879" cy="9273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477">
              <a:solidFill>
                <a:srgbClr val="5B9BD5"/>
              </a:solidFill>
            </a:ln>
          </p:spPr>
          <p:txBody>
            <a:bodyPr wrap="square" lIns="0" tIns="0" rIns="0" rtlCol="0">
              <a:spAutoFit/>
            </a:bodyPr>
            <a:lstStyle/>
            <a:p>
              <a:pPr algn="l">
                <a:lnSpc>
                  <a:spcPts val="1554"/>
                </a:lnSpc>
              </a:pPr>
              <a:endParaRPr dirty="0"/>
            </a:p>
            <a:p>
              <a:pPr marL="5001387" algn="l" rtl="0">
                <a:lnSpc>
                  <a:spcPts val="4427"/>
                </a:lnSpc>
              </a:pPr>
              <a:r>
                <a:rPr lang="en-US" altLang="zh-CN" sz="4000" b="1" spc="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TỔNG</a:t>
              </a:r>
              <a:r>
                <a:rPr lang="en-US" altLang="zh-CN" sz="4000" b="1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lang="en-US" altLang="zh-CN" sz="4000" b="1" spc="-2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</a:rPr>
                <a:t>QUAN</a:t>
              </a:r>
              <a:endParaRPr lang="en-US" altLang="zh-CN" sz="4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46" name="Text Box46"/>
          <p:cNvSpPr txBox="1"/>
          <p:nvPr/>
        </p:nvSpPr>
        <p:spPr>
          <a:xfrm>
            <a:off x="17570704" y="18469100"/>
            <a:ext cx="16065248" cy="12801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477">
            <a:solidFill>
              <a:srgbClr val="5B9BD5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941"/>
              </a:lnSpc>
            </a:pPr>
            <a:endParaRPr dirty="0"/>
          </a:p>
          <a:p>
            <a:pPr marL="6873748" algn="l" rtl="0">
              <a:lnSpc>
                <a:spcPts val="4427"/>
              </a:lnSpc>
            </a:pPr>
            <a:r>
              <a:rPr lang="en-US" altLang="zh-CN" sz="4000" b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KẾT</a:t>
            </a:r>
            <a:r>
              <a:rPr lang="en-US" altLang="zh-CN" sz="4000" b="1" spc="-74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b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QUẢ</a:t>
            </a:r>
            <a:endParaRPr lang="en-US" altLang="zh-CN" sz="4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7579868" y="832166"/>
            <a:ext cx="35998720" cy="105441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8302"/>
              </a:lnSpc>
            </a:pPr>
            <a:r>
              <a:rPr lang="en-US" altLang="zh-CN" sz="6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Tên</a:t>
            </a:r>
            <a:r>
              <a:rPr lang="en-US" altLang="zh-CN" sz="6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đề</a:t>
            </a:r>
            <a:r>
              <a:rPr lang="en-US" altLang="zh-CN" sz="6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6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tài:</a:t>
            </a:r>
            <a:r>
              <a:rPr lang="en-US" altLang="zh-CN" sz="6600" spc="6596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6600" b="1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HỆ THỐNG KHÓA CỬA THÔNG MINH NHẬN DẠNG KHUÔN MẶT NGƯỜI</a:t>
            </a:r>
            <a:endParaRPr lang="en-US" altLang="zh-CN" sz="75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11706480" y="2418271"/>
            <a:ext cx="22773640" cy="10544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8302"/>
              </a:lnSpc>
            </a:pPr>
            <a:r>
              <a:rPr lang="en-US" altLang="zh-CN" sz="75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Ngành:</a:t>
            </a:r>
            <a:r>
              <a:rPr lang="en-US" altLang="zh-CN" sz="7500" spc="6149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500" b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Công</a:t>
            </a:r>
            <a:r>
              <a:rPr lang="en-US" altLang="zh-CN" sz="7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500" b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nghệ</a:t>
            </a:r>
            <a:r>
              <a:rPr lang="en-US" altLang="zh-CN" sz="7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500" b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kỹ</a:t>
            </a:r>
            <a:r>
              <a:rPr lang="en-US" altLang="zh-CN" sz="7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500" b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thuật</a:t>
            </a:r>
            <a:r>
              <a:rPr lang="en-US" altLang="zh-CN" sz="7500" b="1" spc="1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500" b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máy</a:t>
            </a:r>
            <a:r>
              <a:rPr lang="en-US" altLang="zh-CN" sz="7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7500" b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tính</a:t>
            </a:r>
            <a:endParaRPr lang="en-US" altLang="zh-CN" sz="75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11706480" y="4085031"/>
            <a:ext cx="12097384" cy="8156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978"/>
              </a:lnSpc>
            </a:pP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Giáo</a:t>
            </a:r>
            <a:r>
              <a:rPr lang="en-US" altLang="zh-CN" sz="5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viên</a:t>
            </a:r>
            <a:r>
              <a:rPr lang="en-US" altLang="zh-CN" sz="5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hướng</a:t>
            </a:r>
            <a:r>
              <a:rPr lang="en-US" altLang="zh-CN" sz="5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dẫn:</a:t>
            </a:r>
            <a:r>
              <a:rPr lang="en-US" altLang="zh-CN" sz="5400" spc="527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Th.S</a:t>
            </a:r>
            <a:r>
              <a:rPr lang="en-US" altLang="zh-CN" sz="5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Lê</a:t>
            </a:r>
            <a:r>
              <a:rPr lang="en-US" altLang="zh-CN" sz="5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Minh</a:t>
            </a:r>
            <a:endParaRPr lang="en-US" altLang="zh-CN" sz="5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11644376" y="4983811"/>
            <a:ext cx="17707638" cy="8156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978"/>
              </a:lnSpc>
            </a:pP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Sinh</a:t>
            </a:r>
            <a:r>
              <a:rPr lang="en-US" altLang="zh-CN" sz="5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viên</a:t>
            </a:r>
            <a:r>
              <a:rPr lang="en-US" altLang="zh-CN" sz="5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thực</a:t>
            </a:r>
            <a:r>
              <a:rPr lang="en-US" altLang="zh-CN" sz="5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hiện:</a:t>
            </a:r>
            <a:r>
              <a:rPr lang="en-US" altLang="zh-CN" sz="5400" spc="921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Đoàn</a:t>
            </a:r>
            <a:r>
              <a:rPr lang="en-US" altLang="zh-CN" sz="5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Hoàng</a:t>
            </a:r>
            <a:r>
              <a:rPr lang="en-US" altLang="zh-CN" sz="5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Phúc</a:t>
            </a:r>
            <a:r>
              <a:rPr lang="en-US" altLang="zh-CN" sz="5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			  </a:t>
            </a:r>
            <a:r>
              <a:rPr lang="en-US" altLang="zh-CN" sz="5400" spc="-25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14119042</a:t>
            </a:r>
            <a:endParaRPr lang="en-US" altLang="zh-CN" sz="5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" name="Text Box51"/>
          <p:cNvSpPr txBox="1"/>
          <p:nvPr/>
        </p:nvSpPr>
        <p:spPr>
          <a:xfrm>
            <a:off x="18574186" y="5805962"/>
            <a:ext cx="10832112" cy="81567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5978"/>
              </a:lnSpc>
            </a:pPr>
            <a:r>
              <a:rPr lang="en-US" altLang="zh-CN" sz="5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Phạm</a:t>
            </a:r>
            <a:r>
              <a:rPr lang="en-US" altLang="zh-CN" sz="5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Thanh</a:t>
            </a:r>
            <a:r>
              <a:rPr lang="en-US" altLang="zh-CN" sz="5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540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Trường</a:t>
            </a:r>
            <a:r>
              <a:rPr lang="en-US" altLang="zh-CN" sz="54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	    14119059</a:t>
            </a:r>
            <a:endParaRPr lang="en-US" altLang="zh-CN" sz="5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" name="Text Box52"/>
          <p:cNvSpPr txBox="1"/>
          <p:nvPr/>
        </p:nvSpPr>
        <p:spPr>
          <a:xfrm>
            <a:off x="23803864" y="17609680"/>
            <a:ext cx="3636384" cy="5622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427"/>
              </a:lnSpc>
            </a:pP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Mô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hình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hệ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thống</a:t>
            </a:r>
            <a:endParaRPr lang="en-US" altLang="zh-CN" sz="4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" name="Text Box53"/>
          <p:cNvSpPr txBox="1"/>
          <p:nvPr/>
        </p:nvSpPr>
        <p:spPr>
          <a:xfrm>
            <a:off x="22141336" y="23794698"/>
            <a:ext cx="7335728" cy="5622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427"/>
              </a:lnSpc>
            </a:pP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Mô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hình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trư</a:t>
            </a:r>
            <a:r>
              <a:rPr lang="en-US" altLang="zh-CN" sz="4000" i="1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ớc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và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khi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kh</a:t>
            </a:r>
            <a:r>
              <a:rPr lang="en-US" altLang="zh-CN" sz="4000" i="1" spc="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ởi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động</a:t>
            </a:r>
            <a:endParaRPr lang="en-US" altLang="zh-CN" sz="4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" name="Text Box54"/>
          <p:cNvSpPr txBox="1"/>
          <p:nvPr/>
        </p:nvSpPr>
        <p:spPr>
          <a:xfrm>
            <a:off x="23004780" y="30642290"/>
            <a:ext cx="5468278" cy="61048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4427"/>
              </a:lnSpc>
            </a:pPr>
            <a:r>
              <a:rPr lang="en-US" altLang="zh-CN" sz="4000" i="1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Giao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diện</a:t>
            </a:r>
            <a:r>
              <a:rPr lang="en-US" altLang="zh-CN" sz="4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 </a:t>
            </a:r>
            <a:r>
              <a:rPr lang="en-US" altLang="zh-CN" sz="4000" i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điều</a:t>
            </a:r>
            <a:r>
              <a:rPr lang="en-US" altLang="zh-CN" sz="4000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4000" i="1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khiển</a:t>
            </a:r>
            <a:endParaRPr lang="en-US" altLang="zh-CN" sz="40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162" y="8034028"/>
            <a:ext cx="16487582" cy="908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C:\Users\ADMIN\Desktop\1.jp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785" y="20069864"/>
            <a:ext cx="510794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Picture 57" descr="C:\Users\ADMIN\Desktop\2.jp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583" y="19989978"/>
            <a:ext cx="5286375" cy="342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15"/>
          <a:stretch>
            <a:fillRect/>
          </a:stretch>
        </p:blipFill>
        <p:spPr>
          <a:xfrm>
            <a:off x="22719329" y="24737750"/>
            <a:ext cx="6038209" cy="5628226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35828467" y="21780557"/>
            <a:ext cx="13029686" cy="1178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P. Viola and M. Jones, “Robust real-time face detection” International Journal of Computer Vision, vol. 57, no. 2, pp.137-154, 2004.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269875" algn="just">
              <a:lnSpc>
                <a:spcPct val="150000"/>
              </a:lnSpc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Florian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Schroff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Dmitry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Kalenichenko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James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Philbin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Unified Embedding for Face Recognition and Clustering”, 12 Mar 2015.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Omkar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Parkhi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Vedaldi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Andrew Zisserman, “Deep Face Recognition”, 2015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Kelvin Salton.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“Face Recognition: Understanding LBPH Algorithm”, Nov 11, 2017.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5] Viola.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Jones.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M,Rapid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detection using a boosted cascade of simple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features,May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2004.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6] Viola.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Jones. M, Robust Real-time Object Detection, Second inter-  national workshop on statistical and computational theories of vision - modeling, learning, computing, and sampling. Vancouver, Canada, July 13, 2001.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7] Viola.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Jones. M, Robust real-time face detection, International Journal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Computer Vision 57(2), 2004.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 Jason Corso.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Face Detection”, 2014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9] Ming-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Narendra Ahuja, and David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Kriegman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“A Survey on Face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Methods”, March 6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10] S.A.A.M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Faudzi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N.Yahya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“Evaluation of LBP – Based Face Recognition Techniques”, International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Coference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Intelligent and Advanced System (ICIAS), 2014, pp. 1-6, ISBN:978-1-4799-4653-2.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11] www.sensetime.com, https://www.sensetime.com/core, 2014 - 2018</a:t>
            </a:r>
          </a:p>
          <a:p>
            <a:pPr indent="269875" algn="just">
              <a:lnSpc>
                <a:spcPct val="150000"/>
              </a:lnSpc>
            </a:pP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5850700" y="21780557"/>
            <a:ext cx="0" cy="1110492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9112122" y="21851039"/>
            <a:ext cx="23286" cy="1103444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853970" y="32885482"/>
            <a:ext cx="1328143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5853970" y="21878017"/>
            <a:ext cx="13281438" cy="63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935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Times New Roman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Phuc Doan</cp:lastModifiedBy>
  <cp:revision>8</cp:revision>
  <dcterms:created xsi:type="dcterms:W3CDTF">2017-10-23T09:06:44Z</dcterms:created>
  <dcterms:modified xsi:type="dcterms:W3CDTF">2019-06-17T17:34:40Z</dcterms:modified>
</cp:coreProperties>
</file>