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04" r:id="rId2"/>
    <p:sldId id="307" r:id="rId3"/>
    <p:sldId id="309" r:id="rId4"/>
    <p:sldId id="312" r:id="rId5"/>
    <p:sldId id="313" r:id="rId6"/>
    <p:sldId id="317" r:id="rId7"/>
    <p:sldId id="319" r:id="rId8"/>
    <p:sldId id="303" r:id="rId9"/>
  </p:sldIdLst>
  <p:sldSz cx="9144000" cy="6858000" type="screen4x3"/>
  <p:notesSz cx="7102475" cy="9388475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2">
          <p15:clr>
            <a:srgbClr val="A4A3A4"/>
          </p15:clr>
        </p15:guide>
        <p15:guide id="2" pos="29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8">
          <p15:clr>
            <a:srgbClr val="A4A3A4"/>
          </p15:clr>
        </p15:guide>
        <p15:guide id="2" pos="226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9900"/>
    <a:srgbClr val="FFCC00"/>
    <a:srgbClr val="FF9933"/>
    <a:srgbClr val="FF3399"/>
    <a:srgbClr val="FF0066"/>
    <a:srgbClr val="0945A5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25" autoAdjust="0"/>
    <p:restoredTop sz="94431" autoAdjust="0"/>
  </p:normalViewPr>
  <p:slideViewPr>
    <p:cSldViewPr>
      <p:cViewPr varScale="1">
        <p:scale>
          <a:sx n="113" d="100"/>
          <a:sy n="113" d="100"/>
        </p:scale>
        <p:origin x="1284" y="102"/>
      </p:cViewPr>
      <p:guideLst>
        <p:guide orient="horz" pos="2132"/>
        <p:guide pos="29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3546" y="78"/>
      </p:cViewPr>
      <p:guideLst>
        <p:guide orient="horz" pos="2918"/>
        <p:guide pos="226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5A0AF76-B356-49A4-8C3C-341FE57120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7BF233-727B-46F8-B2CA-D437F764BE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D6844-D7B8-48CF-AC50-42BC70B68F5E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82B16-9015-4486-B3C8-BAD22977A6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2551D0-4200-4CBD-B896-D06029AF11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823FF-1084-4374-A865-C0604F701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49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40" cy="469424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40" cy="469424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0A0901D-24EB-4187-8DCE-5D7970DC9701}" type="datetimeFigureOut">
              <a:rPr kumimoji="1" lang="ja-JP" altLang="en-US" smtClean="0"/>
              <a:pPr/>
              <a:t>2024/12/11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4850"/>
            <a:ext cx="4695825" cy="352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40" cy="46942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40" cy="46942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0A3BDCA-6087-4642-B128-7FBC3DE5205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556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525344"/>
            <a:ext cx="9144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685800" y="1795264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  <a:br>
              <a:rPr kumimoji="0" lang="en-US" dirty="0"/>
            </a:br>
            <a:r>
              <a:rPr kumimoji="0" lang="en-US" dirty="0" err="1"/>
              <a:t>abc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11560" y="3886200"/>
            <a:ext cx="7992888" cy="18470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dirty="0"/>
              <a:t>Click to edit Master subtitle style</a:t>
            </a:r>
          </a:p>
          <a:p>
            <a:r>
              <a:rPr kumimoji="0" lang="en-US" dirty="0" err="1"/>
              <a:t>abc</a:t>
            </a:r>
            <a:endParaRPr kumimoji="0" 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3518520" y="6579132"/>
            <a:ext cx="2133600" cy="265509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3" name="スライド番号プレースホルダ 5"/>
          <p:cNvSpPr txBox="1"/>
          <p:nvPr userDrawn="1"/>
        </p:nvSpPr>
        <p:spPr>
          <a:xfrm>
            <a:off x="3518520" y="6565685"/>
            <a:ext cx="2133600" cy="2655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D8002D-B5B0-4BAC-B1F6-782DDCCE6D9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4" name="Rectangle 25"/>
          <p:cNvSpPr>
            <a:spLocks noChangeArrowheads="1"/>
          </p:cNvSpPr>
          <p:nvPr userDrawn="1"/>
        </p:nvSpPr>
        <p:spPr bwMode="auto">
          <a:xfrm>
            <a:off x="35496" y="6535470"/>
            <a:ext cx="2664296" cy="304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ja-JP" sz="800" b="1" dirty="0"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Dong Duong Plastic</a:t>
            </a:r>
            <a:r>
              <a:rPr lang="en-US" altLang="ja-JP" sz="800" b="1" baseline="0" dirty="0"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 </a:t>
            </a:r>
            <a:r>
              <a:rPr lang="en-US" altLang="ja-JP" sz="800" b="1" baseline="0"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and Mold </a:t>
            </a:r>
            <a:r>
              <a:rPr lang="en-US" altLang="ja-JP" sz="800" b="1" baseline="0" dirty="0"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(2024)</a:t>
            </a:r>
            <a:endParaRPr lang="en-US" altLang="ja-JP" sz="800" b="1" dirty="0">
              <a:latin typeface="Arial" panose="020B0604020202020204" pitchFamily="34" charset="0"/>
              <a:ea typeface="Arial Unicode MS" pitchFamily="50" charset="-128"/>
              <a:cs typeface="Arial" panose="020B0604020202020204" pitchFamily="34" charset="0"/>
            </a:endParaRPr>
          </a:p>
        </p:txBody>
      </p:sp>
      <p:sp>
        <p:nvSpPr>
          <p:cNvPr id="15" name="Rectangle 20"/>
          <p:cNvSpPr>
            <a:spLocks noChangeArrowheads="1"/>
          </p:cNvSpPr>
          <p:nvPr userDrawn="1"/>
        </p:nvSpPr>
        <p:spPr bwMode="white">
          <a:xfrm>
            <a:off x="7523122" y="6535469"/>
            <a:ext cx="1497458" cy="304799"/>
          </a:xfrm>
          <a:prstGeom prst="rect">
            <a:avLst/>
          </a:prstGeom>
          <a:solidFill>
            <a:schemeClr val="bg1"/>
          </a:solidFill>
          <a:ln w="9525">
            <a:solidFill>
              <a:srgbClr val="FF0066"/>
            </a:solidFill>
            <a:miter lim="800000"/>
          </a:ln>
        </p:spPr>
        <p:txBody>
          <a:bodyPr lIns="0" tIns="0" rIns="0" bIns="0" anchor="ctr"/>
          <a:lstStyle/>
          <a:p>
            <a:pPr algn="ctr"/>
            <a:r>
              <a:rPr lang="en-US" altLang="ja-JP" sz="13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949EC1-6BB4-448C-A770-DDA0AD5649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5"/>
            <a:ext cx="9144000" cy="905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BC2031-FFCF-4860-93F6-F757178A12A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59998"/>
            <a:ext cx="1928300" cy="2960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44600"/>
            <a:ext cx="8229600" cy="498633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7719325-6FB9-4C9F-94D9-EF7ABCCE78A5}"/>
              </a:ext>
            </a:extLst>
          </p:cNvPr>
          <p:cNvSpPr>
            <a:spLocks noGrp="1" noChangeArrowheads="1"/>
          </p:cNvSpPr>
          <p:nvPr>
            <p:ph idx="13"/>
          </p:nvPr>
        </p:nvSpPr>
        <p:spPr bwMode="auto">
          <a:xfrm>
            <a:off x="107504" y="116632"/>
            <a:ext cx="684076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/>
          <a:lstStyle>
            <a:lvl1pPr algn="l">
              <a:defRPr sz="2400"/>
            </a:lvl1pPr>
          </a:lstStyle>
          <a:p>
            <a:pPr lvl="0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44600"/>
            <a:ext cx="8229600" cy="498633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7719325-6FB9-4C9F-94D9-EF7ABCCE78A5}"/>
              </a:ext>
            </a:extLst>
          </p:cNvPr>
          <p:cNvSpPr>
            <a:spLocks noGrp="1" noChangeArrowheads="1"/>
          </p:cNvSpPr>
          <p:nvPr>
            <p:ph idx="13"/>
          </p:nvPr>
        </p:nvSpPr>
        <p:spPr bwMode="auto">
          <a:xfrm>
            <a:off x="107504" y="116632"/>
            <a:ext cx="684076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/>
          <a:lstStyle>
            <a:lvl1pPr algn="l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eaLnBrk="1" latinLnBrk="0" hangingPunct="1"/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457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493677"/>
            <a:ext cx="9144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3518520" y="6525344"/>
            <a:ext cx="2133600" cy="2655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2D8002D-B5B0-4BAC-B1F6-782DDCCE6D9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3" name="Rectangle 25"/>
          <p:cNvSpPr>
            <a:spLocks noChangeArrowheads="1"/>
          </p:cNvSpPr>
          <p:nvPr userDrawn="1"/>
        </p:nvSpPr>
        <p:spPr bwMode="auto">
          <a:xfrm>
            <a:off x="35496" y="6508576"/>
            <a:ext cx="2664296" cy="304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ja-JP" sz="800" b="1" dirty="0"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Dong Duong Plastic</a:t>
            </a:r>
            <a:r>
              <a:rPr lang="en-US" altLang="ja-JP" sz="800" b="1" baseline="0" dirty="0"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 </a:t>
            </a:r>
            <a:r>
              <a:rPr lang="en-US" altLang="ja-JP" sz="800" b="1" baseline="0"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and Mold </a:t>
            </a:r>
            <a:r>
              <a:rPr lang="en-US" altLang="ja-JP" sz="800" b="1" baseline="0" dirty="0"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(2024)</a:t>
            </a:r>
            <a:endParaRPr lang="en-US" altLang="ja-JP" sz="800" b="1" dirty="0">
              <a:latin typeface="Arial" panose="020B0604020202020204" pitchFamily="34" charset="0"/>
              <a:ea typeface="Arial Unicode MS" pitchFamily="50" charset="-128"/>
              <a:cs typeface="Arial" panose="020B0604020202020204" pitchFamily="34" charset="0"/>
            </a:endParaRP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44959" y="1777832"/>
            <a:ext cx="6480721" cy="139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/>
          <a:lstStyle/>
          <a:p>
            <a:pPr lvl="0" eaLnBrk="1" latinLnBrk="0" hangingPunct="1"/>
            <a:endParaRPr kumimoji="0" lang="en-US" dirty="0"/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white">
          <a:xfrm>
            <a:off x="7523122" y="6508575"/>
            <a:ext cx="1497458" cy="304799"/>
          </a:xfrm>
          <a:prstGeom prst="rect">
            <a:avLst/>
          </a:prstGeom>
          <a:solidFill>
            <a:schemeClr val="bg1"/>
          </a:solidFill>
          <a:ln w="9525">
            <a:solidFill>
              <a:srgbClr val="FF0066"/>
            </a:solidFill>
            <a:miter lim="800000"/>
          </a:ln>
        </p:spPr>
        <p:txBody>
          <a:bodyPr lIns="0" tIns="0" rIns="0" bIns="0" anchor="ctr"/>
          <a:lstStyle/>
          <a:p>
            <a:pPr algn="ctr"/>
            <a:r>
              <a:rPr lang="en-US" altLang="ja-JP" sz="13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914400"/>
            <a:ext cx="9144000" cy="0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B86A94F-E8DB-4DE2-A6AA-B853E5C57BB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9144000" cy="914402"/>
          </a:xfrm>
          <a:prstGeom prst="rect">
            <a:avLst/>
          </a:prstGeom>
        </p:spPr>
      </p:pic>
      <p:sp>
        <p:nvSpPr>
          <p:cNvPr id="18" name="Rectangle 4">
            <a:extLst>
              <a:ext uri="{FF2B5EF4-FFF2-40B4-BE49-F238E27FC236}">
                <a16:creationId xmlns:a16="http://schemas.microsoft.com/office/drawing/2014/main" id="{9B819170-FD8F-4497-9A7A-833546526D8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31638" y="4221088"/>
            <a:ext cx="6480721" cy="139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37AA23-6D5A-4F1C-9F75-43311DC82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87858"/>
            <a:ext cx="7886700" cy="1696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4DE4A-951E-44CC-92BB-1CDFEC92C5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E0834-AF9F-41A1-8C53-9A5ADACAE04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A2ED42-D2EF-4C28-BBD3-F5F9EACB2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4CBC5C9-0BAE-47C7-9E19-C812AC5C545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59986"/>
            <a:ext cx="1928300" cy="2960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kumimoji="1"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862260-9CAB-4E71-A9BD-4B9BDF2A1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268760"/>
            <a:ext cx="7772400" cy="1368152"/>
          </a:xfrm>
        </p:spPr>
        <p:txBody>
          <a:bodyPr>
            <a:normAutofit/>
          </a:bodyPr>
          <a:lstStyle/>
          <a:p>
            <a:endParaRPr lang="en-US" sz="320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0D87F8B-74EC-42C6-8CA3-0A11DB800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876" y="3140968"/>
            <a:ext cx="7992888" cy="2067898"/>
          </a:xfrm>
        </p:spPr>
        <p:txBody>
          <a:bodyPr/>
          <a:lstStyle/>
          <a:p>
            <a:pPr algn="l"/>
            <a:endParaRPr lang="en-US" sz="2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5DCB01-E3E9-45AE-983A-7A131631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61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7C9E4-EA42-43D0-B3E3-9B99271409E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I.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trạng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DFB61C-A190-4D4C-BCEB-C0AA14D2DBAD}"/>
              </a:ext>
            </a:extLst>
          </p:cNvPr>
          <p:cNvSpPr txBox="1"/>
          <p:nvPr/>
        </p:nvSpPr>
        <p:spPr>
          <a:xfrm>
            <a:off x="2411760" y="5723954"/>
            <a:ext cx="406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Domain pdc@dongduongpla.lan</a:t>
            </a:r>
            <a:endParaRPr lang="vi-V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620388-E832-4111-A2E6-27853F402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092" y="1187450"/>
            <a:ext cx="7833903" cy="411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98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B8EF3-5CF4-43A4-AB97-2063C7C63BF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B4F59A-594A-4868-848E-9D25CE1822FE}"/>
              </a:ext>
            </a:extLst>
          </p:cNvPr>
          <p:cNvSpPr/>
          <p:nvPr/>
        </p:nvSpPr>
        <p:spPr>
          <a:xfrm>
            <a:off x="395536" y="4653136"/>
            <a:ext cx="8157592" cy="1584176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chung ta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ường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khắc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nghiệt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thay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nhanh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công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nâng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thay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PDC (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 trong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nguy cơ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cao.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đây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PDC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E90BEBD-1996-4B13-81D5-11E54FBEEA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7111176"/>
              </p:ext>
            </p:extLst>
          </p:nvPr>
        </p:nvGraphicFramePr>
        <p:xfrm>
          <a:off x="395536" y="1041648"/>
          <a:ext cx="8229600" cy="35964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0442">
                  <a:extLst>
                    <a:ext uri="{9D8B030D-6E8A-4147-A177-3AD203B41FA5}">
                      <a16:colId xmlns:a16="http://schemas.microsoft.com/office/drawing/2014/main" val="122202250"/>
                    </a:ext>
                  </a:extLst>
                </a:gridCol>
                <a:gridCol w="1899138">
                  <a:extLst>
                    <a:ext uri="{9D8B030D-6E8A-4147-A177-3AD203B41FA5}">
                      <a16:colId xmlns:a16="http://schemas.microsoft.com/office/drawing/2014/main" val="3110516223"/>
                    </a:ext>
                  </a:extLst>
                </a:gridCol>
                <a:gridCol w="2240010">
                  <a:extLst>
                    <a:ext uri="{9D8B030D-6E8A-4147-A177-3AD203B41FA5}">
                      <a16:colId xmlns:a16="http://schemas.microsoft.com/office/drawing/2014/main" val="716004721"/>
                    </a:ext>
                  </a:extLst>
                </a:gridCol>
                <a:gridCol w="2240010">
                  <a:extLst>
                    <a:ext uri="{9D8B030D-6E8A-4147-A177-3AD203B41FA5}">
                      <a16:colId xmlns:a16="http://schemas.microsoft.com/office/drawing/2014/main" val="4255700677"/>
                    </a:ext>
                  </a:extLst>
                </a:gridCol>
              </a:tblGrid>
              <a:tr h="162941">
                <a:tc>
                  <a:txBody>
                    <a:bodyPr/>
                    <a:lstStyle/>
                    <a:p>
                      <a:pPr algn="ctr" fontAlgn="b"/>
                      <a:r>
                        <a:rPr lang="vi-VN" sz="1400" b="1" u="none" strike="noStrike" dirty="0" err="1">
                          <a:effectLst/>
                          <a:latin typeface="+mj-lt"/>
                        </a:rPr>
                        <a:t>Hiện</a:t>
                      </a:r>
                      <a:r>
                        <a:rPr lang="vi-VN" sz="1400" b="1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vi-VN" sz="1400" b="1" u="none" strike="noStrike" dirty="0" err="1">
                          <a:effectLst/>
                          <a:latin typeface="+mj-lt"/>
                        </a:rPr>
                        <a:t>trạng</a:t>
                      </a:r>
                      <a:endParaRPr lang="vi-VN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518" marR="6518" marT="6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400" b="1" u="none" strike="noStrike" dirty="0">
                          <a:effectLst/>
                          <a:latin typeface="+mj-lt"/>
                        </a:rPr>
                        <a:t>Mô </a:t>
                      </a:r>
                      <a:r>
                        <a:rPr lang="vi-VN" sz="1400" b="1" u="none" strike="noStrike" dirty="0" err="1">
                          <a:effectLst/>
                          <a:latin typeface="+mj-lt"/>
                        </a:rPr>
                        <a:t>tả</a:t>
                      </a:r>
                      <a:endParaRPr lang="vi-VN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518" marR="6518" marT="6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400" b="1" u="none" strike="noStrike" dirty="0" err="1">
                          <a:effectLst/>
                          <a:latin typeface="+mj-lt"/>
                        </a:rPr>
                        <a:t>Vấn</a:t>
                      </a:r>
                      <a:r>
                        <a:rPr lang="vi-VN" sz="1400" b="1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vi-VN" sz="1400" b="1" u="none" strike="noStrike" dirty="0" err="1">
                          <a:effectLst/>
                          <a:latin typeface="+mj-lt"/>
                        </a:rPr>
                        <a:t>đề</a:t>
                      </a:r>
                      <a:r>
                        <a:rPr lang="vi-VN" sz="1400" b="1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vi-VN" sz="1400" b="1" u="none" strike="noStrike" dirty="0" err="1">
                          <a:effectLst/>
                          <a:latin typeface="+mj-lt"/>
                        </a:rPr>
                        <a:t>hiện</a:t>
                      </a:r>
                      <a:r>
                        <a:rPr lang="vi-VN" sz="1400" b="1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vi-VN" sz="1400" b="1" u="none" strike="noStrike" dirty="0" err="1">
                          <a:effectLst/>
                          <a:latin typeface="+mj-lt"/>
                        </a:rPr>
                        <a:t>tại</a:t>
                      </a:r>
                      <a:endParaRPr lang="vi-VN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518" marR="6518" marT="6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400" b="1" u="none" strike="noStrike" dirty="0">
                          <a:effectLst/>
                          <a:latin typeface="+mj-lt"/>
                        </a:rPr>
                        <a:t>Nguy cơ </a:t>
                      </a:r>
                      <a:r>
                        <a:rPr lang="vi-VN" sz="1400" b="1" u="none" strike="noStrike" dirty="0" err="1">
                          <a:effectLst/>
                          <a:latin typeface="+mj-lt"/>
                        </a:rPr>
                        <a:t>phát</a:t>
                      </a:r>
                      <a:r>
                        <a:rPr lang="vi-VN" sz="1400" b="1" u="none" strike="noStrike" dirty="0">
                          <a:effectLst/>
                          <a:latin typeface="+mj-lt"/>
                        </a:rPr>
                        <a:t> sinh</a:t>
                      </a:r>
                      <a:endParaRPr lang="vi-VN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518" marR="6518" marT="6518" marB="0" anchor="b"/>
                </a:tc>
                <a:extLst>
                  <a:ext uri="{0D108BD9-81ED-4DB2-BD59-A6C34878D82A}">
                    <a16:rowId xmlns:a16="http://schemas.microsoft.com/office/drawing/2014/main" val="732009165"/>
                  </a:ext>
                </a:extLst>
              </a:tr>
              <a:tr h="299811">
                <a:tc rowSpan="3">
                  <a:txBody>
                    <a:bodyPr/>
                    <a:lstStyle/>
                    <a:p>
                      <a:pPr algn="l" fontAlgn="ctr"/>
                      <a:r>
                        <a:rPr lang="vi-VN" sz="1000" u="none" strike="noStrike" dirty="0" err="1">
                          <a:effectLst/>
                          <a:latin typeface="+mj-lt"/>
                        </a:rPr>
                        <a:t>Máy</a:t>
                      </a:r>
                      <a:r>
                        <a:rPr lang="vi-VN" sz="10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vi-VN" sz="1000" u="none" strike="noStrike" dirty="0" err="1">
                          <a:effectLst/>
                          <a:latin typeface="+mj-lt"/>
                        </a:rPr>
                        <a:t>chủ</a:t>
                      </a:r>
                      <a:r>
                        <a:rPr lang="vi-VN" sz="10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vi-VN" sz="1000" u="none" strike="noStrike" dirty="0" err="1">
                          <a:effectLst/>
                          <a:latin typeface="+mj-lt"/>
                        </a:rPr>
                        <a:t>vật</a:t>
                      </a:r>
                      <a:r>
                        <a:rPr lang="vi-VN" sz="10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vi-VN" sz="1000" u="none" strike="noStrike" dirty="0" err="1">
                          <a:effectLst/>
                          <a:latin typeface="+mj-lt"/>
                        </a:rPr>
                        <a:t>lý</a:t>
                      </a:r>
                      <a:r>
                        <a:rPr lang="vi-VN" sz="10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vi-VN" sz="1000" u="none" strike="noStrike" dirty="0" err="1">
                          <a:effectLst/>
                          <a:latin typeface="+mj-lt"/>
                        </a:rPr>
                        <a:t>đã</a:t>
                      </a:r>
                      <a:r>
                        <a:rPr lang="vi-VN" sz="10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vi-VN" sz="1000" u="none" strike="noStrike" dirty="0" err="1">
                          <a:effectLst/>
                          <a:latin typeface="+mj-lt"/>
                        </a:rPr>
                        <a:t>hoạt</a:t>
                      </a:r>
                      <a:r>
                        <a:rPr lang="vi-VN" sz="10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vi-VN" sz="1000" u="none" strike="noStrike" dirty="0" err="1">
                          <a:effectLst/>
                          <a:latin typeface="+mj-lt"/>
                        </a:rPr>
                        <a:t>động</a:t>
                      </a:r>
                      <a:r>
                        <a:rPr lang="vi-VN" sz="10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vi-VN" sz="1000" u="none" strike="noStrike" dirty="0" err="1">
                          <a:effectLst/>
                          <a:latin typeface="+mj-lt"/>
                        </a:rPr>
                        <a:t>thời</a:t>
                      </a:r>
                      <a:r>
                        <a:rPr lang="vi-VN" sz="1000" u="none" strike="noStrike" dirty="0">
                          <a:effectLst/>
                          <a:latin typeface="+mj-lt"/>
                        </a:rPr>
                        <a:t>  gian </a:t>
                      </a:r>
                      <a:r>
                        <a:rPr lang="vi-VN" sz="1000" u="none" strike="noStrike" dirty="0" err="1">
                          <a:effectLst/>
                          <a:latin typeface="+mj-lt"/>
                        </a:rPr>
                        <a:t>dài</a:t>
                      </a:r>
                      <a:r>
                        <a:rPr lang="vi-VN" sz="1000" u="none" strike="noStrike" dirty="0">
                          <a:effectLst/>
                          <a:latin typeface="+mj-lt"/>
                        </a:rPr>
                        <a:t>, </a:t>
                      </a:r>
                      <a:r>
                        <a:rPr lang="vi-VN" sz="1000" u="none" strike="noStrike" dirty="0" err="1">
                          <a:effectLst/>
                          <a:latin typeface="+mj-lt"/>
                        </a:rPr>
                        <a:t>hiệu</a:t>
                      </a:r>
                      <a:r>
                        <a:rPr lang="vi-VN" sz="1000" u="none" strike="noStrike" dirty="0">
                          <a:effectLst/>
                          <a:latin typeface="+mj-lt"/>
                        </a:rPr>
                        <a:t> năng </a:t>
                      </a:r>
                      <a:r>
                        <a:rPr lang="vi-VN" sz="1000" u="none" strike="noStrike" dirty="0" err="1">
                          <a:effectLst/>
                          <a:latin typeface="+mj-lt"/>
                        </a:rPr>
                        <a:t>của</a:t>
                      </a:r>
                      <a:r>
                        <a:rPr lang="vi-VN" sz="10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vi-VN" sz="1000" u="none" strike="noStrike" dirty="0" err="1">
                          <a:effectLst/>
                          <a:latin typeface="+mj-lt"/>
                        </a:rPr>
                        <a:t>bị</a:t>
                      </a:r>
                      <a:r>
                        <a:rPr lang="vi-VN" sz="10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vi-VN" sz="1000" u="none" strike="noStrike" dirty="0" err="1">
                          <a:effectLst/>
                          <a:latin typeface="+mj-lt"/>
                        </a:rPr>
                        <a:t>giảm</a:t>
                      </a:r>
                      <a:r>
                        <a:rPr lang="vi-VN" sz="1000" u="none" strike="noStrike" dirty="0">
                          <a:effectLst/>
                          <a:latin typeface="+mj-lt"/>
                        </a:rPr>
                        <a:t>, </a:t>
                      </a:r>
                      <a:r>
                        <a:rPr lang="vi-VN" sz="1000" u="none" strike="noStrike" dirty="0" err="1">
                          <a:effectLst/>
                          <a:latin typeface="+mj-lt"/>
                        </a:rPr>
                        <a:t>nhiều</a:t>
                      </a:r>
                      <a:r>
                        <a:rPr lang="vi-VN" sz="10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vi-VN" sz="1000" u="none" strike="noStrike" dirty="0" err="1">
                          <a:effectLst/>
                          <a:latin typeface="+mj-lt"/>
                        </a:rPr>
                        <a:t>tính</a:t>
                      </a:r>
                      <a:r>
                        <a:rPr lang="vi-VN" sz="1000" u="none" strike="noStrike" dirty="0">
                          <a:effectLst/>
                          <a:latin typeface="+mj-lt"/>
                        </a:rPr>
                        <a:t> năng  </a:t>
                      </a:r>
                      <a:r>
                        <a:rPr lang="vi-VN" sz="1000" u="none" strike="noStrike" dirty="0" err="1">
                          <a:effectLst/>
                          <a:latin typeface="+mj-lt"/>
                        </a:rPr>
                        <a:t>bị</a:t>
                      </a:r>
                      <a:r>
                        <a:rPr lang="vi-VN" sz="10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vi-VN" sz="1000" u="none" strike="noStrike" dirty="0" err="1">
                          <a:effectLst/>
                          <a:latin typeface="+mj-lt"/>
                        </a:rPr>
                        <a:t>cưỡng</a:t>
                      </a:r>
                      <a:r>
                        <a:rPr lang="vi-VN" sz="10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vi-VN" sz="1000" u="none" strike="noStrike" dirty="0" err="1">
                          <a:effectLst/>
                          <a:latin typeface="+mj-lt"/>
                        </a:rPr>
                        <a:t>chế</a:t>
                      </a:r>
                      <a:r>
                        <a:rPr lang="vi-VN" sz="10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vi-VN" sz="1000" u="none" strike="noStrike" dirty="0" err="1">
                          <a:effectLst/>
                          <a:latin typeface="+mj-lt"/>
                        </a:rPr>
                        <a:t>đóng</a:t>
                      </a:r>
                      <a:endParaRPr lang="vi-VN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518" marR="6518" marT="6518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vi-VN" sz="1000" u="none" strike="noStrike" dirty="0" err="1">
                          <a:effectLst/>
                          <a:latin typeface="+mj-lt"/>
                        </a:rPr>
                        <a:t>Máy</a:t>
                      </a:r>
                      <a:r>
                        <a:rPr lang="vi-VN" sz="10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vi-VN" sz="1000" u="none" strike="noStrike" dirty="0" err="1">
                          <a:effectLst/>
                          <a:latin typeface="+mj-lt"/>
                        </a:rPr>
                        <a:t>chủ</a:t>
                      </a:r>
                      <a:r>
                        <a:rPr lang="vi-VN" sz="10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vi-VN" sz="1000" u="none" strike="noStrike" dirty="0" err="1">
                          <a:effectLst/>
                          <a:latin typeface="+mj-lt"/>
                        </a:rPr>
                        <a:t>này</a:t>
                      </a:r>
                      <a:r>
                        <a:rPr lang="vi-VN" sz="10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vi-VN" sz="1000" u="none" strike="noStrike" dirty="0" err="1">
                          <a:effectLst/>
                          <a:latin typeface="+mj-lt"/>
                        </a:rPr>
                        <a:t>đã</a:t>
                      </a:r>
                      <a:r>
                        <a:rPr lang="vi-VN" sz="10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vi-VN" sz="1000" u="none" strike="noStrike" dirty="0" err="1">
                          <a:effectLst/>
                          <a:latin typeface="+mj-lt"/>
                        </a:rPr>
                        <a:t>hoạt</a:t>
                      </a:r>
                      <a:r>
                        <a:rPr lang="vi-VN" sz="10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vi-VN" sz="1000" u="none" strike="noStrike" dirty="0" err="1">
                          <a:effectLst/>
                          <a:latin typeface="+mj-lt"/>
                        </a:rPr>
                        <a:t>động</a:t>
                      </a:r>
                      <a:r>
                        <a:rPr lang="vi-VN" sz="10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vi-VN" sz="1000" u="none" strike="noStrike" dirty="0" err="1">
                          <a:effectLst/>
                          <a:latin typeface="+mj-lt"/>
                        </a:rPr>
                        <a:t>từ</a:t>
                      </a:r>
                      <a:r>
                        <a:rPr lang="vi-VN" sz="10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vi-VN" sz="1000" u="none" strike="noStrike" dirty="0" err="1">
                          <a:effectLst/>
                          <a:latin typeface="+mj-lt"/>
                        </a:rPr>
                        <a:t>ngày</a:t>
                      </a:r>
                      <a:r>
                        <a:rPr lang="vi-VN" sz="1000" u="none" strike="noStrike" dirty="0">
                          <a:effectLst/>
                          <a:latin typeface="+mj-lt"/>
                        </a:rPr>
                        <a:t> 15/10/2017 </a:t>
                      </a:r>
                      <a:r>
                        <a:rPr lang="vi-VN" sz="1000" u="none" strike="noStrike" dirty="0" err="1">
                          <a:effectLst/>
                          <a:latin typeface="+mj-lt"/>
                        </a:rPr>
                        <a:t>đến</a:t>
                      </a:r>
                      <a:r>
                        <a:rPr lang="vi-VN" sz="1000" u="none" strike="noStrike" dirty="0">
                          <a:effectLst/>
                          <a:latin typeface="+mj-lt"/>
                        </a:rPr>
                        <a:t> nay</a:t>
                      </a:r>
                      <a:endParaRPr lang="vi-VN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518" marR="6518" marT="65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  <a:latin typeface="Times New Roman (Headings)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000" u="none" strike="noStrike" dirty="0">
                          <a:effectLst/>
                          <a:latin typeface="Times New Roman (Headings)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u="none" strike="noStrike" dirty="0" err="1">
                          <a:effectLst/>
                          <a:latin typeface="Times New Roman (Headings)"/>
                          <a:cs typeface="Times New Roman" panose="02020603050405020304" pitchFamily="18" charset="0"/>
                        </a:rPr>
                        <a:t>tượng</a:t>
                      </a:r>
                      <a:r>
                        <a:rPr lang="en-US" sz="1000" u="none" strike="noStrike" dirty="0">
                          <a:effectLst/>
                          <a:latin typeface="Times New Roman (Headings)"/>
                          <a:cs typeface="Times New Roman" panose="02020603050405020304" pitchFamily="18" charset="0"/>
                        </a:rPr>
                        <a:t> CPU full 100%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6518" marR="6518" marT="65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000" u="none" strike="noStrike">
                          <a:effectLst/>
                          <a:latin typeface="+mj-lt"/>
                        </a:rPr>
                        <a:t>Hiện tượng CPU 100% có thể  làm CPU dừng hoạt động</a:t>
                      </a:r>
                      <a:endParaRPr lang="vi-VN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518" marR="6518" marT="6518" marB="0" anchor="ctr"/>
                </a:tc>
                <a:extLst>
                  <a:ext uri="{0D108BD9-81ED-4DB2-BD59-A6C34878D82A}">
                    <a16:rowId xmlns:a16="http://schemas.microsoft.com/office/drawing/2014/main" val="1784948392"/>
                  </a:ext>
                </a:extLst>
              </a:tr>
              <a:tr h="488823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000" u="none" strike="noStrike" dirty="0" err="1">
                          <a:effectLst/>
                          <a:latin typeface="+mj-lt"/>
                        </a:rPr>
                        <a:t>Nghẽn</a:t>
                      </a:r>
                      <a:r>
                        <a:rPr lang="vi-VN" sz="10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vi-VN" sz="1000" u="none" strike="noStrike" dirty="0" err="1">
                          <a:effectLst/>
                          <a:latin typeface="+mj-lt"/>
                        </a:rPr>
                        <a:t>cổ</a:t>
                      </a:r>
                      <a:r>
                        <a:rPr lang="vi-VN" sz="1000" u="none" strike="noStrike" dirty="0">
                          <a:effectLst/>
                          <a:latin typeface="+mj-lt"/>
                        </a:rPr>
                        <a:t> trai ( </a:t>
                      </a:r>
                      <a:r>
                        <a:rPr lang="vi-VN" sz="1000" u="none" strike="noStrike" dirty="0" err="1">
                          <a:effectLst/>
                          <a:latin typeface="+mj-lt"/>
                        </a:rPr>
                        <a:t>Việc</a:t>
                      </a:r>
                      <a:r>
                        <a:rPr lang="vi-VN" sz="10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vi-VN" sz="1000" u="none" strike="noStrike" dirty="0" err="1">
                          <a:effectLst/>
                          <a:latin typeface="+mj-lt"/>
                        </a:rPr>
                        <a:t>mở</a:t>
                      </a:r>
                      <a:r>
                        <a:rPr lang="vi-VN" sz="10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vi-VN" sz="1000" u="none" strike="noStrike" dirty="0" err="1">
                          <a:effectLst/>
                          <a:latin typeface="+mj-lt"/>
                        </a:rPr>
                        <a:t>file</a:t>
                      </a:r>
                      <a:r>
                        <a:rPr lang="vi-VN" sz="1000" u="none" strike="noStrike" dirty="0">
                          <a:effectLst/>
                          <a:latin typeface="+mj-lt"/>
                        </a:rPr>
                        <a:t>, hay tương </a:t>
                      </a:r>
                      <a:r>
                        <a:rPr lang="vi-VN" sz="1000" u="none" strike="noStrike" dirty="0" err="1">
                          <a:effectLst/>
                          <a:latin typeface="+mj-lt"/>
                        </a:rPr>
                        <a:t>tác</a:t>
                      </a:r>
                      <a:r>
                        <a:rPr lang="vi-VN" sz="10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vi-VN" sz="1000" u="none" strike="noStrike" dirty="0" err="1">
                          <a:effectLst/>
                          <a:latin typeface="+mj-lt"/>
                        </a:rPr>
                        <a:t>tới</a:t>
                      </a:r>
                      <a:r>
                        <a:rPr lang="vi-VN" sz="10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vi-VN" sz="1000" u="none" strike="noStrike" dirty="0" err="1">
                          <a:effectLst/>
                          <a:latin typeface="+mj-lt"/>
                        </a:rPr>
                        <a:t>các</a:t>
                      </a:r>
                      <a:r>
                        <a:rPr lang="vi-VN" sz="10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vi-VN" sz="1000" u="none" strike="noStrike" dirty="0" err="1">
                          <a:effectLst/>
                          <a:latin typeface="+mj-lt"/>
                        </a:rPr>
                        <a:t>file</a:t>
                      </a:r>
                      <a:r>
                        <a:rPr lang="vi-VN" sz="10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vi-VN" sz="1000" u="none" strike="noStrike" dirty="0" err="1">
                          <a:effectLst/>
                          <a:latin typeface="+mj-lt"/>
                        </a:rPr>
                        <a:t>dữ</a:t>
                      </a:r>
                      <a:r>
                        <a:rPr lang="vi-VN" sz="10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vi-VN" sz="1000" u="none" strike="noStrike" dirty="0" err="1">
                          <a:effectLst/>
                          <a:latin typeface="+mj-lt"/>
                        </a:rPr>
                        <a:t>liệu</a:t>
                      </a:r>
                      <a:r>
                        <a:rPr lang="vi-VN" sz="1000" u="none" strike="noStrike" dirty="0">
                          <a:effectLst/>
                          <a:latin typeface="+mj-lt"/>
                        </a:rPr>
                        <a:t> trên </a:t>
                      </a:r>
                      <a:r>
                        <a:rPr lang="vi-VN" sz="1000" u="none" strike="noStrike" dirty="0" err="1">
                          <a:effectLst/>
                          <a:latin typeface="+mj-lt"/>
                        </a:rPr>
                        <a:t>server</a:t>
                      </a:r>
                      <a:r>
                        <a:rPr lang="vi-VN" sz="10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vi-VN" sz="1000" u="none" strike="noStrike" dirty="0" err="1">
                          <a:effectLst/>
                          <a:latin typeface="+mj-lt"/>
                        </a:rPr>
                        <a:t>bị</a:t>
                      </a:r>
                      <a:r>
                        <a:rPr lang="vi-VN" sz="10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vi-VN" sz="1000" u="none" strike="noStrike" dirty="0" err="1">
                          <a:effectLst/>
                          <a:latin typeface="+mj-lt"/>
                        </a:rPr>
                        <a:t>chậm</a:t>
                      </a:r>
                      <a:r>
                        <a:rPr lang="vi-VN" sz="10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vi-VN" sz="1000" u="none" strike="noStrike" dirty="0" err="1">
                          <a:effectLst/>
                          <a:latin typeface="+mj-lt"/>
                        </a:rPr>
                        <a:t>chạp</a:t>
                      </a:r>
                      <a:r>
                        <a:rPr lang="vi-VN" sz="1000" u="none" strike="noStrike" dirty="0">
                          <a:effectLst/>
                          <a:latin typeface="+mj-lt"/>
                        </a:rPr>
                        <a:t>)</a:t>
                      </a:r>
                      <a:endParaRPr lang="vi-VN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518" marR="6518" marT="65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000" u="none" strike="noStrike">
                          <a:effectLst/>
                          <a:latin typeface="+mj-lt"/>
                        </a:rPr>
                        <a:t>Không xử dụng được tài nguyên</a:t>
                      </a:r>
                      <a:endParaRPr lang="vi-VN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518" marR="6518" marT="6518" marB="0" anchor="ctr"/>
                </a:tc>
                <a:extLst>
                  <a:ext uri="{0D108BD9-81ED-4DB2-BD59-A6C34878D82A}">
                    <a16:rowId xmlns:a16="http://schemas.microsoft.com/office/drawing/2014/main" val="282247548"/>
                  </a:ext>
                </a:extLst>
              </a:tr>
              <a:tr h="325882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000" u="none" strike="noStrike" dirty="0" err="1">
                          <a:effectLst/>
                          <a:latin typeface="+mj-lt"/>
                        </a:rPr>
                        <a:t>Nhiều</a:t>
                      </a:r>
                      <a:r>
                        <a:rPr lang="vi-VN" sz="10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vi-VN" sz="1000" u="none" strike="noStrike" dirty="0" err="1">
                          <a:effectLst/>
                          <a:latin typeface="+mj-lt"/>
                        </a:rPr>
                        <a:t>server</a:t>
                      </a:r>
                      <a:r>
                        <a:rPr lang="vi-VN" sz="10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vi-VN" sz="1000" u="none" strike="noStrike" dirty="0" err="1">
                          <a:effectLst/>
                          <a:latin typeface="+mj-lt"/>
                        </a:rPr>
                        <a:t>bị</a:t>
                      </a:r>
                      <a:r>
                        <a:rPr lang="vi-VN" sz="10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vi-VN" sz="1000" u="none" strike="noStrike" dirty="0" err="1">
                          <a:effectLst/>
                          <a:latin typeface="+mj-lt"/>
                        </a:rPr>
                        <a:t>cưỡng</a:t>
                      </a:r>
                      <a:r>
                        <a:rPr lang="vi-VN" sz="10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vi-VN" sz="1000" u="none" strike="noStrike" dirty="0" err="1">
                          <a:effectLst/>
                          <a:latin typeface="+mj-lt"/>
                        </a:rPr>
                        <a:t>chế</a:t>
                      </a:r>
                      <a:r>
                        <a:rPr lang="vi-VN" sz="10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vi-VN" sz="1000" u="none" strike="noStrike" dirty="0" err="1">
                          <a:effectLst/>
                          <a:latin typeface="+mj-lt"/>
                        </a:rPr>
                        <a:t>đóng</a:t>
                      </a:r>
                      <a:r>
                        <a:rPr lang="vi-VN" sz="1000" u="none" strike="noStrike" dirty="0">
                          <a:effectLst/>
                          <a:latin typeface="+mj-lt"/>
                        </a:rPr>
                        <a:t> do </a:t>
                      </a:r>
                      <a:r>
                        <a:rPr lang="vi-VN" sz="1000" u="none" strike="noStrike" dirty="0" err="1">
                          <a:effectLst/>
                          <a:latin typeface="+mj-lt"/>
                        </a:rPr>
                        <a:t>quá</a:t>
                      </a:r>
                      <a:r>
                        <a:rPr lang="vi-VN" sz="10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vi-VN" sz="1000" u="none" strike="noStrike" dirty="0" err="1">
                          <a:effectLst/>
                          <a:latin typeface="+mj-lt"/>
                        </a:rPr>
                        <a:t>tải</a:t>
                      </a:r>
                      <a:r>
                        <a:rPr lang="vi-VN" sz="1000" u="none" strike="noStrike" dirty="0">
                          <a:effectLst/>
                          <a:latin typeface="+mj-lt"/>
                        </a:rPr>
                        <a:t> không </a:t>
                      </a:r>
                      <a:r>
                        <a:rPr lang="vi-VN" sz="1000" u="none" strike="noStrike" dirty="0" err="1">
                          <a:effectLst/>
                          <a:latin typeface="+mj-lt"/>
                        </a:rPr>
                        <a:t>xử</a:t>
                      </a:r>
                      <a:r>
                        <a:rPr lang="vi-VN" sz="10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vi-VN" sz="1000" u="none" strike="noStrike" dirty="0" err="1">
                          <a:effectLst/>
                          <a:latin typeface="+mj-lt"/>
                        </a:rPr>
                        <a:t>lý</a:t>
                      </a:r>
                      <a:r>
                        <a:rPr lang="vi-VN" sz="10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vi-VN" sz="1000" u="none" strike="noStrike" dirty="0" err="1">
                          <a:effectLst/>
                          <a:latin typeface="+mj-lt"/>
                        </a:rPr>
                        <a:t>được</a:t>
                      </a:r>
                      <a:endParaRPr lang="vi-VN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518" marR="6518" marT="65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000" u="none" strike="noStrike">
                          <a:effectLst/>
                          <a:latin typeface="+mj-lt"/>
                        </a:rPr>
                        <a:t>Mất domain do lỗi winserver</a:t>
                      </a:r>
                      <a:endParaRPr lang="vi-VN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518" marR="6518" marT="6518" marB="0" anchor="ctr"/>
                </a:tc>
                <a:extLst>
                  <a:ext uri="{0D108BD9-81ED-4DB2-BD59-A6C34878D82A}">
                    <a16:rowId xmlns:a16="http://schemas.microsoft.com/office/drawing/2014/main" val="1866883920"/>
                  </a:ext>
                </a:extLst>
              </a:tr>
              <a:tr h="840775">
                <a:tc>
                  <a:txBody>
                    <a:bodyPr/>
                    <a:lstStyle/>
                    <a:p>
                      <a:pPr algn="l" fontAlgn="ctr"/>
                      <a:r>
                        <a:rPr lang="vi-VN" sz="1000" u="none" strike="noStrike">
                          <a:effectLst/>
                          <a:latin typeface="+mj-lt"/>
                        </a:rPr>
                        <a:t>Trên  server chứa dữ liệu quan trọng: PDC và dữ liệu kế toán</a:t>
                      </a:r>
                      <a:endParaRPr lang="vi-VN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518" marR="6518" marT="65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000" u="none" strike="noStrike">
                          <a:effectLst/>
                          <a:latin typeface="+mj-lt"/>
                        </a:rPr>
                        <a:t>Server đang làm 2 vai trò: Vừa làm PDC và kiểm xoát dữ liệu kế toán</a:t>
                      </a:r>
                      <a:endParaRPr lang="vi-VN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518" marR="6518" marT="65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000" u="none" strike="noStrike" dirty="0" err="1">
                          <a:effectLst/>
                          <a:latin typeface="+mj-lt"/>
                        </a:rPr>
                        <a:t>Việc</a:t>
                      </a:r>
                      <a:r>
                        <a:rPr lang="vi-VN" sz="1000" u="none" strike="noStrike" dirty="0">
                          <a:effectLst/>
                          <a:latin typeface="+mj-lt"/>
                        </a:rPr>
                        <a:t> lưu </a:t>
                      </a:r>
                      <a:r>
                        <a:rPr lang="vi-VN" sz="1000" u="none" strike="noStrike" dirty="0" err="1">
                          <a:effectLst/>
                          <a:latin typeface="+mj-lt"/>
                        </a:rPr>
                        <a:t>trữ</a:t>
                      </a:r>
                      <a:r>
                        <a:rPr lang="vi-VN" sz="1000" u="none" strike="noStrike" dirty="0">
                          <a:effectLst/>
                          <a:latin typeface="+mj-lt"/>
                        </a:rPr>
                        <a:t> liên </a:t>
                      </a:r>
                      <a:r>
                        <a:rPr lang="vi-VN" sz="1000" u="none" strike="noStrike" dirty="0" err="1">
                          <a:effectLst/>
                          <a:latin typeface="+mj-lt"/>
                        </a:rPr>
                        <a:t>tục</a:t>
                      </a:r>
                      <a:r>
                        <a:rPr lang="vi-VN" sz="10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vi-VN" sz="1000" u="none" strike="noStrike" dirty="0" err="1">
                          <a:effectLst/>
                          <a:latin typeface="+mj-lt"/>
                        </a:rPr>
                        <a:t>của</a:t>
                      </a:r>
                      <a:r>
                        <a:rPr lang="vi-VN" sz="10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vi-VN" sz="1000" u="none" strike="noStrike" dirty="0" err="1">
                          <a:effectLst/>
                          <a:latin typeface="+mj-lt"/>
                        </a:rPr>
                        <a:t>phần</a:t>
                      </a:r>
                      <a:r>
                        <a:rPr lang="vi-VN" sz="10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vi-VN" sz="1000" u="none" strike="noStrike" dirty="0" err="1">
                          <a:effectLst/>
                          <a:latin typeface="+mj-lt"/>
                        </a:rPr>
                        <a:t>mềm</a:t>
                      </a:r>
                      <a:r>
                        <a:rPr lang="vi-VN" sz="10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vi-VN" sz="1000" u="none" strike="noStrike" dirty="0" err="1">
                          <a:effectLst/>
                          <a:latin typeface="+mj-lt"/>
                        </a:rPr>
                        <a:t>Misa</a:t>
                      </a:r>
                      <a:r>
                        <a:rPr lang="vi-VN" sz="10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vi-VN" sz="1000" u="none" strike="noStrike" dirty="0" err="1">
                          <a:effectLst/>
                          <a:latin typeface="+mj-lt"/>
                        </a:rPr>
                        <a:t>kế</a:t>
                      </a:r>
                      <a:r>
                        <a:rPr lang="vi-VN" sz="1000" u="none" strike="noStrike" dirty="0">
                          <a:effectLst/>
                          <a:latin typeface="+mj-lt"/>
                        </a:rPr>
                        <a:t> toán  </a:t>
                      </a:r>
                      <a:r>
                        <a:rPr lang="vi-VN" sz="1000" u="none" strike="noStrike" dirty="0" err="1">
                          <a:effectLst/>
                          <a:latin typeface="+mj-lt"/>
                        </a:rPr>
                        <a:t>làm</a:t>
                      </a:r>
                      <a:r>
                        <a:rPr lang="vi-VN" sz="10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vi-VN" sz="1000" u="none" strike="noStrike" dirty="0" err="1">
                          <a:effectLst/>
                          <a:latin typeface="+mj-lt"/>
                        </a:rPr>
                        <a:t>full</a:t>
                      </a:r>
                      <a:r>
                        <a:rPr lang="vi-VN" sz="1000" u="none" strike="noStrike" dirty="0">
                          <a:effectLst/>
                          <a:latin typeface="+mj-lt"/>
                        </a:rPr>
                        <a:t> ổ </a:t>
                      </a:r>
                      <a:r>
                        <a:rPr lang="vi-VN" sz="1000" u="none" strike="noStrike" err="1">
                          <a:effectLst/>
                          <a:latin typeface="+mj-lt"/>
                        </a:rPr>
                        <a:t>cứng</a:t>
                      </a:r>
                      <a:r>
                        <a:rPr lang="vi-VN" sz="1000" u="none" strike="noStrike">
                          <a:effectLst/>
                          <a:latin typeface="+mj-lt"/>
                        </a:rPr>
                        <a:t>  </a:t>
                      </a:r>
                      <a:r>
                        <a:rPr lang="vi-VN" sz="1000" u="none" strike="noStrike" dirty="0" err="1">
                          <a:effectLst/>
                          <a:latin typeface="+mj-lt"/>
                        </a:rPr>
                        <a:t>của</a:t>
                      </a:r>
                      <a:r>
                        <a:rPr lang="vi-VN" sz="1000" u="none" strike="noStrike" dirty="0">
                          <a:effectLst/>
                          <a:latin typeface="+mj-lt"/>
                        </a:rPr>
                        <a:t> PDC</a:t>
                      </a:r>
                      <a:endParaRPr lang="vi-VN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518" marR="6518" marT="65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0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vi-VN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518" marR="6518" marT="6518" marB="0" anchor="ctr"/>
                </a:tc>
                <a:extLst>
                  <a:ext uri="{0D108BD9-81ED-4DB2-BD59-A6C34878D82A}">
                    <a16:rowId xmlns:a16="http://schemas.microsoft.com/office/drawing/2014/main" val="1359817758"/>
                  </a:ext>
                </a:extLst>
              </a:tr>
              <a:tr h="882488">
                <a:tc>
                  <a:txBody>
                    <a:bodyPr/>
                    <a:lstStyle/>
                    <a:p>
                      <a:pPr algn="l" fontAlgn="ctr"/>
                      <a:r>
                        <a:rPr lang="vi-VN" sz="1000" u="none" strike="noStrike">
                          <a:effectLst/>
                          <a:latin typeface="+mj-lt"/>
                        </a:rPr>
                        <a:t>Số lượng người dùng tăng </a:t>
                      </a:r>
                      <a:endParaRPr lang="vi-VN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518" marR="6518" marT="65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000" u="none" strike="noStrike">
                          <a:effectLst/>
                          <a:latin typeface="+mj-lt"/>
                        </a:rPr>
                        <a:t>Thiết kế server ban đầu phù hợp cho 70- 80 user, hiện tại sô lượng user của chúng ta đã &gt;170 user, thiết bị truy cập tới server &gt;120 thiết bị . Cần nâng cấp cấu hình để phù hợp với  người dùng.</a:t>
                      </a:r>
                      <a:endParaRPr lang="vi-VN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518" marR="6518" marT="65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000" u="none" strike="noStrike">
                          <a:effectLst/>
                          <a:latin typeface="+mj-lt"/>
                        </a:rPr>
                        <a:t>Quá tải lượng truy cập,  dẫn tới việc  sử dụng tài nguyên trên server bị dán đoạn</a:t>
                      </a:r>
                      <a:endParaRPr lang="vi-VN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518" marR="6518" marT="65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000" u="none" strike="noStrike" dirty="0">
                          <a:effectLst/>
                          <a:latin typeface="+mj-lt"/>
                        </a:rPr>
                        <a:t>Không </a:t>
                      </a:r>
                      <a:r>
                        <a:rPr lang="vi-VN" sz="1000" u="none" strike="noStrike" dirty="0" err="1">
                          <a:effectLst/>
                          <a:latin typeface="+mj-lt"/>
                        </a:rPr>
                        <a:t>xử</a:t>
                      </a:r>
                      <a:r>
                        <a:rPr lang="vi-VN" sz="10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vi-VN" sz="1000" u="none" strike="noStrike" dirty="0" err="1">
                          <a:effectLst/>
                          <a:latin typeface="+mj-lt"/>
                        </a:rPr>
                        <a:t>dụng</a:t>
                      </a:r>
                      <a:r>
                        <a:rPr lang="vi-VN" sz="10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vi-VN" sz="1000" u="none" strike="noStrike" dirty="0" err="1">
                          <a:effectLst/>
                          <a:latin typeface="+mj-lt"/>
                        </a:rPr>
                        <a:t>được</a:t>
                      </a:r>
                      <a:r>
                        <a:rPr lang="vi-VN" sz="10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vi-VN" sz="1000" u="none" strike="noStrike" dirty="0" err="1">
                          <a:effectLst/>
                          <a:latin typeface="+mj-lt"/>
                        </a:rPr>
                        <a:t>tài</a:t>
                      </a:r>
                      <a:r>
                        <a:rPr lang="vi-VN" sz="1000" u="none" strike="noStrike" dirty="0">
                          <a:effectLst/>
                          <a:latin typeface="+mj-lt"/>
                        </a:rPr>
                        <a:t> nguyên</a:t>
                      </a:r>
                      <a:endParaRPr lang="vi-VN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518" marR="6518" marT="6518" marB="0" anchor="ctr"/>
                </a:tc>
                <a:extLst>
                  <a:ext uri="{0D108BD9-81ED-4DB2-BD59-A6C34878D82A}">
                    <a16:rowId xmlns:a16="http://schemas.microsoft.com/office/drawing/2014/main" val="1311092755"/>
                  </a:ext>
                </a:extLst>
              </a:tr>
              <a:tr h="488823">
                <a:tc>
                  <a:txBody>
                    <a:bodyPr/>
                    <a:lstStyle/>
                    <a:p>
                      <a:pPr algn="l" fontAlgn="ctr"/>
                      <a:r>
                        <a:rPr lang="vi-VN" sz="1000" u="none" strike="noStrike">
                          <a:effectLst/>
                          <a:latin typeface="+mj-lt"/>
                        </a:rPr>
                        <a:t>Winserver 2012 R2</a:t>
                      </a:r>
                      <a:endParaRPr lang="vi-VN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518" marR="6518" marT="65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000" u="none" strike="noStrike">
                          <a:effectLst/>
                          <a:latin typeface="+mj-lt"/>
                        </a:rPr>
                        <a:t>PDC dùng Winserver 2012</a:t>
                      </a:r>
                      <a:endParaRPr lang="vi-VN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518" marR="6518" marT="65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000" u="none" strike="noStrike">
                          <a:effectLst/>
                          <a:latin typeface="+mj-lt"/>
                        </a:rPr>
                        <a:t>Win có nhiều lỗi qua nhiều năm, các hoạt động điều tiết  của PDC bị suy yếu</a:t>
                      </a:r>
                      <a:endParaRPr lang="vi-VN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518" marR="6518" marT="65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000" u="none" strike="noStrike" dirty="0" err="1">
                          <a:effectLst/>
                          <a:latin typeface="+mj-lt"/>
                        </a:rPr>
                        <a:t>Mất</a:t>
                      </a:r>
                      <a:r>
                        <a:rPr lang="vi-VN" sz="10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vi-VN" sz="1000" u="none" strike="noStrike" dirty="0" err="1">
                          <a:effectLst/>
                          <a:latin typeface="+mj-lt"/>
                        </a:rPr>
                        <a:t>domain</a:t>
                      </a:r>
                      <a:endParaRPr lang="vi-VN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518" marR="6518" marT="6518" marB="0" anchor="ctr"/>
                </a:tc>
                <a:extLst>
                  <a:ext uri="{0D108BD9-81ED-4DB2-BD59-A6C34878D82A}">
                    <a16:rowId xmlns:a16="http://schemas.microsoft.com/office/drawing/2014/main" val="1611170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55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538861-2C14-41E1-BCB1-5680E0001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07" y="980728"/>
            <a:ext cx="3127438" cy="151216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3929C-F447-4704-B28B-F165F90C856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F859E29B-93AD-480B-BECE-0776443F9896}"/>
              </a:ext>
            </a:extLst>
          </p:cNvPr>
          <p:cNvSpPr/>
          <p:nvPr/>
        </p:nvSpPr>
        <p:spPr>
          <a:xfrm>
            <a:off x="3220145" y="1052736"/>
            <a:ext cx="1135831" cy="504056"/>
          </a:xfrm>
          <a:prstGeom prst="wedgeRectCallout">
            <a:avLst>
              <a:gd name="adj1" fmla="val -142763"/>
              <a:gd name="adj2" fmla="val 5545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CPU 100%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69ADAB-B44D-48F6-BEC5-B713662FB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511328"/>
            <a:ext cx="4543538" cy="2569262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57DE72F-5E31-4E70-B2E4-2F58E1848CAC}"/>
              </a:ext>
            </a:extLst>
          </p:cNvPr>
          <p:cNvSpPr/>
          <p:nvPr/>
        </p:nvSpPr>
        <p:spPr>
          <a:xfrm>
            <a:off x="6300192" y="5531070"/>
            <a:ext cx="1872208" cy="504056"/>
          </a:xfrm>
          <a:prstGeom prst="wedgeRectCallout">
            <a:avLst>
              <a:gd name="adj1" fmla="val -79594"/>
              <a:gd name="adj2" fmla="val -15061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 err="1">
                <a:latin typeface="+mj-lt"/>
              </a:rPr>
              <a:t>Services</a:t>
            </a:r>
            <a:r>
              <a:rPr lang="vi-VN" sz="1400" dirty="0">
                <a:latin typeface="+mj-lt"/>
              </a:rPr>
              <a:t> không </a:t>
            </a:r>
            <a:r>
              <a:rPr lang="vi-VN" sz="1400" dirty="0" err="1">
                <a:latin typeface="+mj-lt"/>
              </a:rPr>
              <a:t>hoạt</a:t>
            </a:r>
            <a:r>
              <a:rPr lang="vi-VN" sz="1400" dirty="0">
                <a:latin typeface="+mj-lt"/>
              </a:rPr>
              <a:t> </a:t>
            </a:r>
            <a:r>
              <a:rPr lang="vi-VN" sz="1400" dirty="0" err="1">
                <a:latin typeface="+mj-lt"/>
              </a:rPr>
              <a:t>động</a:t>
            </a:r>
            <a:endParaRPr lang="vi-VN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989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120EDA-2247-4853-8A09-FEF4AAC03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1680C-4078-4471-A1B6-64C62D828DF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III. Ph</a:t>
            </a:r>
            <a:r>
              <a:rPr lang="vi-VN" dirty="0"/>
              <a:t>ương </a:t>
            </a:r>
            <a:r>
              <a:rPr lang="vi-VN" dirty="0" err="1"/>
              <a:t>án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lý</a:t>
            </a:r>
            <a:endParaRPr lang="vi-V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51CA55-BA3A-4EC7-9397-B43ECF65AF0C}"/>
              </a:ext>
            </a:extLst>
          </p:cNvPr>
          <p:cNvSpPr/>
          <p:nvPr/>
        </p:nvSpPr>
        <p:spPr>
          <a:xfrm>
            <a:off x="457200" y="2348880"/>
            <a:ext cx="8208912" cy="2484276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 err="1">
                <a:latin typeface="+mj-lt"/>
              </a:rPr>
              <a:t>Nhận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định</a:t>
            </a:r>
            <a:r>
              <a:rPr lang="vi-VN" dirty="0">
                <a:latin typeface="+mj-lt"/>
              </a:rPr>
              <a:t>: </a:t>
            </a:r>
          </a:p>
          <a:p>
            <a:endParaRPr lang="vi-VN" dirty="0">
              <a:latin typeface="+mj-lt"/>
            </a:endParaRPr>
          </a:p>
          <a:p>
            <a:pPr lvl="1"/>
            <a:r>
              <a:rPr lang="vi-VN" dirty="0" err="1">
                <a:latin typeface="+mj-lt"/>
              </a:rPr>
              <a:t>Để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khắc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phục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các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vấn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đề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phát</a:t>
            </a:r>
            <a:r>
              <a:rPr lang="vi-VN" dirty="0">
                <a:latin typeface="+mj-lt"/>
              </a:rPr>
              <a:t> sinh đang </a:t>
            </a:r>
            <a:r>
              <a:rPr lang="vi-VN" dirty="0" err="1">
                <a:latin typeface="+mj-lt"/>
              </a:rPr>
              <a:t>tồn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tại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và</a:t>
            </a:r>
            <a:r>
              <a:rPr lang="vi-VN" dirty="0">
                <a:latin typeface="+mj-lt"/>
              </a:rPr>
              <a:t> nguy cơ </a:t>
            </a:r>
            <a:r>
              <a:rPr lang="vi-VN" dirty="0" err="1">
                <a:latin typeface="+mj-lt"/>
              </a:rPr>
              <a:t>xảy</a:t>
            </a:r>
            <a:r>
              <a:rPr lang="vi-VN" dirty="0">
                <a:latin typeface="+mj-lt"/>
              </a:rPr>
              <a:t> ra </a:t>
            </a:r>
            <a:r>
              <a:rPr lang="vi-VN" dirty="0" err="1">
                <a:latin typeface="+mj-lt"/>
              </a:rPr>
              <a:t>hậu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quả</a:t>
            </a:r>
            <a:r>
              <a:rPr lang="vi-VN" dirty="0">
                <a:latin typeface="+mj-lt"/>
              </a:rPr>
              <a:t> nghiêm </a:t>
            </a:r>
            <a:r>
              <a:rPr lang="vi-VN" dirty="0" err="1">
                <a:latin typeface="+mj-lt"/>
              </a:rPr>
              <a:t>trọng</a:t>
            </a:r>
            <a:r>
              <a:rPr lang="vi-VN" dirty="0">
                <a:latin typeface="+mj-lt"/>
              </a:rPr>
              <a:t> trong </a:t>
            </a:r>
            <a:r>
              <a:rPr lang="vi-VN">
                <a:latin typeface="+mj-lt"/>
              </a:rPr>
              <a:t>tương lai, chúng ta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>
                <a:latin typeface="+mj-lt"/>
              </a:rPr>
              <a:t> </a:t>
            </a:r>
            <a:r>
              <a:rPr lang="vi-VN">
                <a:latin typeface="+mj-lt"/>
              </a:rPr>
              <a:t>nâng cấp và thay thế  Server hiện tại.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570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AB0EA-1A71-4E66-854B-6DF3D75927A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vi-VN" dirty="0">
                <a:latin typeface="+mj-lt"/>
              </a:rPr>
              <a:t>Phương </a:t>
            </a:r>
            <a:r>
              <a:rPr lang="vi-VN" dirty="0" err="1">
                <a:latin typeface="+mj-lt"/>
              </a:rPr>
              <a:t>án</a:t>
            </a:r>
            <a:r>
              <a:rPr lang="vi-VN" dirty="0">
                <a:latin typeface="+mj-lt"/>
              </a:rPr>
              <a:t> 1: </a:t>
            </a:r>
            <a:r>
              <a:rPr lang="vi-VN" sz="1800" dirty="0">
                <a:latin typeface="+mj-lt"/>
              </a:rPr>
              <a:t>Thay </a:t>
            </a:r>
            <a:r>
              <a:rPr lang="vi-VN" sz="1800" dirty="0" err="1">
                <a:latin typeface="+mj-lt"/>
              </a:rPr>
              <a:t>thế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domain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mới</a:t>
            </a:r>
            <a:r>
              <a:rPr lang="vi-VN" sz="1800" dirty="0">
                <a:latin typeface="+mj-lt"/>
              </a:rPr>
              <a:t>, </a:t>
            </a:r>
            <a:r>
              <a:rPr lang="vi-VN" sz="1800" dirty="0" err="1">
                <a:latin typeface="+mj-lt"/>
              </a:rPr>
              <a:t>đặt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máy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chủ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tại</a:t>
            </a:r>
            <a:r>
              <a:rPr lang="vi-VN" sz="1800" dirty="0">
                <a:latin typeface="+mj-lt"/>
              </a:rPr>
              <a:t> Đông Dương </a:t>
            </a:r>
            <a:r>
              <a:rPr lang="en-US" sz="1800" dirty="0" err="1">
                <a:latin typeface="+mj-lt"/>
              </a:rPr>
              <a:t>Khuôn</a:t>
            </a:r>
            <a:endParaRPr lang="vi-VN" sz="1800" dirty="0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AA15A6-498C-43A9-AEEA-99F15EEF086E}"/>
              </a:ext>
            </a:extLst>
          </p:cNvPr>
          <p:cNvSpPr/>
          <p:nvPr/>
        </p:nvSpPr>
        <p:spPr>
          <a:xfrm>
            <a:off x="539552" y="1340768"/>
            <a:ext cx="3924436" cy="1872208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vi-VN" sz="1400" dirty="0" err="1">
                <a:latin typeface="+mj-lt"/>
              </a:rPr>
              <a:t>Sử</a:t>
            </a:r>
            <a:r>
              <a:rPr lang="vi-VN" sz="1400" dirty="0">
                <a:latin typeface="+mj-lt"/>
              </a:rPr>
              <a:t> </a:t>
            </a:r>
            <a:r>
              <a:rPr lang="vi-VN" sz="1400" dirty="0" err="1">
                <a:latin typeface="+mj-lt"/>
              </a:rPr>
              <a:t>dụng</a:t>
            </a:r>
            <a:r>
              <a:rPr lang="vi-VN" sz="1400" dirty="0">
                <a:latin typeface="+mj-lt"/>
              </a:rPr>
              <a:t> Server </a:t>
            </a:r>
            <a:r>
              <a:rPr lang="vi-VN" sz="1400" dirty="0" err="1">
                <a:latin typeface="+mj-lt"/>
              </a:rPr>
              <a:t>mới</a:t>
            </a:r>
            <a:r>
              <a:rPr lang="vi-VN" sz="1400" dirty="0">
                <a:latin typeface="+mj-lt"/>
              </a:rPr>
              <a:t> mua </a:t>
            </a:r>
            <a:r>
              <a:rPr lang="vi-VN" sz="1400" dirty="0" err="1">
                <a:latin typeface="+mj-lt"/>
              </a:rPr>
              <a:t>và</a:t>
            </a:r>
            <a:r>
              <a:rPr lang="vi-VN" sz="1400" dirty="0">
                <a:latin typeface="+mj-lt"/>
              </a:rPr>
              <a:t> </a:t>
            </a:r>
            <a:r>
              <a:rPr lang="vi-VN" sz="1400" dirty="0" err="1">
                <a:latin typeface="+mj-lt"/>
              </a:rPr>
              <a:t>Winserver</a:t>
            </a:r>
            <a:r>
              <a:rPr lang="vi-VN" sz="1400" dirty="0">
                <a:latin typeface="+mj-lt"/>
              </a:rPr>
              <a:t> 2022 </a:t>
            </a:r>
            <a:r>
              <a:rPr lang="vi-VN" sz="1400" dirty="0" err="1">
                <a:latin typeface="+mj-lt"/>
              </a:rPr>
              <a:t>khởi</a:t>
            </a:r>
            <a:r>
              <a:rPr lang="vi-VN" sz="1400" dirty="0">
                <a:latin typeface="+mj-lt"/>
              </a:rPr>
              <a:t> </a:t>
            </a:r>
            <a:r>
              <a:rPr lang="vi-VN" sz="1400" dirty="0" err="1">
                <a:latin typeface="+mj-lt"/>
              </a:rPr>
              <a:t>tạo</a:t>
            </a:r>
            <a:r>
              <a:rPr lang="vi-VN" sz="1400" dirty="0">
                <a:latin typeface="+mj-lt"/>
              </a:rPr>
              <a:t>  </a:t>
            </a:r>
            <a:r>
              <a:rPr lang="vi-VN" sz="1400" dirty="0" err="1">
                <a:latin typeface="+mj-lt"/>
              </a:rPr>
              <a:t>Domain</a:t>
            </a:r>
            <a:r>
              <a:rPr lang="vi-VN" sz="1400" dirty="0">
                <a:latin typeface="+mj-lt"/>
              </a:rPr>
              <a:t> </a:t>
            </a:r>
            <a:r>
              <a:rPr lang="vi-VN" sz="1400" dirty="0" err="1">
                <a:latin typeface="+mj-lt"/>
              </a:rPr>
              <a:t>mới</a:t>
            </a:r>
            <a:endParaRPr lang="vi-VN" sz="14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vi-VN" sz="1400" dirty="0" err="1">
                <a:latin typeface="+mj-lt"/>
              </a:rPr>
              <a:t>Cấu</a:t>
            </a:r>
            <a:r>
              <a:rPr lang="vi-VN" sz="1400" dirty="0">
                <a:latin typeface="+mj-lt"/>
              </a:rPr>
              <a:t> </a:t>
            </a:r>
            <a:r>
              <a:rPr lang="vi-VN" sz="1400" dirty="0" err="1">
                <a:latin typeface="+mj-lt"/>
              </a:rPr>
              <a:t>hình</a:t>
            </a:r>
            <a:r>
              <a:rPr lang="vi-VN" sz="1400" dirty="0">
                <a:latin typeface="+mj-lt"/>
              </a:rPr>
              <a:t> </a:t>
            </a:r>
            <a:r>
              <a:rPr lang="vi-VN" sz="1400" dirty="0" err="1">
                <a:latin typeface="+mj-lt"/>
              </a:rPr>
              <a:t>domain</a:t>
            </a:r>
            <a:r>
              <a:rPr lang="vi-VN" sz="1400" dirty="0">
                <a:latin typeface="+mj-lt"/>
              </a:rPr>
              <a:t> </a:t>
            </a:r>
            <a:r>
              <a:rPr lang="vi-VN" sz="1400" dirty="0" err="1">
                <a:latin typeface="+mj-lt"/>
              </a:rPr>
              <a:t>và</a:t>
            </a:r>
            <a:r>
              <a:rPr lang="vi-VN" sz="1400" dirty="0">
                <a:latin typeface="+mj-lt"/>
              </a:rPr>
              <a:t> chia </a:t>
            </a:r>
            <a:r>
              <a:rPr lang="vi-VN" sz="1400" dirty="0" err="1">
                <a:latin typeface="+mj-lt"/>
              </a:rPr>
              <a:t>sẻ</a:t>
            </a:r>
            <a:r>
              <a:rPr lang="vi-VN" sz="1400" dirty="0">
                <a:latin typeface="+mj-lt"/>
              </a:rPr>
              <a:t> </a:t>
            </a:r>
            <a:r>
              <a:rPr lang="vi-VN" sz="1400" dirty="0" err="1">
                <a:latin typeface="+mj-lt"/>
              </a:rPr>
              <a:t>tài</a:t>
            </a:r>
            <a:r>
              <a:rPr lang="vi-VN" sz="1400" dirty="0">
                <a:latin typeface="+mj-lt"/>
              </a:rPr>
              <a:t> nguyên</a:t>
            </a:r>
          </a:p>
          <a:p>
            <a:pPr marL="342900" indent="-342900">
              <a:buFont typeface="+mj-lt"/>
              <a:buAutoNum type="arabicPeriod"/>
            </a:pPr>
            <a:r>
              <a:rPr lang="vi-VN" sz="1400" dirty="0" err="1">
                <a:latin typeface="+mj-lt"/>
              </a:rPr>
              <a:t>Đặt</a:t>
            </a:r>
            <a:r>
              <a:rPr lang="vi-VN" sz="1400" dirty="0">
                <a:latin typeface="+mj-lt"/>
              </a:rPr>
              <a:t> PDC </a:t>
            </a:r>
            <a:r>
              <a:rPr lang="vi-VN" sz="1400" dirty="0" err="1">
                <a:latin typeface="+mj-lt"/>
              </a:rPr>
              <a:t>mới</a:t>
            </a:r>
            <a:r>
              <a:rPr lang="vi-VN" sz="1400" dirty="0">
                <a:latin typeface="+mj-lt"/>
              </a:rPr>
              <a:t> </a:t>
            </a:r>
            <a:r>
              <a:rPr lang="vi-VN" sz="1400" dirty="0" err="1">
                <a:latin typeface="+mj-lt"/>
              </a:rPr>
              <a:t>tại</a:t>
            </a:r>
            <a:r>
              <a:rPr lang="vi-VN" sz="1400" dirty="0">
                <a:latin typeface="+mj-lt"/>
              </a:rPr>
              <a:t> Đông Dương Khuôn</a:t>
            </a:r>
          </a:p>
          <a:p>
            <a:pPr marL="342900" indent="-342900">
              <a:buFont typeface="+mj-lt"/>
              <a:buAutoNum type="arabicPeriod"/>
            </a:pPr>
            <a:r>
              <a:rPr lang="vi-VN" sz="1400" dirty="0" err="1">
                <a:latin typeface="+mj-lt"/>
              </a:rPr>
              <a:t>Chuyển</a:t>
            </a:r>
            <a:r>
              <a:rPr lang="vi-VN" sz="1400" dirty="0">
                <a:latin typeface="+mj-lt"/>
              </a:rPr>
              <a:t> Server </a:t>
            </a:r>
            <a:r>
              <a:rPr lang="vi-VN" sz="1400" dirty="0" err="1">
                <a:latin typeface="+mj-lt"/>
              </a:rPr>
              <a:t>cũ</a:t>
            </a:r>
            <a:r>
              <a:rPr lang="vi-VN" sz="1400" dirty="0">
                <a:latin typeface="+mj-lt"/>
              </a:rPr>
              <a:t> </a:t>
            </a:r>
            <a:r>
              <a:rPr lang="vi-VN" sz="1400" dirty="0" err="1">
                <a:latin typeface="+mj-lt"/>
              </a:rPr>
              <a:t>dùng</a:t>
            </a:r>
            <a:r>
              <a:rPr lang="vi-VN" sz="1400" dirty="0">
                <a:latin typeface="+mj-lt"/>
              </a:rPr>
              <a:t> riêng cho </a:t>
            </a:r>
            <a:r>
              <a:rPr lang="vi-VN" sz="1400" dirty="0" err="1">
                <a:latin typeface="+mj-lt"/>
              </a:rPr>
              <a:t>kế</a:t>
            </a:r>
            <a:r>
              <a:rPr lang="vi-VN" sz="1400" dirty="0">
                <a:latin typeface="+mj-lt"/>
              </a:rPr>
              <a:t> toán.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61AAD0-93EF-42DD-A79F-6F08FBDE4040}"/>
              </a:ext>
            </a:extLst>
          </p:cNvPr>
          <p:cNvSpPr/>
          <p:nvPr/>
        </p:nvSpPr>
        <p:spPr>
          <a:xfrm>
            <a:off x="4779644" y="1340768"/>
            <a:ext cx="3824804" cy="18722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>
                <a:latin typeface="+mj-lt"/>
              </a:rPr>
              <a:t>Ưu </a:t>
            </a:r>
            <a:r>
              <a:rPr lang="vi-VN" dirty="0" err="1">
                <a:latin typeface="+mj-lt"/>
              </a:rPr>
              <a:t>điểm</a:t>
            </a:r>
            <a:r>
              <a:rPr lang="vi-VN" dirty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err="1">
                <a:latin typeface="+mj-lt"/>
              </a:rPr>
              <a:t>Hệ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thống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hoạt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động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với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hiệu</a:t>
            </a:r>
            <a:r>
              <a:rPr lang="vi-VN" dirty="0">
                <a:latin typeface="+mj-lt"/>
              </a:rPr>
              <a:t> năng </a:t>
            </a:r>
            <a:r>
              <a:rPr lang="vi-VN" dirty="0" err="1">
                <a:latin typeface="+mj-lt"/>
              </a:rPr>
              <a:t>tốt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nhất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có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thể</a:t>
            </a:r>
            <a:endParaRPr lang="vi-V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err="1">
                <a:latin typeface="+mj-lt"/>
              </a:rPr>
              <a:t>Tỷ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lệ</a:t>
            </a:r>
            <a:r>
              <a:rPr lang="vi-VN" dirty="0">
                <a:latin typeface="+mj-lt"/>
              </a:rPr>
              <a:t> thanh công 100%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+mj-lt"/>
              </a:rPr>
              <a:t>Không </a:t>
            </a:r>
            <a:r>
              <a:rPr lang="vi-VN" dirty="0" err="1">
                <a:latin typeface="+mj-lt"/>
              </a:rPr>
              <a:t>xảy</a:t>
            </a:r>
            <a:r>
              <a:rPr lang="vi-VN" dirty="0">
                <a:latin typeface="+mj-lt"/>
              </a:rPr>
              <a:t> ra </a:t>
            </a:r>
            <a:r>
              <a:rPr lang="vi-VN" dirty="0" err="1">
                <a:latin typeface="+mj-lt"/>
              </a:rPr>
              <a:t>lỗi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phần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mềm</a:t>
            </a:r>
            <a:endParaRPr lang="vi-VN" dirty="0"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89B9F2-F48E-4900-B152-FC26C05B1F04}"/>
              </a:ext>
            </a:extLst>
          </p:cNvPr>
          <p:cNvSpPr/>
          <p:nvPr/>
        </p:nvSpPr>
        <p:spPr>
          <a:xfrm>
            <a:off x="567176" y="3429000"/>
            <a:ext cx="8037272" cy="11521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 err="1">
                <a:latin typeface="+mj-lt"/>
              </a:rPr>
              <a:t>Nhược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điểm</a:t>
            </a:r>
            <a:r>
              <a:rPr lang="vi-VN" dirty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err="1">
                <a:latin typeface="+mj-lt"/>
              </a:rPr>
              <a:t>Cần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cấu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hình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lại</a:t>
            </a:r>
            <a:r>
              <a:rPr lang="vi-VN" dirty="0">
                <a:latin typeface="+mj-lt"/>
              </a:rPr>
              <a:t>  </a:t>
            </a:r>
            <a:r>
              <a:rPr lang="vi-VN" dirty="0" err="1">
                <a:latin typeface="+mj-lt"/>
              </a:rPr>
              <a:t>hệ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thống</a:t>
            </a:r>
            <a:r>
              <a:rPr lang="vi-VN" dirty="0">
                <a:latin typeface="+mj-lt"/>
              </a:rPr>
              <a:t>, </a:t>
            </a:r>
            <a:r>
              <a:rPr lang="vi-VN" dirty="0" err="1">
                <a:latin typeface="+mj-lt"/>
              </a:rPr>
              <a:t>các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tài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khoản</a:t>
            </a:r>
            <a:r>
              <a:rPr lang="vi-VN" dirty="0">
                <a:latin typeface="+mj-lt"/>
              </a:rPr>
              <a:t> đăng </a:t>
            </a:r>
            <a:r>
              <a:rPr lang="vi-VN" dirty="0" err="1">
                <a:latin typeface="+mj-lt"/>
              </a:rPr>
              <a:t>nhập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cần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được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khởi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tạo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và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cấp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lại</a:t>
            </a:r>
            <a:r>
              <a:rPr lang="vi-VN" dirty="0"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err="1">
                <a:latin typeface="+mj-lt"/>
              </a:rPr>
              <a:t>Mất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nhiều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thời</a:t>
            </a:r>
            <a:r>
              <a:rPr lang="vi-VN" dirty="0">
                <a:latin typeface="+mj-lt"/>
              </a:rPr>
              <a:t> gian </a:t>
            </a:r>
            <a:r>
              <a:rPr lang="vi-VN" dirty="0" err="1">
                <a:latin typeface="+mj-lt"/>
              </a:rPr>
              <a:t>để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triển</a:t>
            </a:r>
            <a:r>
              <a:rPr lang="vi-VN" dirty="0">
                <a:latin typeface="+mj-lt"/>
              </a:rPr>
              <a:t> khai, </a:t>
            </a:r>
            <a:r>
              <a:rPr lang="vi-VN" dirty="0" err="1">
                <a:latin typeface="+mj-lt"/>
              </a:rPr>
              <a:t>có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thể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là</a:t>
            </a:r>
            <a:r>
              <a:rPr lang="vi-VN" dirty="0">
                <a:latin typeface="+mj-lt"/>
              </a:rPr>
              <a:t> 3-5 </a:t>
            </a:r>
            <a:r>
              <a:rPr lang="vi-VN" dirty="0" err="1">
                <a:latin typeface="+mj-lt"/>
              </a:rPr>
              <a:t>ngày</a:t>
            </a:r>
            <a:r>
              <a:rPr lang="vi-VN" dirty="0"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err="1">
                <a:latin typeface="+mj-lt"/>
              </a:rPr>
              <a:t>Một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số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phần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mềm</a:t>
            </a:r>
            <a:r>
              <a:rPr lang="vi-VN" dirty="0">
                <a:latin typeface="+mj-lt"/>
              </a:rPr>
              <a:t> bên </a:t>
            </a:r>
            <a:r>
              <a:rPr lang="vi-VN" dirty="0" err="1">
                <a:latin typeface="+mj-lt"/>
              </a:rPr>
              <a:t>thứ</a:t>
            </a:r>
            <a:r>
              <a:rPr lang="vi-VN" dirty="0">
                <a:latin typeface="+mj-lt"/>
              </a:rPr>
              <a:t> 3 </a:t>
            </a:r>
            <a:r>
              <a:rPr lang="vi-VN" dirty="0" err="1">
                <a:latin typeface="+mj-lt"/>
              </a:rPr>
              <a:t>cần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phối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hợp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với</a:t>
            </a:r>
            <a:r>
              <a:rPr lang="vi-VN" dirty="0">
                <a:latin typeface="+mj-lt"/>
              </a:rPr>
              <a:t> NCC </a:t>
            </a:r>
            <a:r>
              <a:rPr lang="vi-VN" dirty="0" err="1">
                <a:latin typeface="+mj-lt"/>
              </a:rPr>
              <a:t>để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cài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lại</a:t>
            </a:r>
            <a:endParaRPr lang="vi-VN" dirty="0">
              <a:latin typeface="+mj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B76244-47E9-480D-A804-CB38DDE85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097" y="4803526"/>
            <a:ext cx="8218488" cy="10737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vi-VN" dirty="0">
                <a:latin typeface="+mj-lt"/>
              </a:rPr>
              <a:t>Lưu ý khi </a:t>
            </a:r>
            <a:r>
              <a:rPr lang="vi-VN" dirty="0" err="1">
                <a:latin typeface="+mj-lt"/>
              </a:rPr>
              <a:t>áp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dụng</a:t>
            </a:r>
            <a:r>
              <a:rPr lang="vi-VN" dirty="0">
                <a:latin typeface="+mj-lt"/>
              </a:rPr>
              <a:t> phương </a:t>
            </a:r>
            <a:r>
              <a:rPr lang="vi-VN" dirty="0" err="1">
                <a:latin typeface="+mj-lt"/>
              </a:rPr>
              <a:t>án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này</a:t>
            </a:r>
            <a:r>
              <a:rPr lang="vi-VN" dirty="0">
                <a:latin typeface="+mj-lt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 dirty="0" err="1">
                <a:latin typeface="+mj-lt"/>
              </a:rPr>
              <a:t>Đối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với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phần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mềm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kế</a:t>
            </a:r>
            <a:r>
              <a:rPr lang="vi-VN" dirty="0">
                <a:latin typeface="+mj-lt"/>
              </a:rPr>
              <a:t> toán </a:t>
            </a:r>
            <a:r>
              <a:rPr lang="vi-VN" dirty="0" err="1">
                <a:latin typeface="+mj-lt"/>
              </a:rPr>
              <a:t>phối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hợp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với</a:t>
            </a:r>
            <a:r>
              <a:rPr lang="vi-VN" dirty="0">
                <a:latin typeface="+mj-lt"/>
              </a:rPr>
              <a:t> NCC </a:t>
            </a:r>
            <a:r>
              <a:rPr lang="vi-VN" dirty="0" err="1">
                <a:latin typeface="+mj-lt"/>
              </a:rPr>
              <a:t>để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giữ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lại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bản</a:t>
            </a:r>
            <a:r>
              <a:rPr lang="vi-VN" dirty="0">
                <a:latin typeface="+mj-lt"/>
              </a:rPr>
              <a:t> sao lưu </a:t>
            </a:r>
            <a:r>
              <a:rPr lang="vi-VN" dirty="0" err="1">
                <a:latin typeface="+mj-lt"/>
              </a:rPr>
              <a:t>dữ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liệu</a:t>
            </a:r>
            <a:r>
              <a:rPr lang="vi-VN" dirty="0">
                <a:latin typeface="+mj-lt"/>
              </a:rPr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4548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AB0EA-1A71-4E66-854B-6DF3D75927A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Đông Dương 1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8868BC7-4FE4-49E0-8FC8-796685930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19256" cy="496217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vi-V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AA15A6-498C-43A9-AEEA-99F15EEF086E}"/>
              </a:ext>
            </a:extLst>
          </p:cNvPr>
          <p:cNvSpPr/>
          <p:nvPr/>
        </p:nvSpPr>
        <p:spPr>
          <a:xfrm>
            <a:off x="539552" y="1340768"/>
            <a:ext cx="3924436" cy="1872208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vi-VN" sz="1400" dirty="0" err="1">
                <a:latin typeface="+mj-lt"/>
              </a:rPr>
              <a:t>Sử</a:t>
            </a:r>
            <a:r>
              <a:rPr lang="vi-VN" sz="1400" dirty="0">
                <a:latin typeface="+mj-lt"/>
              </a:rPr>
              <a:t> </a:t>
            </a:r>
            <a:r>
              <a:rPr lang="vi-VN" sz="1400" dirty="0" err="1">
                <a:latin typeface="+mj-lt"/>
              </a:rPr>
              <a:t>dụng</a:t>
            </a:r>
            <a:r>
              <a:rPr lang="vi-VN" sz="1400" dirty="0">
                <a:latin typeface="+mj-lt"/>
              </a:rPr>
              <a:t> Server </a:t>
            </a:r>
            <a:r>
              <a:rPr lang="vi-VN" sz="1400" dirty="0" err="1">
                <a:latin typeface="+mj-lt"/>
              </a:rPr>
              <a:t>mới</a:t>
            </a:r>
            <a:r>
              <a:rPr lang="vi-VN" sz="1400" dirty="0">
                <a:latin typeface="+mj-lt"/>
              </a:rPr>
              <a:t> </a:t>
            </a:r>
            <a:r>
              <a:rPr lang="vi-VN" sz="1400" dirty="0" err="1">
                <a:latin typeface="+mj-lt"/>
              </a:rPr>
              <a:t>cướp</a:t>
            </a:r>
            <a:r>
              <a:rPr lang="vi-VN" sz="1400" dirty="0">
                <a:latin typeface="+mj-lt"/>
              </a:rPr>
              <a:t> </a:t>
            </a:r>
            <a:r>
              <a:rPr lang="vi-VN" sz="1400" dirty="0" err="1">
                <a:latin typeface="+mj-lt"/>
              </a:rPr>
              <a:t>quyền</a:t>
            </a:r>
            <a:r>
              <a:rPr lang="vi-VN" sz="1400" dirty="0">
                <a:latin typeface="+mj-lt"/>
              </a:rPr>
              <a:t> </a:t>
            </a:r>
            <a:r>
              <a:rPr lang="vi-VN" sz="1400" dirty="0" err="1">
                <a:latin typeface="+mj-lt"/>
              </a:rPr>
              <a:t>của</a:t>
            </a:r>
            <a:r>
              <a:rPr lang="vi-VN" sz="1400" dirty="0">
                <a:latin typeface="+mj-lt"/>
              </a:rPr>
              <a:t> PDC </a:t>
            </a:r>
            <a:r>
              <a:rPr lang="vi-VN" sz="1400" dirty="0" err="1">
                <a:latin typeface="+mj-lt"/>
              </a:rPr>
              <a:t>cũ</a:t>
            </a:r>
            <a:endParaRPr lang="vi-VN" sz="14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vi-VN" sz="1400" dirty="0" err="1">
                <a:latin typeface="+mj-lt"/>
              </a:rPr>
              <a:t>Đặt</a:t>
            </a:r>
            <a:r>
              <a:rPr lang="vi-VN" sz="1400" dirty="0">
                <a:latin typeface="+mj-lt"/>
              </a:rPr>
              <a:t> PDC </a:t>
            </a:r>
            <a:r>
              <a:rPr lang="vi-VN" sz="1400" dirty="0" err="1">
                <a:latin typeface="+mj-lt"/>
              </a:rPr>
              <a:t>mới</a:t>
            </a:r>
            <a:r>
              <a:rPr lang="vi-VN" sz="1400" dirty="0">
                <a:latin typeface="+mj-lt"/>
              </a:rPr>
              <a:t> </a:t>
            </a:r>
            <a:r>
              <a:rPr lang="vi-VN" sz="1400" dirty="0" err="1">
                <a:latin typeface="+mj-lt"/>
              </a:rPr>
              <a:t>tại</a:t>
            </a:r>
            <a:r>
              <a:rPr lang="vi-VN" sz="1400" dirty="0">
                <a:latin typeface="+mj-lt"/>
              </a:rPr>
              <a:t> Đông Dương 1.</a:t>
            </a:r>
          </a:p>
          <a:p>
            <a:pPr marL="342900" indent="-342900">
              <a:buFont typeface="+mj-lt"/>
              <a:buAutoNum type="arabicPeriod"/>
            </a:pPr>
            <a:r>
              <a:rPr lang="vi-VN" sz="1400" dirty="0" err="1">
                <a:latin typeface="+mj-lt"/>
              </a:rPr>
              <a:t>Chuyển</a:t>
            </a:r>
            <a:r>
              <a:rPr lang="vi-VN" sz="1400" dirty="0">
                <a:latin typeface="+mj-lt"/>
              </a:rPr>
              <a:t> Server </a:t>
            </a:r>
            <a:r>
              <a:rPr lang="vi-VN" sz="1400" dirty="0" err="1">
                <a:latin typeface="+mj-lt"/>
              </a:rPr>
              <a:t>cũ</a:t>
            </a:r>
            <a:r>
              <a:rPr lang="vi-VN" sz="1400" dirty="0">
                <a:latin typeface="+mj-lt"/>
              </a:rPr>
              <a:t> </a:t>
            </a:r>
            <a:r>
              <a:rPr lang="vi-VN" sz="1400" dirty="0" err="1">
                <a:latin typeface="+mj-lt"/>
              </a:rPr>
              <a:t>dùng</a:t>
            </a:r>
            <a:r>
              <a:rPr lang="vi-VN" sz="1400" dirty="0">
                <a:latin typeface="+mj-lt"/>
              </a:rPr>
              <a:t> riêng cho </a:t>
            </a:r>
            <a:r>
              <a:rPr lang="vi-VN" sz="1400" dirty="0" err="1">
                <a:latin typeface="+mj-lt"/>
              </a:rPr>
              <a:t>kế</a:t>
            </a:r>
            <a:r>
              <a:rPr lang="vi-VN" sz="1400" dirty="0">
                <a:latin typeface="+mj-lt"/>
              </a:rPr>
              <a:t> toán.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61AAD0-93EF-42DD-A79F-6F08FBDE4040}"/>
              </a:ext>
            </a:extLst>
          </p:cNvPr>
          <p:cNvSpPr/>
          <p:nvPr/>
        </p:nvSpPr>
        <p:spPr>
          <a:xfrm>
            <a:off x="4779644" y="1340768"/>
            <a:ext cx="3824804" cy="18722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>
                <a:latin typeface="+mj-lt"/>
              </a:rPr>
              <a:t>Ưu </a:t>
            </a:r>
            <a:r>
              <a:rPr lang="vi-VN" dirty="0" err="1">
                <a:latin typeface="+mj-lt"/>
              </a:rPr>
              <a:t>điểm</a:t>
            </a:r>
            <a:r>
              <a:rPr lang="vi-VN" dirty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err="1">
                <a:latin typeface="+mj-lt"/>
              </a:rPr>
              <a:t>Giữ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lại</a:t>
            </a:r>
            <a:r>
              <a:rPr lang="vi-VN" dirty="0">
                <a:latin typeface="+mj-lt"/>
              </a:rPr>
              <a:t> nguyên </a:t>
            </a:r>
            <a:r>
              <a:rPr lang="vi-VN" dirty="0" err="1">
                <a:latin typeface="+mj-lt"/>
              </a:rPr>
              <a:t>vẹn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Domain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cũ</a:t>
            </a:r>
            <a:r>
              <a:rPr lang="vi-VN" dirty="0">
                <a:latin typeface="+mj-lt"/>
              </a:rPr>
              <a:t>, </a:t>
            </a:r>
            <a:r>
              <a:rPr lang="vi-VN" dirty="0" err="1">
                <a:latin typeface="+mj-lt"/>
              </a:rPr>
              <a:t>chỉ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cần</a:t>
            </a:r>
            <a:r>
              <a:rPr lang="vi-VN" dirty="0">
                <a:latin typeface="+mj-lt"/>
              </a:rPr>
              <a:t> thay </a:t>
            </a:r>
            <a:r>
              <a:rPr lang="vi-VN" dirty="0" err="1">
                <a:latin typeface="+mj-lt"/>
              </a:rPr>
              <a:t>đổi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lại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địa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chỉ</a:t>
            </a:r>
            <a:r>
              <a:rPr lang="vi-VN" dirty="0">
                <a:latin typeface="+mj-lt"/>
              </a:rPr>
              <a:t> DNS </a:t>
            </a:r>
            <a:r>
              <a:rPr lang="vi-VN" dirty="0" err="1">
                <a:latin typeface="+mj-lt"/>
              </a:rPr>
              <a:t>là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các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thiết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bị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lại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hoạt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động</a:t>
            </a:r>
            <a:endParaRPr lang="vi-V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err="1">
                <a:latin typeface="+mj-lt"/>
              </a:rPr>
              <a:t>Thời</a:t>
            </a:r>
            <a:r>
              <a:rPr lang="vi-VN" dirty="0">
                <a:latin typeface="+mj-lt"/>
              </a:rPr>
              <a:t> gian </a:t>
            </a:r>
            <a:r>
              <a:rPr lang="vi-VN" dirty="0" err="1">
                <a:latin typeface="+mj-lt"/>
              </a:rPr>
              <a:t>triển</a:t>
            </a:r>
            <a:r>
              <a:rPr lang="vi-VN" dirty="0">
                <a:latin typeface="+mj-lt"/>
              </a:rPr>
              <a:t> khai</a:t>
            </a:r>
            <a:r>
              <a:rPr lang="vi-VN">
                <a:latin typeface="+mj-lt"/>
              </a:rPr>
              <a:t>: 1</a:t>
            </a:r>
            <a:r>
              <a:rPr lang="en-US">
                <a:latin typeface="+mj-lt"/>
              </a:rPr>
              <a:t>-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>
                <a:latin typeface="+mj-lt"/>
              </a:rPr>
              <a:t> </a:t>
            </a:r>
            <a:r>
              <a:rPr lang="vi-VN" dirty="0" err="1">
                <a:latin typeface="+mj-lt"/>
              </a:rPr>
              <a:t>ngày</a:t>
            </a:r>
            <a:r>
              <a:rPr lang="vi-VN" dirty="0">
                <a:latin typeface="+mj-lt"/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F39262-67E2-477C-BC80-CC2AB68BE3B9}"/>
              </a:ext>
            </a:extLst>
          </p:cNvPr>
          <p:cNvSpPr/>
          <p:nvPr/>
        </p:nvSpPr>
        <p:spPr>
          <a:xfrm>
            <a:off x="507979" y="3717032"/>
            <a:ext cx="8037272" cy="21602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nguyên nhân trong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Server không có điều hòa nên hoạt động liên tục sẽ bị nóng làm giảm hiệu năng và tuổi thọ của thiết bị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729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3518520" y="6525344"/>
            <a:ext cx="2133600" cy="265509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44600"/>
            <a:ext cx="7787208" cy="434464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4800" b="1">
                <a:solidFill>
                  <a:schemeClr val="tx1">
                    <a:lumMod val="50000"/>
                    <a:lumOff val="50000"/>
                  </a:schemeClr>
                </a:solidFill>
              </a:rPr>
              <a:t>Thank You!</a:t>
            </a:r>
          </a:p>
        </p:txBody>
      </p:sp>
      <p:sp>
        <p:nvSpPr>
          <p:cNvPr id="5" name="Rectangle 4"/>
          <p:cNvSpPr/>
          <p:nvPr/>
        </p:nvSpPr>
        <p:spPr>
          <a:xfrm>
            <a:off x="4139952" y="6165304"/>
            <a:ext cx="439248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945A5"/>
                </a:solidFill>
              </a:rPr>
              <a:t>Web: http://dongduongpla.com.vn</a:t>
            </a:r>
          </a:p>
        </p:txBody>
      </p:sp>
    </p:spTree>
    <p:extLst>
      <p:ext uri="{BB962C8B-B14F-4D97-AF65-F5344CB8AC3E}">
        <p14:creationId xmlns:p14="http://schemas.microsoft.com/office/powerpoint/2010/main" val="2885601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7302</TotalTime>
  <Words>699</Words>
  <Application>Microsoft Office PowerPoint</Application>
  <PresentationFormat>On-screen Show (4:3)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ＭＳ Ｐゴシック</vt:lpstr>
      <vt:lpstr>Arial</vt:lpstr>
      <vt:lpstr>Arial Unicode MS</vt:lpstr>
      <vt:lpstr>Calibri</vt:lpstr>
      <vt:lpstr>Times New Roman</vt:lpstr>
      <vt:lpstr>Times New Roman (Headings)</vt:lpstr>
      <vt:lpstr>Office テーマ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Morishita, Takayuki (BIL-MIS) 森下 孝之</dc:creator>
  <cp:lastModifiedBy>DD-DI01</cp:lastModifiedBy>
  <cp:revision>545</cp:revision>
  <cp:lastPrinted>2017-09-10T08:22:42Z</cp:lastPrinted>
  <dcterms:created xsi:type="dcterms:W3CDTF">2013-06-18T07:30:00Z</dcterms:created>
  <dcterms:modified xsi:type="dcterms:W3CDTF">2024-12-11T01:32:44Z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1033-10.2.0.5934</vt:lpwstr>
  </property>
</Properties>
</file>