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9"/>
  </p:notesMasterIdLst>
  <p:handoutMasterIdLst>
    <p:handoutMasterId r:id="rId50"/>
  </p:handoutMasterIdLst>
  <p:sldIdLst>
    <p:sldId id="256" r:id="rId2"/>
    <p:sldId id="266" r:id="rId3"/>
    <p:sldId id="296" r:id="rId4"/>
    <p:sldId id="314" r:id="rId5"/>
    <p:sldId id="268" r:id="rId6"/>
    <p:sldId id="316" r:id="rId7"/>
    <p:sldId id="297" r:id="rId8"/>
    <p:sldId id="257" r:id="rId9"/>
    <p:sldId id="298" r:id="rId10"/>
    <p:sldId id="270" r:id="rId11"/>
    <p:sldId id="299" r:id="rId12"/>
    <p:sldId id="284" r:id="rId13"/>
    <p:sldId id="258" r:id="rId14"/>
    <p:sldId id="285" r:id="rId15"/>
    <p:sldId id="286" r:id="rId16"/>
    <p:sldId id="300" r:id="rId17"/>
    <p:sldId id="319" r:id="rId18"/>
    <p:sldId id="271" r:id="rId19"/>
    <p:sldId id="275" r:id="rId20"/>
    <p:sldId id="259" r:id="rId21"/>
    <p:sldId id="260" r:id="rId22"/>
    <p:sldId id="265" r:id="rId23"/>
    <p:sldId id="276" r:id="rId24"/>
    <p:sldId id="320" r:id="rId25"/>
    <p:sldId id="278" r:id="rId26"/>
    <p:sldId id="301" r:id="rId27"/>
    <p:sldId id="303" r:id="rId28"/>
    <p:sldId id="279" r:id="rId29"/>
    <p:sldId id="282" r:id="rId30"/>
    <p:sldId id="305" r:id="rId31"/>
    <p:sldId id="306" r:id="rId32"/>
    <p:sldId id="307" r:id="rId33"/>
    <p:sldId id="283" r:id="rId34"/>
    <p:sldId id="295" r:id="rId35"/>
    <p:sldId id="308" r:id="rId36"/>
    <p:sldId id="287" r:id="rId37"/>
    <p:sldId id="321" r:id="rId38"/>
    <p:sldId id="309" r:id="rId39"/>
    <p:sldId id="264" r:id="rId40"/>
    <p:sldId id="293" r:id="rId41"/>
    <p:sldId id="294" r:id="rId42"/>
    <p:sldId id="310" r:id="rId43"/>
    <p:sldId id="311" r:id="rId44"/>
    <p:sldId id="288" r:id="rId45"/>
    <p:sldId id="317" r:id="rId46"/>
    <p:sldId id="318" r:id="rId47"/>
    <p:sldId id="267" r:id="rId4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2219" autoAdjust="0"/>
  </p:normalViewPr>
  <p:slideViewPr>
    <p:cSldViewPr snapToGrid="0" snapToObjects="1">
      <p:cViewPr varScale="1">
        <p:scale>
          <a:sx n="100" d="100"/>
          <a:sy n="100" d="100"/>
        </p:scale>
        <p:origin x="166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notesViewPr>
    <p:cSldViewPr snapToGrid="0" snapToObjects="1">
      <p:cViewPr varScale="1">
        <p:scale>
          <a:sx n="53" d="100"/>
          <a:sy n="53" d="100"/>
        </p:scale>
        <p:origin x="-18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2540219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28905255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solidFill>
                  <a:srgbClr val="0070C0"/>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C4E837E-FCC9-4154-AC45-A90E4E048C41}" type="datetime1">
              <a:rPr lang="en-US" smtClean="0"/>
              <a:t>4/21/2017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extLst>
      <p:ext uri="{BB962C8B-B14F-4D97-AF65-F5344CB8AC3E}">
        <p14:creationId xmlns:p14="http://schemas.microsoft.com/office/powerpoint/2010/main" val="231350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C24E93-C3F0-4FB2-8591-068E8EFBE717}" type="datetime1">
              <a:rPr lang="en-US" smtClean="0"/>
              <a:t>4/21/2017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396469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CA7F85-22B7-42F2-B7ED-A214A9D2B1E4}" type="datetime1">
              <a:rPr lang="en-US" smtClean="0"/>
              <a:t>4/21/2017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extLst>
      <p:ext uri="{BB962C8B-B14F-4D97-AF65-F5344CB8AC3E}">
        <p14:creationId xmlns:p14="http://schemas.microsoft.com/office/powerpoint/2010/main" val="33247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90"/>
            <a:ext cx="7804150" cy="917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1" y="1676402"/>
            <a:ext cx="3825875" cy="413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8875" y="1676402"/>
            <a:ext cx="3825875" cy="413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86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9359" y="1357313"/>
            <a:ext cx="8214946"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8596" y="214290"/>
            <a:ext cx="8229600" cy="1143000"/>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10CB4A9-7BA5-484D-A29D-CDAD9A42367E}" type="datetime1">
              <a:rPr lang="en-US" smtClean="0"/>
              <a:t>4/21/2017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174370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B12371F-A0D3-4B84-91D4-8A4DDFB2360D}" type="datetime1">
              <a:rPr lang="en-US" smtClean="0"/>
              <a:t>4/21/2017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226110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A98EBDC3-104D-4039-9119-7E79F18B6271}" type="datetime1">
              <a:rPr lang="en-US" smtClean="0"/>
              <a:t>4/21/2017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8" name="Slide Number Placeholder 6"/>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36643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49229D1A-C627-48F5-A7CB-73C6027F4F46}" type="datetime1">
              <a:rPr lang="en-US" smtClean="0"/>
              <a:t>4/21/2017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10" name="Slide Number Placeholder 8"/>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392847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585FDECA-7149-4359-A5D6-BFEC81EC32D5}" type="datetime1">
              <a:rPr lang="en-US" smtClean="0"/>
              <a:t>4/21/2017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4"/>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322745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15F573-594C-4DF0-95FC-073D36CAD268}" type="datetime1">
              <a:rPr lang="en-US" smtClean="0"/>
              <a:t>4/21/2017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14506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4080B20-155D-49BE-A50F-2EDF9B5A3185}" type="datetime1">
              <a:rPr lang="en-US" smtClean="0"/>
              <a:t>4/21/2017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17118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2F0372-9E84-41A2-A9C7-6DCF1EF6E860}" type="datetime1">
              <a:rPr lang="en-US" smtClean="0"/>
              <a:t>4/21/2017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32762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2B08297-0421-4362-AE03-DDDABD20683C}" type="datetime1">
              <a:rPr lang="en-US" smtClean="0"/>
              <a:t>4/21/2017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3575804-F645-DB44-9DC0-C97E27A6600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ctr" rtl="0" eaLnBrk="1" fontAlgn="base" hangingPunct="1">
        <a:spcBef>
          <a:spcPct val="0"/>
        </a:spcBef>
        <a:spcAft>
          <a:spcPct val="0"/>
        </a:spcAft>
        <a:defRPr sz="4400" kern="1200">
          <a:solidFill>
            <a:srgbClr val="0070C0"/>
          </a:solidFill>
          <a:latin typeface="+mj-lt"/>
          <a:ea typeface="+mj-ea"/>
          <a:cs typeface="+mj-cs"/>
        </a:defRPr>
      </a:lvl1pPr>
      <a:lvl2pPr algn="ctr" rtl="0" eaLnBrk="1" fontAlgn="base" hangingPunct="1">
        <a:spcBef>
          <a:spcPct val="0"/>
        </a:spcBef>
        <a:spcAft>
          <a:spcPct val="0"/>
        </a:spcAft>
        <a:defRPr sz="4400">
          <a:solidFill>
            <a:srgbClr val="0070C0"/>
          </a:solidFill>
          <a:latin typeface="Calibri" pitchFamily="34" charset="0"/>
        </a:defRPr>
      </a:lvl2pPr>
      <a:lvl3pPr algn="ctr" rtl="0" eaLnBrk="1" fontAlgn="base" hangingPunct="1">
        <a:spcBef>
          <a:spcPct val="0"/>
        </a:spcBef>
        <a:spcAft>
          <a:spcPct val="0"/>
        </a:spcAft>
        <a:defRPr sz="4400">
          <a:solidFill>
            <a:srgbClr val="0070C0"/>
          </a:solidFill>
          <a:latin typeface="Calibri" pitchFamily="34" charset="0"/>
        </a:defRPr>
      </a:lvl3pPr>
      <a:lvl4pPr algn="ctr" rtl="0" eaLnBrk="1" fontAlgn="base" hangingPunct="1">
        <a:spcBef>
          <a:spcPct val="0"/>
        </a:spcBef>
        <a:spcAft>
          <a:spcPct val="0"/>
        </a:spcAft>
        <a:defRPr sz="4400">
          <a:solidFill>
            <a:srgbClr val="0070C0"/>
          </a:solidFill>
          <a:latin typeface="Calibri" pitchFamily="34" charset="0"/>
        </a:defRPr>
      </a:lvl4pPr>
      <a:lvl5pPr algn="ctr" rtl="0" eaLnBrk="1" fontAlgn="base" hangingPunct="1">
        <a:spcBef>
          <a:spcPct val="0"/>
        </a:spcBef>
        <a:spcAft>
          <a:spcPct val="0"/>
        </a:spcAft>
        <a:defRPr sz="4400">
          <a:solidFill>
            <a:srgbClr val="0070C0"/>
          </a:solidFill>
          <a:latin typeface="Calibri" pitchFamily="34" charset="0"/>
        </a:defRPr>
      </a:lvl5pPr>
      <a:lvl6pPr marL="457200" algn="ctr" rtl="0" eaLnBrk="1" fontAlgn="base" hangingPunct="1">
        <a:spcBef>
          <a:spcPct val="0"/>
        </a:spcBef>
        <a:spcAft>
          <a:spcPct val="0"/>
        </a:spcAft>
        <a:defRPr sz="4400">
          <a:solidFill>
            <a:srgbClr val="B0105C"/>
          </a:solidFill>
          <a:latin typeface="Calibri" pitchFamily="34" charset="0"/>
        </a:defRPr>
      </a:lvl6pPr>
      <a:lvl7pPr marL="914400" algn="ctr" rtl="0" eaLnBrk="1" fontAlgn="base" hangingPunct="1">
        <a:spcBef>
          <a:spcPct val="0"/>
        </a:spcBef>
        <a:spcAft>
          <a:spcPct val="0"/>
        </a:spcAft>
        <a:defRPr sz="4400">
          <a:solidFill>
            <a:srgbClr val="B0105C"/>
          </a:solidFill>
          <a:latin typeface="Calibri" pitchFamily="34" charset="0"/>
        </a:defRPr>
      </a:lvl7pPr>
      <a:lvl8pPr marL="1371600" algn="ctr" rtl="0" eaLnBrk="1" fontAlgn="base" hangingPunct="1">
        <a:spcBef>
          <a:spcPct val="0"/>
        </a:spcBef>
        <a:spcAft>
          <a:spcPct val="0"/>
        </a:spcAft>
        <a:defRPr sz="4400">
          <a:solidFill>
            <a:srgbClr val="B0105C"/>
          </a:solidFill>
          <a:latin typeface="Calibri" pitchFamily="34" charset="0"/>
        </a:defRPr>
      </a:lvl8pPr>
      <a:lvl9pPr marL="1828800" algn="ctr" rtl="0" eaLnBrk="1" fontAlgn="base" hangingPunct="1">
        <a:spcBef>
          <a:spcPct val="0"/>
        </a:spcBef>
        <a:spcAft>
          <a:spcPct val="0"/>
        </a:spcAft>
        <a:defRPr sz="4400">
          <a:solidFill>
            <a:srgbClr val="B0105C"/>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rgbClr val="750B3D"/>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t>Software Engineering</a:t>
            </a:r>
            <a:endParaRPr lang="en-US" dirty="0" smtClean="0"/>
          </a:p>
        </p:txBody>
      </p:sp>
      <p:sp>
        <p:nvSpPr>
          <p:cNvPr id="3" name="Subtitle 2"/>
          <p:cNvSpPr>
            <a:spLocks noGrp="1"/>
          </p:cNvSpPr>
          <p:nvPr>
            <p:ph type="subTitle" idx="1"/>
          </p:nvPr>
        </p:nvSpPr>
        <p:spPr/>
        <p:txBody>
          <a:bodyPr/>
          <a:lstStyle/>
          <a:p>
            <a:r>
              <a:rPr lang="en-US" dirty="0" smtClean="0"/>
              <a:t>Agile Software Development</a:t>
            </a:r>
          </a:p>
        </p:txBody>
      </p:sp>
      <p:sp>
        <p:nvSpPr>
          <p:cNvPr id="4" name="Slide Number Placeholder 3"/>
          <p:cNvSpPr>
            <a:spLocks noGrp="1"/>
          </p:cNvSpPr>
          <p:nvPr>
            <p:ph type="sldNum" sz="quarter" idx="12"/>
          </p:nvPr>
        </p:nvSpPr>
        <p:spPr/>
        <p:txBody>
          <a:bodyPr/>
          <a:lstStyle/>
          <a:p>
            <a:fld id="{E973D278-956A-2946-9CE2-9D377385555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solidFill>
                  <a:srgbClr val="FF0000"/>
                </a:solidFill>
              </a:rPr>
              <a:t>Problems</a:t>
            </a:r>
            <a:r>
              <a:rPr lang="en-US" dirty="0" smtClean="0"/>
              <a:t> with agile methods</a:t>
            </a:r>
            <a:endParaRPr lang="en-US" dirty="0"/>
          </a:p>
        </p:txBody>
      </p:sp>
      <p:sp>
        <p:nvSpPr>
          <p:cNvPr id="1167363" name="Rectangle 3"/>
          <p:cNvSpPr>
            <a:spLocks noGrp="1" noChangeArrowheads="1"/>
          </p:cNvSpPr>
          <p:nvPr>
            <p:ph idx="1"/>
          </p:nvPr>
        </p:nvSpPr>
        <p:spPr/>
        <p:txBody>
          <a:bodyPr>
            <a:normAutofit fontScale="92500" lnSpcReduction="10000"/>
          </a:bodyPr>
          <a:lstStyle/>
          <a:p>
            <a:r>
              <a:rPr lang="en-US" dirty="0" smtClean="0"/>
              <a:t>It can be difficult to keep the interest of customers who are involved in the process.</a:t>
            </a:r>
          </a:p>
          <a:p>
            <a:r>
              <a:rPr lang="en-US" dirty="0" smtClean="0"/>
              <a:t>Team members may be unsuited to the intense involvement that </a:t>
            </a:r>
            <a:r>
              <a:rPr lang="en-US" dirty="0" err="1" smtClean="0"/>
              <a:t>characterises</a:t>
            </a:r>
            <a:r>
              <a:rPr lang="en-US" dirty="0" smtClean="0"/>
              <a:t> agile methods.</a:t>
            </a:r>
          </a:p>
          <a:p>
            <a:r>
              <a:rPr lang="en-US" dirty="0" err="1" smtClean="0"/>
              <a:t>Prioritising</a:t>
            </a:r>
            <a:r>
              <a:rPr lang="en-US" dirty="0" smtClean="0"/>
              <a:t> changes can be difficult where there are multiple stakeholders.</a:t>
            </a:r>
          </a:p>
          <a:p>
            <a:r>
              <a:rPr lang="en-US" dirty="0" smtClean="0"/>
              <a:t>Maintaining simplicity requires extra work.</a:t>
            </a:r>
          </a:p>
          <a:p>
            <a:r>
              <a:rPr lang="en-US" dirty="0" smtClean="0"/>
              <a:t>Contracts may be a problem as with other approaches to iterative development.</a:t>
            </a:r>
            <a:endParaRPr lang="en-US" dirty="0"/>
          </a:p>
        </p:txBody>
      </p:sp>
      <p:sp>
        <p:nvSpPr>
          <p:cNvPr id="4" name="Slide Number Placeholder 3"/>
          <p:cNvSpPr>
            <a:spLocks noGrp="1"/>
          </p:cNvSpPr>
          <p:nvPr>
            <p:ph type="sldNum" sz="quarter" idx="12"/>
          </p:nvPr>
        </p:nvSpPr>
        <p:spPr/>
        <p:txBody>
          <a:bodyPr/>
          <a:lstStyle/>
          <a:p>
            <a:fld id="{EAB5BBF0-B782-3644-AFE1-10103AC25370}"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167363">
                                            <p:txEl>
                                              <p:pRg st="0" end="0"/>
                                            </p:txEl>
                                          </p:spTgt>
                                        </p:tgtEl>
                                        <p:attrNameLst>
                                          <p:attrName>r</p:attrName>
                                        </p:attrNameLst>
                                      </p:cBhvr>
                                    </p:animRot>
                                    <p:animRot by="-240000">
                                      <p:cBhvr>
                                        <p:cTn id="7" dur="200" fill="hold">
                                          <p:stCondLst>
                                            <p:cond delay="200"/>
                                          </p:stCondLst>
                                        </p:cTn>
                                        <p:tgtEl>
                                          <p:spTgt spid="1167363">
                                            <p:txEl>
                                              <p:pRg st="0" end="0"/>
                                            </p:txEl>
                                          </p:spTgt>
                                        </p:tgtEl>
                                        <p:attrNameLst>
                                          <p:attrName>r</p:attrName>
                                        </p:attrNameLst>
                                      </p:cBhvr>
                                    </p:animRot>
                                    <p:animRot by="240000">
                                      <p:cBhvr>
                                        <p:cTn id="8" dur="200" fill="hold">
                                          <p:stCondLst>
                                            <p:cond delay="400"/>
                                          </p:stCondLst>
                                        </p:cTn>
                                        <p:tgtEl>
                                          <p:spTgt spid="1167363">
                                            <p:txEl>
                                              <p:pRg st="0" end="0"/>
                                            </p:txEl>
                                          </p:spTgt>
                                        </p:tgtEl>
                                        <p:attrNameLst>
                                          <p:attrName>r</p:attrName>
                                        </p:attrNameLst>
                                      </p:cBhvr>
                                    </p:animRot>
                                    <p:animRot by="-240000">
                                      <p:cBhvr>
                                        <p:cTn id="9" dur="200" fill="hold">
                                          <p:stCondLst>
                                            <p:cond delay="600"/>
                                          </p:stCondLst>
                                        </p:cTn>
                                        <p:tgtEl>
                                          <p:spTgt spid="1167363">
                                            <p:txEl>
                                              <p:pRg st="0" end="0"/>
                                            </p:txEl>
                                          </p:spTgt>
                                        </p:tgtEl>
                                        <p:attrNameLst>
                                          <p:attrName>r</p:attrName>
                                        </p:attrNameLst>
                                      </p:cBhvr>
                                    </p:animRot>
                                    <p:animRot by="120000">
                                      <p:cBhvr>
                                        <p:cTn id="10" dur="200" fill="hold">
                                          <p:stCondLst>
                                            <p:cond delay="800"/>
                                          </p:stCondLst>
                                        </p:cTn>
                                        <p:tgtEl>
                                          <p:spTgt spid="116736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167363">
                                            <p:txEl>
                                              <p:pRg st="1" end="1"/>
                                            </p:txEl>
                                          </p:spTgt>
                                        </p:tgtEl>
                                        <p:attrNameLst>
                                          <p:attrName>r</p:attrName>
                                        </p:attrNameLst>
                                      </p:cBhvr>
                                    </p:animRot>
                                    <p:animRot by="-240000">
                                      <p:cBhvr>
                                        <p:cTn id="15" dur="200" fill="hold">
                                          <p:stCondLst>
                                            <p:cond delay="200"/>
                                          </p:stCondLst>
                                        </p:cTn>
                                        <p:tgtEl>
                                          <p:spTgt spid="1167363">
                                            <p:txEl>
                                              <p:pRg st="1" end="1"/>
                                            </p:txEl>
                                          </p:spTgt>
                                        </p:tgtEl>
                                        <p:attrNameLst>
                                          <p:attrName>r</p:attrName>
                                        </p:attrNameLst>
                                      </p:cBhvr>
                                    </p:animRot>
                                    <p:animRot by="240000">
                                      <p:cBhvr>
                                        <p:cTn id="16" dur="200" fill="hold">
                                          <p:stCondLst>
                                            <p:cond delay="400"/>
                                          </p:stCondLst>
                                        </p:cTn>
                                        <p:tgtEl>
                                          <p:spTgt spid="1167363">
                                            <p:txEl>
                                              <p:pRg st="1" end="1"/>
                                            </p:txEl>
                                          </p:spTgt>
                                        </p:tgtEl>
                                        <p:attrNameLst>
                                          <p:attrName>r</p:attrName>
                                        </p:attrNameLst>
                                      </p:cBhvr>
                                    </p:animRot>
                                    <p:animRot by="-240000">
                                      <p:cBhvr>
                                        <p:cTn id="17" dur="200" fill="hold">
                                          <p:stCondLst>
                                            <p:cond delay="600"/>
                                          </p:stCondLst>
                                        </p:cTn>
                                        <p:tgtEl>
                                          <p:spTgt spid="1167363">
                                            <p:txEl>
                                              <p:pRg st="1" end="1"/>
                                            </p:txEl>
                                          </p:spTgt>
                                        </p:tgtEl>
                                        <p:attrNameLst>
                                          <p:attrName>r</p:attrName>
                                        </p:attrNameLst>
                                      </p:cBhvr>
                                    </p:animRot>
                                    <p:animRot by="120000">
                                      <p:cBhvr>
                                        <p:cTn id="18" dur="200" fill="hold">
                                          <p:stCondLst>
                                            <p:cond delay="800"/>
                                          </p:stCondLst>
                                        </p:cTn>
                                        <p:tgtEl>
                                          <p:spTgt spid="116736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167363">
                                            <p:txEl>
                                              <p:pRg st="2" end="2"/>
                                            </p:txEl>
                                          </p:spTgt>
                                        </p:tgtEl>
                                        <p:attrNameLst>
                                          <p:attrName>r</p:attrName>
                                        </p:attrNameLst>
                                      </p:cBhvr>
                                    </p:animRot>
                                    <p:animRot by="-240000">
                                      <p:cBhvr>
                                        <p:cTn id="23" dur="200" fill="hold">
                                          <p:stCondLst>
                                            <p:cond delay="200"/>
                                          </p:stCondLst>
                                        </p:cTn>
                                        <p:tgtEl>
                                          <p:spTgt spid="1167363">
                                            <p:txEl>
                                              <p:pRg st="2" end="2"/>
                                            </p:txEl>
                                          </p:spTgt>
                                        </p:tgtEl>
                                        <p:attrNameLst>
                                          <p:attrName>r</p:attrName>
                                        </p:attrNameLst>
                                      </p:cBhvr>
                                    </p:animRot>
                                    <p:animRot by="240000">
                                      <p:cBhvr>
                                        <p:cTn id="24" dur="200" fill="hold">
                                          <p:stCondLst>
                                            <p:cond delay="400"/>
                                          </p:stCondLst>
                                        </p:cTn>
                                        <p:tgtEl>
                                          <p:spTgt spid="1167363">
                                            <p:txEl>
                                              <p:pRg st="2" end="2"/>
                                            </p:txEl>
                                          </p:spTgt>
                                        </p:tgtEl>
                                        <p:attrNameLst>
                                          <p:attrName>r</p:attrName>
                                        </p:attrNameLst>
                                      </p:cBhvr>
                                    </p:animRot>
                                    <p:animRot by="-240000">
                                      <p:cBhvr>
                                        <p:cTn id="25" dur="200" fill="hold">
                                          <p:stCondLst>
                                            <p:cond delay="600"/>
                                          </p:stCondLst>
                                        </p:cTn>
                                        <p:tgtEl>
                                          <p:spTgt spid="1167363">
                                            <p:txEl>
                                              <p:pRg st="2" end="2"/>
                                            </p:txEl>
                                          </p:spTgt>
                                        </p:tgtEl>
                                        <p:attrNameLst>
                                          <p:attrName>r</p:attrName>
                                        </p:attrNameLst>
                                      </p:cBhvr>
                                    </p:animRot>
                                    <p:animRot by="120000">
                                      <p:cBhvr>
                                        <p:cTn id="26" dur="200" fill="hold">
                                          <p:stCondLst>
                                            <p:cond delay="800"/>
                                          </p:stCondLst>
                                        </p:cTn>
                                        <p:tgtEl>
                                          <p:spTgt spid="116736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1167363">
                                            <p:txEl>
                                              <p:pRg st="3" end="3"/>
                                            </p:txEl>
                                          </p:spTgt>
                                        </p:tgtEl>
                                        <p:attrNameLst>
                                          <p:attrName>r</p:attrName>
                                        </p:attrNameLst>
                                      </p:cBhvr>
                                    </p:animRot>
                                    <p:animRot by="-240000">
                                      <p:cBhvr>
                                        <p:cTn id="31" dur="200" fill="hold">
                                          <p:stCondLst>
                                            <p:cond delay="200"/>
                                          </p:stCondLst>
                                        </p:cTn>
                                        <p:tgtEl>
                                          <p:spTgt spid="1167363">
                                            <p:txEl>
                                              <p:pRg st="3" end="3"/>
                                            </p:txEl>
                                          </p:spTgt>
                                        </p:tgtEl>
                                        <p:attrNameLst>
                                          <p:attrName>r</p:attrName>
                                        </p:attrNameLst>
                                      </p:cBhvr>
                                    </p:animRot>
                                    <p:animRot by="240000">
                                      <p:cBhvr>
                                        <p:cTn id="32" dur="200" fill="hold">
                                          <p:stCondLst>
                                            <p:cond delay="400"/>
                                          </p:stCondLst>
                                        </p:cTn>
                                        <p:tgtEl>
                                          <p:spTgt spid="1167363">
                                            <p:txEl>
                                              <p:pRg st="3" end="3"/>
                                            </p:txEl>
                                          </p:spTgt>
                                        </p:tgtEl>
                                        <p:attrNameLst>
                                          <p:attrName>r</p:attrName>
                                        </p:attrNameLst>
                                      </p:cBhvr>
                                    </p:animRot>
                                    <p:animRot by="-240000">
                                      <p:cBhvr>
                                        <p:cTn id="33" dur="200" fill="hold">
                                          <p:stCondLst>
                                            <p:cond delay="600"/>
                                          </p:stCondLst>
                                        </p:cTn>
                                        <p:tgtEl>
                                          <p:spTgt spid="1167363">
                                            <p:txEl>
                                              <p:pRg st="3" end="3"/>
                                            </p:txEl>
                                          </p:spTgt>
                                        </p:tgtEl>
                                        <p:attrNameLst>
                                          <p:attrName>r</p:attrName>
                                        </p:attrNameLst>
                                      </p:cBhvr>
                                    </p:animRot>
                                    <p:animRot by="120000">
                                      <p:cBhvr>
                                        <p:cTn id="34" dur="200" fill="hold">
                                          <p:stCondLst>
                                            <p:cond delay="800"/>
                                          </p:stCondLst>
                                        </p:cTn>
                                        <p:tgtEl>
                                          <p:spTgt spid="116736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1167363">
                                            <p:txEl>
                                              <p:pRg st="4" end="4"/>
                                            </p:txEl>
                                          </p:spTgt>
                                        </p:tgtEl>
                                        <p:attrNameLst>
                                          <p:attrName>r</p:attrName>
                                        </p:attrNameLst>
                                      </p:cBhvr>
                                    </p:animRot>
                                    <p:animRot by="-240000">
                                      <p:cBhvr>
                                        <p:cTn id="39" dur="200" fill="hold">
                                          <p:stCondLst>
                                            <p:cond delay="200"/>
                                          </p:stCondLst>
                                        </p:cTn>
                                        <p:tgtEl>
                                          <p:spTgt spid="1167363">
                                            <p:txEl>
                                              <p:pRg st="4" end="4"/>
                                            </p:txEl>
                                          </p:spTgt>
                                        </p:tgtEl>
                                        <p:attrNameLst>
                                          <p:attrName>r</p:attrName>
                                        </p:attrNameLst>
                                      </p:cBhvr>
                                    </p:animRot>
                                    <p:animRot by="240000">
                                      <p:cBhvr>
                                        <p:cTn id="40" dur="200" fill="hold">
                                          <p:stCondLst>
                                            <p:cond delay="400"/>
                                          </p:stCondLst>
                                        </p:cTn>
                                        <p:tgtEl>
                                          <p:spTgt spid="1167363">
                                            <p:txEl>
                                              <p:pRg st="4" end="4"/>
                                            </p:txEl>
                                          </p:spTgt>
                                        </p:tgtEl>
                                        <p:attrNameLst>
                                          <p:attrName>r</p:attrName>
                                        </p:attrNameLst>
                                      </p:cBhvr>
                                    </p:animRot>
                                    <p:animRot by="-240000">
                                      <p:cBhvr>
                                        <p:cTn id="41" dur="200" fill="hold">
                                          <p:stCondLst>
                                            <p:cond delay="600"/>
                                          </p:stCondLst>
                                        </p:cTn>
                                        <p:tgtEl>
                                          <p:spTgt spid="1167363">
                                            <p:txEl>
                                              <p:pRg st="4" end="4"/>
                                            </p:txEl>
                                          </p:spTgt>
                                        </p:tgtEl>
                                        <p:attrNameLst>
                                          <p:attrName>r</p:attrName>
                                        </p:attrNameLst>
                                      </p:cBhvr>
                                    </p:animRot>
                                    <p:animRot by="120000">
                                      <p:cBhvr>
                                        <p:cTn id="42" dur="200" fill="hold">
                                          <p:stCondLst>
                                            <p:cond delay="800"/>
                                          </p:stCondLst>
                                        </p:cTn>
                                        <p:tgtEl>
                                          <p:spTgt spid="116736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Agile methods and software maintenance</a:t>
            </a:r>
            <a:endParaRPr lang="en-US" sz="3600" dirty="0"/>
          </a:p>
        </p:txBody>
      </p:sp>
      <p:sp>
        <p:nvSpPr>
          <p:cNvPr id="3" name="Content Placeholder 2"/>
          <p:cNvSpPr>
            <a:spLocks noGrp="1"/>
          </p:cNvSpPr>
          <p:nvPr>
            <p:ph idx="1"/>
          </p:nvPr>
        </p:nvSpPr>
        <p:spPr/>
        <p:txBody>
          <a:bodyPr>
            <a:normAutofit fontScale="85000" lnSpcReduction="20000"/>
          </a:bodyPr>
          <a:lstStyle/>
          <a:p>
            <a:r>
              <a:rPr lang="en-US" smtClean="0"/>
              <a:t>Most organizations spend more on maintaining existing software than they do on new software development. </a:t>
            </a:r>
          </a:p>
          <a:p>
            <a:pPr lvl="1"/>
            <a:r>
              <a:rPr lang="en-US" smtClean="0"/>
              <a:t>So, if agile methods are to be successful, they have to support maintenance as well as original development.</a:t>
            </a:r>
          </a:p>
          <a:p>
            <a:r>
              <a:rPr lang="en-US" smtClean="0"/>
              <a:t>Two key issues:</a:t>
            </a:r>
          </a:p>
          <a:p>
            <a:pPr lvl="1"/>
            <a:r>
              <a:rPr lang="en-GB" smtClean="0"/>
              <a:t>Are systems that are developed using an agile approach maintainable?</a:t>
            </a:r>
          </a:p>
          <a:p>
            <a:pPr lvl="2"/>
            <a:r>
              <a:rPr lang="en-GB" smtClean="0"/>
              <a:t>Given the emphasis in the development process of minimizing formal documentation.</a:t>
            </a:r>
          </a:p>
          <a:p>
            <a:pPr lvl="1"/>
            <a:r>
              <a:rPr lang="en-GB" smtClean="0"/>
              <a:t>Can agile methods be used effectively for evolving a system in response to customer change requests?</a:t>
            </a:r>
          </a:p>
          <a:p>
            <a:r>
              <a:rPr lang="en-GB" smtClean="0"/>
              <a:t>Problems may arise if original development team cannot be maintained.</a:t>
            </a:r>
          </a:p>
          <a:p>
            <a:pPr lvl="1"/>
            <a:endParaRPr lang="en-US" dirty="0"/>
          </a:p>
        </p:txBody>
      </p:sp>
      <p:sp>
        <p:nvSpPr>
          <p:cNvPr id="5" name="Slide Number Placeholder 4"/>
          <p:cNvSpPr>
            <a:spLocks noGrp="1"/>
          </p:cNvSpPr>
          <p:nvPr>
            <p:ph type="sldNum" sz="quarter" idx="12"/>
          </p:nvPr>
        </p:nvSpPr>
        <p:spPr/>
        <p:txBody>
          <a:bodyPr/>
          <a:lstStyle/>
          <a:p>
            <a:fld id="{EAB5BBF0-B782-3644-AFE1-10103AC2537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Plan-driven development</a:t>
            </a:r>
          </a:p>
          <a:p>
            <a:pPr lvl="1"/>
            <a:r>
              <a:rPr lang="en-US" dirty="0" smtClean="0"/>
              <a:t>Separate development stages </a:t>
            </a:r>
          </a:p>
          <a:p>
            <a:pPr lvl="2"/>
            <a:r>
              <a:rPr lang="en-US" dirty="0" smtClean="0"/>
              <a:t>Outputs to be produced at each of these stages planned in advance.</a:t>
            </a:r>
          </a:p>
          <a:p>
            <a:pPr lvl="1"/>
            <a:r>
              <a:rPr lang="en-US" dirty="0" smtClean="0"/>
              <a:t>Not necessarily waterfall model – plan-driven, incremental development is possible</a:t>
            </a:r>
          </a:p>
          <a:p>
            <a:pPr lvl="2"/>
            <a:r>
              <a:rPr lang="en-US" dirty="0" smtClean="0"/>
              <a:t>Iteration occurs within activities. </a:t>
            </a:r>
          </a:p>
          <a:p>
            <a:r>
              <a:rPr lang="en-US" dirty="0" smtClean="0"/>
              <a:t>Agile development</a:t>
            </a:r>
          </a:p>
          <a:p>
            <a:pPr lvl="1"/>
            <a:r>
              <a:rPr lang="en-US" dirty="0" smtClean="0"/>
              <a:t>Development activities are inter-leaved </a:t>
            </a:r>
          </a:p>
          <a:p>
            <a:pPr lvl="1"/>
            <a:r>
              <a:rPr lang="en-US" dirty="0"/>
              <a:t>T</a:t>
            </a:r>
            <a:r>
              <a:rPr lang="en-US" dirty="0" smtClean="0"/>
              <a:t>he outputs are decided through negotiation during the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Rounded Rectangle 1"/>
          <p:cNvSpPr/>
          <p:nvPr/>
        </p:nvSpPr>
        <p:spPr>
          <a:xfrm>
            <a:off x="772452" y="2262569"/>
            <a:ext cx="2330245" cy="10785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Requirement engineering</a:t>
            </a:r>
            <a:endParaRPr lang="en-GB" dirty="0"/>
          </a:p>
        </p:txBody>
      </p:sp>
      <p:sp>
        <p:nvSpPr>
          <p:cNvPr id="7" name="Rounded Rectangle 6"/>
          <p:cNvSpPr/>
          <p:nvPr/>
        </p:nvSpPr>
        <p:spPr>
          <a:xfrm>
            <a:off x="6140245" y="2262569"/>
            <a:ext cx="2330245" cy="10785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Design and implementation</a:t>
            </a:r>
            <a:endParaRPr lang="en-GB" dirty="0"/>
          </a:p>
        </p:txBody>
      </p:sp>
      <p:sp>
        <p:nvSpPr>
          <p:cNvPr id="8" name="Rounded Rectangle 7"/>
          <p:cNvSpPr/>
          <p:nvPr/>
        </p:nvSpPr>
        <p:spPr>
          <a:xfrm>
            <a:off x="1708354" y="4866110"/>
            <a:ext cx="2330245" cy="107851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Requirement engineering</a:t>
            </a:r>
            <a:endParaRPr lang="en-GB" dirty="0"/>
          </a:p>
        </p:txBody>
      </p:sp>
      <p:sp>
        <p:nvSpPr>
          <p:cNvPr id="9" name="Rounded Rectangle 8"/>
          <p:cNvSpPr/>
          <p:nvPr/>
        </p:nvSpPr>
        <p:spPr>
          <a:xfrm>
            <a:off x="5331541" y="4866110"/>
            <a:ext cx="2330245" cy="107851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Design and implementation</a:t>
            </a:r>
            <a:endParaRPr lang="en-GB" dirty="0"/>
          </a:p>
        </p:txBody>
      </p:sp>
      <p:sp>
        <p:nvSpPr>
          <p:cNvPr id="3" name="Rectangle 2"/>
          <p:cNvSpPr/>
          <p:nvPr/>
        </p:nvSpPr>
        <p:spPr>
          <a:xfrm>
            <a:off x="3613355" y="2262569"/>
            <a:ext cx="2005780" cy="10785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Requirement specification</a:t>
            </a:r>
            <a:endParaRPr lang="en-GB" dirty="0"/>
          </a:p>
        </p:txBody>
      </p:sp>
      <p:sp>
        <p:nvSpPr>
          <p:cNvPr id="10" name="TextBox 9"/>
          <p:cNvSpPr txBox="1"/>
          <p:nvPr/>
        </p:nvSpPr>
        <p:spPr>
          <a:xfrm>
            <a:off x="678424" y="1497353"/>
            <a:ext cx="2776979" cy="400110"/>
          </a:xfrm>
          <a:prstGeom prst="rect">
            <a:avLst/>
          </a:prstGeom>
          <a:noFill/>
        </p:spPr>
        <p:txBody>
          <a:bodyPr wrap="none" rtlCol="0">
            <a:spAutoFit/>
          </a:bodyPr>
          <a:lstStyle/>
          <a:p>
            <a:r>
              <a:rPr lang="en-US" sz="2000" dirty="0" smtClean="0">
                <a:latin typeface="+mj-lt"/>
              </a:rPr>
              <a:t>Plan-based development</a:t>
            </a:r>
            <a:endParaRPr lang="en-GB" sz="2000" dirty="0">
              <a:latin typeface="+mj-lt"/>
            </a:endParaRPr>
          </a:p>
        </p:txBody>
      </p:sp>
      <p:sp>
        <p:nvSpPr>
          <p:cNvPr id="12" name="TextBox 11"/>
          <p:cNvSpPr txBox="1"/>
          <p:nvPr/>
        </p:nvSpPr>
        <p:spPr>
          <a:xfrm>
            <a:off x="754624" y="4314464"/>
            <a:ext cx="2142190" cy="400110"/>
          </a:xfrm>
          <a:prstGeom prst="rect">
            <a:avLst/>
          </a:prstGeom>
          <a:noFill/>
        </p:spPr>
        <p:txBody>
          <a:bodyPr wrap="none" rtlCol="0">
            <a:spAutoFit/>
          </a:bodyPr>
          <a:lstStyle/>
          <a:p>
            <a:r>
              <a:rPr lang="en-US" sz="2000" dirty="0" smtClean="0">
                <a:latin typeface="+mj-lt"/>
              </a:rPr>
              <a:t>Agile development</a:t>
            </a:r>
            <a:endParaRPr lang="en-GB" sz="2000" dirty="0">
              <a:latin typeface="+mj-lt"/>
            </a:endParaRPr>
          </a:p>
        </p:txBody>
      </p:sp>
      <p:cxnSp>
        <p:nvCxnSpPr>
          <p:cNvPr id="16" name="Straight Arrow Connector 15"/>
          <p:cNvCxnSpPr>
            <a:stCxn id="2" idx="3"/>
            <a:endCxn id="3" idx="1"/>
          </p:cNvCxnSpPr>
          <p:nvPr/>
        </p:nvCxnSpPr>
        <p:spPr>
          <a:xfrm>
            <a:off x="3102697" y="2801827"/>
            <a:ext cx="5106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3" idx="3"/>
            <a:endCxn id="7" idx="1"/>
          </p:cNvCxnSpPr>
          <p:nvPr/>
        </p:nvCxnSpPr>
        <p:spPr>
          <a:xfrm>
            <a:off x="5619135" y="2801827"/>
            <a:ext cx="52111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Curved Connector 25"/>
          <p:cNvCxnSpPr>
            <a:stCxn id="7" idx="2"/>
            <a:endCxn id="2" idx="2"/>
          </p:cNvCxnSpPr>
          <p:nvPr/>
        </p:nvCxnSpPr>
        <p:spPr>
          <a:xfrm rot="5400000">
            <a:off x="4621472" y="657189"/>
            <a:ext cx="12700" cy="5367793"/>
          </a:xfrm>
          <a:prstGeom prst="curvedConnector3">
            <a:avLst>
              <a:gd name="adj1" fmla="val 2999984"/>
            </a:avLst>
          </a:prstGeom>
          <a:ln>
            <a:tailEnd type="arrow"/>
          </a:ln>
        </p:spPr>
        <p:style>
          <a:lnRef idx="2">
            <a:schemeClr val="dk1"/>
          </a:lnRef>
          <a:fillRef idx="0">
            <a:schemeClr val="dk1"/>
          </a:fillRef>
          <a:effectRef idx="1">
            <a:schemeClr val="dk1"/>
          </a:effectRef>
          <a:fontRef idx="minor">
            <a:schemeClr val="tx1"/>
          </a:fontRef>
        </p:style>
      </p:cxnSp>
      <p:sp>
        <p:nvSpPr>
          <p:cNvPr id="15367" name="Arc 15366"/>
          <p:cNvSpPr/>
          <p:nvPr/>
        </p:nvSpPr>
        <p:spPr>
          <a:xfrm>
            <a:off x="1982674" y="1897461"/>
            <a:ext cx="1375352" cy="636211"/>
          </a:xfrm>
          <a:prstGeom prst="arc">
            <a:avLst>
              <a:gd name="adj1" fmla="val 10851052"/>
              <a:gd name="adj2" fmla="val 1767581"/>
            </a:avLst>
          </a:prstGeom>
          <a:ln>
            <a:headEnd type="triangle" w="lg" len="med"/>
            <a:tailEnd type="non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40" name="Arc 39"/>
          <p:cNvSpPr/>
          <p:nvPr/>
        </p:nvSpPr>
        <p:spPr>
          <a:xfrm>
            <a:off x="7316945" y="1944463"/>
            <a:ext cx="1375352" cy="636211"/>
          </a:xfrm>
          <a:prstGeom prst="arc">
            <a:avLst>
              <a:gd name="adj1" fmla="val 10851052"/>
              <a:gd name="adj2" fmla="val 1767581"/>
            </a:avLst>
          </a:prstGeom>
          <a:ln>
            <a:headEnd type="triangle" w="lg" len="med"/>
            <a:tailEnd type="non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cxnSp>
        <p:nvCxnSpPr>
          <p:cNvPr id="15369" name="Curved Connector 15368"/>
          <p:cNvCxnSpPr>
            <a:stCxn id="8" idx="3"/>
            <a:endCxn id="9" idx="1"/>
          </p:cNvCxnSpPr>
          <p:nvPr/>
        </p:nvCxnSpPr>
        <p:spPr>
          <a:xfrm>
            <a:off x="4038599" y="5405368"/>
            <a:ext cx="1292942" cy="12700"/>
          </a:xfrm>
          <a:prstGeom prst="curvedConnector3">
            <a:avLst>
              <a:gd name="adj1" fmla="val 47642"/>
            </a:avLst>
          </a:prstGeom>
          <a:ln>
            <a:tailEnd type="arrow"/>
          </a:ln>
        </p:spPr>
        <p:style>
          <a:lnRef idx="2">
            <a:schemeClr val="dk1"/>
          </a:lnRef>
          <a:fillRef idx="0">
            <a:schemeClr val="dk1"/>
          </a:fillRef>
          <a:effectRef idx="1">
            <a:schemeClr val="dk1"/>
          </a:effectRef>
          <a:fontRef idx="minor">
            <a:schemeClr val="tx1"/>
          </a:fontRef>
        </p:style>
      </p:cxnSp>
      <p:cxnSp>
        <p:nvCxnSpPr>
          <p:cNvPr id="15372" name="Curved Connector 15371"/>
          <p:cNvCxnSpPr>
            <a:stCxn id="9" idx="2"/>
            <a:endCxn id="8" idx="2"/>
          </p:cNvCxnSpPr>
          <p:nvPr/>
        </p:nvCxnSpPr>
        <p:spPr>
          <a:xfrm rot="5400000">
            <a:off x="4685071" y="4133033"/>
            <a:ext cx="12700" cy="3623187"/>
          </a:xfrm>
          <a:prstGeom prst="curvedConnector3">
            <a:avLst>
              <a:gd name="adj1" fmla="val 3360016"/>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to choose: Agile or Plan-driven?</a:t>
            </a:r>
            <a:endParaRPr lang="en-US" sz="3600" dirty="0"/>
          </a:p>
        </p:txBody>
      </p:sp>
      <p:sp>
        <p:nvSpPr>
          <p:cNvPr id="3" name="Content Placeholder 2"/>
          <p:cNvSpPr>
            <a:spLocks noGrp="1"/>
          </p:cNvSpPr>
          <p:nvPr>
            <p:ph idx="1"/>
          </p:nvPr>
        </p:nvSpPr>
        <p:spPr>
          <a:xfrm>
            <a:off x="457200" y="1600200"/>
            <a:ext cx="8420100" cy="4525963"/>
          </a:xfrm>
        </p:spPr>
        <p:txBody>
          <a:bodyPr>
            <a:normAutofit fontScale="85000" lnSpcReduction="10000"/>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a:t>
            </a:r>
          </a:p>
          <a:p>
            <a:pPr lvl="2"/>
            <a:r>
              <a:rPr lang="en-GB" dirty="0" smtClean="0"/>
              <a:t>If so, you probably need to use a plan-driven approach.</a:t>
            </a:r>
          </a:p>
          <a:p>
            <a:pPr lvl="1"/>
            <a:r>
              <a:rPr lang="en-GB" dirty="0" smtClean="0"/>
              <a:t>Is an incremental delivery strategy realistic? </a:t>
            </a:r>
          </a:p>
          <a:p>
            <a:pPr lvl="2"/>
            <a:r>
              <a:rPr lang="en-GB" dirty="0" smtClean="0"/>
              <a:t>If so, consider using agile methods.</a:t>
            </a:r>
          </a:p>
          <a:p>
            <a:pPr lvl="1"/>
            <a:r>
              <a:rPr lang="en-GB" dirty="0" smtClean="0"/>
              <a:t>How large is the system that is being developed? </a:t>
            </a:r>
          </a:p>
          <a:p>
            <a:pPr lvl="2"/>
            <a:r>
              <a:rPr lang="en-GB" dirty="0" smtClean="0"/>
              <a:t>Agile methods are most effective when the system can be developed with a </a:t>
            </a:r>
            <a:r>
              <a:rPr lang="en-GB" b="1" dirty="0" smtClean="0"/>
              <a:t>small co-located team </a:t>
            </a:r>
            <a:r>
              <a:rPr lang="en-GB" dirty="0" smtClean="0"/>
              <a:t>who can communicate informally. </a:t>
            </a:r>
          </a:p>
          <a:p>
            <a:pPr lvl="2"/>
            <a:r>
              <a:rPr lang="en-GB" dirty="0" smtClean="0"/>
              <a:t>For large systems that require </a:t>
            </a:r>
            <a:r>
              <a:rPr lang="en-GB" b="1" dirty="0" smtClean="0"/>
              <a:t>larger development teams </a:t>
            </a:r>
            <a:r>
              <a:rPr lang="en-GB" dirty="0" smtClean="0"/>
              <a:t>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to choose: Agile or Plan-driven?</a:t>
            </a:r>
          </a:p>
        </p:txBody>
      </p:sp>
      <p:sp>
        <p:nvSpPr>
          <p:cNvPr id="3" name="Content Placeholder 2"/>
          <p:cNvSpPr>
            <a:spLocks noGrp="1"/>
          </p:cNvSpPr>
          <p:nvPr>
            <p:ph idx="1"/>
          </p:nvPr>
        </p:nvSpPr>
        <p:spPr/>
        <p:txBody>
          <a:bodyPr>
            <a:normAutofit fontScale="77500" lnSpcReduction="20000"/>
          </a:bodyPr>
          <a:lstStyle/>
          <a:p>
            <a:pPr lvl="1"/>
            <a:r>
              <a:rPr lang="en-GB" dirty="0" smtClean="0"/>
              <a:t>What type of system is being developed? </a:t>
            </a:r>
          </a:p>
          <a:p>
            <a:pPr lvl="2"/>
            <a:r>
              <a:rPr lang="en-GB" dirty="0" smtClean="0"/>
              <a:t>Plan-driven approaches is suitable for systems that require a lot of analysis before implementation </a:t>
            </a:r>
          </a:p>
          <a:p>
            <a:pPr lvl="3"/>
            <a:r>
              <a:rPr lang="en-GB" dirty="0" smtClean="0"/>
              <a:t>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p:txBody>
      </p:sp>
      <p:sp>
        <p:nvSpPr>
          <p:cNvPr id="4" name="Slide Number Placeholder 3"/>
          <p:cNvSpPr>
            <a:spLocks noGrp="1"/>
          </p:cNvSpPr>
          <p:nvPr>
            <p:ph type="sldNum" sz="quarter" idx="12"/>
          </p:nvPr>
        </p:nvSpPr>
        <p:spPr/>
        <p:txBody>
          <a:bodyPr/>
          <a:lstStyle/>
          <a:p>
            <a:fld id="{EAB5BBF0-B782-3644-AFE1-10103AC2537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to choose: Agile or Plan-driven?</a:t>
            </a:r>
          </a:p>
        </p:txBody>
      </p:sp>
      <p:sp>
        <p:nvSpPr>
          <p:cNvPr id="3" name="Content Placeholder 2"/>
          <p:cNvSpPr>
            <a:spLocks noGrp="1"/>
          </p:cNvSpPr>
          <p:nvPr>
            <p:ph idx="1"/>
          </p:nvPr>
        </p:nvSpPr>
        <p:spPr/>
        <p:txBody>
          <a:bodyPr>
            <a:normAutofit fontScale="92500" lnSpcReduction="20000"/>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Agile methods require </a:t>
            </a:r>
            <a:r>
              <a:rPr lang="en-GB" b="1" dirty="0" smtClean="0"/>
              <a:t>higher skill levels </a:t>
            </a:r>
            <a:r>
              <a:rPr lang="en-GB" dirty="0" smtClean="0"/>
              <a:t>than plan-based approaches </a:t>
            </a:r>
          </a:p>
          <a:p>
            <a:pPr lvl="3"/>
            <a:r>
              <a:rPr lang="en-GB" dirty="0" smtClean="0"/>
              <a:t>in plan-based, programmers simply translate a detailed design into code</a:t>
            </a:r>
          </a:p>
          <a:p>
            <a:pPr lvl="1"/>
            <a:r>
              <a:rPr lang="en-GB" dirty="0" smtClean="0"/>
              <a:t>Is the system subject to external regulation? </a:t>
            </a:r>
          </a:p>
          <a:p>
            <a:pPr lvl="2"/>
            <a:r>
              <a:rPr lang="en-GB" dirty="0" smtClean="0"/>
              <a:t>If a system has to be approved by an external regulator, requiring detailed documentation (for safety) -&gt; plan-based í suitable.</a:t>
            </a:r>
          </a:p>
        </p:txBody>
      </p:sp>
      <p:sp>
        <p:nvSpPr>
          <p:cNvPr id="5" name="Slide Number Placeholder 4"/>
          <p:cNvSpPr>
            <a:spLocks noGrp="1"/>
          </p:cNvSpPr>
          <p:nvPr>
            <p:ph type="sldNum" sz="quarter" idx="12"/>
          </p:nvPr>
        </p:nvSpPr>
        <p:spPr/>
        <p:txBody>
          <a:bodyPr/>
          <a:lstStyle/>
          <a:p>
            <a:fld id="{EAB5BBF0-B782-3644-AFE1-10103AC2537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eXtreme</a:t>
            </a:r>
            <a:r>
              <a:rPr lang="en-US" dirty="0" smtClean="0"/>
              <a:t> Programming</a:t>
            </a:r>
            <a:endParaRPr lang="vi-VN" dirty="0"/>
          </a:p>
        </p:txBody>
      </p:sp>
      <p:sp>
        <p:nvSpPr>
          <p:cNvPr id="6" name="Subtitle 5"/>
          <p:cNvSpPr>
            <a:spLocks noGrp="1"/>
          </p:cNvSpPr>
          <p:nvPr>
            <p:ph type="subTitle" idx="1"/>
          </p:nvPr>
        </p:nvSpPr>
        <p:spPr/>
        <p:txBody>
          <a:bodyPr/>
          <a:lstStyle/>
          <a:p>
            <a:r>
              <a:rPr lang="en-US" dirty="0" smtClean="0"/>
              <a:t>XP</a:t>
            </a:r>
            <a:endParaRPr lang="vi-VN"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290092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Extreme programming</a:t>
            </a:r>
          </a:p>
        </p:txBody>
      </p:sp>
      <p:sp>
        <p:nvSpPr>
          <p:cNvPr id="1168387" name="Rectangle 3"/>
          <p:cNvSpPr>
            <a:spLocks noGrp="1" noChangeArrowheads="1"/>
          </p:cNvSpPr>
          <p:nvPr>
            <p:ph idx="1"/>
          </p:nvPr>
        </p:nvSpPr>
        <p:spPr/>
        <p:txBody>
          <a:bodyPr/>
          <a:lstStyle/>
          <a:p>
            <a:pPr>
              <a:lnSpc>
                <a:spcPct val="90000"/>
              </a:lnSpc>
            </a:pPr>
            <a:r>
              <a:rPr lang="en-US" dirty="0"/>
              <a:t>Perhaps the best-known and most widely used agile method.</a:t>
            </a:r>
          </a:p>
          <a:p>
            <a:pPr>
              <a:lnSpc>
                <a:spcPct val="90000"/>
              </a:lnSpc>
            </a:pPr>
            <a:r>
              <a:rPr lang="en-US" dirty="0"/>
              <a:t>Extreme Programming (XP) takes an </a:t>
            </a:r>
            <a:r>
              <a:rPr lang="en-US" dirty="0" smtClean="0"/>
              <a:t>‘</a:t>
            </a:r>
            <a:r>
              <a:rPr lang="en-US" b="1" dirty="0" smtClean="0"/>
              <a:t>extreme</a:t>
            </a:r>
            <a:r>
              <a:rPr lang="en-US" dirty="0" smtClean="0"/>
              <a:t>’ </a:t>
            </a:r>
            <a:r>
              <a:rPr lang="en-US" dirty="0"/>
              <a:t>approach to iterative development. </a:t>
            </a:r>
          </a:p>
          <a:p>
            <a:pPr lvl="1">
              <a:lnSpc>
                <a:spcPct val="90000"/>
              </a:lnSpc>
            </a:pPr>
            <a:r>
              <a:rPr lang="en-US" dirty="0"/>
              <a:t>New versions may be built </a:t>
            </a:r>
            <a:r>
              <a:rPr lang="en-US" b="1" dirty="0"/>
              <a:t>several times per day</a:t>
            </a:r>
            <a:r>
              <a:rPr lang="en-US" dirty="0"/>
              <a:t>;</a:t>
            </a:r>
          </a:p>
          <a:p>
            <a:pPr lvl="1">
              <a:lnSpc>
                <a:spcPct val="90000"/>
              </a:lnSpc>
            </a:pPr>
            <a:r>
              <a:rPr lang="en-US" dirty="0"/>
              <a:t>Increments are delivered to customers </a:t>
            </a:r>
            <a:r>
              <a:rPr lang="en-US" b="1" dirty="0"/>
              <a:t>every </a:t>
            </a:r>
            <a:r>
              <a:rPr lang="en-US" b="1" dirty="0" smtClean="0"/>
              <a:t>two </a:t>
            </a:r>
            <a:r>
              <a:rPr lang="en-US" b="1" dirty="0"/>
              <a:t>weeks</a:t>
            </a:r>
            <a:r>
              <a:rPr lang="en-US" dirty="0"/>
              <a:t>;</a:t>
            </a:r>
          </a:p>
          <a:p>
            <a:pPr lvl="1">
              <a:lnSpc>
                <a:spcPct val="90000"/>
              </a:lnSpc>
            </a:pPr>
            <a:r>
              <a:rPr lang="en-US" dirty="0"/>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smtClean="0"/>
              <a:t>XP and agile principles</a:t>
            </a:r>
            <a:endParaRPr lang="en-US" dirty="0"/>
          </a:p>
        </p:txBody>
      </p:sp>
      <p:sp>
        <p:nvSpPr>
          <p:cNvPr id="1169411" name="Rectangle 3"/>
          <p:cNvSpPr>
            <a:spLocks noGrp="1" noChangeArrowheads="1"/>
          </p:cNvSpPr>
          <p:nvPr>
            <p:ph idx="1"/>
          </p:nvPr>
        </p:nvSpPr>
        <p:spPr/>
        <p:txBody>
          <a:bodyPr>
            <a:noAutofit/>
          </a:bodyPr>
          <a:lstStyle/>
          <a:p>
            <a:r>
              <a:rPr lang="en-US" sz="2800" dirty="0" smtClean="0"/>
              <a:t>Incremental development is supported through small, </a:t>
            </a:r>
            <a:r>
              <a:rPr lang="en-US" sz="2800" b="1" dirty="0" smtClean="0"/>
              <a:t>frequent system releases</a:t>
            </a:r>
            <a:r>
              <a:rPr lang="en-US" sz="2800" dirty="0" smtClean="0"/>
              <a:t>.</a:t>
            </a:r>
          </a:p>
          <a:p>
            <a:r>
              <a:rPr lang="en-US" sz="2800" dirty="0" smtClean="0"/>
              <a:t>Customer involvement means </a:t>
            </a:r>
            <a:r>
              <a:rPr lang="en-US" sz="2800" b="1" dirty="0" smtClean="0"/>
              <a:t>full-time customer </a:t>
            </a:r>
            <a:r>
              <a:rPr lang="en-US" sz="2800" dirty="0" smtClean="0"/>
              <a:t>engagement with the team.</a:t>
            </a:r>
          </a:p>
          <a:p>
            <a:r>
              <a:rPr lang="en-US" sz="2800" b="1" dirty="0" smtClean="0"/>
              <a:t>People</a:t>
            </a:r>
            <a:r>
              <a:rPr lang="en-US" sz="2800" dirty="0" smtClean="0"/>
              <a:t> not process </a:t>
            </a:r>
          </a:p>
          <a:p>
            <a:pPr lvl="1"/>
            <a:r>
              <a:rPr lang="en-US" sz="2400" dirty="0" smtClean="0"/>
              <a:t>through pair programming, collective ownership and a process that avoids long working hours.</a:t>
            </a:r>
          </a:p>
          <a:p>
            <a:r>
              <a:rPr lang="en-US" sz="2800" b="1" dirty="0" smtClean="0"/>
              <a:t>Change supported </a:t>
            </a:r>
            <a:r>
              <a:rPr lang="en-US" sz="2800" dirty="0" smtClean="0"/>
              <a:t>through regular system releases.</a:t>
            </a:r>
          </a:p>
          <a:p>
            <a:r>
              <a:rPr lang="en-US" sz="2800" dirty="0" smtClean="0"/>
              <a:t>Maintaining simplicity through </a:t>
            </a:r>
            <a:r>
              <a:rPr lang="en-US" sz="2800" b="1" dirty="0" smtClean="0"/>
              <a:t>constant refactoring</a:t>
            </a:r>
            <a:r>
              <a:rPr lang="en-US" sz="2800" dirty="0" smtClean="0"/>
              <a:t> of code.</a:t>
            </a:r>
            <a:endParaRPr lang="en-US" sz="2800" dirty="0"/>
          </a:p>
        </p:txBody>
      </p:sp>
      <p:sp>
        <p:nvSpPr>
          <p:cNvPr id="4" name="Slide Number Placeholder 3"/>
          <p:cNvSpPr>
            <a:spLocks noGrp="1"/>
          </p:cNvSpPr>
          <p:nvPr>
            <p:ph type="sldNum" sz="quarter" idx="12"/>
          </p:nvPr>
        </p:nvSpPr>
        <p:spPr/>
        <p:txBody>
          <a:bodyPr/>
          <a:lstStyle/>
          <a:p>
            <a:fld id="{EAB5BBF0-B782-3644-AFE1-10103AC2537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Scrum</a:t>
            </a:r>
            <a:endParaRPr lang="en-US"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dirty="0" smtClean="0"/>
              <a:t>XP release cycle</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9" name="Rounded Rectangle 8"/>
          <p:cNvSpPr/>
          <p:nvPr/>
        </p:nvSpPr>
        <p:spPr>
          <a:xfrm>
            <a:off x="1204110" y="2245259"/>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Select user stories for this release</a:t>
            </a:r>
            <a:endParaRPr lang="vi-VN" dirty="0"/>
          </a:p>
        </p:txBody>
      </p:sp>
      <p:sp>
        <p:nvSpPr>
          <p:cNvPr id="10" name="Rounded Rectangle 9"/>
          <p:cNvSpPr/>
          <p:nvPr/>
        </p:nvSpPr>
        <p:spPr>
          <a:xfrm>
            <a:off x="3536040" y="2245259"/>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Break down stories to tasks</a:t>
            </a:r>
            <a:endParaRPr lang="vi-VN" dirty="0"/>
          </a:p>
        </p:txBody>
      </p:sp>
      <p:sp>
        <p:nvSpPr>
          <p:cNvPr id="11" name="Rounded Rectangle 10"/>
          <p:cNvSpPr/>
          <p:nvPr/>
        </p:nvSpPr>
        <p:spPr>
          <a:xfrm>
            <a:off x="5964725" y="2245259"/>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Plan release</a:t>
            </a:r>
            <a:endParaRPr lang="vi-VN" dirty="0"/>
          </a:p>
        </p:txBody>
      </p:sp>
      <p:sp>
        <p:nvSpPr>
          <p:cNvPr id="12" name="Rounded Rectangle 11"/>
          <p:cNvSpPr/>
          <p:nvPr/>
        </p:nvSpPr>
        <p:spPr>
          <a:xfrm>
            <a:off x="1204109" y="3804718"/>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Evaluate system</a:t>
            </a:r>
            <a:endParaRPr lang="vi-VN" dirty="0"/>
          </a:p>
        </p:txBody>
      </p:sp>
      <p:sp>
        <p:nvSpPr>
          <p:cNvPr id="13" name="Rounded Rectangle 12"/>
          <p:cNvSpPr/>
          <p:nvPr/>
        </p:nvSpPr>
        <p:spPr>
          <a:xfrm>
            <a:off x="3536039" y="3804718"/>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Release software</a:t>
            </a:r>
            <a:endParaRPr lang="vi-VN" dirty="0"/>
          </a:p>
        </p:txBody>
      </p:sp>
      <p:sp>
        <p:nvSpPr>
          <p:cNvPr id="14" name="Rounded Rectangle 13"/>
          <p:cNvSpPr/>
          <p:nvPr/>
        </p:nvSpPr>
        <p:spPr>
          <a:xfrm>
            <a:off x="5964725" y="3806981"/>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Develop/ integrate/test software</a:t>
            </a:r>
            <a:endParaRPr lang="vi-VN" dirty="0"/>
          </a:p>
        </p:txBody>
      </p:sp>
      <p:cxnSp>
        <p:nvCxnSpPr>
          <p:cNvPr id="15" name="Straight Arrow Connector 14"/>
          <p:cNvCxnSpPr>
            <a:stCxn id="9" idx="3"/>
            <a:endCxn id="10" idx="1"/>
          </p:cNvCxnSpPr>
          <p:nvPr/>
        </p:nvCxnSpPr>
        <p:spPr>
          <a:xfrm>
            <a:off x="2828545" y="2650403"/>
            <a:ext cx="70749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3"/>
            <a:endCxn id="11" idx="1"/>
          </p:cNvCxnSpPr>
          <p:nvPr/>
        </p:nvCxnSpPr>
        <p:spPr>
          <a:xfrm>
            <a:off x="5160475" y="2650403"/>
            <a:ext cx="8042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1" idx="2"/>
            <a:endCxn id="14" idx="0"/>
          </p:cNvCxnSpPr>
          <p:nvPr/>
        </p:nvCxnSpPr>
        <p:spPr>
          <a:xfrm>
            <a:off x="6776943" y="3055546"/>
            <a:ext cx="0" cy="7514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4" idx="1"/>
            <a:endCxn id="13" idx="3"/>
          </p:cNvCxnSpPr>
          <p:nvPr/>
        </p:nvCxnSpPr>
        <p:spPr>
          <a:xfrm flipH="1" flipV="1">
            <a:off x="5160474" y="4209862"/>
            <a:ext cx="804251" cy="2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3" idx="1"/>
            <a:endCxn id="12" idx="3"/>
          </p:cNvCxnSpPr>
          <p:nvPr/>
        </p:nvCxnSpPr>
        <p:spPr>
          <a:xfrm flipH="1">
            <a:off x="2828544" y="4209862"/>
            <a:ext cx="70749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2" idx="0"/>
            <a:endCxn id="9" idx="2"/>
          </p:cNvCxnSpPr>
          <p:nvPr/>
        </p:nvCxnSpPr>
        <p:spPr>
          <a:xfrm flipV="1">
            <a:off x="2016327" y="3055546"/>
            <a:ext cx="1" cy="7491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XP practices (a)</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32206915"/>
              </p:ext>
            </p:extLst>
          </p:nvPr>
        </p:nvGraphicFramePr>
        <p:xfrm>
          <a:off x="457200" y="1458352"/>
          <a:ext cx="8325364" cy="5029200"/>
        </p:xfrm>
        <a:graphic>
          <a:graphicData uri="http://schemas.openxmlformats.org/drawingml/2006/table">
            <a:tbl>
              <a:tblPr firstRow="1" bandRow="1">
                <a:tableStyleId>{ED083AE6-46FA-4A59-8FB0-9F97EB10719F}</a:tableStyleId>
              </a:tblPr>
              <a:tblGrid>
                <a:gridCol w="1597937">
                  <a:extLst>
                    <a:ext uri="{9D8B030D-6E8A-4147-A177-3AD203B41FA5}">
                      <a16:colId xmlns:a16="http://schemas.microsoft.com/office/drawing/2014/main" val="20000"/>
                    </a:ext>
                  </a:extLst>
                </a:gridCol>
                <a:gridCol w="6727427">
                  <a:extLst>
                    <a:ext uri="{9D8B030D-6E8A-4147-A177-3AD203B41FA5}">
                      <a16:colId xmlns:a16="http://schemas.microsoft.com/office/drawing/2014/main" val="20001"/>
                    </a:ext>
                  </a:extLst>
                </a:gridCol>
              </a:tblGrid>
              <a:tr h="47167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Principle or practice</a:t>
                      </a:r>
                      <a:endParaRPr kumimoji="0" lang="en-GB" sz="1800" b="1" i="0" u="none" strike="noStrike" cap="none" normalizeH="0" baseline="0" dirty="0" smtClean="0">
                        <a:ln>
                          <a:noFill/>
                        </a:ln>
                        <a:solidFill>
                          <a:srgbClr val="000000"/>
                        </a:solidFill>
                        <a:effectLst/>
                        <a:latin typeface="Arial"/>
                        <a:ea typeface="Times New Roman" charset="0"/>
                        <a:cs typeface="Arial"/>
                      </a:endParaRPr>
                    </a:p>
                  </a:txBody>
                  <a:tcPr marL="73025" marR="73025" marT="9144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Description</a:t>
                      </a:r>
                      <a:endParaRPr kumimoji="0" lang="en-GB" sz="1800" b="1" i="0" u="none" strike="noStrike" cap="none" normalizeH="0" baseline="0" dirty="0" smtClean="0">
                        <a:ln>
                          <a:noFill/>
                        </a:ln>
                        <a:solidFill>
                          <a:srgbClr val="000000"/>
                        </a:solidFill>
                        <a:effectLst/>
                        <a:latin typeface="Arial"/>
                        <a:ea typeface="Times New Roman" charset="0"/>
                        <a:cs typeface="Arial"/>
                      </a:endParaRPr>
                    </a:p>
                  </a:txBody>
                  <a:tcPr marL="73025" marR="73025" marT="91440" marB="91440" horzOverflow="overflow"/>
                </a:tc>
                <a:extLst>
                  <a:ext uri="{0D108BD9-81ED-4DB2-BD59-A6C34878D82A}">
                    <a16:rowId xmlns:a16="http://schemas.microsoft.com/office/drawing/2014/main" val="10000"/>
                  </a:ext>
                </a:extLst>
              </a:tr>
              <a:tr h="77861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Incremental planning</a:t>
                      </a:r>
                      <a:endParaRPr kumimoji="0" lang="en-GB" sz="1800" b="0" i="0" u="none" strike="noStrike" cap="none" normalizeH="0" baseline="0" dirty="0" smtClean="0">
                        <a:ln>
                          <a:noFill/>
                        </a:ln>
                        <a:solidFill>
                          <a:srgbClr val="000000"/>
                        </a:solidFill>
                        <a:effectLst/>
                        <a:latin typeface="Arial"/>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Requirements are recorded on story cards and the stories to be included in a release are determined by the time available and their relative priority. The developers break these stories into development ‘Tasks’. </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extLst>
                  <a:ext uri="{0D108BD9-81ED-4DB2-BD59-A6C34878D82A}">
                    <a16:rowId xmlns:a16="http://schemas.microsoft.com/office/drawing/2014/main" val="10001"/>
                  </a:ext>
                </a:extLst>
              </a:tr>
              <a:tr h="80140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Small releases</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The minimal useful set of functionality that provides business value is developed first. Releases of the system are frequent and incrementally add functionality to the first release.</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extLst>
                  <a:ext uri="{0D108BD9-81ED-4DB2-BD59-A6C34878D82A}">
                    <a16:rowId xmlns:a16="http://schemas.microsoft.com/office/drawing/2014/main" val="10002"/>
                  </a:ext>
                </a:extLst>
              </a:tr>
              <a:tr h="41285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Simple design </a:t>
                      </a:r>
                      <a:endParaRPr kumimoji="0" lang="en-GB" sz="18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Enough design is carried out to meet the current requirements and no more.</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extLst>
                  <a:ext uri="{0D108BD9-81ED-4DB2-BD59-A6C34878D82A}">
                    <a16:rowId xmlns:a16="http://schemas.microsoft.com/office/drawing/2014/main" val="10003"/>
                  </a:ext>
                </a:extLst>
              </a:tr>
              <a:tr h="4611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Test-first development</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An automated unit test framework is used to write tests for a new piece of functionality before that functionality itself is implemented.</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extLst>
                  <a:ext uri="{0D108BD9-81ED-4DB2-BD59-A6C34878D82A}">
                    <a16:rowId xmlns:a16="http://schemas.microsoft.com/office/drawing/2014/main" val="10004"/>
                  </a:ext>
                </a:extLst>
              </a:tr>
              <a:tr h="7010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Refactoring</a:t>
                      </a:r>
                      <a:endParaRPr kumimoji="0" lang="en-GB" sz="18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All developers are expected to </a:t>
                      </a:r>
                      <a:r>
                        <a:rPr kumimoji="0" lang="en-GB" sz="1800" u="none" strike="noStrike" cap="none" normalizeH="0" baseline="0" dirty="0" err="1">
                          <a:ln>
                            <a:noFill/>
                          </a:ln>
                          <a:effectLst/>
                        </a:rPr>
                        <a:t>refactor</a:t>
                      </a:r>
                      <a:r>
                        <a:rPr kumimoji="0" lang="en-GB" sz="1800" u="none" strike="noStrike" cap="none" normalizeH="0" baseline="0" dirty="0">
                          <a:ln>
                            <a:noFill/>
                          </a:ln>
                          <a:effectLst/>
                        </a:rPr>
                        <a:t> the code continuously as soon as possible code improvements are found. This keeps the code simple and maintainable.</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XP practices (b)</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96251227"/>
              </p:ext>
            </p:extLst>
          </p:nvPr>
        </p:nvGraphicFramePr>
        <p:xfrm>
          <a:off x="469529" y="1701014"/>
          <a:ext cx="8217271" cy="4572000"/>
        </p:xfrm>
        <a:graphic>
          <a:graphicData uri="http://schemas.openxmlformats.org/drawingml/2006/table">
            <a:tbl>
              <a:tblPr bandRow="1">
                <a:tableStyleId>{ED083AE6-46FA-4A59-8FB0-9F97EB10719F}</a:tableStyleId>
              </a:tblPr>
              <a:tblGrid>
                <a:gridCol w="1594661">
                  <a:extLst>
                    <a:ext uri="{9D8B030D-6E8A-4147-A177-3AD203B41FA5}">
                      <a16:colId xmlns:a16="http://schemas.microsoft.com/office/drawing/2014/main" val="20000"/>
                    </a:ext>
                  </a:extLst>
                </a:gridCol>
                <a:gridCol w="6622610">
                  <a:extLst>
                    <a:ext uri="{9D8B030D-6E8A-4147-A177-3AD203B41FA5}">
                      <a16:colId xmlns:a16="http://schemas.microsoft.com/office/drawing/2014/main" val="20001"/>
                    </a:ext>
                  </a:extLst>
                </a:gridCol>
              </a:tblGrid>
              <a:tr h="612192">
                <a:tc>
                  <a:txBody>
                    <a:bodyPr/>
                    <a:lstStyle/>
                    <a:p>
                      <a:pPr algn="just">
                        <a:spcAft>
                          <a:spcPts val="0"/>
                        </a:spcAft>
                      </a:pPr>
                      <a:r>
                        <a:rPr lang="en-GB" sz="1800" dirty="0"/>
                        <a:t>Pair programming</a:t>
                      </a:r>
                      <a:endParaRPr lang="en-GB" sz="18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t>Developers work in pairs, checking each other’s work and providing the support to always do a good job.</a:t>
                      </a:r>
                      <a:endParaRPr lang="en-GB" sz="18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800" dirty="0"/>
                        <a:t>Collective ownership</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a:t>The pairs of developers work on all areas of the system, so that no islands of expertise develop and all the developers take responsibility for all of the code. Anyone can change anything.</a:t>
                      </a:r>
                      <a:endParaRPr lang="en-GB" sz="18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595641">
                <a:tc>
                  <a:txBody>
                    <a:bodyPr/>
                    <a:lstStyle/>
                    <a:p>
                      <a:pPr algn="just">
                        <a:spcAft>
                          <a:spcPts val="0"/>
                        </a:spcAft>
                      </a:pPr>
                      <a:r>
                        <a:rPr lang="en-GB" sz="1800" dirty="0"/>
                        <a:t>Continuous integration</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a:t>As soon as the work on a task is complete, it is integrated into the whole system. After any such integration, all the unit tests in the system must pass.</a:t>
                      </a:r>
                      <a:endParaRPr lang="en-GB" sz="18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570369">
                <a:tc>
                  <a:txBody>
                    <a:bodyPr/>
                    <a:lstStyle/>
                    <a:p>
                      <a:pPr algn="just">
                        <a:spcAft>
                          <a:spcPts val="0"/>
                        </a:spcAft>
                      </a:pPr>
                      <a:r>
                        <a:rPr lang="en-GB" sz="1800" dirty="0"/>
                        <a:t>Sustainable pace</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t>Large amounts of overtime are not considered acceptable as the net effect is often to reduce code quality and medium term productivity</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800"/>
                        <a:t>On-site customer</a:t>
                      </a:r>
                      <a:endParaRPr lang="en-GB" sz="18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800" dirty="0" smtClean="0"/>
                        <a:t>.</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idx="1"/>
          </p:nvPr>
        </p:nvSpPr>
        <p:spPr/>
        <p:txBody>
          <a:bodyPr>
            <a:normAutofit fontScale="85000" lnSpcReduction="10000"/>
          </a:bodyPr>
          <a:lstStyle/>
          <a:p>
            <a:r>
              <a:rPr lang="en-US" dirty="0"/>
              <a:t>In XP,</a:t>
            </a:r>
            <a:r>
              <a:rPr lang="en-US" dirty="0" smtClean="0"/>
              <a:t> a customer or </a:t>
            </a:r>
            <a:r>
              <a:rPr lang="en-US" b="1" dirty="0" smtClean="0"/>
              <a:t>user is part of the XP team </a:t>
            </a:r>
            <a:r>
              <a:rPr lang="en-US" dirty="0" smtClean="0"/>
              <a:t>and is responsible for making decisions on requirements.</a:t>
            </a:r>
          </a:p>
          <a:p>
            <a:r>
              <a:rPr lang="en-US" dirty="0" smtClean="0"/>
              <a:t>User </a:t>
            </a:r>
            <a:r>
              <a:rPr lang="en-US" dirty="0"/>
              <a:t>requirements are expressed as scenarios or </a:t>
            </a:r>
            <a:r>
              <a:rPr lang="en-US" b="1" dirty="0"/>
              <a:t>user stories</a:t>
            </a:r>
            <a:r>
              <a:rPr lang="en-US" dirty="0"/>
              <a:t>.</a:t>
            </a:r>
          </a:p>
          <a:p>
            <a:pPr lvl="1"/>
            <a:r>
              <a:rPr lang="en-US" dirty="0"/>
              <a:t>These are written on cards </a:t>
            </a:r>
            <a:endParaRPr lang="en-US" dirty="0" smtClean="0"/>
          </a:p>
          <a:p>
            <a:pPr lvl="1"/>
            <a:r>
              <a:rPr lang="en-US" dirty="0" smtClean="0"/>
              <a:t>The </a:t>
            </a:r>
            <a:r>
              <a:rPr lang="en-US" dirty="0"/>
              <a:t>development team break them down into implementation tasks. </a:t>
            </a:r>
            <a:endParaRPr lang="en-US" dirty="0" smtClean="0"/>
          </a:p>
          <a:p>
            <a:pPr lvl="2"/>
            <a:r>
              <a:rPr lang="en-US" dirty="0" smtClean="0"/>
              <a:t>These </a:t>
            </a:r>
            <a:r>
              <a:rPr lang="en-US" dirty="0"/>
              <a:t>tasks are the basis of schedule and cost estimates.</a:t>
            </a:r>
          </a:p>
          <a:p>
            <a:r>
              <a:rPr lang="en-US" dirty="0"/>
              <a:t>The customer chooses the stories for inclusion in the next release </a:t>
            </a:r>
            <a:endParaRPr lang="en-US" dirty="0" smtClean="0"/>
          </a:p>
          <a:p>
            <a:pPr lvl="1"/>
            <a:r>
              <a:rPr lang="en-US" dirty="0" smtClean="0"/>
              <a:t>Based </a:t>
            </a:r>
            <a:r>
              <a:rPr lang="en-US" dirty="0"/>
              <a:t>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vi-VN" dirty="0"/>
          </a:p>
        </p:txBody>
      </p:sp>
      <p:sp>
        <p:nvSpPr>
          <p:cNvPr id="3" name="Content Placeholder 2"/>
          <p:cNvSpPr>
            <a:spLocks noGrp="1"/>
          </p:cNvSpPr>
          <p:nvPr>
            <p:ph idx="1"/>
          </p:nvPr>
        </p:nvSpPr>
        <p:spPr/>
        <p:txBody>
          <a:bodyPr/>
          <a:lstStyle/>
          <a:p>
            <a:r>
              <a:rPr lang="en-US" dirty="0" smtClean="0"/>
              <a:t>Template</a:t>
            </a:r>
          </a:p>
          <a:p>
            <a:endParaRPr lang="en-US" dirty="0" smtClean="0"/>
          </a:p>
          <a:p>
            <a:r>
              <a:rPr lang="en-US" dirty="0" smtClean="0"/>
              <a:t>Examples</a:t>
            </a:r>
            <a:endParaRPr lang="vi-VN"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Rectangle 4"/>
          <p:cNvSpPr/>
          <p:nvPr/>
        </p:nvSpPr>
        <p:spPr>
          <a:xfrm>
            <a:off x="2577312" y="1600201"/>
            <a:ext cx="6368432" cy="6716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"As a &lt;role&gt;, I want &lt;goal/desire&gt; so that &lt;benefit&gt;"</a:t>
            </a:r>
            <a:endParaRPr lang="vi-VN" sz="2000" dirty="0"/>
          </a:p>
        </p:txBody>
      </p:sp>
      <p:sp>
        <p:nvSpPr>
          <p:cNvPr id="8" name="Rectangle 7"/>
          <p:cNvSpPr/>
          <p:nvPr/>
        </p:nvSpPr>
        <p:spPr>
          <a:xfrm>
            <a:off x="946766" y="3462153"/>
            <a:ext cx="2427611" cy="25772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As a customer representative, I want to search for my customers by their first and last name. </a:t>
            </a:r>
            <a:endParaRPr lang="vi-VN" sz="2400" dirty="0"/>
          </a:p>
        </p:txBody>
      </p:sp>
      <p:sp>
        <p:nvSpPr>
          <p:cNvPr id="10" name="Rectangle 9"/>
          <p:cNvSpPr/>
          <p:nvPr/>
        </p:nvSpPr>
        <p:spPr>
          <a:xfrm>
            <a:off x="3571956" y="3069631"/>
            <a:ext cx="2315671" cy="29697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Starting Application The application begins by bringing up the last document the user was working with.</a:t>
            </a:r>
            <a:endParaRPr lang="vi-VN" sz="2400" dirty="0"/>
          </a:p>
        </p:txBody>
      </p:sp>
      <p:sp>
        <p:nvSpPr>
          <p:cNvPr id="12" name="Rectangle 11"/>
          <p:cNvSpPr/>
          <p:nvPr/>
        </p:nvSpPr>
        <p:spPr>
          <a:xfrm>
            <a:off x="6185010" y="2776966"/>
            <a:ext cx="2594847" cy="32624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000" dirty="0"/>
              <a:t>The consultant will enter expenses on an expense form. The consultant will enter items on the form like expense type, description, amount, and any comments regarding the expense. At any time the consultant can do any of the below options. </a:t>
            </a:r>
            <a:endParaRPr lang="en-US" sz="1000" dirty="0" smtClean="0"/>
          </a:p>
          <a:p>
            <a:pPr marL="228600" indent="-228600">
              <a:buAutoNum type="arabicParenBoth"/>
            </a:pPr>
            <a:r>
              <a:rPr lang="en-US" sz="1000" dirty="0" smtClean="0"/>
              <a:t>Once </a:t>
            </a:r>
            <a:r>
              <a:rPr lang="en-US" sz="1000" dirty="0"/>
              <a:t>this is completed the consultant will “Submit”. If the expense is under fifty (&lt;50), the expense will go directly to the system for processes. </a:t>
            </a:r>
            <a:endParaRPr lang="en-US" sz="1000" dirty="0" smtClean="0"/>
          </a:p>
          <a:p>
            <a:pPr marL="228600" indent="-228600">
              <a:buAutoNum type="arabicParenBoth"/>
            </a:pPr>
            <a:r>
              <a:rPr lang="en-US" sz="1000" dirty="0" smtClean="0"/>
              <a:t>In </a:t>
            </a:r>
            <a:r>
              <a:rPr lang="en-US" sz="1000" dirty="0"/>
              <a:t>the event the consultant has not finished entering the expense, the consultant may want to “Save for later”. This instance should then be displayed on a list (queue) for consultant with the status of “Incomplete”. </a:t>
            </a:r>
            <a:endParaRPr lang="en-US" sz="1000" dirty="0" smtClean="0"/>
          </a:p>
          <a:p>
            <a:pPr marL="228600" indent="-228600">
              <a:buAutoNum type="arabicParenBoth"/>
            </a:pPr>
            <a:r>
              <a:rPr lang="en-US" sz="1000" dirty="0" smtClean="0"/>
              <a:t>In </a:t>
            </a:r>
            <a:r>
              <a:rPr lang="en-US" sz="1000" dirty="0"/>
              <a:t>the event the consultant decides to clear the data and close the form the consultant will “Cancel and exit”. This instance will not be saved anywhere.</a:t>
            </a:r>
            <a:endParaRPr lang="vi-VN" sz="1000" dirty="0"/>
          </a:p>
        </p:txBody>
      </p:sp>
    </p:spTree>
    <p:extLst>
      <p:ext uri="{BB962C8B-B14F-4D97-AF65-F5344CB8AC3E}">
        <p14:creationId xmlns:p14="http://schemas.microsoft.com/office/powerpoint/2010/main" val="3032662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idx="1"/>
          </p:nvPr>
        </p:nvSpPr>
        <p:spPr/>
        <p:txBody>
          <a:bodyPr>
            <a:normAutofit/>
          </a:bodyPr>
          <a:lstStyle/>
          <a:p>
            <a:pPr>
              <a:lnSpc>
                <a:spcPct val="90000"/>
              </a:lnSpc>
            </a:pPr>
            <a:r>
              <a:rPr lang="en-US" dirty="0"/>
              <a:t>Conventional wisdom in software engineering is to design for change. </a:t>
            </a:r>
            <a:endParaRPr lang="en-US" dirty="0" smtClean="0"/>
          </a:p>
          <a:p>
            <a:pPr lvl="1">
              <a:lnSpc>
                <a:spcPct val="90000"/>
              </a:lnSpc>
            </a:pPr>
            <a:r>
              <a:rPr lang="en-US" dirty="0" smtClean="0"/>
              <a:t>It </a:t>
            </a:r>
            <a:r>
              <a:rPr lang="en-US" dirty="0"/>
              <a:t>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lvl="1">
              <a:lnSpc>
                <a:spcPct val="90000"/>
              </a:lnSpc>
            </a:pPr>
            <a:r>
              <a:rPr lang="en-US" dirty="0" smtClean="0"/>
              <a:t>Constant </a:t>
            </a:r>
            <a:r>
              <a:rPr lang="en-US" dirty="0"/>
              <a:t>code improvement (refactoring) to make changes </a:t>
            </a:r>
            <a:r>
              <a:rPr lang="en-US" dirty="0" smtClean="0"/>
              <a:t>easier.</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normAutofit lnSpcReduction="10000"/>
          </a:bodyPr>
          <a:lstStyle/>
          <a:p>
            <a:r>
              <a:rPr lang="en-US" dirty="0" smtClean="0"/>
              <a:t>Look for possible software improvements and make these improvements </a:t>
            </a:r>
          </a:p>
          <a:p>
            <a:pPr lvl="1"/>
            <a:r>
              <a:rPr lang="en-US" dirty="0" smtClean="0"/>
              <a:t>Even where there is no immediate need for them.</a:t>
            </a:r>
          </a:p>
          <a:p>
            <a:pPr lvl="1"/>
            <a:r>
              <a:rPr lang="en-US" dirty="0" smtClean="0"/>
              <a:t>This improves the understandability of the software </a:t>
            </a:r>
          </a:p>
          <a:p>
            <a:pPr lvl="2"/>
            <a:r>
              <a:rPr lang="en-US" dirty="0" smtClean="0"/>
              <a:t>So reduces the need for documentation.</a:t>
            </a:r>
          </a:p>
          <a:p>
            <a:pPr lvl="1"/>
            <a:r>
              <a:rPr lang="en-US" dirty="0" smtClean="0"/>
              <a:t>Changes are easier to make because the code is well-structured and clear.</a:t>
            </a:r>
          </a:p>
          <a:p>
            <a:r>
              <a:rPr lang="en-US" sz="2400" dirty="0" smtClean="0"/>
              <a:t>However, some changes requires architecture refactoring and this is much more expensive.</a:t>
            </a:r>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idx="1"/>
          </p:nvPr>
        </p:nvSpPr>
        <p:spPr/>
        <p:txBody>
          <a:bodyPr>
            <a:normAutofit fontScale="92500"/>
          </a:bodyPr>
          <a:lstStyle/>
          <a:p>
            <a:r>
              <a:rPr lang="en-US" dirty="0" smtClean="0"/>
              <a:t>Testing is central to XP and XP has developed an approach where the program is </a:t>
            </a:r>
            <a:r>
              <a:rPr lang="en-US" b="1" dirty="0" smtClean="0"/>
              <a:t>tested after every change </a:t>
            </a:r>
            <a:r>
              <a:rPr lang="en-US" dirty="0" smtClean="0"/>
              <a:t>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idx="1"/>
          </p:nvPr>
        </p:nvSpPr>
        <p:spPr/>
        <p:txBody>
          <a:bodyPr>
            <a:normAutofit fontScale="92500"/>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a:t>
            </a:r>
            <a:endParaRPr lang="en-US" dirty="0" smtClean="0"/>
          </a:p>
          <a:p>
            <a:pPr lvl="1">
              <a:lnSpc>
                <a:spcPct val="90000"/>
              </a:lnSpc>
            </a:pPr>
            <a:r>
              <a:rPr lang="en-US" dirty="0" smtClean="0"/>
              <a:t>So </a:t>
            </a:r>
            <a:r>
              <a:rPr lang="en-US" dirty="0"/>
              <a:t>that they can be executed automatically. </a:t>
            </a:r>
            <a:endParaRPr lang="en-US" dirty="0" smtClean="0"/>
          </a:p>
          <a:p>
            <a:pPr lvl="2">
              <a:lnSpc>
                <a:spcPct val="90000"/>
              </a:lnSpc>
            </a:pPr>
            <a:r>
              <a:rPr lang="en-US" dirty="0" smtClean="0"/>
              <a:t>The </a:t>
            </a:r>
            <a:r>
              <a:rPr lang="en-US" dirty="0"/>
              <a:t>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a:t>
            </a:r>
          </a:p>
          <a:p>
            <a:pPr lvl="1">
              <a:lnSpc>
                <a:spcPct val="90000"/>
              </a:lnSpc>
            </a:pPr>
            <a:r>
              <a:rPr lang="en-US" dirty="0" smtClean="0"/>
              <a:t>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p:txBody>
          <a:bodyPr>
            <a:normAutofit/>
          </a:bodyPr>
          <a:lstStyle/>
          <a:p>
            <a:r>
              <a:rPr lang="en-US" dirty="0" smtClean="0"/>
              <a:t>Rapid development and delivery is now often the most important requirement for software systems</a:t>
            </a:r>
          </a:p>
          <a:p>
            <a:pPr lvl="1"/>
            <a:r>
              <a:rPr lang="en-US" dirty="0" smtClean="0"/>
              <a:t>Businesses operate in a fast–changing requirement</a:t>
            </a:r>
          </a:p>
          <a:p>
            <a:pPr lvl="2"/>
            <a:r>
              <a:rPr lang="en-US" dirty="0" smtClean="0"/>
              <a:t>It is practically impossible to produce a set of stable software requirements</a:t>
            </a:r>
          </a:p>
          <a:p>
            <a:pPr lvl="1"/>
            <a:r>
              <a:rPr lang="en-US" dirty="0" smtClean="0"/>
              <a:t>Software has to evolve quickly to reflect changing business needs.</a:t>
            </a:r>
          </a:p>
        </p:txBody>
      </p:sp>
      <p:sp>
        <p:nvSpPr>
          <p:cNvPr id="4" name="Slide Number Placeholder 3"/>
          <p:cNvSpPr>
            <a:spLocks noGrp="1"/>
          </p:cNvSpPr>
          <p:nvPr>
            <p:ph type="sldNum" sz="quarter" idx="12"/>
          </p:nvPr>
        </p:nvSpPr>
        <p:spPr/>
        <p:txBody>
          <a:bodyPr/>
          <a:lstStyle/>
          <a:p>
            <a:fld id="{EAB5BBF0-B782-3644-AFE1-10103AC2537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 in testing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To help develop acceptance tests for the stories that are to be implemented in the next release of the system. </a:t>
            </a:r>
          </a:p>
          <a:p>
            <a:r>
              <a:rPr lang="en-GB" dirty="0" smtClean="0"/>
              <a:t>The customer who is part of the team writes tests as development proceeds. </a:t>
            </a:r>
          </a:p>
          <a:p>
            <a:pPr lvl="1"/>
            <a:r>
              <a:rPr lang="en-GB" dirty="0" smtClean="0"/>
              <a:t>All new code is therefore validated to ensure that it is what the customer needs. </a:t>
            </a:r>
          </a:p>
          <a:p>
            <a:r>
              <a:rPr lang="en-GB" dirty="0" smtClean="0"/>
              <a:t>However, people adopting the customer role have limited time available and so cannot work full-time with the development team. </a:t>
            </a:r>
          </a:p>
          <a:p>
            <a:pPr lvl="1"/>
            <a:r>
              <a:rPr lang="en-GB" dirty="0" smtClean="0"/>
              <a:t>They may feel that providing the requirements was enough of a contribution and so may be reluctant to get involved in the testing process.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automation</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Test automation means that tests are written as executable components before the task is implemented </a:t>
            </a:r>
          </a:p>
          <a:p>
            <a:pPr lvl="1"/>
            <a:r>
              <a:rPr lang="en-GB" dirty="0" smtClean="0"/>
              <a:t>These testing components should be </a:t>
            </a:r>
          </a:p>
          <a:p>
            <a:pPr lvl="2"/>
            <a:r>
              <a:rPr lang="en-GB" dirty="0" smtClean="0"/>
              <a:t>stand-alone, </a:t>
            </a:r>
          </a:p>
          <a:p>
            <a:pPr lvl="2"/>
            <a:r>
              <a:rPr lang="en-GB" dirty="0" smtClean="0"/>
              <a:t>simulate the submission of input to be tested </a:t>
            </a:r>
          </a:p>
          <a:p>
            <a:pPr lvl="2"/>
            <a:r>
              <a:rPr lang="en-GB" dirty="0" smtClean="0"/>
              <a:t>check that the result meets the output specification. </a:t>
            </a:r>
          </a:p>
          <a:p>
            <a:pPr lvl="1"/>
            <a:r>
              <a:rPr lang="en-GB" dirty="0" smtClean="0"/>
              <a:t>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a:t>
            </a:r>
          </a:p>
        </p:txBody>
      </p:sp>
      <p:sp>
        <p:nvSpPr>
          <p:cNvPr id="5" name="Slide Number Placeholder 4"/>
          <p:cNvSpPr>
            <a:spLocks noGrp="1"/>
          </p:cNvSpPr>
          <p:nvPr>
            <p:ph type="sldNum" sz="quarter" idx="12"/>
          </p:nvPr>
        </p:nvSpPr>
        <p:spPr/>
        <p:txBody>
          <a:bodyPr/>
          <a:lstStyle/>
          <a:p>
            <a:fld id="{EAB5BBF0-B782-3644-AFE1-10103AC2537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Programmers prefer programming to testing </a:t>
            </a:r>
          </a:p>
          <a:p>
            <a:pPr lvl="1"/>
            <a:r>
              <a:rPr lang="en-GB" dirty="0" smtClean="0"/>
              <a:t>Sometimes they take short cuts when writing tests. </a:t>
            </a:r>
          </a:p>
          <a:p>
            <a:pPr lvl="2"/>
            <a:r>
              <a:rPr lang="en-GB" dirty="0" smtClean="0"/>
              <a:t>For example, they may write incomplete tests that do not check for all possible exceptions that may occur. </a:t>
            </a:r>
          </a:p>
          <a:p>
            <a:r>
              <a:rPr lang="en-GB" dirty="0" smtClean="0"/>
              <a:t>Some tests can be very difficult to write incrementally. </a:t>
            </a:r>
          </a:p>
          <a:p>
            <a:pPr lvl="1"/>
            <a:r>
              <a:rPr lang="en-GB" dirty="0" smtClean="0"/>
              <a:t>For example, in a complex user interface, it is often difficult to write unit tests for the code that implements the ‘display logic’ and workflow between screens. </a:t>
            </a:r>
          </a:p>
          <a:p>
            <a:r>
              <a:rPr lang="en-GB" dirty="0" smtClean="0"/>
              <a:t>It difficult to judge the completeness of a set of tests. </a:t>
            </a:r>
          </a:p>
          <a:p>
            <a:pPr lvl="1"/>
            <a:r>
              <a:rPr lang="en-GB" dirty="0" smtClean="0"/>
              <a:t>Although you may have a lot of system tests, your test set may not provide complete coverage.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pPr algn="l"/>
            <a:r>
              <a:rPr lang="en-US" dirty="0" smtClean="0"/>
              <a:t>Pair programming</a:t>
            </a:r>
            <a:endParaRPr lang="en-US" dirty="0"/>
          </a:p>
        </p:txBody>
      </p:sp>
      <p:sp>
        <p:nvSpPr>
          <p:cNvPr id="1174531" name="Rectangle 3"/>
          <p:cNvSpPr>
            <a:spLocks noGrp="1" noChangeArrowheads="1"/>
          </p:cNvSpPr>
          <p:nvPr>
            <p:ph idx="1"/>
          </p:nvPr>
        </p:nvSpPr>
        <p:spPr/>
        <p:txBody>
          <a:bodyPr>
            <a:normAutofit lnSpcReduction="10000"/>
          </a:bodyPr>
          <a:lstStyle/>
          <a:p>
            <a:r>
              <a:rPr lang="en-US" dirty="0" smtClean="0"/>
              <a:t>In XP, programmers work in pairs, </a:t>
            </a:r>
          </a:p>
          <a:p>
            <a:pPr lvl="1"/>
            <a:r>
              <a:rPr lang="en-US" dirty="0" smtClean="0"/>
              <a:t>Sitting together to develop code.</a:t>
            </a:r>
          </a:p>
          <a:p>
            <a:pPr lvl="1"/>
            <a:r>
              <a:rPr lang="en-US" dirty="0" smtClean="0"/>
              <a:t>This helps develop common ownership of code and spreads knowledge across the team.</a:t>
            </a:r>
          </a:p>
          <a:p>
            <a:pPr lvl="1"/>
            <a:r>
              <a:rPr lang="en-US" dirty="0" smtClean="0"/>
              <a:t>It encourages refactoring as the whole team can benefit from this.</a:t>
            </a:r>
          </a:p>
          <a:p>
            <a:r>
              <a:rPr lang="en-US" dirty="0" smtClean="0"/>
              <a:t>Measurements suggest that development productivity with pair programming is similar to that of two people working independently.</a:t>
            </a:r>
            <a:endParaRPr lang="en-US" dirty="0"/>
          </a:p>
        </p:txBody>
      </p:sp>
      <p:sp>
        <p:nvSpPr>
          <p:cNvPr id="4" name="Slide Number Placeholder 3"/>
          <p:cNvSpPr>
            <a:spLocks noGrp="1"/>
          </p:cNvSpPr>
          <p:nvPr>
            <p:ph type="sldNum" sz="quarter" idx="12"/>
          </p:nvPr>
        </p:nvSpPr>
        <p:spPr/>
        <p:txBody>
          <a:bodyPr/>
          <a:lstStyle/>
          <a:p>
            <a:fld id="{EAB5BBF0-B782-3644-AFE1-10103AC2537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Pair programming</a:t>
            </a:r>
            <a:endParaRPr lang="en-US" dirty="0"/>
          </a:p>
        </p:txBody>
      </p:sp>
      <p:sp>
        <p:nvSpPr>
          <p:cNvPr id="3" name="Content Placeholder 2"/>
          <p:cNvSpPr>
            <a:spLocks noGrp="1"/>
          </p:cNvSpPr>
          <p:nvPr>
            <p:ph idx="1"/>
          </p:nvPr>
        </p:nvSpPr>
        <p:spPr/>
        <p:txBody>
          <a:bodyPr>
            <a:normAutofit fontScale="92500"/>
          </a:bodyPr>
          <a:lstStyle/>
          <a:p>
            <a:r>
              <a:rPr lang="en-GB" dirty="0" smtClean="0"/>
              <a:t>In pair programming, programmers sit together at the same workstation to develop the software.</a:t>
            </a:r>
          </a:p>
          <a:p>
            <a:r>
              <a:rPr lang="en-GB" dirty="0" smtClean="0"/>
              <a:t>Pairs are created </a:t>
            </a:r>
            <a:r>
              <a:rPr lang="en-GB" dirty="0" smtClean="0">
                <a:solidFill>
                  <a:srgbClr val="C00000"/>
                </a:solidFill>
              </a:rPr>
              <a:t>dynamically</a:t>
            </a:r>
            <a:r>
              <a:rPr lang="en-GB" dirty="0" smtClean="0">
                <a:solidFill>
                  <a:srgbClr val="FF0000"/>
                </a:solidFill>
              </a:rPr>
              <a:t> </a:t>
            </a:r>
            <a:r>
              <a:rPr lang="en-GB" dirty="0" smtClean="0"/>
              <a:t>so that all team members work with each other during the development process.</a:t>
            </a:r>
          </a:p>
          <a:p>
            <a:r>
              <a:rPr lang="en-GB" dirty="0" smtClean="0"/>
              <a:t>The sharing of knowledge that happens during pair programming is very important </a:t>
            </a:r>
          </a:p>
          <a:p>
            <a:pPr lvl="1"/>
            <a:r>
              <a:rPr lang="en-GB" dirty="0" smtClean="0"/>
              <a:t>It reduces the overall risks to a project when team members leave.</a:t>
            </a:r>
          </a:p>
        </p:txBody>
      </p:sp>
      <p:sp>
        <p:nvSpPr>
          <p:cNvPr id="4" name="Slide Number Placeholder 3"/>
          <p:cNvSpPr>
            <a:spLocks noGrp="1"/>
          </p:cNvSpPr>
          <p:nvPr>
            <p:ph type="sldNum" sz="quarter" idx="12"/>
          </p:nvPr>
        </p:nvSpPr>
        <p:spPr/>
        <p:txBody>
          <a:bodyPr/>
          <a:lstStyle/>
          <a:p>
            <a:fld id="{EAB5BBF0-B782-3644-AFE1-10103AC2537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pair programming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It supports the idea of collective ownership and responsibility for the system. </a:t>
            </a:r>
          </a:p>
          <a:p>
            <a:pPr lvl="1"/>
            <a:r>
              <a:rPr lang="en-GB" dirty="0" smtClean="0"/>
              <a:t>Individuals are not held responsible for problems with the code. </a:t>
            </a:r>
          </a:p>
          <a:p>
            <a:pPr lvl="2"/>
            <a:r>
              <a:rPr lang="en-GB" dirty="0" smtClean="0"/>
              <a:t>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5" name="Slide Number Placeholder 4"/>
          <p:cNvSpPr>
            <a:spLocks noGrp="1"/>
          </p:cNvSpPr>
          <p:nvPr>
            <p:ph type="sldNum" sz="quarter" idx="12"/>
          </p:nvPr>
        </p:nvSpPr>
        <p:spPr/>
        <p:txBody>
          <a:bodyPr/>
          <a:lstStyle/>
          <a:p>
            <a:fld id="{EAB5BBF0-B782-3644-AFE1-10103AC2537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project management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principal responsibility of software project managers is to manage the project </a:t>
            </a:r>
          </a:p>
          <a:p>
            <a:pPr lvl="1"/>
            <a:r>
              <a:rPr lang="en-GB" dirty="0" smtClean="0"/>
              <a:t>So that the software is delivered </a:t>
            </a:r>
            <a:r>
              <a:rPr lang="en-GB" b="1" dirty="0" smtClean="0"/>
              <a:t>on time and within the planned budget</a:t>
            </a:r>
            <a:r>
              <a:rPr lang="en-GB" dirty="0" smtClean="0"/>
              <a:t>. </a:t>
            </a:r>
          </a:p>
          <a:p>
            <a:r>
              <a:rPr lang="en-GB" dirty="0" smtClean="0"/>
              <a:t>The standard approach to project management is plan-driven. </a:t>
            </a:r>
          </a:p>
          <a:p>
            <a:pPr lvl="1"/>
            <a:r>
              <a:rPr lang="en-GB" dirty="0" smtClean="0"/>
              <a:t>Managers draw up a plan for the project showing </a:t>
            </a:r>
          </a:p>
          <a:p>
            <a:pPr lvl="2"/>
            <a:r>
              <a:rPr lang="en-GB" dirty="0" smtClean="0"/>
              <a:t>what should be delivered, </a:t>
            </a:r>
          </a:p>
          <a:p>
            <a:pPr lvl="2"/>
            <a:r>
              <a:rPr lang="en-GB" dirty="0" smtClean="0"/>
              <a:t>when it should be delivered and </a:t>
            </a:r>
          </a:p>
          <a:p>
            <a:pPr lvl="2"/>
            <a:r>
              <a:rPr lang="en-GB" dirty="0" smtClean="0"/>
              <a:t>who will work on the development of the project deliverables. </a:t>
            </a:r>
          </a:p>
          <a:p>
            <a:r>
              <a:rPr lang="en-GB" dirty="0" smtClean="0"/>
              <a:t>Agile requires a different approach,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fld id="{EAB5BBF0-B782-3644-AFE1-10103AC2537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Scrum</a:t>
            </a:r>
            <a:endParaRPr lang="vi-VN" dirty="0"/>
          </a:p>
        </p:txBody>
      </p:sp>
      <p:sp>
        <p:nvSpPr>
          <p:cNvPr id="9" name="Subtitle 8"/>
          <p:cNvSpPr>
            <a:spLocks noGrp="1"/>
          </p:cNvSpPr>
          <p:nvPr>
            <p:ph type="subTitle" idx="1"/>
          </p:nvPr>
        </p:nvSpPr>
        <p:spPr/>
        <p:txBody>
          <a:bodyPr/>
          <a:lstStyle/>
          <a:p>
            <a:endParaRPr lang="vi-VN"/>
          </a:p>
        </p:txBody>
      </p:sp>
      <p:sp>
        <p:nvSpPr>
          <p:cNvPr id="4" name="Slide Number Placeholder 3"/>
          <p:cNvSpPr>
            <a:spLocks noGrp="1"/>
          </p:cNvSpPr>
          <p:nvPr>
            <p:ph type="sldNum" sz="quarter" idx="12"/>
          </p:nvPr>
        </p:nvSpPr>
        <p:spPr/>
        <p:txBody>
          <a:bodyPr/>
          <a:lstStyle/>
          <a:p>
            <a:fld id="{EAB5BBF0-B782-3644-AFE1-10103AC25370}" type="slidenum">
              <a:rPr lang="en-US" smtClean="0"/>
              <a:pPr/>
              <a:t>37</a:t>
            </a:fld>
            <a:endParaRPr lang="en-US"/>
          </a:p>
        </p:txBody>
      </p:sp>
    </p:spTree>
    <p:extLst>
      <p:ext uri="{BB962C8B-B14F-4D97-AF65-F5344CB8AC3E}">
        <p14:creationId xmlns:p14="http://schemas.microsoft.com/office/powerpoint/2010/main" val="303932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Scrum approach is a general agile method but its focus is on </a:t>
            </a:r>
            <a:r>
              <a:rPr lang="en-GB" b="1" dirty="0" smtClean="0"/>
              <a:t>managing iterative development </a:t>
            </a:r>
            <a:r>
              <a:rPr lang="en-GB" dirty="0" smtClean="0"/>
              <a:t>rather than specific agile practices.</a:t>
            </a:r>
          </a:p>
          <a:p>
            <a:r>
              <a:rPr lang="en-GB" dirty="0" smtClean="0"/>
              <a:t>There are three phases in Scrum. </a:t>
            </a:r>
          </a:p>
          <a:p>
            <a:pPr lvl="1"/>
            <a:r>
              <a:rPr lang="en-GB" dirty="0" smtClean="0"/>
              <a:t>The initial phase is an outline planning </a:t>
            </a:r>
          </a:p>
          <a:p>
            <a:pPr lvl="2"/>
            <a:r>
              <a:rPr lang="en-GB" dirty="0" smtClean="0"/>
              <a:t>where you establish the general objectives for the project and design the software architecture. </a:t>
            </a:r>
          </a:p>
          <a:p>
            <a:pPr lvl="1"/>
            <a:r>
              <a:rPr lang="en-GB" dirty="0" smtClean="0"/>
              <a:t>This is followed by a series of </a:t>
            </a:r>
            <a:r>
              <a:rPr lang="en-GB" b="1" dirty="0" smtClean="0"/>
              <a:t>sprint </a:t>
            </a:r>
            <a:r>
              <a:rPr lang="en-GB" dirty="0" smtClean="0"/>
              <a:t>cycles, </a:t>
            </a:r>
          </a:p>
          <a:p>
            <a:pPr lvl="2"/>
            <a:r>
              <a:rPr lang="en-GB" dirty="0" smtClean="0"/>
              <a:t>where each cycle develops an increment of the system. </a:t>
            </a:r>
          </a:p>
          <a:p>
            <a:pPr lvl="1"/>
            <a:r>
              <a:rPr lang="en-GB" dirty="0" smtClean="0"/>
              <a:t>The project closure phase wraps up the project, completes required documentation </a:t>
            </a:r>
          </a:p>
          <a:p>
            <a:pPr lvl="2"/>
            <a:r>
              <a:rPr lang="en-GB" dirty="0" smtClean="0"/>
              <a:t>such as system help frames and user manuals and </a:t>
            </a:r>
          </a:p>
          <a:p>
            <a:pPr lvl="2"/>
            <a:r>
              <a:rPr lang="en-GB" dirty="0" smtClean="0"/>
              <a:t>assesses the lessons learned from the project.</a:t>
            </a:r>
          </a:p>
        </p:txBody>
      </p:sp>
      <p:sp>
        <p:nvSpPr>
          <p:cNvPr id="5" name="Slide Number Placeholder 4"/>
          <p:cNvSpPr>
            <a:spLocks noGrp="1"/>
          </p:cNvSpPr>
          <p:nvPr>
            <p:ph type="sldNum" sz="quarter" idx="12"/>
          </p:nvPr>
        </p:nvSpPr>
        <p:spPr/>
        <p:txBody>
          <a:bodyPr/>
          <a:lstStyle/>
          <a:p>
            <a:fld id="{EAB5BBF0-B782-3644-AFE1-10103AC253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2" name="Rounded Rectangle 1"/>
          <p:cNvSpPr/>
          <p:nvPr/>
        </p:nvSpPr>
        <p:spPr>
          <a:xfrm>
            <a:off x="560611" y="3122284"/>
            <a:ext cx="2018936" cy="9506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Outline planning and architectural design</a:t>
            </a:r>
            <a:endParaRPr lang="vi-VN" dirty="0"/>
          </a:p>
        </p:txBody>
      </p:sp>
      <p:sp>
        <p:nvSpPr>
          <p:cNvPr id="7" name="Rounded Rectangle 6"/>
          <p:cNvSpPr/>
          <p:nvPr/>
        </p:nvSpPr>
        <p:spPr>
          <a:xfrm>
            <a:off x="6516282" y="3116252"/>
            <a:ext cx="1899718" cy="9506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closure</a:t>
            </a:r>
            <a:endParaRPr lang="vi-VN" dirty="0"/>
          </a:p>
        </p:txBody>
      </p:sp>
      <p:sp>
        <p:nvSpPr>
          <p:cNvPr id="3" name="Oval 2"/>
          <p:cNvSpPr/>
          <p:nvPr/>
        </p:nvSpPr>
        <p:spPr>
          <a:xfrm>
            <a:off x="3077501" y="2180723"/>
            <a:ext cx="3020801" cy="28337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cxnSp>
        <p:nvCxnSpPr>
          <p:cNvPr id="8" name="Straight Connector 7"/>
          <p:cNvCxnSpPr>
            <a:stCxn id="3" idx="0"/>
            <a:endCxn id="3" idx="4"/>
          </p:cNvCxnSpPr>
          <p:nvPr/>
        </p:nvCxnSpPr>
        <p:spPr>
          <a:xfrm>
            <a:off x="4587902" y="2180723"/>
            <a:ext cx="0" cy="2833734"/>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3" idx="2"/>
            <a:endCxn id="3" idx="6"/>
          </p:cNvCxnSpPr>
          <p:nvPr/>
        </p:nvCxnSpPr>
        <p:spPr>
          <a:xfrm>
            <a:off x="3077501" y="3597590"/>
            <a:ext cx="3020801" cy="0"/>
          </a:xfrm>
          <a:prstGeom prst="line">
            <a:avLst/>
          </a:prstGeom>
        </p:spPr>
        <p:style>
          <a:lnRef idx="2">
            <a:schemeClr val="dk1"/>
          </a:lnRef>
          <a:fillRef idx="1">
            <a:schemeClr val="lt1"/>
          </a:fillRef>
          <a:effectRef idx="0">
            <a:schemeClr val="dk1"/>
          </a:effectRef>
          <a:fontRef idx="minor">
            <a:schemeClr val="dk1"/>
          </a:fontRef>
        </p:style>
      </p:cxnSp>
      <p:sp>
        <p:nvSpPr>
          <p:cNvPr id="11" name="Right Arrow 10"/>
          <p:cNvSpPr/>
          <p:nvPr/>
        </p:nvSpPr>
        <p:spPr>
          <a:xfrm>
            <a:off x="4344986" y="2930652"/>
            <a:ext cx="479834" cy="29876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15" name="Right Arrow 14"/>
          <p:cNvSpPr/>
          <p:nvPr/>
        </p:nvSpPr>
        <p:spPr>
          <a:xfrm rot="10800000">
            <a:off x="4311068" y="4038195"/>
            <a:ext cx="479834" cy="29876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16" name="Right Arrow 15"/>
          <p:cNvSpPr/>
          <p:nvPr/>
        </p:nvSpPr>
        <p:spPr>
          <a:xfrm rot="5400000">
            <a:off x="5108745" y="3448209"/>
            <a:ext cx="479834" cy="29876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17" name="Right Arrow 16"/>
          <p:cNvSpPr/>
          <p:nvPr/>
        </p:nvSpPr>
        <p:spPr>
          <a:xfrm rot="16200000">
            <a:off x="3545664" y="3448208"/>
            <a:ext cx="479834" cy="29876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20" name="TextBox 19"/>
          <p:cNvSpPr txBox="1"/>
          <p:nvPr/>
        </p:nvSpPr>
        <p:spPr>
          <a:xfrm>
            <a:off x="3454680" y="4291689"/>
            <a:ext cx="856388" cy="369332"/>
          </a:xfrm>
          <a:prstGeom prst="rect">
            <a:avLst/>
          </a:prstGeom>
          <a:noFill/>
        </p:spPr>
        <p:txBody>
          <a:bodyPr wrap="none" rtlCol="0">
            <a:spAutoFit/>
          </a:bodyPr>
          <a:lstStyle/>
          <a:p>
            <a:r>
              <a:rPr lang="en-US" dirty="0">
                <a:latin typeface="+mj-lt"/>
              </a:rPr>
              <a:t>Review</a:t>
            </a:r>
            <a:endParaRPr lang="vi-VN" dirty="0">
              <a:latin typeface="+mj-lt"/>
            </a:endParaRPr>
          </a:p>
        </p:txBody>
      </p:sp>
      <p:sp>
        <p:nvSpPr>
          <p:cNvPr id="23" name="TextBox 22"/>
          <p:cNvSpPr txBox="1"/>
          <p:nvPr/>
        </p:nvSpPr>
        <p:spPr>
          <a:xfrm>
            <a:off x="4824819" y="2591496"/>
            <a:ext cx="748923" cy="369332"/>
          </a:xfrm>
          <a:prstGeom prst="rect">
            <a:avLst/>
          </a:prstGeom>
          <a:noFill/>
        </p:spPr>
        <p:txBody>
          <a:bodyPr wrap="none" rtlCol="0">
            <a:spAutoFit/>
          </a:bodyPr>
          <a:lstStyle/>
          <a:p>
            <a:r>
              <a:rPr lang="en-US" dirty="0" smtClean="0">
                <a:latin typeface="+mj-lt"/>
              </a:rPr>
              <a:t>Select</a:t>
            </a:r>
            <a:endParaRPr lang="vi-VN" dirty="0">
              <a:latin typeface="+mj-lt"/>
            </a:endParaRPr>
          </a:p>
        </p:txBody>
      </p:sp>
      <p:sp>
        <p:nvSpPr>
          <p:cNvPr id="24" name="TextBox 23"/>
          <p:cNvSpPr txBox="1"/>
          <p:nvPr/>
        </p:nvSpPr>
        <p:spPr>
          <a:xfrm>
            <a:off x="4824819" y="4291689"/>
            <a:ext cx="955518" cy="369332"/>
          </a:xfrm>
          <a:prstGeom prst="rect">
            <a:avLst/>
          </a:prstGeom>
          <a:noFill/>
        </p:spPr>
        <p:txBody>
          <a:bodyPr wrap="none" rtlCol="0">
            <a:spAutoFit/>
          </a:bodyPr>
          <a:lstStyle/>
          <a:p>
            <a:r>
              <a:rPr lang="en-US" dirty="0" smtClean="0">
                <a:latin typeface="+mj-lt"/>
              </a:rPr>
              <a:t>Develop</a:t>
            </a:r>
            <a:endParaRPr lang="vi-VN" dirty="0">
              <a:latin typeface="+mj-lt"/>
            </a:endParaRPr>
          </a:p>
        </p:txBody>
      </p:sp>
      <p:sp>
        <p:nvSpPr>
          <p:cNvPr id="25" name="TextBox 24"/>
          <p:cNvSpPr txBox="1"/>
          <p:nvPr/>
        </p:nvSpPr>
        <p:spPr>
          <a:xfrm>
            <a:off x="3454680" y="2591496"/>
            <a:ext cx="792205" cy="369332"/>
          </a:xfrm>
          <a:prstGeom prst="rect">
            <a:avLst/>
          </a:prstGeom>
          <a:noFill/>
        </p:spPr>
        <p:txBody>
          <a:bodyPr wrap="none" rtlCol="0">
            <a:spAutoFit/>
          </a:bodyPr>
          <a:lstStyle/>
          <a:p>
            <a:r>
              <a:rPr lang="en-US" dirty="0" smtClean="0">
                <a:latin typeface="+mj-lt"/>
              </a:rPr>
              <a:t>Assess</a:t>
            </a:r>
            <a:endParaRPr lang="vi-VN" dirty="0">
              <a:latin typeface="+mj-lt"/>
            </a:endParaRPr>
          </a:p>
        </p:txBody>
      </p:sp>
      <p:cxnSp>
        <p:nvCxnSpPr>
          <p:cNvPr id="2052" name="Straight Arrow Connector 2051"/>
          <p:cNvCxnSpPr>
            <a:stCxn id="3" idx="6"/>
            <a:endCxn id="7" idx="1"/>
          </p:cNvCxnSpPr>
          <p:nvPr/>
        </p:nvCxnSpPr>
        <p:spPr>
          <a:xfrm flipV="1">
            <a:off x="6098302" y="3591559"/>
            <a:ext cx="417980" cy="603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054" name="Straight Arrow Connector 2053"/>
          <p:cNvCxnSpPr>
            <a:stCxn id="2" idx="3"/>
            <a:endCxn id="3" idx="2"/>
          </p:cNvCxnSpPr>
          <p:nvPr/>
        </p:nvCxnSpPr>
        <p:spPr>
          <a:xfrm flipV="1">
            <a:off x="2579547" y="3597590"/>
            <a:ext cx="497954" cy="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059" name="TextBox 2058"/>
          <p:cNvSpPr txBox="1"/>
          <p:nvPr/>
        </p:nvSpPr>
        <p:spPr>
          <a:xfrm>
            <a:off x="3973777" y="5197041"/>
            <a:ext cx="1260025" cy="369332"/>
          </a:xfrm>
          <a:prstGeom prst="rect">
            <a:avLst/>
          </a:prstGeom>
          <a:noFill/>
        </p:spPr>
        <p:txBody>
          <a:bodyPr wrap="none" rtlCol="0">
            <a:spAutoFit/>
          </a:bodyPr>
          <a:lstStyle/>
          <a:p>
            <a:r>
              <a:rPr lang="en-US" dirty="0" smtClean="0">
                <a:solidFill>
                  <a:srgbClr val="C00000"/>
                </a:solidFill>
                <a:latin typeface="+mj-lt"/>
              </a:rPr>
              <a:t>Sprint cycle</a:t>
            </a:r>
            <a:endParaRPr lang="vi-VN" dirty="0">
              <a:solidFill>
                <a:srgbClr val="C00000"/>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endParaRPr lang="en-GB" dirty="0"/>
          </a:p>
        </p:txBody>
      </p:sp>
      <p:sp>
        <p:nvSpPr>
          <p:cNvPr id="3" name="Content Placeholder 2"/>
          <p:cNvSpPr>
            <a:spLocks noGrp="1"/>
          </p:cNvSpPr>
          <p:nvPr>
            <p:ph idx="1"/>
          </p:nvPr>
        </p:nvSpPr>
        <p:spPr/>
        <p:txBody>
          <a:bodyPr/>
          <a:lstStyle/>
          <a:p>
            <a:r>
              <a:rPr lang="en-US" dirty="0"/>
              <a:t>Rapid software development</a:t>
            </a:r>
          </a:p>
          <a:p>
            <a:pPr lvl="1"/>
            <a:r>
              <a:rPr lang="en-US" dirty="0"/>
              <a:t>Specification, design and implementation are </a:t>
            </a:r>
            <a:r>
              <a:rPr lang="en-US" dirty="0">
                <a:solidFill>
                  <a:srgbClr val="C00000"/>
                </a:solidFill>
              </a:rPr>
              <a:t>inter-leaved</a:t>
            </a:r>
          </a:p>
          <a:p>
            <a:pPr lvl="1"/>
            <a:r>
              <a:rPr lang="en-US" dirty="0"/>
              <a:t>System is developed as a series of versions </a:t>
            </a:r>
            <a:r>
              <a:rPr lang="en-US" dirty="0">
                <a:solidFill>
                  <a:srgbClr val="7030A0"/>
                </a:solidFill>
              </a:rPr>
              <a:t>with stakeholders</a:t>
            </a:r>
            <a:r>
              <a:rPr lang="en-US" dirty="0"/>
              <a:t> involved in version evaluation</a:t>
            </a:r>
          </a:p>
          <a:p>
            <a:pPr lvl="1"/>
            <a:r>
              <a:rPr lang="en-US" dirty="0"/>
              <a:t>User interfaces are often developed using an IDE and graphical toolset.</a:t>
            </a:r>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2431451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Sprints are fixed length, normally 2–4 weeks. </a:t>
            </a:r>
          </a:p>
          <a:p>
            <a:pPr lvl="1"/>
            <a:r>
              <a:rPr lang="en-GB" dirty="0" smtClean="0"/>
              <a:t>They correspond to the development of a release of the system in XP.</a:t>
            </a:r>
          </a:p>
          <a:p>
            <a:r>
              <a:rPr lang="en-GB" dirty="0" smtClean="0"/>
              <a:t>The starting point for planning is the product backlog, </a:t>
            </a:r>
          </a:p>
          <a:p>
            <a:pPr lvl="1"/>
            <a:r>
              <a:rPr lang="en-GB" dirty="0" smtClean="0"/>
              <a:t>which is the list of work to be done on the project.</a:t>
            </a:r>
          </a:p>
          <a:p>
            <a:r>
              <a:rPr lang="en-GB" dirty="0" smtClean="0"/>
              <a:t>The selection phase involves all of the project team who work with the customer </a:t>
            </a:r>
          </a:p>
          <a:p>
            <a:pPr lvl="1"/>
            <a:r>
              <a:rPr lang="en-GB" dirty="0" smtClean="0"/>
              <a:t>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Once these are agreed, the team </a:t>
            </a:r>
            <a:r>
              <a:rPr lang="en-GB" b="1" dirty="0" smtClean="0"/>
              <a:t>organize themselves </a:t>
            </a:r>
            <a:r>
              <a:rPr lang="en-GB" dirty="0" smtClean="0"/>
              <a:t>to develop the software. </a:t>
            </a:r>
          </a:p>
          <a:p>
            <a:pPr lvl="1"/>
            <a:r>
              <a:rPr lang="en-GB" dirty="0" smtClean="0"/>
              <a:t>During this stage the team is isolated from the customer and the organization, </a:t>
            </a:r>
          </a:p>
          <a:p>
            <a:pPr lvl="1"/>
            <a:r>
              <a:rPr lang="en-GB" dirty="0" smtClean="0"/>
              <a:t>All communications are channelled through the so-called ‘Scrum Master’. </a:t>
            </a:r>
          </a:p>
          <a:p>
            <a:r>
              <a:rPr lang="en-GB" dirty="0" smtClean="0"/>
              <a:t>The role of the Scrum master is to protect the development team from external distractions. </a:t>
            </a:r>
          </a:p>
          <a:p>
            <a:r>
              <a:rPr lang="en-GB" dirty="0" smtClean="0"/>
              <a:t>At the end of the sprint, the work done is reviewed and presented to stakeholders. </a:t>
            </a:r>
          </a:p>
          <a:p>
            <a:pPr lvl="1"/>
            <a:r>
              <a:rPr lang="en-GB" dirty="0" smtClean="0"/>
              <a:t>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The ‘Scrum master’ is a facilitator who </a:t>
            </a:r>
          </a:p>
          <a:p>
            <a:pPr lvl="1"/>
            <a:r>
              <a:rPr lang="en-GB" dirty="0" smtClean="0"/>
              <a:t>arranges daily meetings, </a:t>
            </a:r>
          </a:p>
          <a:p>
            <a:pPr lvl="1"/>
            <a:r>
              <a:rPr lang="en-GB" dirty="0" smtClean="0"/>
              <a:t>tracks the backlog of work to be done, </a:t>
            </a:r>
          </a:p>
          <a:p>
            <a:pPr lvl="1"/>
            <a:r>
              <a:rPr lang="en-GB" dirty="0" smtClean="0"/>
              <a:t>records decisions, </a:t>
            </a:r>
          </a:p>
          <a:p>
            <a:pPr lvl="1"/>
            <a:r>
              <a:rPr lang="en-GB" dirty="0" smtClean="0"/>
              <a:t>measures progress against the backlog and </a:t>
            </a:r>
          </a:p>
          <a:p>
            <a:pPr lvl="1"/>
            <a:r>
              <a:rPr lang="en-GB" dirty="0" smtClean="0"/>
              <a:t>communicates with customers and management outside of the team.</a:t>
            </a:r>
          </a:p>
          <a:p>
            <a:r>
              <a:rPr lang="en-GB" dirty="0" smtClean="0"/>
              <a:t>The whole team attends short daily meetings where </a:t>
            </a:r>
          </a:p>
          <a:p>
            <a:pPr lvl="1"/>
            <a:r>
              <a:rPr lang="en-GB" dirty="0" smtClean="0"/>
              <a:t>all team members share information, </a:t>
            </a:r>
          </a:p>
          <a:p>
            <a:pPr lvl="1"/>
            <a:r>
              <a:rPr lang="en-GB" dirty="0" smtClean="0"/>
              <a:t>describe their progress since the last meeting, problems that have arisen and what is planned for the following day. </a:t>
            </a:r>
          </a:p>
          <a:p>
            <a:r>
              <a:rPr lang="en-GB" dirty="0" smtClean="0"/>
              <a:t>This means that everyone on the team knows what is going on and, if problems arise, can re-plan short-term work to cope with them.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benefits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a:t>
            </a:r>
            <a:r>
              <a:rPr lang="en-GB" b="1" dirty="0" smtClean="0"/>
              <a:t>visibility </a:t>
            </a:r>
            <a:r>
              <a:rPr lang="en-GB" dirty="0" smtClean="0"/>
              <a:t>of everything and consequently team communication is improved.</a:t>
            </a:r>
          </a:p>
          <a:p>
            <a:r>
              <a:rPr lang="en-GB" dirty="0" smtClean="0"/>
              <a:t>Customers see </a:t>
            </a:r>
            <a:r>
              <a:rPr lang="en-GB" b="1" dirty="0" smtClean="0"/>
              <a:t>on-time delivery </a:t>
            </a:r>
            <a:r>
              <a:rPr lang="en-GB" dirty="0" smtClean="0"/>
              <a:t>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5" name="Slide Number Placeholder 4"/>
          <p:cNvSpPr>
            <a:spLocks noGrp="1"/>
          </p:cNvSpPr>
          <p:nvPr>
            <p:ph type="sldNum" sz="quarter" idx="12"/>
          </p:nvPr>
        </p:nvSpPr>
        <p:spPr/>
        <p:txBody>
          <a:bodyPr/>
          <a:lstStyle/>
          <a:p>
            <a:fld id="{EAB5BBF0-B782-3644-AFE1-10103AC25370}"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Agile methods have proved to be successful for </a:t>
            </a:r>
            <a:r>
              <a:rPr lang="en-US" b="1" dirty="0" smtClean="0"/>
              <a:t>small and medium sized projects </a:t>
            </a:r>
            <a:r>
              <a:rPr lang="en-US" dirty="0" smtClean="0"/>
              <a:t>that can be developed by a small co-located team.</a:t>
            </a:r>
          </a:p>
          <a:p>
            <a:pPr lvl="1"/>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a:t>
            </a:r>
          </a:p>
          <a:p>
            <a:pPr lvl="1"/>
            <a:r>
              <a:rPr lang="en-US" dirty="0"/>
              <a:t>W</a:t>
            </a:r>
            <a:r>
              <a:rPr lang="en-US" dirty="0" smtClean="0"/>
              <a:t>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GB" dirty="0"/>
              <a:t>Agile methods are incremental development methods that focus on </a:t>
            </a:r>
          </a:p>
          <a:p>
            <a:pPr lvl="1"/>
            <a:r>
              <a:rPr lang="en-GB" dirty="0" smtClean="0"/>
              <a:t>rapid </a:t>
            </a:r>
            <a:r>
              <a:rPr lang="en-GB" dirty="0"/>
              <a:t>development, </a:t>
            </a:r>
            <a:endParaRPr lang="en-GB" dirty="0" smtClean="0"/>
          </a:p>
          <a:p>
            <a:pPr lvl="1"/>
            <a:r>
              <a:rPr lang="en-GB" dirty="0" smtClean="0"/>
              <a:t>frequent </a:t>
            </a:r>
            <a:r>
              <a:rPr lang="en-GB" dirty="0"/>
              <a:t>releases of the software, </a:t>
            </a:r>
            <a:endParaRPr lang="en-GB" dirty="0" smtClean="0"/>
          </a:p>
          <a:p>
            <a:pPr lvl="1"/>
            <a:r>
              <a:rPr lang="en-GB" dirty="0" smtClean="0"/>
              <a:t>reducing </a:t>
            </a:r>
            <a:r>
              <a:rPr lang="en-GB" dirty="0"/>
              <a:t>process overheads and </a:t>
            </a:r>
            <a:endParaRPr lang="en-GB" dirty="0" smtClean="0"/>
          </a:p>
          <a:p>
            <a:pPr lvl="1"/>
            <a:r>
              <a:rPr lang="en-GB" dirty="0" smtClean="0"/>
              <a:t>producing </a:t>
            </a:r>
            <a:r>
              <a:rPr lang="en-GB" dirty="0"/>
              <a:t>high-quality code. </a:t>
            </a:r>
          </a:p>
          <a:p>
            <a:r>
              <a:rPr lang="en-GB" dirty="0"/>
              <a:t>They involve the customer directly in the development process</a:t>
            </a:r>
            <a:r>
              <a:rPr lang="en-GB" dirty="0" smtClean="0"/>
              <a:t>.</a:t>
            </a:r>
            <a:endParaRPr lang="en-GB" dirty="0"/>
          </a:p>
        </p:txBody>
      </p:sp>
      <p:sp>
        <p:nvSpPr>
          <p:cNvPr id="5" name="Slide Number Placeholder 4"/>
          <p:cNvSpPr>
            <a:spLocks noGrp="1"/>
          </p:cNvSpPr>
          <p:nvPr>
            <p:ph type="sldNum" sz="quarter" idx="12"/>
          </p:nvPr>
        </p:nvSpPr>
        <p:spPr/>
        <p:txBody>
          <a:bodyPr/>
          <a:lstStyle/>
          <a:p>
            <a:fld id="{EAB5BBF0-B782-3644-AFE1-10103AC25370}" type="slidenum">
              <a:rPr lang="en-US" smtClean="0"/>
              <a:pPr/>
              <a:t>45</a:t>
            </a:fld>
            <a:endParaRPr lang="en-US"/>
          </a:p>
        </p:txBody>
      </p:sp>
    </p:spTree>
    <p:extLst>
      <p:ext uri="{BB962C8B-B14F-4D97-AF65-F5344CB8AC3E}">
        <p14:creationId xmlns:p14="http://schemas.microsoft.com/office/powerpoint/2010/main" val="15742567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en-GB" dirty="0"/>
          </a:p>
        </p:txBody>
      </p:sp>
      <p:sp>
        <p:nvSpPr>
          <p:cNvPr id="3" name="Content Placeholder 2"/>
          <p:cNvSpPr>
            <a:spLocks noGrp="1"/>
          </p:cNvSpPr>
          <p:nvPr>
            <p:ph idx="1"/>
          </p:nvPr>
        </p:nvSpPr>
        <p:spPr/>
        <p:txBody>
          <a:bodyPr>
            <a:normAutofit fontScale="92500" lnSpcReduction="10000"/>
          </a:bodyPr>
          <a:lstStyle/>
          <a:p>
            <a:r>
              <a:rPr lang="en-GB" dirty="0"/>
              <a:t>To use agile or plan-driven approach depends on </a:t>
            </a:r>
          </a:p>
          <a:p>
            <a:pPr lvl="1"/>
            <a:r>
              <a:rPr lang="en-GB" dirty="0"/>
              <a:t>the type of software being developed, </a:t>
            </a:r>
          </a:p>
          <a:p>
            <a:pPr lvl="1"/>
            <a:r>
              <a:rPr lang="en-GB" dirty="0"/>
              <a:t>the capabilities of the development team and </a:t>
            </a:r>
          </a:p>
          <a:p>
            <a:pPr lvl="1"/>
            <a:r>
              <a:rPr lang="en-GB" dirty="0"/>
              <a:t>the culture of the company developing the system.</a:t>
            </a:r>
          </a:p>
          <a:p>
            <a:r>
              <a:rPr lang="en-GB" dirty="0"/>
              <a:t>Extreme programming is </a:t>
            </a:r>
          </a:p>
          <a:p>
            <a:pPr lvl="1"/>
            <a:r>
              <a:rPr lang="en-GB" dirty="0"/>
              <a:t>a well-known agile method that integrates practices such as </a:t>
            </a:r>
          </a:p>
          <a:p>
            <a:pPr lvl="2"/>
            <a:r>
              <a:rPr lang="en-GB" dirty="0"/>
              <a:t>frequent releases of the software, </a:t>
            </a:r>
          </a:p>
          <a:p>
            <a:pPr lvl="2"/>
            <a:r>
              <a:rPr lang="en-GB" dirty="0"/>
              <a:t>continuous software improvement and </a:t>
            </a:r>
          </a:p>
          <a:p>
            <a:pPr lvl="2"/>
            <a:r>
              <a:rPr lang="en-GB" dirty="0"/>
              <a:t>customer participation in the development team</a:t>
            </a:r>
            <a:r>
              <a:rPr lang="en-GB" dirty="0" smtClean="0"/>
              <a:t>.</a:t>
            </a:r>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Tree>
    <p:extLst>
      <p:ext uri="{BB962C8B-B14F-4D97-AF65-F5344CB8AC3E}">
        <p14:creationId xmlns:p14="http://schemas.microsoft.com/office/powerpoint/2010/main" val="11520355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lnSpcReduction="10000"/>
          </a:bodyPr>
          <a:lstStyle/>
          <a:p>
            <a:r>
              <a:rPr lang="en-GB" dirty="0" smtClean="0"/>
              <a:t>A particular strength of extreme programming is the development of automated tests before a program feature is created. </a:t>
            </a:r>
          </a:p>
          <a:p>
            <a:pPr lvl="1"/>
            <a:r>
              <a:rPr lang="en-GB" dirty="0" smtClean="0"/>
              <a:t>All tests must successfully execute when an increment is integrated into a system.</a:t>
            </a:r>
          </a:p>
          <a:p>
            <a:r>
              <a:rPr lang="en-GB" dirty="0" smtClean="0"/>
              <a:t>The Scrum method is an agile method that provides a project management framework. </a:t>
            </a:r>
          </a:p>
          <a:p>
            <a:pPr lvl="1"/>
            <a:r>
              <a:rPr lang="en-GB" dirty="0" smtClean="0"/>
              <a:t>It is centred round a set of sprints, which are fixed time periods when a system increment is developed.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smtClean="0"/>
              <a:t>Agile motivations</a:t>
            </a:r>
            <a:endParaRPr lang="en-US" dirty="0"/>
          </a:p>
        </p:txBody>
      </p:sp>
      <p:sp>
        <p:nvSpPr>
          <p:cNvPr id="1166339" name="Rectangle 3"/>
          <p:cNvSpPr>
            <a:spLocks noGrp="1" noChangeArrowheads="1"/>
          </p:cNvSpPr>
          <p:nvPr>
            <p:ph idx="1"/>
          </p:nvPr>
        </p:nvSpPr>
        <p:spPr/>
        <p:txBody>
          <a:bodyPr>
            <a:normAutofit/>
          </a:bodyPr>
          <a:lstStyle/>
          <a:p>
            <a:r>
              <a:rPr lang="en-US" dirty="0" smtClean="0"/>
              <a:t>Dissatisfaction with the overheads software design methods 1990s led to the creation of agile methods. These methods:</a:t>
            </a:r>
          </a:p>
          <a:p>
            <a:pPr lvl="1"/>
            <a:r>
              <a:rPr lang="en-US" dirty="0" smtClean="0"/>
              <a:t>Focus on the code rather than the design</a:t>
            </a:r>
          </a:p>
          <a:p>
            <a:pPr lvl="1"/>
            <a:r>
              <a:rPr lang="en-US" dirty="0" smtClean="0"/>
              <a:t>Are based on an iterative approach to software development</a:t>
            </a:r>
          </a:p>
          <a:p>
            <a:pPr lvl="1"/>
            <a:r>
              <a:rPr lang="en-US" dirty="0" smtClean="0"/>
              <a:t>Are intended to deliver working software quickly and evolve this quickly to meet changing requirements.</a:t>
            </a:r>
          </a:p>
        </p:txBody>
      </p:sp>
      <p:sp>
        <p:nvSpPr>
          <p:cNvPr id="4" name="Slide Number Placeholder 3"/>
          <p:cNvSpPr>
            <a:spLocks noGrp="1"/>
          </p:cNvSpPr>
          <p:nvPr>
            <p:ph type="sldNum" sz="quarter" idx="12"/>
          </p:nvPr>
        </p:nvSpPr>
        <p:spPr/>
        <p:txBody>
          <a:bodyPr/>
          <a:lstStyle/>
          <a:p>
            <a:fld id="{EAB5BBF0-B782-3644-AFE1-10103AC2537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aims</a:t>
            </a:r>
            <a:endParaRPr lang="vi-VN" dirty="0"/>
          </a:p>
        </p:txBody>
      </p:sp>
      <p:sp>
        <p:nvSpPr>
          <p:cNvPr id="3" name="Content Placeholder 2"/>
          <p:cNvSpPr>
            <a:spLocks noGrp="1"/>
          </p:cNvSpPr>
          <p:nvPr>
            <p:ph idx="1"/>
          </p:nvPr>
        </p:nvSpPr>
        <p:spPr/>
        <p:txBody>
          <a:bodyPr/>
          <a:lstStyle/>
          <a:p>
            <a:r>
              <a:rPr lang="en-US" dirty="0" smtClean="0"/>
              <a:t>To </a:t>
            </a:r>
            <a:r>
              <a:rPr lang="en-US" dirty="0"/>
              <a:t>reduce overheads in the software process </a:t>
            </a:r>
            <a:endParaRPr lang="en-US" dirty="0" smtClean="0"/>
          </a:p>
          <a:p>
            <a:pPr lvl="1"/>
            <a:r>
              <a:rPr lang="en-US" dirty="0" smtClean="0"/>
              <a:t>e.g</a:t>
            </a:r>
            <a:r>
              <a:rPr lang="en-US" dirty="0"/>
              <a:t>. by limiting </a:t>
            </a:r>
            <a:r>
              <a:rPr lang="en-US" dirty="0" smtClean="0"/>
              <a:t>documentation</a:t>
            </a:r>
            <a:endParaRPr lang="en-US" dirty="0"/>
          </a:p>
          <a:p>
            <a:r>
              <a:rPr lang="en-US" dirty="0"/>
              <a:t>To be able to respond quickly to changing requirements without excessive rework.</a:t>
            </a:r>
          </a:p>
          <a:p>
            <a:endParaRPr lang="vi-VN"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1299855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normAutofit fontScale="92500"/>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solidFill>
                  <a:srgbClr val="00B050"/>
                </a:solidFill>
              </a:rPr>
              <a:t>Individuals and interactions </a:t>
            </a:r>
            <a:r>
              <a:rPr lang="en-US" i="1" dirty="0" smtClean="0"/>
              <a:t>over </a:t>
            </a:r>
            <a:r>
              <a:rPr lang="en-US" i="1" dirty="0" smtClean="0">
                <a:solidFill>
                  <a:srgbClr val="C00000"/>
                </a:solidFill>
              </a:rPr>
              <a:t>processes and tools</a:t>
            </a:r>
            <a:endParaRPr lang="en-US" i="1" dirty="0"/>
          </a:p>
          <a:p>
            <a:pPr lvl="1"/>
            <a:r>
              <a:rPr lang="en-US" i="1" dirty="0" smtClean="0">
                <a:solidFill>
                  <a:srgbClr val="00B050"/>
                </a:solidFill>
              </a:rPr>
              <a:t>Working software </a:t>
            </a:r>
            <a:r>
              <a:rPr lang="en-US" i="1" dirty="0" smtClean="0"/>
              <a:t>over </a:t>
            </a:r>
            <a:r>
              <a:rPr lang="en-US" i="1" dirty="0" smtClean="0">
                <a:solidFill>
                  <a:srgbClr val="C00000"/>
                </a:solidFill>
              </a:rPr>
              <a:t>comprehensive documentation </a:t>
            </a:r>
            <a:endParaRPr lang="en-US" i="1" dirty="0"/>
          </a:p>
          <a:p>
            <a:pPr lvl="1"/>
            <a:r>
              <a:rPr lang="en-US" i="1" dirty="0" smtClean="0">
                <a:solidFill>
                  <a:srgbClr val="00B050"/>
                </a:solidFill>
              </a:rPr>
              <a:t>Customer collaboration </a:t>
            </a:r>
            <a:r>
              <a:rPr lang="en-US" i="1" dirty="0" smtClean="0"/>
              <a:t>over </a:t>
            </a:r>
            <a:r>
              <a:rPr lang="en-US" i="1" dirty="0" smtClean="0">
                <a:solidFill>
                  <a:srgbClr val="C00000"/>
                </a:solidFill>
              </a:rPr>
              <a:t>contract negotiation </a:t>
            </a:r>
            <a:endParaRPr lang="en-US" i="1" dirty="0"/>
          </a:p>
          <a:p>
            <a:pPr lvl="1"/>
            <a:r>
              <a:rPr lang="en-US" i="1" dirty="0" smtClean="0">
                <a:solidFill>
                  <a:srgbClr val="00B050"/>
                </a:solidFill>
              </a:rPr>
              <a:t>Responding to change </a:t>
            </a:r>
            <a:r>
              <a:rPr lang="en-US" i="1" dirty="0" smtClean="0"/>
              <a:t>over </a:t>
            </a:r>
            <a:r>
              <a:rPr lang="en-US" i="1" dirty="0" smtClean="0">
                <a:solidFill>
                  <a:srgbClr val="C00000"/>
                </a:solidFill>
              </a:rPr>
              <a:t>following a plan </a:t>
            </a:r>
            <a:endParaRPr lang="en-GB" dirty="0" smtClean="0">
              <a:solidFill>
                <a:srgbClr val="C00000"/>
              </a:solidFill>
            </a:endParaRPr>
          </a:p>
          <a:p>
            <a:r>
              <a:rPr lang="en-US" i="1" dirty="0" smtClean="0"/>
              <a:t>That is, while there is value in the items on the right, we value the items on the left </a:t>
            </a:r>
            <a:r>
              <a:rPr lang="en-US" b="1" i="1" dirty="0" smtClean="0"/>
              <a:t>more</a:t>
            </a:r>
            <a:r>
              <a:rPr lang="en-US" i="1" dirty="0" smtClean="0"/>
              <a:t>.</a:t>
            </a:r>
            <a:r>
              <a:rPr lang="en-GB" dirty="0" smtClean="0"/>
              <a:t>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40603873"/>
              </p:ext>
            </p:extLst>
          </p:nvPr>
        </p:nvGraphicFramePr>
        <p:xfrm>
          <a:off x="471948" y="1528995"/>
          <a:ext cx="8271317" cy="4649702"/>
        </p:xfrm>
        <a:graphic>
          <a:graphicData uri="http://schemas.openxmlformats.org/drawingml/2006/table">
            <a:tbl>
              <a:tblPr/>
              <a:tblGrid>
                <a:gridCol w="1563329">
                  <a:extLst>
                    <a:ext uri="{9D8B030D-6E8A-4147-A177-3AD203B41FA5}">
                      <a16:colId xmlns:a16="http://schemas.microsoft.com/office/drawing/2014/main" val="20000"/>
                    </a:ext>
                  </a:extLst>
                </a:gridCol>
                <a:gridCol w="6707988">
                  <a:extLst>
                    <a:ext uri="{9D8B030D-6E8A-4147-A177-3AD203B41FA5}">
                      <a16:colId xmlns:a16="http://schemas.microsoft.com/office/drawing/2014/main" val="20001"/>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mn-lt"/>
                          <a:ea typeface="Times New Roman" charset="0"/>
                          <a:cs typeface="Arial"/>
                        </a:rPr>
                        <a:t>Principle</a:t>
                      </a:r>
                      <a:endParaRPr kumimoji="0" lang="en-GB" sz="1800" b="1" i="0" u="none" strike="noStrike" cap="none" normalizeH="0" baseline="0" dirty="0">
                        <a:ln>
                          <a:noFill/>
                        </a:ln>
                        <a:solidFill>
                          <a:srgbClr val="000000"/>
                        </a:solidFill>
                        <a:effectLst/>
                        <a:latin typeface="+mn-lt"/>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000000"/>
                          </a:solidFill>
                          <a:effectLst/>
                          <a:latin typeface="+mn-lt"/>
                          <a:ea typeface="Times New Roman" charset="0"/>
                          <a:cs typeface="Arial"/>
                        </a:rPr>
                        <a:t>Description</a:t>
                      </a:r>
                      <a:endParaRPr kumimoji="0" lang="en-GB" sz="1800" b="1" i="0" u="none" strike="noStrike" cap="none" normalizeH="0" baseline="0">
                        <a:ln>
                          <a:noFill/>
                        </a:ln>
                        <a:solidFill>
                          <a:srgbClr val="000000"/>
                        </a:solidFill>
                        <a:effectLst/>
                        <a:latin typeface="+mn-lt"/>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35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mn-lt"/>
                          <a:ea typeface="Times New Roman" charset="0"/>
                          <a:cs typeface="Arial"/>
                        </a:rPr>
                        <a:t>Customer </a:t>
                      </a:r>
                      <a:r>
                        <a:rPr kumimoji="0" lang="en-GB" sz="1800" b="0" i="0" u="none" strike="noStrike" cap="none" normalizeH="0" baseline="0" dirty="0">
                          <a:ln>
                            <a:noFill/>
                          </a:ln>
                          <a:solidFill>
                            <a:srgbClr val="000000"/>
                          </a:solidFill>
                          <a:effectLst/>
                          <a:latin typeface="+mn-lt"/>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Customers should be closely involved throughout the development process. Their role is </a:t>
                      </a:r>
                      <a:r>
                        <a:rPr kumimoji="0" lang="en-GB" sz="1800" b="0" i="0" u="none" strike="noStrike" cap="none" normalizeH="0" baseline="0" dirty="0" smtClean="0">
                          <a:ln>
                            <a:noFill/>
                          </a:ln>
                          <a:solidFill>
                            <a:srgbClr val="000000"/>
                          </a:solidFill>
                          <a:effectLst/>
                          <a:latin typeface="+mn-lt"/>
                          <a:ea typeface="Times New Roman" charset="0"/>
                          <a:cs typeface="Arial"/>
                        </a:rPr>
                        <a:t>to provide </a:t>
                      </a:r>
                      <a:r>
                        <a:rPr kumimoji="0" lang="en-GB" sz="1800" b="0" i="0" u="none" strike="noStrike" cap="none" normalizeH="0" baseline="0" dirty="0">
                          <a:ln>
                            <a:noFill/>
                          </a:ln>
                          <a:solidFill>
                            <a:srgbClr val="000000"/>
                          </a:solidFill>
                          <a:effectLst/>
                          <a:latin typeface="+mn-lt"/>
                          <a:ea typeface="Times New Roman" charset="0"/>
                          <a:cs typeface="Arial"/>
                        </a:rPr>
                        <a:t>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8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374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0439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8195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mn-lt"/>
                          <a:ea typeface="Times New Roman" charset="0"/>
                          <a:cs typeface="Arial"/>
                        </a:rPr>
                        <a:t>Focus on simplicity in both the software being developed and in the development process. Wherever possible, actively work to eliminate complexity from the system</a:t>
                      </a:r>
                      <a:r>
                        <a:rPr kumimoji="0" lang="en-GB" sz="1800" b="0" i="0" u="none" strike="noStrike" cap="none" normalizeH="0" baseline="0" dirty="0" smtClean="0">
                          <a:ln>
                            <a:noFill/>
                          </a:ln>
                          <a:solidFill>
                            <a:srgbClr val="000000"/>
                          </a:solidFill>
                          <a:effectLst/>
                          <a:latin typeface="+mn-lt"/>
                          <a:ea typeface="Times New Roman" charset="0"/>
                          <a:cs typeface="Arial"/>
                        </a:rPr>
                        <a:t>.</a:t>
                      </a:r>
                      <a:endParaRPr kumimoji="0" lang="en-GB" sz="1200" b="0" i="0" u="none" strike="noStrike" cap="none" normalizeH="0" baseline="0" dirty="0">
                        <a:ln>
                          <a:noFill/>
                        </a:ln>
                        <a:solidFill>
                          <a:srgbClr val="000000"/>
                        </a:solidFill>
                        <a:effectLst/>
                        <a:latin typeface="+mn-lt"/>
                        <a:ea typeface="Calibri" charset="0"/>
                        <a:cs typeface="Times New Roman" charset="0"/>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Product development where a software company is developing a small or medium-sized product for sale. </a:t>
            </a:r>
          </a:p>
          <a:p>
            <a:r>
              <a:rPr lang="en-GB" dirty="0" smtClean="0"/>
              <a:t>Custom system development within an organization, </a:t>
            </a:r>
          </a:p>
          <a:p>
            <a:pPr lvl="1"/>
            <a:r>
              <a:rPr lang="en-GB" dirty="0" smtClean="0"/>
              <a:t>where there is a clear commitment from the customer to become involved in the development process </a:t>
            </a:r>
          </a:p>
          <a:p>
            <a:pPr lvl="1"/>
            <a:r>
              <a:rPr lang="en-GB" dirty="0" smtClean="0"/>
              <a:t>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Template>
  <TotalTime>1643</TotalTime>
  <Words>3443</Words>
  <Application>Microsoft Office PowerPoint</Application>
  <PresentationFormat>On-screen Show (4:3)</PresentationFormat>
  <Paragraphs>380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ＭＳ Ｐゴシック</vt:lpstr>
      <vt:lpstr>Arial</vt:lpstr>
      <vt:lpstr>Calibri</vt:lpstr>
      <vt:lpstr>Times New Roman</vt:lpstr>
      <vt:lpstr>SE</vt:lpstr>
      <vt:lpstr>Software Engineering</vt:lpstr>
      <vt:lpstr>Topics covered</vt:lpstr>
      <vt:lpstr>Rapid software development</vt:lpstr>
      <vt:lpstr>Rapid software development</vt:lpstr>
      <vt:lpstr>Agile motivations</vt:lpstr>
      <vt:lpstr>Agile aims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What to choose: Agile or Plan-driven?</vt:lpstr>
      <vt:lpstr>What to choose: Agile or Plan-driven?</vt:lpstr>
      <vt:lpstr>What to choose: Agile or Plan-driven?</vt:lpstr>
      <vt:lpstr>eXtreme Programming</vt:lpstr>
      <vt:lpstr>Extreme programming</vt:lpstr>
      <vt:lpstr>XP and agile principles</vt:lpstr>
      <vt:lpstr>XP release cycle </vt:lpstr>
      <vt:lpstr>XP practices (a) </vt:lpstr>
      <vt:lpstr>XP practices (b)</vt:lpstr>
      <vt:lpstr>Requirements scenarios</vt:lpstr>
      <vt:lpstr>User stories</vt:lpstr>
      <vt:lpstr>XP and change</vt:lpstr>
      <vt:lpstr>Refactoring</vt:lpstr>
      <vt:lpstr>Examples of refactoring</vt:lpstr>
      <vt:lpstr>Testing in XP</vt:lpstr>
      <vt:lpstr>Test-first development</vt:lpstr>
      <vt:lpstr>Customer involvement in testing</vt:lpstr>
      <vt:lpstr>Test automation</vt:lpstr>
      <vt:lpstr>XP testing difficulties</vt:lpstr>
      <vt:lpstr>Pair programming</vt:lpstr>
      <vt:lpstr>Pair programming</vt:lpstr>
      <vt:lpstr>Advantages of pair programming</vt:lpstr>
      <vt:lpstr>Agile project management</vt:lpstr>
      <vt:lpstr>Scrum</vt:lpstr>
      <vt:lpstr>Scrum</vt:lpstr>
      <vt:lpstr>The Scrum process </vt:lpstr>
      <vt:lpstr>The Sprint cycle</vt:lpstr>
      <vt:lpstr>The Sprint cycle</vt:lpstr>
      <vt:lpstr>Teamwork in Scrum</vt:lpstr>
      <vt:lpstr>Scrum benefits</vt:lpstr>
      <vt:lpstr>Scaling agile methods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Hoang Truong</cp:lastModifiedBy>
  <cp:revision>59</cp:revision>
  <cp:lastPrinted>2010-09-13T16:06:09Z</cp:lastPrinted>
  <dcterms:created xsi:type="dcterms:W3CDTF">2010-01-06T20:28:26Z</dcterms:created>
  <dcterms:modified xsi:type="dcterms:W3CDTF">2017-04-21T12:10:20Z</dcterms:modified>
</cp:coreProperties>
</file>