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1"/>
  </p:notesMasterIdLst>
  <p:sldIdLst>
    <p:sldId id="256" r:id="rId2"/>
    <p:sldId id="257" r:id="rId3"/>
    <p:sldId id="258" r:id="rId4"/>
    <p:sldId id="312" r:id="rId5"/>
    <p:sldId id="259" r:id="rId6"/>
    <p:sldId id="313" r:id="rId7"/>
    <p:sldId id="314" r:id="rId8"/>
    <p:sldId id="261" r:id="rId9"/>
    <p:sldId id="315" r:id="rId10"/>
    <p:sldId id="316" r:id="rId11"/>
    <p:sldId id="317" r:id="rId12"/>
    <p:sldId id="318" r:id="rId13"/>
    <p:sldId id="319" r:id="rId14"/>
    <p:sldId id="320" r:id="rId15"/>
    <p:sldId id="321" r:id="rId16"/>
    <p:sldId id="322" r:id="rId17"/>
    <p:sldId id="324" r:id="rId18"/>
    <p:sldId id="325" r:id="rId19"/>
    <p:sldId id="262" r:id="rId20"/>
    <p:sldId id="326" r:id="rId21"/>
    <p:sldId id="327" r:id="rId22"/>
    <p:sldId id="328" r:id="rId23"/>
    <p:sldId id="329" r:id="rId24"/>
    <p:sldId id="330" r:id="rId25"/>
    <p:sldId id="331" r:id="rId26"/>
    <p:sldId id="332" r:id="rId27"/>
    <p:sldId id="333" r:id="rId28"/>
    <p:sldId id="267" r:id="rId29"/>
    <p:sldId id="287" r:id="rId30"/>
  </p:sldIdLst>
  <p:sldSz cx="9144000" cy="5143500" type="screen16x9"/>
  <p:notesSz cx="6858000" cy="9144000"/>
  <p:embeddedFontLst>
    <p:embeddedFont>
      <p:font typeface="Anaheim" panose="020B0604020202020204" charset="0"/>
      <p:regular r:id="rId32"/>
    </p:embeddedFont>
    <p:embeddedFont>
      <p:font typeface="Barlow" panose="00000500000000000000" pitchFamily="2" charset="-93"/>
      <p:regular r:id="rId33"/>
      <p:bold r:id="rId34"/>
      <p:italic r:id="rId35"/>
      <p:boldItalic r:id="rId36"/>
    </p:embeddedFont>
    <p:embeddedFont>
      <p:font typeface="Nunito Light" pitchFamily="2" charset="-93"/>
      <p:regular r:id="rId37"/>
      <p:italic r:id="rId38"/>
    </p:embeddedFont>
    <p:embeddedFont>
      <p:font typeface="Poppins" panose="00000500000000000000" pitchFamily="2" charset="0"/>
      <p:regular r:id="rId39"/>
      <p:bold r:id="rId40"/>
      <p:italic r:id="rId41"/>
      <p:boldItalic r:id="rId42"/>
    </p:embeddedFont>
    <p:embeddedFont>
      <p:font typeface="Poppins Black" panose="00000A00000000000000" pitchFamily="2" charset="0"/>
      <p:bold r:id="rId43"/>
      <p:boldItalic r:id="rId44"/>
    </p:embeddedFont>
    <p:embeddedFont>
      <p:font typeface="Poppins ExtraBold" panose="00000900000000000000" pitchFamily="2" charset="0"/>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4F4"/>
    <a:srgbClr val="CCFFCC"/>
    <a:srgbClr val="007635"/>
    <a:srgbClr val="007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83FEC9-DFD9-4E3F-A14E-00865F1941CC}">
  <a:tblStyle styleId="{6183FEC9-DFD9-4E3F-A14E-00865F194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ECC02E-C0D6-4361-B858-2919D985088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66" y="49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81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02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777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20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68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101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507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20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449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607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052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11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494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606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512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775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455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25c7375810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25c7375810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43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97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2687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89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8"/>
          <p:cNvSpPr txBox="1">
            <a:spLocks noGrp="1"/>
          </p:cNvSpPr>
          <p:nvPr>
            <p:ph type="title"/>
          </p:nvPr>
        </p:nvSpPr>
        <p:spPr>
          <a:xfrm>
            <a:off x="1768550" y="1636650"/>
            <a:ext cx="5607000" cy="1870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8891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16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7" name="Google Shape;57;p4"/>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60" name="Google Shape;60;p4"/>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3" name="Google Shape;63;p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10800000" flipH="1">
              <a:off x="-522276" y="-13020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4"/>
          <p:cNvSpPr txBox="1">
            <a:spLocks noGrp="1"/>
          </p:cNvSpPr>
          <p:nvPr>
            <p:ph type="body" idx="1"/>
          </p:nvPr>
        </p:nvSpPr>
        <p:spPr>
          <a:xfrm>
            <a:off x="720000" y="1065989"/>
            <a:ext cx="7704000" cy="342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solidFill>
                  <a:schemeClr val="hlink"/>
                </a:solidFill>
                <a:latin typeface="Barlow"/>
                <a:ea typeface="Barlow"/>
                <a:cs typeface="Barlow"/>
                <a:sym typeface="Barlow"/>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69" name="Google Shape;69;p4"/>
          <p:cNvSpPr/>
          <p:nvPr/>
        </p:nvSpPr>
        <p:spPr>
          <a:xfrm flipH="1">
            <a:off x="6000549" y="460399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5802117" y="-113470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5400000">
              <a:off x="-1266908" y="-40767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txBox="1">
            <a:spLocks noGrp="1"/>
          </p:cNvSpPr>
          <p:nvPr>
            <p:ph type="title"/>
          </p:nvPr>
        </p:nvSpPr>
        <p:spPr>
          <a:xfrm>
            <a:off x="1481025" y="2102825"/>
            <a:ext cx="29544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5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4" name="Google Shape;194;p9"/>
          <p:cNvSpPr txBox="1">
            <a:spLocks noGrp="1"/>
          </p:cNvSpPr>
          <p:nvPr>
            <p:ph type="subTitle" idx="1"/>
          </p:nvPr>
        </p:nvSpPr>
        <p:spPr>
          <a:xfrm>
            <a:off x="4555250" y="2102825"/>
            <a:ext cx="3294000" cy="9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1920116" y="4983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10800000" flipH="1">
              <a:off x="-427494" y="8097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8005321" y="43369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217025"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9"/>
            <p:cNvSpPr/>
            <p:nvPr/>
          </p:nvSpPr>
          <p:spPr>
            <a:xfrm rot="10800000" flipH="1">
              <a:off x="7861425" y="-9594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rot="10800000" flipH="1">
              <a:off x="-591414" y="-217566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74132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7" r:id="rId7"/>
    <p:sldLayoutId id="2147483677" r:id="rId8"/>
    <p:sldLayoutId id="2147483678"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213650" y="1236687"/>
            <a:ext cx="8716697" cy="220154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sz="2500" b="1" dirty="0"/>
              <a:t>Báo cáo Niên luận </a:t>
            </a:r>
          </a:p>
          <a:p>
            <a:pPr marL="0" lvl="0" indent="0" rtl="0">
              <a:spcBef>
                <a:spcPts val="0"/>
              </a:spcBef>
              <a:spcAft>
                <a:spcPts val="0"/>
              </a:spcAft>
              <a:buNone/>
            </a:pPr>
            <a:r>
              <a:rPr lang="vi-VN" sz="2500" b="1" dirty="0"/>
              <a:t>Ngành Kỹ thuật phần mềm</a:t>
            </a:r>
          </a:p>
          <a:p>
            <a:pPr marL="0" lvl="0" indent="0" rtl="0">
              <a:spcBef>
                <a:spcPts val="0"/>
              </a:spcBef>
              <a:spcAft>
                <a:spcPts val="0"/>
              </a:spcAft>
              <a:buNone/>
            </a:pPr>
            <a:endParaRPr lang="vi-VN" b="1" dirty="0">
              <a:latin typeface="Barlow" panose="00000500000000000000" pitchFamily="2" charset="-93"/>
            </a:endParaRPr>
          </a:p>
          <a:p>
            <a:pPr marL="0" lvl="0" indent="0" rtl="0">
              <a:spcBef>
                <a:spcPts val="0"/>
              </a:spcBef>
              <a:spcAft>
                <a:spcPts val="0"/>
              </a:spcAft>
              <a:buNone/>
            </a:pPr>
            <a:r>
              <a:rPr lang="vi-VN" sz="3600" b="1" dirty="0">
                <a:solidFill>
                  <a:srgbClr val="0077B6"/>
                </a:solidFill>
                <a:latin typeface="Barlow" panose="00000500000000000000" pitchFamily="2" charset="-93"/>
              </a:rPr>
              <a:t>Phát triển ứng dụng web</a:t>
            </a:r>
          </a:p>
          <a:p>
            <a:pPr marL="0" lvl="0" indent="0" rtl="0">
              <a:spcBef>
                <a:spcPts val="0"/>
              </a:spcBef>
              <a:spcAft>
                <a:spcPts val="0"/>
              </a:spcAft>
              <a:buNone/>
            </a:pPr>
            <a:r>
              <a:rPr lang="vi-VN" sz="3600" b="1" dirty="0">
                <a:solidFill>
                  <a:srgbClr val="0077B6"/>
                </a:solidFill>
                <a:latin typeface="Barlow" panose="00000500000000000000" pitchFamily="2" charset="-93"/>
              </a:rPr>
              <a:t>Quản lý bán hàng cho hãng thời trang B&amp;T</a:t>
            </a:r>
            <a:endParaRPr sz="3600" b="1" dirty="0">
              <a:solidFill>
                <a:srgbClr val="0077B6"/>
              </a:solidFill>
              <a:latin typeface="Barlow" panose="00000500000000000000" pitchFamily="2" charset="-93"/>
            </a:endParaRPr>
          </a:p>
        </p:txBody>
      </p:sp>
      <p:pic>
        <p:nvPicPr>
          <p:cNvPr id="3" name="Picture 2">
            <a:extLst>
              <a:ext uri="{FF2B5EF4-FFF2-40B4-BE49-F238E27FC236}">
                <a16:creationId xmlns:a16="http://schemas.microsoft.com/office/drawing/2014/main" id="{841E62E6-8B0B-6BE2-3DA8-71C381C30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25" y="262326"/>
            <a:ext cx="974361" cy="97436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58;p36">
            <a:extLst>
              <a:ext uri="{FF2B5EF4-FFF2-40B4-BE49-F238E27FC236}">
                <a16:creationId xmlns:a16="http://schemas.microsoft.com/office/drawing/2014/main" id="{B0151A9B-E580-C049-B245-D05544C66B7B}"/>
              </a:ext>
            </a:extLst>
          </p:cNvPr>
          <p:cNvSpPr txBox="1">
            <a:spLocks/>
          </p:cNvSpPr>
          <p:nvPr/>
        </p:nvSpPr>
        <p:spPr>
          <a:xfrm>
            <a:off x="4715321" y="3613279"/>
            <a:ext cx="4013255" cy="1298523"/>
          </a:xfrm>
          <a:prstGeom prst="rect">
            <a:avLst/>
          </a:prstGeom>
          <a:gradFill flip="none" rotWithShape="1">
            <a:gsLst>
              <a:gs pos="74150">
                <a:schemeClr val="accent5">
                  <a:alpha val="0"/>
                </a:schemeClr>
              </a:gs>
              <a:gs pos="14000">
                <a:schemeClr val="accent2">
                  <a:lumMod val="95000"/>
                  <a:alpha val="0"/>
                </a:schemeClr>
              </a:gs>
              <a:gs pos="43000">
                <a:schemeClr val="accent4">
                  <a:alpha val="0"/>
                </a:schemeClr>
              </a:gs>
              <a:gs pos="100000">
                <a:schemeClr val="accent6">
                  <a:alpha val="0"/>
                </a:schemeClr>
              </a:gs>
            </a:gsLst>
            <a:lin ang="0" scaled="1"/>
            <a:tileRect/>
          </a:gra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300"/>
              <a:buFont typeface="Barlow"/>
              <a:buNone/>
              <a:defRPr sz="15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342900" indent="-257175" algn="l"/>
            <a:r>
              <a:rPr lang="vi-VN" sz="1600" b="1" i="1" dirty="0"/>
              <a:t>Sinh viên thực hiện:		</a:t>
            </a:r>
          </a:p>
          <a:p>
            <a:pPr marL="342900" indent="-257175" algn="l" defTabSz="898525">
              <a:buFont typeface="Barlow"/>
              <a:buAutoNum type="arabicPeriod"/>
              <a:tabLst>
                <a:tab pos="2781300" algn="l"/>
                <a:tab pos="2867025" algn="l"/>
              </a:tabLst>
            </a:pPr>
            <a:r>
              <a:rPr lang="vi-VN" sz="1600" dirty="0"/>
              <a:t>Lý Tấn Tài   	B2003917</a:t>
            </a:r>
          </a:p>
          <a:p>
            <a:pPr marL="342900" indent="-257175" algn="l">
              <a:buFont typeface="Barlow"/>
              <a:buAutoNum type="arabicPeriod"/>
              <a:tabLst>
                <a:tab pos="2781300" algn="l"/>
              </a:tabLst>
            </a:pPr>
            <a:r>
              <a:rPr lang="vi-VN" sz="1600" dirty="0"/>
              <a:t>Nguyễn Ngọc Lam Thanh   	B2012255</a:t>
            </a:r>
          </a:p>
          <a:p>
            <a:pPr marL="342900" indent="-257175" algn="l">
              <a:buFont typeface="Barlow"/>
              <a:buAutoNum type="arabicPeriod"/>
              <a:tabLst>
                <a:tab pos="2781300" algn="l"/>
              </a:tabLst>
            </a:pPr>
            <a:r>
              <a:rPr lang="vi-VN" sz="1600" dirty="0"/>
              <a:t>Nguyễn Chí Bảo	B2012178</a:t>
            </a:r>
          </a:p>
          <a:p>
            <a:pPr marL="342900" indent="-342900" algn="l">
              <a:buFont typeface="Barlow"/>
              <a:buAutoNum type="arabicPeriod"/>
            </a:pPr>
            <a:endParaRPr lang="vi-VN" sz="1600" dirty="0"/>
          </a:p>
          <a:p>
            <a:pPr marL="0" indent="0" algn="l"/>
            <a:endParaRPr lang="vi-VN" sz="1600" dirty="0"/>
          </a:p>
        </p:txBody>
      </p:sp>
      <p:sp>
        <p:nvSpPr>
          <p:cNvPr id="7" name="TextBox 6">
            <a:extLst>
              <a:ext uri="{FF2B5EF4-FFF2-40B4-BE49-F238E27FC236}">
                <a16:creationId xmlns:a16="http://schemas.microsoft.com/office/drawing/2014/main" id="{3A75627C-CA1B-E0BB-B1A3-C6E4577D3A22}"/>
              </a:ext>
            </a:extLst>
          </p:cNvPr>
          <p:cNvSpPr txBox="1"/>
          <p:nvPr/>
        </p:nvSpPr>
        <p:spPr>
          <a:xfrm>
            <a:off x="599606" y="3613279"/>
            <a:ext cx="2122697" cy="584775"/>
          </a:xfrm>
          <a:prstGeom prst="rect">
            <a:avLst/>
          </a:prstGeom>
          <a:noFill/>
        </p:spPr>
        <p:txBody>
          <a:bodyPr wrap="none" rtlCol="0">
            <a:spAutoFit/>
          </a:bodyPr>
          <a:lstStyle/>
          <a:p>
            <a:r>
              <a:rPr lang="vi-VN" sz="1600" b="1" i="1" dirty="0">
                <a:latin typeface="Barlow" panose="00000500000000000000" pitchFamily="2" charset="-93"/>
              </a:rPr>
              <a:t>Giảng viên hướng dẫn:</a:t>
            </a:r>
          </a:p>
          <a:p>
            <a:r>
              <a:rPr lang="vi-VN" sz="1600" dirty="0">
                <a:latin typeface="Barlow" panose="00000500000000000000" pitchFamily="2" charset="-93"/>
              </a:rPr>
              <a:t>TS. Phan Phương Lan</a:t>
            </a:r>
          </a:p>
        </p:txBody>
      </p:sp>
      <p:sp>
        <p:nvSpPr>
          <p:cNvPr id="8" name="TextBox 7">
            <a:extLst>
              <a:ext uri="{FF2B5EF4-FFF2-40B4-BE49-F238E27FC236}">
                <a16:creationId xmlns:a16="http://schemas.microsoft.com/office/drawing/2014/main" id="{34EB1E01-90C4-A95C-BEC4-96657EF4F52C}"/>
              </a:ext>
            </a:extLst>
          </p:cNvPr>
          <p:cNvSpPr txBox="1"/>
          <p:nvPr/>
        </p:nvSpPr>
        <p:spPr>
          <a:xfrm>
            <a:off x="1906045" y="272852"/>
            <a:ext cx="5331908" cy="923330"/>
          </a:xfrm>
          <a:prstGeom prst="rect">
            <a:avLst/>
          </a:prstGeom>
          <a:noFill/>
        </p:spPr>
        <p:txBody>
          <a:bodyPr wrap="none" rtlCol="0">
            <a:spAutoFit/>
          </a:bodyPr>
          <a:lstStyle/>
          <a:p>
            <a:pPr algn="ctr" rtl="0">
              <a:spcBef>
                <a:spcPts val="0"/>
              </a:spcBef>
              <a:spcAft>
                <a:spcPts val="0"/>
              </a:spcAft>
            </a:pPr>
            <a:r>
              <a:rPr lang="vi-VN" sz="1800" dirty="0">
                <a:solidFill>
                  <a:srgbClr val="191919"/>
                </a:solidFill>
                <a:latin typeface="Barlow" panose="00000500000000000000" pitchFamily="2" charset="-93"/>
              </a:rPr>
              <a:t>TRƯỜNG </a:t>
            </a:r>
            <a:r>
              <a:rPr lang="vi-VN" sz="1800" b="0" i="0" u="none" strike="noStrike" dirty="0">
                <a:solidFill>
                  <a:srgbClr val="191919"/>
                </a:solidFill>
                <a:effectLst/>
                <a:latin typeface="Barlow" panose="00000500000000000000" pitchFamily="2" charset="-93"/>
              </a:rPr>
              <a:t>ĐẠI HỌC CẦN THƠ</a:t>
            </a:r>
            <a:endParaRPr lang="vi-VN" b="0" dirty="0">
              <a:effectLst/>
              <a:latin typeface="Barlow" panose="00000500000000000000" pitchFamily="2" charset="-93"/>
            </a:endParaRPr>
          </a:p>
          <a:p>
            <a:pPr algn="ctr" rtl="0">
              <a:spcBef>
                <a:spcPts val="0"/>
              </a:spcBef>
              <a:spcAft>
                <a:spcPts val="0"/>
              </a:spcAft>
            </a:pPr>
            <a:r>
              <a:rPr lang="vi-VN" sz="1800" b="0" i="0" u="none" strike="noStrike" dirty="0">
                <a:solidFill>
                  <a:srgbClr val="191919"/>
                </a:solidFill>
                <a:effectLst/>
                <a:latin typeface="Barlow" panose="00000500000000000000" pitchFamily="2" charset="-93"/>
              </a:rPr>
              <a:t>TRƯỜNG CÔNG NGHỆ THÔNG TIN &amp; TRUYỀN THÔNG</a:t>
            </a:r>
          </a:p>
          <a:p>
            <a:pPr algn="ctr" rtl="0">
              <a:spcBef>
                <a:spcPts val="0"/>
              </a:spcBef>
              <a:spcAft>
                <a:spcPts val="0"/>
              </a:spcAft>
            </a:pPr>
            <a:r>
              <a:rPr lang="vi-VN" sz="1800" dirty="0">
                <a:solidFill>
                  <a:srgbClr val="191919"/>
                </a:solidFill>
                <a:latin typeface="Barlow" panose="00000500000000000000" pitchFamily="2" charset="-93"/>
              </a:rPr>
              <a:t>KHOA CÔNG NGHỆ PHẦN MỀM</a:t>
            </a:r>
            <a:endParaRPr lang="vi-VN" b="0" dirty="0">
              <a:effectLst/>
              <a:latin typeface="Barlow" panose="00000500000000000000" pitchFamily="2" charset="-9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10" name="TextBox 9">
            <a:extLst>
              <a:ext uri="{FF2B5EF4-FFF2-40B4-BE49-F238E27FC236}">
                <a16:creationId xmlns:a16="http://schemas.microsoft.com/office/drawing/2014/main" id="{D15C1E13-0546-F82D-3EA4-73E01B3F8A6B}"/>
              </a:ext>
            </a:extLst>
          </p:cNvPr>
          <p:cNvSpPr txBox="1"/>
          <p:nvPr/>
        </p:nvSpPr>
        <p:spPr>
          <a:xfrm>
            <a:off x="2039896" y="4683312"/>
            <a:ext cx="5064207" cy="369332"/>
          </a:xfrm>
          <a:prstGeom prst="rect">
            <a:avLst/>
          </a:prstGeom>
          <a:gradFill flip="none" rotWithShape="1">
            <a:gsLst>
              <a:gs pos="0">
                <a:schemeClr val="accent2"/>
              </a:gs>
              <a:gs pos="40000">
                <a:schemeClr val="accent2"/>
              </a:gs>
              <a:gs pos="57000">
                <a:schemeClr val="accent6"/>
              </a:gs>
              <a:gs pos="97000">
                <a:schemeClr val="accent6">
                  <a:alpha val="0"/>
                </a:schemeClr>
              </a:gs>
            </a:gsLst>
            <a:path path="circle">
              <a:fillToRect l="50000" t="50000" r="50000" b="50000"/>
            </a:path>
            <a:tileRect/>
          </a:gradFill>
        </p:spPr>
        <p:txBody>
          <a:bodyPr wrap="none" rtlCol="0">
            <a:spAutoFit/>
          </a:bodyPr>
          <a:lstStyle/>
          <a:p>
            <a:r>
              <a:rPr lang="vi-VN" sz="1800" b="1" i="1" u="none" strike="noStrike" dirty="0">
                <a:solidFill>
                  <a:schemeClr val="accent1"/>
                </a:solidFill>
                <a:effectLst/>
                <a:latin typeface="Barlow" panose="00000500000000000000" pitchFamily="2" charset="-93"/>
              </a:rPr>
              <a:t>Sơ đồ usecase của actor Khách hàng có tài khoản</a:t>
            </a:r>
            <a:endParaRPr lang="vi-VN" b="1" i="1" dirty="0">
              <a:solidFill>
                <a:schemeClr val="accent1"/>
              </a:solidFill>
              <a:latin typeface="Barlow" panose="00000500000000000000" pitchFamily="2" charset="-93"/>
            </a:endParaRPr>
          </a:p>
        </p:txBody>
      </p:sp>
      <p:pic>
        <p:nvPicPr>
          <p:cNvPr id="5122" name="Picture 2">
            <a:extLst>
              <a:ext uri="{FF2B5EF4-FFF2-40B4-BE49-F238E27FC236}">
                <a16:creationId xmlns:a16="http://schemas.microsoft.com/office/drawing/2014/main" id="{157669A8-A53F-AF56-1F70-D58D0F82E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947" y="704850"/>
            <a:ext cx="6109781" cy="397846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5;p43">
            <a:extLst>
              <a:ext uri="{FF2B5EF4-FFF2-40B4-BE49-F238E27FC236}">
                <a16:creationId xmlns:a16="http://schemas.microsoft.com/office/drawing/2014/main" id="{DAF70E67-3C0B-D525-77C8-073BFAD0C70D}"/>
              </a:ext>
            </a:extLst>
          </p:cNvPr>
          <p:cNvSpPr txBox="1">
            <a:spLocks/>
          </p:cNvSpPr>
          <p:nvPr/>
        </p:nvSpPr>
        <p:spPr>
          <a:xfrm>
            <a:off x="378069" y="90855"/>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Sơ đồ use case</a:t>
            </a:r>
          </a:p>
          <a:p>
            <a:endParaRPr lang="vi-VN" sz="1800" dirty="0">
              <a:solidFill>
                <a:schemeClr val="bg1">
                  <a:lumMod val="10000"/>
                </a:schemeClr>
              </a:solidFill>
              <a:latin typeface="Barlow" panose="00000500000000000000" pitchFamily="2" charset="-93"/>
            </a:endParaRPr>
          </a:p>
          <a:p>
            <a:endParaRPr lang="vi-VN" sz="1800" dirty="0">
              <a:solidFill>
                <a:schemeClr val="bg1">
                  <a:lumMod val="10000"/>
                </a:schemeClr>
              </a:solidFill>
              <a:latin typeface="Barlow" panose="00000500000000000000" pitchFamily="2" charset="-93"/>
            </a:endParaRPr>
          </a:p>
        </p:txBody>
      </p:sp>
    </p:spTree>
    <p:extLst>
      <p:ext uri="{BB962C8B-B14F-4D97-AF65-F5344CB8AC3E}">
        <p14:creationId xmlns:p14="http://schemas.microsoft.com/office/powerpoint/2010/main" val="303245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10" name="TextBox 9">
            <a:extLst>
              <a:ext uri="{FF2B5EF4-FFF2-40B4-BE49-F238E27FC236}">
                <a16:creationId xmlns:a16="http://schemas.microsoft.com/office/drawing/2014/main" id="{D15C1E13-0546-F82D-3EA4-73E01B3F8A6B}"/>
              </a:ext>
            </a:extLst>
          </p:cNvPr>
          <p:cNvSpPr txBox="1"/>
          <p:nvPr/>
        </p:nvSpPr>
        <p:spPr>
          <a:xfrm>
            <a:off x="2279607" y="4683312"/>
            <a:ext cx="4344459" cy="369332"/>
          </a:xfrm>
          <a:prstGeom prst="rect">
            <a:avLst/>
          </a:prstGeom>
          <a:gradFill flip="none" rotWithShape="1">
            <a:gsLst>
              <a:gs pos="0">
                <a:schemeClr val="accent2"/>
              </a:gs>
              <a:gs pos="40000">
                <a:schemeClr val="accent2"/>
              </a:gs>
              <a:gs pos="57000">
                <a:schemeClr val="accent6"/>
              </a:gs>
              <a:gs pos="97000">
                <a:schemeClr val="accent6">
                  <a:alpha val="0"/>
                </a:schemeClr>
              </a:gs>
            </a:gsLst>
            <a:path path="circle">
              <a:fillToRect l="50000" t="50000" r="50000" b="50000"/>
            </a:path>
            <a:tileRect/>
          </a:gradFill>
        </p:spPr>
        <p:txBody>
          <a:bodyPr wrap="none" rtlCol="0">
            <a:spAutoFit/>
          </a:bodyPr>
          <a:lstStyle/>
          <a:p>
            <a:r>
              <a:rPr lang="vi-VN" sz="1800" b="1" i="1" u="none" strike="noStrike" dirty="0">
                <a:solidFill>
                  <a:schemeClr val="accent1"/>
                </a:solidFill>
                <a:effectLst/>
                <a:latin typeface="Barlow" panose="00000500000000000000" pitchFamily="2" charset="-93"/>
              </a:rPr>
              <a:t>Sơ đồ usecase của actor Quản trị hệ thống</a:t>
            </a:r>
            <a:endParaRPr lang="vi-VN" b="1" i="1" dirty="0">
              <a:solidFill>
                <a:schemeClr val="accent1"/>
              </a:solidFill>
              <a:latin typeface="Barlow" panose="00000500000000000000" pitchFamily="2" charset="-93"/>
            </a:endParaRPr>
          </a:p>
        </p:txBody>
      </p:sp>
      <p:pic>
        <p:nvPicPr>
          <p:cNvPr id="6146" name="Picture 2">
            <a:extLst>
              <a:ext uri="{FF2B5EF4-FFF2-40B4-BE49-F238E27FC236}">
                <a16:creationId xmlns:a16="http://schemas.microsoft.com/office/drawing/2014/main" id="{787DD838-F9DC-60D1-2676-9E1CA219C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232" y="723900"/>
            <a:ext cx="6143211" cy="395941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5;p43">
            <a:extLst>
              <a:ext uri="{FF2B5EF4-FFF2-40B4-BE49-F238E27FC236}">
                <a16:creationId xmlns:a16="http://schemas.microsoft.com/office/drawing/2014/main" id="{FDF877E4-6CE2-3F89-2817-65A58588EB48}"/>
              </a:ext>
            </a:extLst>
          </p:cNvPr>
          <p:cNvSpPr txBox="1">
            <a:spLocks/>
          </p:cNvSpPr>
          <p:nvPr/>
        </p:nvSpPr>
        <p:spPr>
          <a:xfrm>
            <a:off x="378069" y="90855"/>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Sơ đồ use case</a:t>
            </a:r>
          </a:p>
          <a:p>
            <a:endParaRPr lang="vi-VN" sz="1800" dirty="0">
              <a:solidFill>
                <a:schemeClr val="bg1">
                  <a:lumMod val="10000"/>
                </a:schemeClr>
              </a:solidFill>
              <a:latin typeface="Barlow" panose="00000500000000000000" pitchFamily="2" charset="-93"/>
            </a:endParaRPr>
          </a:p>
          <a:p>
            <a:endParaRPr lang="vi-VN" sz="1800" dirty="0">
              <a:solidFill>
                <a:schemeClr val="bg1">
                  <a:lumMod val="10000"/>
                </a:schemeClr>
              </a:solidFill>
              <a:latin typeface="Barlow" panose="00000500000000000000" pitchFamily="2" charset="-93"/>
            </a:endParaRPr>
          </a:p>
        </p:txBody>
      </p:sp>
    </p:spTree>
    <p:extLst>
      <p:ext uri="{BB962C8B-B14F-4D97-AF65-F5344CB8AC3E}">
        <p14:creationId xmlns:p14="http://schemas.microsoft.com/office/powerpoint/2010/main" val="77040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10" name="TextBox 9">
            <a:extLst>
              <a:ext uri="{FF2B5EF4-FFF2-40B4-BE49-F238E27FC236}">
                <a16:creationId xmlns:a16="http://schemas.microsoft.com/office/drawing/2014/main" id="{D15C1E13-0546-F82D-3EA4-73E01B3F8A6B}"/>
              </a:ext>
            </a:extLst>
          </p:cNvPr>
          <p:cNvSpPr txBox="1"/>
          <p:nvPr/>
        </p:nvSpPr>
        <p:spPr>
          <a:xfrm>
            <a:off x="2399770" y="4683311"/>
            <a:ext cx="4344459" cy="369332"/>
          </a:xfrm>
          <a:prstGeom prst="rect">
            <a:avLst/>
          </a:prstGeom>
          <a:gradFill flip="none" rotWithShape="1">
            <a:gsLst>
              <a:gs pos="0">
                <a:schemeClr val="accent2"/>
              </a:gs>
              <a:gs pos="40000">
                <a:schemeClr val="accent2"/>
              </a:gs>
              <a:gs pos="57000">
                <a:schemeClr val="accent6"/>
              </a:gs>
              <a:gs pos="97000">
                <a:schemeClr val="accent6">
                  <a:alpha val="0"/>
                </a:schemeClr>
              </a:gs>
            </a:gsLst>
            <a:path path="circle">
              <a:fillToRect l="50000" t="50000" r="50000" b="50000"/>
            </a:path>
            <a:tileRect/>
          </a:gradFill>
        </p:spPr>
        <p:txBody>
          <a:bodyPr wrap="none" rtlCol="0">
            <a:spAutoFit/>
          </a:bodyPr>
          <a:lstStyle/>
          <a:p>
            <a:r>
              <a:rPr lang="vi-VN" sz="1800" b="1" i="1" u="none" strike="noStrike" dirty="0">
                <a:solidFill>
                  <a:schemeClr val="accent1"/>
                </a:solidFill>
                <a:effectLst/>
                <a:latin typeface="Barlow" panose="00000500000000000000" pitchFamily="2" charset="-93"/>
              </a:rPr>
              <a:t>Sơ đồ usecase của actor Nhân viên quản lý</a:t>
            </a:r>
            <a:endParaRPr lang="vi-VN" b="1" i="1" dirty="0">
              <a:solidFill>
                <a:schemeClr val="accent1"/>
              </a:solidFill>
              <a:latin typeface="Barlow" panose="00000500000000000000" pitchFamily="2" charset="-93"/>
            </a:endParaRPr>
          </a:p>
        </p:txBody>
      </p:sp>
      <p:pic>
        <p:nvPicPr>
          <p:cNvPr id="7170" name="Picture 2">
            <a:extLst>
              <a:ext uri="{FF2B5EF4-FFF2-40B4-BE49-F238E27FC236}">
                <a16:creationId xmlns:a16="http://schemas.microsoft.com/office/drawing/2014/main" id="{EF391BC3-5ED8-2564-43E7-7B6C2FF12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170" y="652033"/>
            <a:ext cx="4235332" cy="403127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5;p43">
            <a:extLst>
              <a:ext uri="{FF2B5EF4-FFF2-40B4-BE49-F238E27FC236}">
                <a16:creationId xmlns:a16="http://schemas.microsoft.com/office/drawing/2014/main" id="{CC985C02-0130-5098-9D60-7821BB4721E0}"/>
              </a:ext>
            </a:extLst>
          </p:cNvPr>
          <p:cNvSpPr txBox="1">
            <a:spLocks/>
          </p:cNvSpPr>
          <p:nvPr/>
        </p:nvSpPr>
        <p:spPr>
          <a:xfrm>
            <a:off x="378069" y="90855"/>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Sơ đồ use case</a:t>
            </a:r>
          </a:p>
          <a:p>
            <a:endParaRPr lang="vi-VN" sz="1800" dirty="0">
              <a:solidFill>
                <a:schemeClr val="bg1">
                  <a:lumMod val="10000"/>
                </a:schemeClr>
              </a:solidFill>
              <a:latin typeface="Barlow" panose="00000500000000000000" pitchFamily="2" charset="-93"/>
            </a:endParaRPr>
          </a:p>
          <a:p>
            <a:endParaRPr lang="vi-VN" sz="1800" dirty="0">
              <a:solidFill>
                <a:schemeClr val="bg1">
                  <a:lumMod val="10000"/>
                </a:schemeClr>
              </a:solidFill>
              <a:latin typeface="Barlow" panose="00000500000000000000" pitchFamily="2" charset="-93"/>
            </a:endParaRPr>
          </a:p>
        </p:txBody>
      </p:sp>
    </p:spTree>
    <p:extLst>
      <p:ext uri="{BB962C8B-B14F-4D97-AF65-F5344CB8AC3E}">
        <p14:creationId xmlns:p14="http://schemas.microsoft.com/office/powerpoint/2010/main" val="281458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10" name="TextBox 9">
            <a:extLst>
              <a:ext uri="{FF2B5EF4-FFF2-40B4-BE49-F238E27FC236}">
                <a16:creationId xmlns:a16="http://schemas.microsoft.com/office/drawing/2014/main" id="{D15C1E13-0546-F82D-3EA4-73E01B3F8A6B}"/>
              </a:ext>
            </a:extLst>
          </p:cNvPr>
          <p:cNvSpPr txBox="1"/>
          <p:nvPr/>
        </p:nvSpPr>
        <p:spPr>
          <a:xfrm>
            <a:off x="2028675" y="4683311"/>
            <a:ext cx="5086649" cy="369332"/>
          </a:xfrm>
          <a:prstGeom prst="rect">
            <a:avLst/>
          </a:prstGeom>
          <a:gradFill flip="none" rotWithShape="1">
            <a:gsLst>
              <a:gs pos="0">
                <a:schemeClr val="accent2"/>
              </a:gs>
              <a:gs pos="40000">
                <a:schemeClr val="accent2"/>
              </a:gs>
              <a:gs pos="57000">
                <a:schemeClr val="accent6"/>
              </a:gs>
              <a:gs pos="97000">
                <a:schemeClr val="accent6">
                  <a:alpha val="0"/>
                </a:schemeClr>
              </a:gs>
            </a:gsLst>
            <a:path path="circle">
              <a:fillToRect l="50000" t="50000" r="50000" b="50000"/>
            </a:path>
            <a:tileRect/>
          </a:gradFill>
        </p:spPr>
        <p:txBody>
          <a:bodyPr wrap="none" rtlCol="0">
            <a:spAutoFit/>
          </a:bodyPr>
          <a:lstStyle/>
          <a:p>
            <a:r>
              <a:rPr lang="vi-VN" sz="1800" b="1" i="1" u="none" strike="noStrike" dirty="0">
                <a:solidFill>
                  <a:schemeClr val="accent1"/>
                </a:solidFill>
                <a:effectLst/>
                <a:latin typeface="Barlow" panose="00000500000000000000" pitchFamily="2" charset="-93"/>
              </a:rPr>
              <a:t>Sơ đồ usecase của actor Nhân viên xử lý đơn hàng</a:t>
            </a:r>
            <a:endParaRPr lang="vi-VN" b="1" i="1" dirty="0">
              <a:solidFill>
                <a:schemeClr val="accent1"/>
              </a:solidFill>
              <a:latin typeface="Barlow" panose="00000500000000000000" pitchFamily="2" charset="-93"/>
            </a:endParaRPr>
          </a:p>
        </p:txBody>
      </p:sp>
      <p:pic>
        <p:nvPicPr>
          <p:cNvPr id="8194" name="Picture 2">
            <a:extLst>
              <a:ext uri="{FF2B5EF4-FFF2-40B4-BE49-F238E27FC236}">
                <a16:creationId xmlns:a16="http://schemas.microsoft.com/office/drawing/2014/main" id="{35DB50F3-23C8-071B-3846-7CFF473DE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990" y="622721"/>
            <a:ext cx="6065695" cy="406059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5;p43">
            <a:extLst>
              <a:ext uri="{FF2B5EF4-FFF2-40B4-BE49-F238E27FC236}">
                <a16:creationId xmlns:a16="http://schemas.microsoft.com/office/drawing/2014/main" id="{C7E0EA53-E53F-63F4-33D5-4F29F7FC20B2}"/>
              </a:ext>
            </a:extLst>
          </p:cNvPr>
          <p:cNvSpPr txBox="1">
            <a:spLocks/>
          </p:cNvSpPr>
          <p:nvPr/>
        </p:nvSpPr>
        <p:spPr>
          <a:xfrm>
            <a:off x="378069" y="90855"/>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Sơ đồ use case</a:t>
            </a:r>
          </a:p>
          <a:p>
            <a:endParaRPr lang="vi-VN" sz="1800" dirty="0">
              <a:solidFill>
                <a:schemeClr val="bg1">
                  <a:lumMod val="10000"/>
                </a:schemeClr>
              </a:solidFill>
              <a:latin typeface="Barlow" panose="00000500000000000000" pitchFamily="2" charset="-93"/>
            </a:endParaRPr>
          </a:p>
          <a:p>
            <a:endParaRPr lang="vi-VN" sz="1800" dirty="0">
              <a:solidFill>
                <a:schemeClr val="bg1">
                  <a:lumMod val="10000"/>
                </a:schemeClr>
              </a:solidFill>
              <a:latin typeface="Barlow" panose="00000500000000000000" pitchFamily="2" charset="-93"/>
            </a:endParaRPr>
          </a:p>
        </p:txBody>
      </p:sp>
    </p:spTree>
    <p:extLst>
      <p:ext uri="{BB962C8B-B14F-4D97-AF65-F5344CB8AC3E}">
        <p14:creationId xmlns:p14="http://schemas.microsoft.com/office/powerpoint/2010/main" val="235180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8" name="Google Shape;955;p43">
            <a:extLst>
              <a:ext uri="{FF2B5EF4-FFF2-40B4-BE49-F238E27FC236}">
                <a16:creationId xmlns:a16="http://schemas.microsoft.com/office/drawing/2014/main" id="{8B975CCE-1717-9A79-CDDD-F8B829C959AA}"/>
              </a:ext>
            </a:extLst>
          </p:cNvPr>
          <p:cNvSpPr txBox="1">
            <a:spLocks/>
          </p:cNvSpPr>
          <p:nvPr/>
        </p:nvSpPr>
        <p:spPr>
          <a:xfrm>
            <a:off x="2535114" y="0"/>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THIẾT KẾ CƠ SỞ DỮ LIỆU</a:t>
            </a:r>
            <a:endParaRPr lang="vi-VN" sz="1800" dirty="0">
              <a:solidFill>
                <a:schemeClr val="bg1">
                  <a:lumMod val="10000"/>
                </a:schemeClr>
              </a:solidFill>
              <a:latin typeface="Barlow" panose="00000500000000000000" pitchFamily="2" charset="-93"/>
            </a:endParaRPr>
          </a:p>
        </p:txBody>
      </p:sp>
      <p:pic>
        <p:nvPicPr>
          <p:cNvPr id="9218" name="Picture 2">
            <a:extLst>
              <a:ext uri="{FF2B5EF4-FFF2-40B4-BE49-F238E27FC236}">
                <a16:creationId xmlns:a16="http://schemas.microsoft.com/office/drawing/2014/main" id="{A47A4D88-BD1A-F991-3694-FD401FD80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12" y="606710"/>
            <a:ext cx="7364976" cy="431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8" name="Google Shape;955;p43">
            <a:extLst>
              <a:ext uri="{FF2B5EF4-FFF2-40B4-BE49-F238E27FC236}">
                <a16:creationId xmlns:a16="http://schemas.microsoft.com/office/drawing/2014/main" id="{8B975CCE-1717-9A79-CDDD-F8B829C959AA}"/>
              </a:ext>
            </a:extLst>
          </p:cNvPr>
          <p:cNvSpPr txBox="1">
            <a:spLocks/>
          </p:cNvSpPr>
          <p:nvPr/>
        </p:nvSpPr>
        <p:spPr>
          <a:xfrm>
            <a:off x="2879480" y="0"/>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KIẾN TRÚC HỆ THỐNG</a:t>
            </a:r>
            <a:endParaRPr lang="vi-VN" sz="1800" dirty="0">
              <a:solidFill>
                <a:schemeClr val="bg1">
                  <a:lumMod val="10000"/>
                </a:schemeClr>
              </a:solidFill>
              <a:latin typeface="Barlow" panose="00000500000000000000" pitchFamily="2" charset="-93"/>
            </a:endParaRPr>
          </a:p>
        </p:txBody>
      </p:sp>
      <p:pic>
        <p:nvPicPr>
          <p:cNvPr id="10242" name="Picture 2">
            <a:extLst>
              <a:ext uri="{FF2B5EF4-FFF2-40B4-BE49-F238E27FC236}">
                <a16:creationId xmlns:a16="http://schemas.microsoft.com/office/drawing/2014/main" id="{7FB37495-5509-AD27-F69E-3A8845BA69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1" t="824" r="1131" b="2633"/>
          <a:stretch/>
        </p:blipFill>
        <p:spPr bwMode="auto">
          <a:xfrm>
            <a:off x="41831" y="606710"/>
            <a:ext cx="9060338" cy="406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1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8" name="Google Shape;955;p43">
            <a:extLst>
              <a:ext uri="{FF2B5EF4-FFF2-40B4-BE49-F238E27FC236}">
                <a16:creationId xmlns:a16="http://schemas.microsoft.com/office/drawing/2014/main" id="{8B975CCE-1717-9A79-CDDD-F8B829C959AA}"/>
              </a:ext>
            </a:extLst>
          </p:cNvPr>
          <p:cNvSpPr txBox="1">
            <a:spLocks/>
          </p:cNvSpPr>
          <p:nvPr/>
        </p:nvSpPr>
        <p:spPr>
          <a:xfrm>
            <a:off x="0" y="465992"/>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
        <p:nvSpPr>
          <p:cNvPr id="2" name="Google Shape;955;p43">
            <a:extLst>
              <a:ext uri="{FF2B5EF4-FFF2-40B4-BE49-F238E27FC236}">
                <a16:creationId xmlns:a16="http://schemas.microsoft.com/office/drawing/2014/main" id="{2288E4F7-ACF3-3E4A-7B87-34709B2E382A}"/>
              </a:ext>
            </a:extLst>
          </p:cNvPr>
          <p:cNvSpPr txBox="1">
            <a:spLocks/>
          </p:cNvSpPr>
          <p:nvPr/>
        </p:nvSpPr>
        <p:spPr>
          <a:xfrm>
            <a:off x="498231" y="1104859"/>
            <a:ext cx="8147538" cy="35726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vi-VN" sz="2200" b="1" dirty="0">
                <a:solidFill>
                  <a:schemeClr val="accent1"/>
                </a:solidFill>
                <a:latin typeface="Barlow" panose="00000500000000000000" pitchFamily="2" charset="-93"/>
              </a:rPr>
              <a:t>Mục tiêu kiểm thử</a:t>
            </a:r>
            <a:endParaRPr lang="vi-VN" sz="1800" dirty="0">
              <a:solidFill>
                <a:schemeClr val="bg1">
                  <a:lumMod val="10000"/>
                </a:schemeClr>
              </a:solidFill>
              <a:latin typeface="Barlow" panose="00000500000000000000" pitchFamily="2" charset="-93"/>
            </a:endParaRPr>
          </a:p>
          <a:p>
            <a:pPr marL="539750" indent="-285750">
              <a:spcBef>
                <a:spcPts val="600"/>
              </a:spcBef>
              <a:buFont typeface="Arial" panose="020B0604020202020204" pitchFamily="34" charset="0"/>
              <a:buChar char="•"/>
            </a:pPr>
            <a:r>
              <a:rPr lang="vi-VN" sz="1800" b="0" u="none" strike="noStrike" dirty="0">
                <a:solidFill>
                  <a:srgbClr val="000000"/>
                </a:solidFill>
                <a:effectLst/>
                <a:latin typeface="Barlow" panose="00000500000000000000" pitchFamily="2" charset="-93"/>
              </a:rPr>
              <a:t>Kiểm thử tính khả dụng</a:t>
            </a:r>
            <a:endParaRPr lang="vi-VN" sz="1800" b="0" u="none" strike="noStrike" dirty="0">
              <a:solidFill>
                <a:schemeClr val="bg1">
                  <a:lumMod val="10000"/>
                </a:schemeClr>
              </a:solidFill>
              <a:effectLst/>
              <a:latin typeface="Barlow" panose="00000500000000000000" pitchFamily="2" charset="-93"/>
            </a:endParaRPr>
          </a:p>
          <a:p>
            <a:pPr marL="539750" indent="-285750">
              <a:spcBef>
                <a:spcPts val="600"/>
              </a:spcBef>
              <a:buFont typeface="Arial" panose="020B0604020202020204" pitchFamily="34" charset="0"/>
              <a:buChar char="•"/>
            </a:pPr>
            <a:r>
              <a:rPr lang="vi-VN" sz="1800" b="0" u="none" strike="noStrike" dirty="0">
                <a:solidFill>
                  <a:srgbClr val="000000"/>
                </a:solidFill>
                <a:effectLst/>
                <a:latin typeface="Barlow" panose="00000500000000000000" pitchFamily="2" charset="-93"/>
              </a:rPr>
              <a:t>Kiểm thử chức năng tập trung</a:t>
            </a:r>
          </a:p>
          <a:p>
            <a:pPr marL="539750" indent="-285750">
              <a:spcBef>
                <a:spcPts val="600"/>
              </a:spcBef>
              <a:buFont typeface="Arial" panose="020B0604020202020204" pitchFamily="34" charset="0"/>
              <a:buChar char="•"/>
            </a:pPr>
            <a:r>
              <a:rPr lang="vi-VN" sz="1800" b="0" u="none" strike="noStrike" dirty="0">
                <a:solidFill>
                  <a:srgbClr val="000000"/>
                </a:solidFill>
                <a:effectLst/>
                <a:latin typeface="Barlow" panose="00000500000000000000" pitchFamily="2" charset="-93"/>
              </a:rPr>
              <a:t>Kiểm thử tính tương thích</a:t>
            </a:r>
            <a:endParaRPr lang="vi-VN" sz="1800" dirty="0">
              <a:latin typeface="Barlow" panose="00000500000000000000" pitchFamily="2" charset="-93"/>
            </a:endParaRPr>
          </a:p>
          <a:p>
            <a:pPr marL="539750" indent="-285750">
              <a:spcBef>
                <a:spcPts val="600"/>
              </a:spcBef>
              <a:buFont typeface="Arial" panose="020B0604020202020204" pitchFamily="34" charset="0"/>
              <a:buChar char="•"/>
            </a:pPr>
            <a:r>
              <a:rPr lang="vi-VN" sz="1800" b="0" u="none" strike="noStrike" dirty="0">
                <a:solidFill>
                  <a:srgbClr val="000000"/>
                </a:solidFill>
                <a:effectLst/>
                <a:latin typeface="Barlow" panose="00000500000000000000" pitchFamily="2" charset="-93"/>
              </a:rPr>
              <a:t>Kiểm thử cơ sở dữ liệu</a:t>
            </a:r>
          </a:p>
          <a:p>
            <a:pPr marL="539750" indent="-285750">
              <a:spcBef>
                <a:spcPts val="600"/>
              </a:spcBef>
              <a:buFont typeface="Arial" panose="020B0604020202020204" pitchFamily="34" charset="0"/>
              <a:buChar char="•"/>
            </a:pPr>
            <a:r>
              <a:rPr lang="vi-VN" sz="1800" b="0" u="none" strike="noStrike" dirty="0">
                <a:solidFill>
                  <a:srgbClr val="000000"/>
                </a:solidFill>
                <a:effectLst/>
                <a:latin typeface="Barlow" panose="00000500000000000000" pitchFamily="2" charset="-93"/>
              </a:rPr>
              <a:t>Kiểm thử tính bảo mật</a:t>
            </a:r>
            <a:endParaRPr lang="vi-VN" sz="1800" dirty="0">
              <a:solidFill>
                <a:schemeClr val="bg1">
                  <a:lumMod val="10000"/>
                </a:schemeClr>
              </a:solidFill>
              <a:latin typeface="Barlow" panose="00000500000000000000" pitchFamily="2" charset="-93"/>
            </a:endParaRPr>
          </a:p>
        </p:txBody>
      </p:sp>
    </p:spTree>
    <p:extLst>
      <p:ext uri="{BB962C8B-B14F-4D97-AF65-F5344CB8AC3E}">
        <p14:creationId xmlns:p14="http://schemas.microsoft.com/office/powerpoint/2010/main" val="28736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8" name="Google Shape;955;p43">
            <a:extLst>
              <a:ext uri="{FF2B5EF4-FFF2-40B4-BE49-F238E27FC236}">
                <a16:creationId xmlns:a16="http://schemas.microsoft.com/office/drawing/2014/main" id="{8B975CCE-1717-9A79-CDDD-F8B829C959AA}"/>
              </a:ext>
            </a:extLst>
          </p:cNvPr>
          <p:cNvSpPr txBox="1">
            <a:spLocks/>
          </p:cNvSpPr>
          <p:nvPr/>
        </p:nvSpPr>
        <p:spPr>
          <a:xfrm>
            <a:off x="0" y="465992"/>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
        <p:nvSpPr>
          <p:cNvPr id="2" name="Google Shape;955;p43">
            <a:extLst>
              <a:ext uri="{FF2B5EF4-FFF2-40B4-BE49-F238E27FC236}">
                <a16:creationId xmlns:a16="http://schemas.microsoft.com/office/drawing/2014/main" id="{2288E4F7-ACF3-3E4A-7B87-34709B2E382A}"/>
              </a:ext>
            </a:extLst>
          </p:cNvPr>
          <p:cNvSpPr txBox="1">
            <a:spLocks/>
          </p:cNvSpPr>
          <p:nvPr/>
        </p:nvSpPr>
        <p:spPr>
          <a:xfrm>
            <a:off x="498231" y="1104859"/>
            <a:ext cx="8147538" cy="35726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200" b="1" dirty="0">
                <a:solidFill>
                  <a:schemeClr val="accent1"/>
                </a:solidFill>
                <a:latin typeface="Barlow" panose="00000500000000000000" pitchFamily="2" charset="-93"/>
              </a:rPr>
              <a:t>Kịch bản kiểm thử</a:t>
            </a:r>
          </a:p>
          <a:p>
            <a:pPr marL="539750" indent="-363538">
              <a:spcBef>
                <a:spcPts val="1200"/>
              </a:spcBef>
            </a:pPr>
            <a:r>
              <a:rPr lang="vi-VN" sz="1800" b="1" i="1" dirty="0">
                <a:solidFill>
                  <a:schemeClr val="bg1">
                    <a:lumMod val="10000"/>
                  </a:schemeClr>
                </a:solidFill>
                <a:latin typeface="Barlow" panose="00000500000000000000" pitchFamily="2" charset="-93"/>
              </a:rPr>
              <a:t>Phần cứng:</a:t>
            </a:r>
          </a:p>
          <a:p>
            <a:pPr marL="714375" indent="-268288" defTabSz="903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CPU: Intel® Core™ i5-10300H @ 2.50GHz (8 CPUs), ~2.5GHz</a:t>
            </a:r>
          </a:p>
          <a:p>
            <a:pPr marL="714375" indent="-268288" defTabSz="903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Ram: 8GB DDR4, 3200 MHz</a:t>
            </a:r>
          </a:p>
          <a:p>
            <a:pPr marL="714375" indent="-268288" defTabSz="903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Hệ điều hành: Windows 11</a:t>
            </a:r>
          </a:p>
          <a:p>
            <a:pPr marL="539750" indent="-363538">
              <a:spcBef>
                <a:spcPts val="1200"/>
              </a:spcBef>
            </a:pPr>
            <a:r>
              <a:rPr lang="vi-VN" sz="1800" b="1" i="1" dirty="0">
                <a:solidFill>
                  <a:schemeClr val="bg1">
                    <a:lumMod val="10000"/>
                  </a:schemeClr>
                </a:solidFill>
                <a:latin typeface="Barlow" panose="00000500000000000000" pitchFamily="2" charset="-93"/>
              </a:rPr>
              <a:t>Phần mềm:</a:t>
            </a:r>
          </a:p>
          <a:p>
            <a:pPr marL="714375" indent="-268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Trình duyệt: Google Chrome, Mozilla Firefox, và Microsoft Edge</a:t>
            </a:r>
          </a:p>
          <a:p>
            <a:pPr marL="714375" indent="-268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Công cụ: Postman</a:t>
            </a:r>
          </a:p>
        </p:txBody>
      </p:sp>
    </p:spTree>
    <p:extLst>
      <p:ext uri="{BB962C8B-B14F-4D97-AF65-F5344CB8AC3E}">
        <p14:creationId xmlns:p14="http://schemas.microsoft.com/office/powerpoint/2010/main" val="25775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8" name="Google Shape;955;p43">
            <a:extLst>
              <a:ext uri="{FF2B5EF4-FFF2-40B4-BE49-F238E27FC236}">
                <a16:creationId xmlns:a16="http://schemas.microsoft.com/office/drawing/2014/main" id="{8B975CCE-1717-9A79-CDDD-F8B829C959AA}"/>
              </a:ext>
            </a:extLst>
          </p:cNvPr>
          <p:cNvSpPr txBox="1">
            <a:spLocks/>
          </p:cNvSpPr>
          <p:nvPr/>
        </p:nvSpPr>
        <p:spPr>
          <a:xfrm>
            <a:off x="0" y="465992"/>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
        <p:nvSpPr>
          <p:cNvPr id="2" name="Google Shape;955;p43">
            <a:extLst>
              <a:ext uri="{FF2B5EF4-FFF2-40B4-BE49-F238E27FC236}">
                <a16:creationId xmlns:a16="http://schemas.microsoft.com/office/drawing/2014/main" id="{2288E4F7-ACF3-3E4A-7B87-34709B2E382A}"/>
              </a:ext>
            </a:extLst>
          </p:cNvPr>
          <p:cNvSpPr txBox="1">
            <a:spLocks/>
          </p:cNvSpPr>
          <p:nvPr/>
        </p:nvSpPr>
        <p:spPr>
          <a:xfrm>
            <a:off x="498231" y="1104859"/>
            <a:ext cx="8147538" cy="35726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200" b="1" dirty="0">
                <a:solidFill>
                  <a:schemeClr val="accent1"/>
                </a:solidFill>
                <a:latin typeface="Barlow" panose="00000500000000000000" pitchFamily="2" charset="-93"/>
              </a:rPr>
              <a:t>Kết quả kiểm thử</a:t>
            </a:r>
          </a:p>
          <a:p>
            <a:pPr marL="539750" indent="-363538">
              <a:spcBef>
                <a:spcPts val="1200"/>
              </a:spcBef>
            </a:pPr>
            <a:r>
              <a:rPr lang="vi-VN" sz="1800" b="1" i="1" dirty="0">
                <a:solidFill>
                  <a:schemeClr val="bg1">
                    <a:lumMod val="10000"/>
                  </a:schemeClr>
                </a:solidFill>
                <a:latin typeface="Barlow" panose="00000500000000000000" pitchFamily="2" charset="-93"/>
              </a:rPr>
              <a:t>Phần cứng:</a:t>
            </a:r>
          </a:p>
          <a:p>
            <a:pPr marL="714375" indent="-268288" defTabSz="903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CPU: Intel® Core™ i5-10300H @ 2.50GHz (8 CPUs), ~2.5GHz</a:t>
            </a:r>
          </a:p>
          <a:p>
            <a:pPr marL="714375" indent="-268288" defTabSz="903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Ram: 8GB DDR4, 3200 MHz</a:t>
            </a:r>
          </a:p>
          <a:p>
            <a:pPr marL="714375" indent="-268288" defTabSz="903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Hệ điều hành: Windows 11</a:t>
            </a:r>
          </a:p>
          <a:p>
            <a:pPr marL="539750" indent="-363538">
              <a:spcBef>
                <a:spcPts val="1200"/>
              </a:spcBef>
            </a:pPr>
            <a:r>
              <a:rPr lang="vi-VN" sz="1800" b="1" i="1" dirty="0">
                <a:solidFill>
                  <a:schemeClr val="bg1">
                    <a:lumMod val="10000"/>
                  </a:schemeClr>
                </a:solidFill>
                <a:latin typeface="Barlow" panose="00000500000000000000" pitchFamily="2" charset="-93"/>
              </a:rPr>
              <a:t>Phần mềm:</a:t>
            </a:r>
          </a:p>
          <a:p>
            <a:pPr marL="714375" indent="-268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Trình duyệt: Google Chrome, Mozilla Firefox, và Microsoft Edge</a:t>
            </a:r>
          </a:p>
          <a:p>
            <a:pPr marL="714375" indent="-268288">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Công cụ: Postman</a:t>
            </a:r>
          </a:p>
        </p:txBody>
      </p:sp>
    </p:spTree>
    <p:extLst>
      <p:ext uri="{BB962C8B-B14F-4D97-AF65-F5344CB8AC3E}">
        <p14:creationId xmlns:p14="http://schemas.microsoft.com/office/powerpoint/2010/main" val="65726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E8CC757-F071-C856-B374-CFEF075BE93B}"/>
              </a:ext>
            </a:extLst>
          </p:cNvPr>
          <p:cNvGraphicFramePr>
            <a:graphicFrameLocks noGrp="1"/>
          </p:cNvGraphicFramePr>
          <p:nvPr>
            <p:extLst>
              <p:ext uri="{D42A27DB-BD31-4B8C-83A1-F6EECF244321}">
                <p14:modId xmlns:p14="http://schemas.microsoft.com/office/powerpoint/2010/main" val="430473078"/>
              </p:ext>
            </p:extLst>
          </p:nvPr>
        </p:nvGraphicFramePr>
        <p:xfrm>
          <a:off x="52751" y="683484"/>
          <a:ext cx="9038493" cy="4183444"/>
        </p:xfrm>
        <a:graphic>
          <a:graphicData uri="http://schemas.openxmlformats.org/drawingml/2006/table">
            <a:tbl>
              <a:tblPr/>
              <a:tblGrid>
                <a:gridCol w="1382939">
                  <a:extLst>
                    <a:ext uri="{9D8B030D-6E8A-4147-A177-3AD203B41FA5}">
                      <a16:colId xmlns:a16="http://schemas.microsoft.com/office/drawing/2014/main" val="910616350"/>
                    </a:ext>
                  </a:extLst>
                </a:gridCol>
                <a:gridCol w="1025389">
                  <a:extLst>
                    <a:ext uri="{9D8B030D-6E8A-4147-A177-3AD203B41FA5}">
                      <a16:colId xmlns:a16="http://schemas.microsoft.com/office/drawing/2014/main" val="1153944109"/>
                    </a:ext>
                  </a:extLst>
                </a:gridCol>
                <a:gridCol w="2480872">
                  <a:extLst>
                    <a:ext uri="{9D8B030D-6E8A-4147-A177-3AD203B41FA5}">
                      <a16:colId xmlns:a16="http://schemas.microsoft.com/office/drawing/2014/main" val="1704895309"/>
                    </a:ext>
                  </a:extLst>
                </a:gridCol>
                <a:gridCol w="1581372">
                  <a:extLst>
                    <a:ext uri="{9D8B030D-6E8A-4147-A177-3AD203B41FA5}">
                      <a16:colId xmlns:a16="http://schemas.microsoft.com/office/drawing/2014/main" val="1150515254"/>
                    </a:ext>
                  </a:extLst>
                </a:gridCol>
                <a:gridCol w="1218674">
                  <a:extLst>
                    <a:ext uri="{9D8B030D-6E8A-4147-A177-3AD203B41FA5}">
                      <a16:colId xmlns:a16="http://schemas.microsoft.com/office/drawing/2014/main" val="3549895774"/>
                    </a:ext>
                  </a:extLst>
                </a:gridCol>
                <a:gridCol w="1349247">
                  <a:extLst>
                    <a:ext uri="{9D8B030D-6E8A-4147-A177-3AD203B41FA5}">
                      <a16:colId xmlns:a16="http://schemas.microsoft.com/office/drawing/2014/main" val="2669587355"/>
                    </a:ext>
                  </a:extLst>
                </a:gridCol>
              </a:tblGrid>
              <a:tr h="536246">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TestCase</a:t>
                      </a:r>
                      <a:endParaRPr lang="vi-VN" sz="1500">
                        <a:effectLst/>
                        <a:highlight>
                          <a:srgbClr val="CCCCCC"/>
                        </a:highligh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Tiền điều kiện</a:t>
                      </a:r>
                      <a:endParaRPr lang="vi-VN" sz="1500">
                        <a:effectLst/>
                        <a:highlight>
                          <a:srgbClr val="CCCCCC"/>
                        </a:highligh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Các bước kiểm tra</a:t>
                      </a:r>
                      <a:endParaRPr lang="vi-VN" sz="1500" dirty="0">
                        <a:effectLst/>
                        <a:highlight>
                          <a:srgbClr val="CCCCCC"/>
                        </a:highligh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Kết quả mong đợi</a:t>
                      </a:r>
                      <a:endParaRPr lang="vi-VN" sz="1500" dirty="0">
                        <a:effectLst/>
                        <a:highlight>
                          <a:srgbClr val="CCCCCC"/>
                        </a:highligh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hiện tại</a:t>
                      </a:r>
                      <a:endParaRPr lang="vi-VN" sz="1500">
                        <a:effectLst/>
                        <a:highlight>
                          <a:srgbClr val="CCCCCC"/>
                        </a:highligh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Ngày kiểm thử</a:t>
                      </a:r>
                      <a:endParaRPr lang="vi-VN" sz="1500">
                        <a:effectLst/>
                        <a:highlight>
                          <a:srgbClr val="CCCCCC"/>
                        </a:highligh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3868965562"/>
                  </a:ext>
                </a:extLst>
              </a:tr>
              <a:tr h="998246">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Đăng ký (phía khách hàng)</a:t>
                      </a:r>
                      <a:endParaRPr lang="vi-VN" sz="1500" dirty="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Không</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a:solidFill>
                            <a:srgbClr val="000000"/>
                          </a:solidFill>
                          <a:effectLst/>
                          <a:latin typeface="Barlow" panose="00000500000000000000" pitchFamily="2" charset="-93"/>
                        </a:rPr>
                        <a:t>1. Truy cập website</a:t>
                      </a:r>
                      <a:endParaRPr lang="vi-VN" sz="1500">
                        <a:effectLst/>
                        <a:latin typeface="Barlow" panose="00000500000000000000" pitchFamily="2" charset="-93"/>
                      </a:endParaRPr>
                    </a:p>
                    <a:p>
                      <a:pPr rtl="0" fontAlgn="ctr">
                        <a:spcBef>
                          <a:spcPts val="0"/>
                        </a:spcBef>
                        <a:spcAft>
                          <a:spcPts val="0"/>
                        </a:spcAft>
                      </a:pPr>
                      <a:r>
                        <a:rPr lang="vi-VN" sz="1500" b="0" i="0" u="none" strike="noStrike">
                          <a:solidFill>
                            <a:srgbClr val="000000"/>
                          </a:solidFill>
                          <a:effectLst/>
                          <a:latin typeface="Barlow" panose="00000500000000000000" pitchFamily="2" charset="-93"/>
                        </a:rPr>
                        <a:t>2. Nhập tên đăng   nhập, mật khẩu và xác nhận mật khẩu</a:t>
                      </a:r>
                      <a:endParaRPr lang="vi-VN" sz="1500">
                        <a:effectLst/>
                        <a:latin typeface="Barlow" panose="00000500000000000000" pitchFamily="2" charset="-93"/>
                      </a:endParaRPr>
                    </a:p>
                    <a:p>
                      <a:pPr rtl="0" fontAlgn="ctr">
                        <a:spcBef>
                          <a:spcPts val="0"/>
                        </a:spcBef>
                        <a:spcAft>
                          <a:spcPts val="0"/>
                        </a:spcAft>
                      </a:pPr>
                      <a:r>
                        <a:rPr lang="vi-VN" sz="1500" b="0" i="0" u="none" strike="noStrike">
                          <a:solidFill>
                            <a:srgbClr val="000000"/>
                          </a:solidFill>
                          <a:effectLst/>
                          <a:latin typeface="Barlow" panose="00000500000000000000" pitchFamily="2" charset="-93"/>
                        </a:rPr>
                        <a:t>3. Nhấn nút đăng ký</a:t>
                      </a:r>
                      <a:endParaRPr lang="vi-VN" sz="1500">
                        <a:effectLst/>
                        <a:latin typeface="Barlow" panose="00000500000000000000" pitchFamily="2" charset="-93"/>
                      </a:endParaRPr>
                    </a:p>
                  </a:txBody>
                  <a:tcPr marL="33548" marR="33548" marT="33548" marB="3354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Hiển thị đăng ký thành công và đi đến trang đăng nhập</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574788"/>
                  </a:ext>
                </a:extLst>
              </a:tr>
              <a:tr h="1113791">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Đăng nhập (phía khách hàng)</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Đã có tài khoản</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Nhập tên đăng nhập và mật khẩu</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Nhấn nút đăng nhập (Ngoài ra còn có thể chọn đăng nhập với Google)</a:t>
                      </a:r>
                      <a:endParaRPr lang="vi-VN" sz="1500" dirty="0">
                        <a:effectLst/>
                        <a:latin typeface="Barlow" panose="00000500000000000000" pitchFamily="2" charset="-93"/>
                      </a:endParaRPr>
                    </a:p>
                  </a:txBody>
                  <a:tcPr marL="33548" marR="33548" marT="33548" marB="3354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Hiển thị đăng nhập thành công và đi đến trang chủ của website</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0999656"/>
                  </a:ext>
                </a:extLst>
              </a:tr>
              <a:tr h="1113968">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Đăng nhập (phía nhân viên)</a:t>
                      </a:r>
                      <a:endParaRPr lang="vi-VN" sz="1500" dirty="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F4F4"/>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Đã có tài khoản</a:t>
                      </a:r>
                      <a:endParaRPr lang="vi-VN" sz="150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a:solidFill>
                            <a:srgbClr val="000000"/>
                          </a:solidFill>
                          <a:effectLst/>
                          <a:latin typeface="Barlow" panose="00000500000000000000" pitchFamily="2" charset="-93"/>
                        </a:rPr>
                        <a:t>1. Truy cập website đến trang đăng nhập cho nhân viên</a:t>
                      </a:r>
                      <a:endParaRPr lang="vi-VN" sz="1500">
                        <a:effectLst/>
                        <a:latin typeface="Barlow" panose="00000500000000000000" pitchFamily="2" charset="-93"/>
                      </a:endParaRPr>
                    </a:p>
                    <a:p>
                      <a:pPr rtl="0" fontAlgn="ctr">
                        <a:spcBef>
                          <a:spcPts val="0"/>
                        </a:spcBef>
                        <a:spcAft>
                          <a:spcPts val="0"/>
                        </a:spcAft>
                      </a:pPr>
                      <a:r>
                        <a:rPr lang="vi-VN" sz="1500" b="0" i="0" u="none" strike="noStrike">
                          <a:solidFill>
                            <a:srgbClr val="000000"/>
                          </a:solidFill>
                          <a:effectLst/>
                          <a:latin typeface="Barlow" panose="00000500000000000000" pitchFamily="2" charset="-93"/>
                        </a:rPr>
                        <a:t>2. Nhập tên đăng nhập và mật khẩu</a:t>
                      </a:r>
                      <a:endParaRPr lang="vi-VN" sz="1500">
                        <a:effectLst/>
                        <a:latin typeface="Barlow" panose="00000500000000000000" pitchFamily="2" charset="-93"/>
                      </a:endParaRPr>
                    </a:p>
                    <a:p>
                      <a:pPr rtl="0" fontAlgn="ctr">
                        <a:spcBef>
                          <a:spcPts val="0"/>
                        </a:spcBef>
                        <a:spcAft>
                          <a:spcPts val="0"/>
                        </a:spcAft>
                      </a:pPr>
                      <a:r>
                        <a:rPr lang="vi-VN" sz="1500" b="0" i="0" u="none" strike="noStrike">
                          <a:solidFill>
                            <a:srgbClr val="000000"/>
                          </a:solidFill>
                          <a:effectLst/>
                          <a:latin typeface="Barlow" panose="00000500000000000000" pitchFamily="2" charset="-93"/>
                        </a:rPr>
                        <a:t>3. Nhấn nút đăng nhập</a:t>
                      </a:r>
                      <a:endParaRPr lang="vi-VN" sz="1500">
                        <a:effectLst/>
                        <a:latin typeface="Barlow" panose="00000500000000000000" pitchFamily="2" charset="-93"/>
                      </a:endParaRPr>
                    </a:p>
                  </a:txBody>
                  <a:tcPr marL="33548" marR="33548" marT="33548" marB="3354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Hiển thị đăng nhập thành công và đi đến trang theo đúng chức vụ của nhân viên</a:t>
                      </a:r>
                      <a:endParaRPr lang="vi-VN" sz="1500" dirty="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15/04/2024</a:t>
                      </a:r>
                      <a:endParaRPr lang="vi-VN" sz="1500" dirty="0">
                        <a:effectLst/>
                        <a:latin typeface="Barlow" panose="00000500000000000000" pitchFamily="2" charset="-93"/>
                      </a:endParaRPr>
                    </a:p>
                  </a:txBody>
                  <a:tcPr marL="33628" marR="33628" marT="33628" marB="3362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452587"/>
                  </a:ext>
                </a:extLst>
              </a:tr>
            </a:tbl>
          </a:graphicData>
        </a:graphic>
      </p:graphicFrame>
      <p:sp>
        <p:nvSpPr>
          <p:cNvPr id="9" name="Rectangle 1">
            <a:extLst>
              <a:ext uri="{FF2B5EF4-FFF2-40B4-BE49-F238E27FC236}">
                <a16:creationId xmlns:a16="http://schemas.microsoft.com/office/drawing/2014/main" id="{94488E24-09B2-FF1E-5E8D-88B0709B3CD3}"/>
              </a:ext>
            </a:extLst>
          </p:cNvPr>
          <p:cNvSpPr>
            <a:spLocks noChangeArrowheads="1"/>
          </p:cNvSpPr>
          <p:nvPr/>
        </p:nvSpPr>
        <p:spPr bwMode="auto">
          <a:xfrm>
            <a:off x="-1067460" y="978585"/>
            <a:ext cx="22044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0" name="Google Shape;955;p43">
            <a:extLst>
              <a:ext uri="{FF2B5EF4-FFF2-40B4-BE49-F238E27FC236}">
                <a16:creationId xmlns:a16="http://schemas.microsoft.com/office/drawing/2014/main" id="{80F982E6-10F1-0010-350D-01E2C62DEF15}"/>
              </a:ext>
            </a:extLst>
          </p:cNvPr>
          <p:cNvSpPr txBox="1">
            <a:spLocks/>
          </p:cNvSpPr>
          <p:nvPr/>
        </p:nvSpPr>
        <p:spPr>
          <a:xfrm>
            <a:off x="2879478" y="76774"/>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6" name="Google Shape;805;p38">
            <a:extLst>
              <a:ext uri="{FF2B5EF4-FFF2-40B4-BE49-F238E27FC236}">
                <a16:creationId xmlns:a16="http://schemas.microsoft.com/office/drawing/2014/main" id="{4FF7DD6E-C277-F903-2C23-207D5E4D16C1}"/>
              </a:ext>
            </a:extLst>
          </p:cNvPr>
          <p:cNvSpPr txBox="1">
            <a:spLocks noGrp="1"/>
          </p:cNvSpPr>
          <p:nvPr>
            <p:ph type="title"/>
          </p:nvPr>
        </p:nvSpPr>
        <p:spPr>
          <a:xfrm>
            <a:off x="510140" y="512480"/>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000" b="1" dirty="0">
                <a:latin typeface="Barlow" panose="00000500000000000000" pitchFamily="2" charset="-93"/>
              </a:rPr>
              <a:t>NỘI DUNG</a:t>
            </a:r>
            <a:endParaRPr sz="3000" b="1" dirty="0">
              <a:latin typeface="Barlow" panose="00000500000000000000" pitchFamily="2" charset="-93"/>
            </a:endParaRPr>
          </a:p>
        </p:txBody>
      </p:sp>
      <p:sp>
        <p:nvSpPr>
          <p:cNvPr id="7" name="Google Shape;806;p38">
            <a:extLst>
              <a:ext uri="{FF2B5EF4-FFF2-40B4-BE49-F238E27FC236}">
                <a16:creationId xmlns:a16="http://schemas.microsoft.com/office/drawing/2014/main" id="{5CABD84A-7F20-1A93-946F-DE78CD01E8D7}"/>
              </a:ext>
            </a:extLst>
          </p:cNvPr>
          <p:cNvSpPr txBox="1">
            <a:spLocks/>
          </p:cNvSpPr>
          <p:nvPr/>
        </p:nvSpPr>
        <p:spPr>
          <a:xfrm>
            <a:off x="1735090" y="1291610"/>
            <a:ext cx="21611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0488"/>
            <a:r>
              <a:rPr lang="vi-VN" sz="2400" b="1" dirty="0">
                <a:latin typeface="Barlow" panose="00000500000000000000" pitchFamily="2" charset="-93"/>
              </a:rPr>
              <a:t>Giới thiệu</a:t>
            </a:r>
          </a:p>
        </p:txBody>
      </p:sp>
      <p:sp>
        <p:nvSpPr>
          <p:cNvPr id="8" name="Google Shape;817;p38">
            <a:extLst>
              <a:ext uri="{FF2B5EF4-FFF2-40B4-BE49-F238E27FC236}">
                <a16:creationId xmlns:a16="http://schemas.microsoft.com/office/drawing/2014/main" id="{A206D543-443E-0B14-AC16-7B5029F95BB1}"/>
              </a:ext>
            </a:extLst>
          </p:cNvPr>
          <p:cNvSpPr txBox="1">
            <a:spLocks/>
          </p:cNvSpPr>
          <p:nvPr/>
        </p:nvSpPr>
        <p:spPr>
          <a:xfrm>
            <a:off x="1240290" y="1210178"/>
            <a:ext cx="567000" cy="567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a:solidFill>
                  <a:srgbClr val="0070C0"/>
                </a:solidFill>
                <a:latin typeface="Barlow" panose="00000500000000000000" pitchFamily="2" charset="-93"/>
              </a:rPr>
              <a:t>01</a:t>
            </a:r>
            <a:endParaRPr lang="en" sz="2400" b="1" dirty="0">
              <a:solidFill>
                <a:srgbClr val="0070C0"/>
              </a:solidFill>
              <a:latin typeface="Barlow" panose="00000500000000000000" pitchFamily="2" charset="-93"/>
            </a:endParaRPr>
          </a:p>
        </p:txBody>
      </p:sp>
      <p:sp>
        <p:nvSpPr>
          <p:cNvPr id="9" name="Google Shape;806;p38">
            <a:extLst>
              <a:ext uri="{FF2B5EF4-FFF2-40B4-BE49-F238E27FC236}">
                <a16:creationId xmlns:a16="http://schemas.microsoft.com/office/drawing/2014/main" id="{974D6679-46CD-72C3-C020-E5B69DD473A4}"/>
              </a:ext>
            </a:extLst>
          </p:cNvPr>
          <p:cNvSpPr txBox="1">
            <a:spLocks/>
          </p:cNvSpPr>
          <p:nvPr/>
        </p:nvSpPr>
        <p:spPr>
          <a:xfrm>
            <a:off x="1860630" y="1848569"/>
            <a:ext cx="394931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lvl="0" indent="0" algn="l" rtl="0">
              <a:spcBef>
                <a:spcPts val="0"/>
              </a:spcBef>
              <a:spcAft>
                <a:spcPts val="0"/>
              </a:spcAft>
              <a:buNone/>
            </a:pPr>
            <a:r>
              <a:rPr lang="vi-VN" sz="2400" b="1" dirty="0">
                <a:latin typeface="Barlow" panose="00000500000000000000" pitchFamily="2" charset="-93"/>
              </a:rPr>
              <a:t>Nội dung</a:t>
            </a:r>
          </a:p>
        </p:txBody>
      </p:sp>
      <p:sp>
        <p:nvSpPr>
          <p:cNvPr id="10" name="Google Shape;817;p38">
            <a:extLst>
              <a:ext uri="{FF2B5EF4-FFF2-40B4-BE49-F238E27FC236}">
                <a16:creationId xmlns:a16="http://schemas.microsoft.com/office/drawing/2014/main" id="{F1184F3B-F9C2-9631-3704-00A19A04BA70}"/>
              </a:ext>
            </a:extLst>
          </p:cNvPr>
          <p:cNvSpPr txBox="1">
            <a:spLocks/>
          </p:cNvSpPr>
          <p:nvPr/>
        </p:nvSpPr>
        <p:spPr>
          <a:xfrm>
            <a:off x="1240290" y="1766753"/>
            <a:ext cx="567000" cy="56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sz="2400" b="1" dirty="0">
                <a:solidFill>
                  <a:srgbClr val="0070C0"/>
                </a:solidFill>
                <a:latin typeface="Barlow" panose="00000500000000000000" pitchFamily="2" charset="-93"/>
              </a:rPr>
              <a:t>0</a:t>
            </a:r>
            <a:r>
              <a:rPr lang="vi-VN" sz="2400" b="1" dirty="0">
                <a:solidFill>
                  <a:srgbClr val="0070C0"/>
                </a:solidFill>
                <a:latin typeface="Barlow" panose="00000500000000000000" pitchFamily="2" charset="-93"/>
              </a:rPr>
              <a:t>2</a:t>
            </a:r>
            <a:endParaRPr lang="en" sz="2400" b="1" dirty="0">
              <a:solidFill>
                <a:srgbClr val="0070C0"/>
              </a:solidFill>
              <a:latin typeface="Barlow" panose="00000500000000000000" pitchFamily="2" charset="-93"/>
            </a:endParaRPr>
          </a:p>
        </p:txBody>
      </p:sp>
      <p:sp>
        <p:nvSpPr>
          <p:cNvPr id="11" name="Google Shape;806;p38">
            <a:extLst>
              <a:ext uri="{FF2B5EF4-FFF2-40B4-BE49-F238E27FC236}">
                <a16:creationId xmlns:a16="http://schemas.microsoft.com/office/drawing/2014/main" id="{FD6C6A1C-32AF-D6B1-6332-7D2C12EDFA1E}"/>
              </a:ext>
            </a:extLst>
          </p:cNvPr>
          <p:cNvSpPr txBox="1">
            <a:spLocks/>
          </p:cNvSpPr>
          <p:nvPr/>
        </p:nvSpPr>
        <p:spPr>
          <a:xfrm>
            <a:off x="1860629" y="2405528"/>
            <a:ext cx="5313893"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lvl="0" indent="0" algn="l" rtl="0">
              <a:spcBef>
                <a:spcPts val="0"/>
              </a:spcBef>
              <a:spcAft>
                <a:spcPts val="0"/>
              </a:spcAft>
              <a:buNone/>
            </a:pPr>
            <a:r>
              <a:rPr lang="vi-VN" sz="2400" b="1" dirty="0">
                <a:latin typeface="Barlow" panose="00000500000000000000" pitchFamily="2" charset="-93"/>
              </a:rPr>
              <a:t>Kết quả đạt được và hướng phát triển</a:t>
            </a:r>
          </a:p>
        </p:txBody>
      </p:sp>
      <p:sp>
        <p:nvSpPr>
          <p:cNvPr id="12" name="Google Shape;817;p38">
            <a:extLst>
              <a:ext uri="{FF2B5EF4-FFF2-40B4-BE49-F238E27FC236}">
                <a16:creationId xmlns:a16="http://schemas.microsoft.com/office/drawing/2014/main" id="{199C56FF-3DFF-8E62-2E26-E75EA52915BF}"/>
              </a:ext>
            </a:extLst>
          </p:cNvPr>
          <p:cNvSpPr txBox="1">
            <a:spLocks/>
          </p:cNvSpPr>
          <p:nvPr/>
        </p:nvSpPr>
        <p:spPr>
          <a:xfrm>
            <a:off x="1240290" y="2323328"/>
            <a:ext cx="567000" cy="56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sz="2400" b="1" dirty="0">
                <a:solidFill>
                  <a:srgbClr val="0070C0"/>
                </a:solidFill>
                <a:latin typeface="Barlow" panose="00000500000000000000" pitchFamily="2" charset="-93"/>
              </a:rPr>
              <a:t>0</a:t>
            </a:r>
            <a:r>
              <a:rPr lang="vi-VN" sz="2400" b="1" dirty="0">
                <a:solidFill>
                  <a:srgbClr val="0070C0"/>
                </a:solidFill>
                <a:latin typeface="Barlow" panose="00000500000000000000" pitchFamily="2" charset="-93"/>
              </a:rPr>
              <a:t>3</a:t>
            </a:r>
            <a:endParaRPr lang="en" sz="2400" b="1" dirty="0">
              <a:solidFill>
                <a:srgbClr val="0070C0"/>
              </a:solidFill>
              <a:latin typeface="Barlow" panose="00000500000000000000" pitchFamily="2" charset="-93"/>
            </a:endParaRPr>
          </a:p>
        </p:txBody>
      </p:sp>
      <p:sp>
        <p:nvSpPr>
          <p:cNvPr id="13" name="Google Shape;806;p38">
            <a:extLst>
              <a:ext uri="{FF2B5EF4-FFF2-40B4-BE49-F238E27FC236}">
                <a16:creationId xmlns:a16="http://schemas.microsoft.com/office/drawing/2014/main" id="{46E3B8BB-4B1A-DA94-4399-2046AE5E6A69}"/>
              </a:ext>
            </a:extLst>
          </p:cNvPr>
          <p:cNvSpPr txBox="1">
            <a:spLocks/>
          </p:cNvSpPr>
          <p:nvPr/>
        </p:nvSpPr>
        <p:spPr>
          <a:xfrm>
            <a:off x="1860629" y="2973559"/>
            <a:ext cx="559697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lvl="0" indent="0" algn="l" rtl="0">
              <a:spcBef>
                <a:spcPts val="0"/>
              </a:spcBef>
              <a:spcAft>
                <a:spcPts val="0"/>
              </a:spcAft>
              <a:buNone/>
            </a:pPr>
            <a:endParaRPr lang="vi-VN" sz="2400" b="1" dirty="0">
              <a:latin typeface="Barlow" panose="00000500000000000000" pitchFamily="2" charset="-93"/>
            </a:endParaRPr>
          </a:p>
        </p:txBody>
      </p:sp>
      <p:sp>
        <p:nvSpPr>
          <p:cNvPr id="15" name="Google Shape;806;p38">
            <a:extLst>
              <a:ext uri="{FF2B5EF4-FFF2-40B4-BE49-F238E27FC236}">
                <a16:creationId xmlns:a16="http://schemas.microsoft.com/office/drawing/2014/main" id="{9DB923A0-327B-A850-ADFD-07A457D884D7}"/>
              </a:ext>
            </a:extLst>
          </p:cNvPr>
          <p:cNvSpPr txBox="1">
            <a:spLocks/>
          </p:cNvSpPr>
          <p:nvPr/>
        </p:nvSpPr>
        <p:spPr>
          <a:xfrm>
            <a:off x="1860629" y="2879519"/>
            <a:ext cx="279265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lvl="0" indent="0" algn="l" rtl="0">
              <a:spcBef>
                <a:spcPts val="0"/>
              </a:spcBef>
              <a:spcAft>
                <a:spcPts val="0"/>
              </a:spcAft>
              <a:buNone/>
            </a:pPr>
            <a:r>
              <a:rPr lang="vi-VN" sz="2400" b="1" dirty="0">
                <a:latin typeface="Barlow" panose="00000500000000000000" pitchFamily="2" charset="-93"/>
              </a:rPr>
              <a:t>Demo chương trình</a:t>
            </a:r>
          </a:p>
        </p:txBody>
      </p:sp>
      <p:sp>
        <p:nvSpPr>
          <p:cNvPr id="16" name="Google Shape;817;p38">
            <a:extLst>
              <a:ext uri="{FF2B5EF4-FFF2-40B4-BE49-F238E27FC236}">
                <a16:creationId xmlns:a16="http://schemas.microsoft.com/office/drawing/2014/main" id="{E457A368-451E-9A02-C777-A530C062371D}"/>
              </a:ext>
            </a:extLst>
          </p:cNvPr>
          <p:cNvSpPr txBox="1">
            <a:spLocks/>
          </p:cNvSpPr>
          <p:nvPr/>
        </p:nvSpPr>
        <p:spPr>
          <a:xfrm>
            <a:off x="1240290" y="2797319"/>
            <a:ext cx="567000" cy="56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sz="2400" b="1" dirty="0">
                <a:solidFill>
                  <a:srgbClr val="0070C0"/>
                </a:solidFill>
                <a:latin typeface="Barlow" panose="00000500000000000000" pitchFamily="2" charset="-93"/>
              </a:rPr>
              <a:t>0</a:t>
            </a:r>
            <a:r>
              <a:rPr lang="vi-VN" sz="2400" b="1" dirty="0">
                <a:solidFill>
                  <a:srgbClr val="0070C0"/>
                </a:solidFill>
                <a:latin typeface="Barlow" panose="00000500000000000000" pitchFamily="2" charset="-93"/>
              </a:rPr>
              <a:t>4</a:t>
            </a:r>
            <a:endParaRPr lang="en" sz="2400" b="1" dirty="0">
              <a:solidFill>
                <a:srgbClr val="0070C0"/>
              </a:solidFill>
              <a:latin typeface="Barlow" panose="00000500000000000000" pitchFamily="2" charset="-9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 name="Rectangle 1">
            <a:extLst>
              <a:ext uri="{FF2B5EF4-FFF2-40B4-BE49-F238E27FC236}">
                <a16:creationId xmlns:a16="http://schemas.microsoft.com/office/drawing/2014/main" id="{94488E24-09B2-FF1E-5E8D-88B0709B3CD3}"/>
              </a:ext>
            </a:extLst>
          </p:cNvPr>
          <p:cNvSpPr>
            <a:spLocks noChangeArrowheads="1"/>
          </p:cNvSpPr>
          <p:nvPr/>
        </p:nvSpPr>
        <p:spPr bwMode="auto">
          <a:xfrm>
            <a:off x="-1067460" y="978585"/>
            <a:ext cx="22044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0" name="Google Shape;955;p43">
            <a:extLst>
              <a:ext uri="{FF2B5EF4-FFF2-40B4-BE49-F238E27FC236}">
                <a16:creationId xmlns:a16="http://schemas.microsoft.com/office/drawing/2014/main" id="{80F982E6-10F1-0010-350D-01E2C62DEF15}"/>
              </a:ext>
            </a:extLst>
          </p:cNvPr>
          <p:cNvSpPr txBox="1">
            <a:spLocks/>
          </p:cNvSpPr>
          <p:nvPr/>
        </p:nvSpPr>
        <p:spPr>
          <a:xfrm>
            <a:off x="2879478" y="76774"/>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graphicFrame>
        <p:nvGraphicFramePr>
          <p:cNvPr id="2" name="Table 1">
            <a:extLst>
              <a:ext uri="{FF2B5EF4-FFF2-40B4-BE49-F238E27FC236}">
                <a16:creationId xmlns:a16="http://schemas.microsoft.com/office/drawing/2014/main" id="{4701E288-D66D-FE10-CCAE-50D313163366}"/>
              </a:ext>
            </a:extLst>
          </p:cNvPr>
          <p:cNvGraphicFramePr>
            <a:graphicFrameLocks noGrp="1"/>
          </p:cNvGraphicFramePr>
          <p:nvPr>
            <p:extLst>
              <p:ext uri="{D42A27DB-BD31-4B8C-83A1-F6EECF244321}">
                <p14:modId xmlns:p14="http://schemas.microsoft.com/office/powerpoint/2010/main" val="1643990287"/>
              </p:ext>
            </p:extLst>
          </p:nvPr>
        </p:nvGraphicFramePr>
        <p:xfrm>
          <a:off x="49192" y="683484"/>
          <a:ext cx="9045612" cy="3767085"/>
        </p:xfrm>
        <a:graphic>
          <a:graphicData uri="http://schemas.openxmlformats.org/drawingml/2006/table">
            <a:tbl>
              <a:tblPr/>
              <a:tblGrid>
                <a:gridCol w="1257963">
                  <a:extLst>
                    <a:ext uri="{9D8B030D-6E8A-4147-A177-3AD203B41FA5}">
                      <a16:colId xmlns:a16="http://schemas.microsoft.com/office/drawing/2014/main" val="3555732930"/>
                    </a:ext>
                  </a:extLst>
                </a:gridCol>
                <a:gridCol w="912753">
                  <a:extLst>
                    <a:ext uri="{9D8B030D-6E8A-4147-A177-3AD203B41FA5}">
                      <a16:colId xmlns:a16="http://schemas.microsoft.com/office/drawing/2014/main" val="3576377924"/>
                    </a:ext>
                  </a:extLst>
                </a:gridCol>
                <a:gridCol w="2749959">
                  <a:extLst>
                    <a:ext uri="{9D8B030D-6E8A-4147-A177-3AD203B41FA5}">
                      <a16:colId xmlns:a16="http://schemas.microsoft.com/office/drawing/2014/main" val="4202107313"/>
                    </a:ext>
                  </a:extLst>
                </a:gridCol>
                <a:gridCol w="1569829">
                  <a:extLst>
                    <a:ext uri="{9D8B030D-6E8A-4147-A177-3AD203B41FA5}">
                      <a16:colId xmlns:a16="http://schemas.microsoft.com/office/drawing/2014/main" val="1515142712"/>
                    </a:ext>
                  </a:extLst>
                </a:gridCol>
                <a:gridCol w="1226917">
                  <a:extLst>
                    <a:ext uri="{9D8B030D-6E8A-4147-A177-3AD203B41FA5}">
                      <a16:colId xmlns:a16="http://schemas.microsoft.com/office/drawing/2014/main" val="272374350"/>
                    </a:ext>
                  </a:extLst>
                </a:gridCol>
                <a:gridCol w="1328191">
                  <a:extLst>
                    <a:ext uri="{9D8B030D-6E8A-4147-A177-3AD203B41FA5}">
                      <a16:colId xmlns:a16="http://schemas.microsoft.com/office/drawing/2014/main" val="316977542"/>
                    </a:ext>
                  </a:extLst>
                </a:gridCol>
              </a:tblGrid>
              <a:tr h="354638">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TestCase</a:t>
                      </a:r>
                      <a:endParaRPr lang="vi-VN" sz="1500" dirty="0">
                        <a:effectLst/>
                        <a:highlight>
                          <a:srgbClr val="CCCCCC"/>
                        </a:highligh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Tiền điều kiện</a:t>
                      </a:r>
                      <a:endParaRPr lang="vi-VN" sz="1500">
                        <a:effectLst/>
                        <a:highlight>
                          <a:srgbClr val="CCCCCC"/>
                        </a:highligh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Các bước kiểm tra</a:t>
                      </a:r>
                      <a:endParaRPr lang="vi-VN" sz="1500" dirty="0">
                        <a:effectLst/>
                        <a:highlight>
                          <a:srgbClr val="CCCCCC"/>
                        </a:highligh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mong đợi</a:t>
                      </a:r>
                      <a:endParaRPr lang="vi-VN" sz="1500">
                        <a:effectLst/>
                        <a:highlight>
                          <a:srgbClr val="CCCCCC"/>
                        </a:highligh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hiện tại</a:t>
                      </a:r>
                      <a:endParaRPr lang="vi-VN" sz="1500">
                        <a:effectLst/>
                        <a:highlight>
                          <a:srgbClr val="CCCCCC"/>
                        </a:highligh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Ngày kiểm thử</a:t>
                      </a:r>
                      <a:endParaRPr lang="vi-VN" sz="1500">
                        <a:effectLst/>
                        <a:highlight>
                          <a:srgbClr val="CCCCCC"/>
                        </a:highligh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588163859"/>
                  </a:ext>
                </a:extLst>
              </a:tr>
              <a:tr h="1044346">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Xem sản phẩm</a:t>
                      </a:r>
                      <a:endParaRPr lang="vi-VN" sz="1500"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2000"/>
                        </a:spcBef>
                        <a:spcAft>
                          <a:spcPts val="600"/>
                        </a:spcAft>
                      </a:pPr>
                      <a:r>
                        <a:rPr lang="vi-VN" sz="1500" b="0" i="0" u="none" strike="noStrike" dirty="0">
                          <a:solidFill>
                            <a:srgbClr val="000000"/>
                          </a:solidFill>
                          <a:effectLst/>
                          <a:latin typeface="Barlow" panose="00000500000000000000" pitchFamily="2" charset="-93"/>
                        </a:rPr>
                        <a:t>Không</a:t>
                      </a:r>
                      <a:endParaRPr lang="vi-VN" sz="1500" b="1"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just" rtl="0" fontAlgn="ctr">
                        <a:spcBef>
                          <a:spcPts val="0"/>
                        </a:spcBef>
                        <a:spcAft>
                          <a:spcPts val="0"/>
                        </a:spcAft>
                      </a:pPr>
                      <a:r>
                        <a:rPr lang="vi-VN" sz="1500" b="0" i="0" u="none" strike="noStrike">
                          <a:solidFill>
                            <a:srgbClr val="000000"/>
                          </a:solidFill>
                          <a:effectLst/>
                          <a:latin typeface="Barlow" panose="00000500000000000000" pitchFamily="2" charset="-93"/>
                        </a:rPr>
                        <a:t>1. Truy cập website ở Trang chủ</a:t>
                      </a:r>
                      <a:endParaRPr lang="vi-VN" sz="1500">
                        <a:effectLst/>
                        <a:latin typeface="Barlow" panose="00000500000000000000" pitchFamily="2" charset="-93"/>
                      </a:endParaRPr>
                    </a:p>
                    <a:p>
                      <a:pPr algn="just" rtl="0" fontAlgn="ctr">
                        <a:spcBef>
                          <a:spcPts val="0"/>
                        </a:spcBef>
                        <a:spcAft>
                          <a:spcPts val="0"/>
                        </a:spcAft>
                      </a:pPr>
                      <a:r>
                        <a:rPr lang="vi-VN" sz="1500" b="0" i="0" u="none" strike="noStrike">
                          <a:solidFill>
                            <a:srgbClr val="000000"/>
                          </a:solidFill>
                          <a:effectLst/>
                          <a:latin typeface="Barlow" panose="00000500000000000000" pitchFamily="2" charset="-93"/>
                        </a:rPr>
                        <a:t>2. Khách hàng cho thể di chuyển giữa các danh mục sản phẩm như điện thoại, tablet, laptop,...để xem sản phẩm</a:t>
                      </a:r>
                      <a:endParaRPr lang="vi-VN" sz="1500">
                        <a:effectLst/>
                        <a:latin typeface="Barlow" panose="00000500000000000000" pitchFamily="2" charset="-93"/>
                      </a:endParaRPr>
                    </a:p>
                  </a:txBody>
                  <a:tcPr marL="29081" marR="29081" marT="29081" marB="2908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Hiển thị các sản phẩm theo danh mục</a:t>
                      </a:r>
                      <a:endParaRPr lang="vi-VN" sz="1500"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R="0" algn="ctr" rtl="0" fontAlgn="ctr">
                        <a:lnSpc>
                          <a:spcPct val="100000"/>
                        </a:lnSpc>
                        <a:spcBef>
                          <a:spcPts val="0"/>
                        </a:spcBef>
                        <a:spcAft>
                          <a:spcPts val="0"/>
                        </a:spcAft>
                        <a:buClr>
                          <a:srgbClr val="000000"/>
                        </a:buClr>
                        <a:buFont typeface="Arial"/>
                      </a:pPr>
                      <a:r>
                        <a:rPr lang="vi-VN" sz="1500" b="1" i="0" u="none" strike="noStrike" cap="none" dirty="0">
                          <a:solidFill>
                            <a:srgbClr val="007635"/>
                          </a:solidFill>
                          <a:effectLst/>
                          <a:latin typeface="Barlow" panose="00000500000000000000" pitchFamily="2" charset="-93"/>
                          <a:ea typeface="+mn-ea"/>
                          <a:cs typeface="+mn-cs"/>
                          <a:sym typeface="Arial"/>
                        </a:rPr>
                        <a:t>Thành công</a:t>
                      </a: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8951306"/>
                  </a:ext>
                </a:extLst>
              </a:tr>
              <a:tr h="776141">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Xem chi tiết sản phẩm</a:t>
                      </a:r>
                      <a:endParaRPr lang="vi-VN" sz="1500"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Không</a:t>
                      </a:r>
                      <a:endParaRPr lang="vi-VN" sz="1500"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just"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ở trang chính</a:t>
                      </a:r>
                      <a:endParaRPr lang="vi-VN" sz="1500" dirty="0">
                        <a:effectLst/>
                        <a:latin typeface="Barlow" panose="00000500000000000000" pitchFamily="2" charset="-93"/>
                      </a:endParaRPr>
                    </a:p>
                    <a:p>
                      <a:pPr algn="just" rtl="0" fontAlgn="ctr">
                        <a:spcBef>
                          <a:spcPts val="0"/>
                        </a:spcBef>
                        <a:spcAft>
                          <a:spcPts val="0"/>
                        </a:spcAft>
                      </a:pPr>
                      <a:r>
                        <a:rPr lang="vi-VN" sz="1500" b="0" i="0" u="none" strike="noStrike" dirty="0">
                          <a:solidFill>
                            <a:srgbClr val="000000"/>
                          </a:solidFill>
                          <a:effectLst/>
                          <a:latin typeface="Barlow" panose="00000500000000000000" pitchFamily="2" charset="-93"/>
                        </a:rPr>
                        <a:t>2. Chọn vào một sản phẩm bất kỳ</a:t>
                      </a:r>
                      <a:endParaRPr lang="vi-VN" sz="1500" dirty="0">
                        <a:effectLst/>
                        <a:latin typeface="Barlow" panose="00000500000000000000" pitchFamily="2" charset="-93"/>
                      </a:endParaRPr>
                    </a:p>
                  </a:txBody>
                  <a:tcPr marL="29081" marR="29081" marT="29081" marB="2908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Hiển thị thông tin chi tiết của sản phẩm được chọn </a:t>
                      </a:r>
                      <a:endParaRPr lang="vi-VN" sz="150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R="0" algn="ctr" rtl="0" fontAlgn="ctr">
                        <a:lnSpc>
                          <a:spcPct val="100000"/>
                        </a:lnSpc>
                        <a:spcBef>
                          <a:spcPts val="0"/>
                        </a:spcBef>
                        <a:spcAft>
                          <a:spcPts val="0"/>
                        </a:spcAft>
                        <a:buClr>
                          <a:srgbClr val="000000"/>
                        </a:buClr>
                        <a:buFont typeface="Arial"/>
                      </a:pPr>
                      <a:r>
                        <a:rPr lang="vi-VN" sz="1500" b="1" i="0" u="none" strike="noStrike" cap="none" dirty="0">
                          <a:solidFill>
                            <a:srgbClr val="007635"/>
                          </a:solidFill>
                          <a:effectLst/>
                          <a:latin typeface="Barlow" panose="00000500000000000000" pitchFamily="2" charset="-93"/>
                          <a:ea typeface="+mn-ea"/>
                          <a:cs typeface="+mn-cs"/>
                          <a:sym typeface="Arial"/>
                        </a:rPr>
                        <a:t>Thành công</a:t>
                      </a: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5221984"/>
                  </a:ext>
                </a:extLst>
              </a:tr>
              <a:tr h="1274280">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Thêm sản phẩm vào giỏ hàng</a:t>
                      </a:r>
                      <a:endParaRPr lang="vi-VN" sz="1500"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F4F4"/>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Đã đăng nhập</a:t>
                      </a:r>
                      <a:endParaRPr lang="vi-VN" sz="150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Chọn một sản phẩm</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Nhấn nút thêm vào giỏ hàng</a:t>
                      </a:r>
                      <a:endParaRPr lang="vi-VN" sz="1500" dirty="0">
                        <a:effectLst/>
                        <a:latin typeface="Barlow" panose="00000500000000000000" pitchFamily="2" charset="-93"/>
                      </a:endParaRPr>
                    </a:p>
                  </a:txBody>
                  <a:tcPr marL="29081" marR="29081" marT="29081" marB="2908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Hiển thị thêm sản phẩm vào giỏ hàng thành công và sản phẩm được thêm vào giỏ hàng</a:t>
                      </a:r>
                      <a:endParaRPr lang="vi-VN" sz="150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R="0" algn="ctr" rtl="0" fontAlgn="ctr">
                        <a:lnSpc>
                          <a:spcPct val="100000"/>
                        </a:lnSpc>
                        <a:spcBef>
                          <a:spcPts val="0"/>
                        </a:spcBef>
                        <a:spcAft>
                          <a:spcPts val="0"/>
                        </a:spcAft>
                        <a:buClr>
                          <a:srgbClr val="000000"/>
                        </a:buClr>
                        <a:buFont typeface="Arial"/>
                      </a:pPr>
                      <a:r>
                        <a:rPr lang="vi-VN" sz="1500" b="1" i="0" u="none" strike="noStrike" cap="none" dirty="0">
                          <a:solidFill>
                            <a:srgbClr val="007635"/>
                          </a:solidFill>
                          <a:effectLst/>
                          <a:latin typeface="Barlow" panose="00000500000000000000" pitchFamily="2" charset="-93"/>
                          <a:ea typeface="+mn-ea"/>
                          <a:cs typeface="+mn-cs"/>
                          <a:sym typeface="Arial"/>
                        </a:rPr>
                        <a:t>Thành công</a:t>
                      </a: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15/04/2024</a:t>
                      </a:r>
                      <a:endParaRPr lang="vi-VN" sz="1500" dirty="0">
                        <a:effectLst/>
                        <a:latin typeface="Barlow" panose="00000500000000000000" pitchFamily="2" charset="-93"/>
                      </a:endParaRPr>
                    </a:p>
                  </a:txBody>
                  <a:tcPr marL="29151" marR="29151" marT="29151" marB="2915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4166966"/>
                  </a:ext>
                </a:extLst>
              </a:tr>
            </a:tbl>
          </a:graphicData>
        </a:graphic>
      </p:graphicFrame>
      <p:sp>
        <p:nvSpPr>
          <p:cNvPr id="3" name="Rectangle 1">
            <a:extLst>
              <a:ext uri="{FF2B5EF4-FFF2-40B4-BE49-F238E27FC236}">
                <a16:creationId xmlns:a16="http://schemas.microsoft.com/office/drawing/2014/main" id="{9C1D8317-5C34-00A0-F8EA-4E08D8C98C72}"/>
              </a:ext>
            </a:extLst>
          </p:cNvPr>
          <p:cNvSpPr>
            <a:spLocks noChangeArrowheads="1"/>
          </p:cNvSpPr>
          <p:nvPr/>
        </p:nvSpPr>
        <p:spPr bwMode="auto">
          <a:xfrm>
            <a:off x="3484563" y="975696"/>
            <a:ext cx="184731"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500" b="0" i="0" u="none" strike="noStrike" cap="none" normalizeH="0" baseline="0">
                <a:ln>
                  <a:noFill/>
                </a:ln>
                <a:solidFill>
                  <a:schemeClr val="tx1"/>
                </a:solidFill>
                <a:effectLst/>
                <a:latin typeface="Barlow" panose="00000500000000000000" pitchFamily="2" charset="-93"/>
              </a:rPr>
            </a:br>
            <a:endParaRPr kumimoji="0" lang="vi-VN" altLang="vi-VN" sz="1500" b="0" i="0" u="none" strike="noStrike" cap="none" normalizeH="0" baseline="0">
              <a:ln>
                <a:noFill/>
              </a:ln>
              <a:solidFill>
                <a:schemeClr val="tx1"/>
              </a:solidFill>
              <a:effectLst/>
              <a:latin typeface="Barlow" panose="00000500000000000000" pitchFamily="2" charset="-93"/>
            </a:endParaRPr>
          </a:p>
        </p:txBody>
      </p:sp>
    </p:spTree>
    <p:extLst>
      <p:ext uri="{BB962C8B-B14F-4D97-AF65-F5344CB8AC3E}">
        <p14:creationId xmlns:p14="http://schemas.microsoft.com/office/powerpoint/2010/main" val="160368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 name="Rectangle 1">
            <a:extLst>
              <a:ext uri="{FF2B5EF4-FFF2-40B4-BE49-F238E27FC236}">
                <a16:creationId xmlns:a16="http://schemas.microsoft.com/office/drawing/2014/main" id="{94488E24-09B2-FF1E-5E8D-88B0709B3CD3}"/>
              </a:ext>
            </a:extLst>
          </p:cNvPr>
          <p:cNvSpPr>
            <a:spLocks noChangeArrowheads="1"/>
          </p:cNvSpPr>
          <p:nvPr/>
        </p:nvSpPr>
        <p:spPr bwMode="auto">
          <a:xfrm>
            <a:off x="-1067460" y="978585"/>
            <a:ext cx="22044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0" name="Google Shape;955;p43">
            <a:extLst>
              <a:ext uri="{FF2B5EF4-FFF2-40B4-BE49-F238E27FC236}">
                <a16:creationId xmlns:a16="http://schemas.microsoft.com/office/drawing/2014/main" id="{80F982E6-10F1-0010-350D-01E2C62DEF15}"/>
              </a:ext>
            </a:extLst>
          </p:cNvPr>
          <p:cNvSpPr txBox="1">
            <a:spLocks/>
          </p:cNvSpPr>
          <p:nvPr/>
        </p:nvSpPr>
        <p:spPr>
          <a:xfrm>
            <a:off x="2879478" y="76774"/>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
        <p:nvSpPr>
          <p:cNvPr id="3" name="Rectangle 1">
            <a:extLst>
              <a:ext uri="{FF2B5EF4-FFF2-40B4-BE49-F238E27FC236}">
                <a16:creationId xmlns:a16="http://schemas.microsoft.com/office/drawing/2014/main" id="{9C1D8317-5C34-00A0-F8EA-4E08D8C98C72}"/>
              </a:ext>
            </a:extLst>
          </p:cNvPr>
          <p:cNvSpPr>
            <a:spLocks noChangeArrowheads="1"/>
          </p:cNvSpPr>
          <p:nvPr/>
        </p:nvSpPr>
        <p:spPr bwMode="auto">
          <a:xfrm>
            <a:off x="3484563" y="975696"/>
            <a:ext cx="184731"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500" b="0" i="0" u="none" strike="noStrike" cap="none" normalizeH="0" baseline="0">
                <a:ln>
                  <a:noFill/>
                </a:ln>
                <a:solidFill>
                  <a:schemeClr val="tx1"/>
                </a:solidFill>
                <a:effectLst/>
                <a:latin typeface="Barlow" panose="00000500000000000000" pitchFamily="2" charset="-93"/>
              </a:rPr>
            </a:br>
            <a:endParaRPr kumimoji="0" lang="vi-VN" altLang="vi-VN" sz="1500" b="0" i="0" u="none" strike="noStrike" cap="none" normalizeH="0" baseline="0">
              <a:ln>
                <a:noFill/>
              </a:ln>
              <a:solidFill>
                <a:schemeClr val="tx1"/>
              </a:solidFill>
              <a:effectLst/>
              <a:latin typeface="Barlow" panose="00000500000000000000" pitchFamily="2" charset="-93"/>
            </a:endParaRPr>
          </a:p>
        </p:txBody>
      </p:sp>
      <p:graphicFrame>
        <p:nvGraphicFramePr>
          <p:cNvPr id="4" name="Table 3">
            <a:extLst>
              <a:ext uri="{FF2B5EF4-FFF2-40B4-BE49-F238E27FC236}">
                <a16:creationId xmlns:a16="http://schemas.microsoft.com/office/drawing/2014/main" id="{A349247C-3A66-2266-88BE-3E3077A56E36}"/>
              </a:ext>
            </a:extLst>
          </p:cNvPr>
          <p:cNvGraphicFramePr>
            <a:graphicFrameLocks noGrp="1"/>
          </p:cNvGraphicFramePr>
          <p:nvPr>
            <p:extLst>
              <p:ext uri="{D42A27DB-BD31-4B8C-83A1-F6EECF244321}">
                <p14:modId xmlns:p14="http://schemas.microsoft.com/office/powerpoint/2010/main" val="3678323208"/>
              </p:ext>
            </p:extLst>
          </p:nvPr>
        </p:nvGraphicFramePr>
        <p:xfrm>
          <a:off x="92595" y="683484"/>
          <a:ext cx="8958805" cy="4261197"/>
        </p:xfrm>
        <a:graphic>
          <a:graphicData uri="http://schemas.openxmlformats.org/drawingml/2006/table">
            <a:tbl>
              <a:tblPr/>
              <a:tblGrid>
                <a:gridCol w="1006198">
                  <a:extLst>
                    <a:ext uri="{9D8B030D-6E8A-4147-A177-3AD203B41FA5}">
                      <a16:colId xmlns:a16="http://schemas.microsoft.com/office/drawing/2014/main" val="734072276"/>
                    </a:ext>
                  </a:extLst>
                </a:gridCol>
                <a:gridCol w="860725">
                  <a:extLst>
                    <a:ext uri="{9D8B030D-6E8A-4147-A177-3AD203B41FA5}">
                      <a16:colId xmlns:a16="http://schemas.microsoft.com/office/drawing/2014/main" val="3775402156"/>
                    </a:ext>
                  </a:extLst>
                </a:gridCol>
                <a:gridCol w="3758091">
                  <a:extLst>
                    <a:ext uri="{9D8B030D-6E8A-4147-A177-3AD203B41FA5}">
                      <a16:colId xmlns:a16="http://schemas.microsoft.com/office/drawing/2014/main" val="995727008"/>
                    </a:ext>
                  </a:extLst>
                </a:gridCol>
                <a:gridCol w="1139550">
                  <a:extLst>
                    <a:ext uri="{9D8B030D-6E8A-4147-A177-3AD203B41FA5}">
                      <a16:colId xmlns:a16="http://schemas.microsoft.com/office/drawing/2014/main" val="135504055"/>
                    </a:ext>
                  </a:extLst>
                </a:gridCol>
                <a:gridCol w="1042568">
                  <a:extLst>
                    <a:ext uri="{9D8B030D-6E8A-4147-A177-3AD203B41FA5}">
                      <a16:colId xmlns:a16="http://schemas.microsoft.com/office/drawing/2014/main" val="652159526"/>
                    </a:ext>
                  </a:extLst>
                </a:gridCol>
                <a:gridCol w="1151673">
                  <a:extLst>
                    <a:ext uri="{9D8B030D-6E8A-4147-A177-3AD203B41FA5}">
                      <a16:colId xmlns:a16="http://schemas.microsoft.com/office/drawing/2014/main" val="2629977886"/>
                    </a:ext>
                  </a:extLst>
                </a:gridCol>
              </a:tblGrid>
              <a:tr h="478458">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TestCase</a:t>
                      </a:r>
                      <a:endParaRPr lang="vi-VN" sz="1500">
                        <a:effectLst/>
                        <a:highlight>
                          <a:srgbClr val="CCCCCC"/>
                        </a:highligh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Tiền điều kiện</a:t>
                      </a:r>
                      <a:endParaRPr lang="vi-VN" sz="1500">
                        <a:effectLst/>
                        <a:highlight>
                          <a:srgbClr val="CCCCCC"/>
                        </a:highligh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Các bước kiểm tra</a:t>
                      </a:r>
                      <a:endParaRPr lang="vi-VN" sz="1500">
                        <a:effectLst/>
                        <a:highlight>
                          <a:srgbClr val="CCCCCC"/>
                        </a:highligh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mong đợi</a:t>
                      </a:r>
                      <a:endParaRPr lang="vi-VN" sz="1500">
                        <a:effectLst/>
                        <a:highlight>
                          <a:srgbClr val="CCCCCC"/>
                        </a:highligh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Kết quả hiện tại</a:t>
                      </a:r>
                      <a:endParaRPr lang="vi-VN" sz="1500" dirty="0">
                        <a:effectLst/>
                        <a:highlight>
                          <a:srgbClr val="CCCCCC"/>
                        </a:highligh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Ngày kiểm thử</a:t>
                      </a:r>
                      <a:endParaRPr lang="vi-VN" sz="1500">
                        <a:effectLst/>
                        <a:highlight>
                          <a:srgbClr val="CCCCCC"/>
                        </a:highligh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835391850"/>
                  </a:ext>
                </a:extLst>
              </a:tr>
              <a:tr h="1582627">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Đặt hàng (với lựa chọn thanh toán COD)</a:t>
                      </a:r>
                      <a:endParaRPr lang="vi-VN" sz="1500" dirty="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Đã đăng nhập</a:t>
                      </a:r>
                      <a:endParaRPr lang="vi-VN" sz="1500" dirty="0">
                        <a:effectLst/>
                        <a:latin typeface="Barlow" panose="00000500000000000000" pitchFamily="2" charset="-93"/>
                      </a:endParaRPr>
                    </a:p>
                    <a:p>
                      <a:pPr fontAlgn="ctr"/>
                      <a:br>
                        <a:rPr lang="vi-VN" sz="1500" dirty="0">
                          <a:effectLst/>
                          <a:latin typeface="Barlow" panose="00000500000000000000" pitchFamily="2" charset="-93"/>
                        </a:rPr>
                      </a:br>
                      <a:endParaRPr lang="vi-VN" sz="1500" dirty="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Đi đến giỏ hàng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các sản phẩm muốn mua</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4. Nhập các thông tin như địa chỉ số điện thoại, …</a:t>
                      </a: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5. Chọn phương thức thanh toán COD </a:t>
                      </a: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6. Nhấn nút thanh toán</a:t>
                      </a:r>
                      <a:endParaRPr lang="vi-VN" sz="1500" dirty="0">
                        <a:effectLst/>
                        <a:latin typeface="Barlow" panose="00000500000000000000" pitchFamily="2" charset="-93"/>
                      </a:endParaRPr>
                    </a:p>
                  </a:txBody>
                  <a:tcPr marL="18978" marR="18978" marT="18978" marB="1897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Đặt hàng thành công và đi đến trang lịch sử đơn hàng</a:t>
                      </a:r>
                      <a:endParaRPr lang="vi-VN" sz="150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247915"/>
                  </a:ext>
                </a:extLst>
              </a:tr>
              <a:tr h="2127795">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Thanh toán (với lựa chọn thanh toán VNPAY)</a:t>
                      </a:r>
                      <a:endParaRPr lang="vi-VN" sz="1500" dirty="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F4F4"/>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Đã đăng nhập</a:t>
                      </a:r>
                      <a:endParaRPr lang="vi-VN" sz="1500" dirty="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F4F4"/>
                    </a:solid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Đi đến giỏ hàng.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các sản phẩm muốn mua</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4. Nhập các thông tin như địa chỉ số điện thoại,…</a:t>
                      </a: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5. Chọn phương thức thanh toán VNPAY</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6. Nhấn nút thanh toán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7. Webiste sẽ đi đến trang thanh toán VNPAY, điền đầy đủ thông tin và thanh toán</a:t>
                      </a:r>
                      <a:endParaRPr lang="vi-VN" sz="1500" dirty="0">
                        <a:effectLst/>
                        <a:latin typeface="Barlow" panose="00000500000000000000" pitchFamily="2" charset="-93"/>
                      </a:endParaRPr>
                    </a:p>
                  </a:txBody>
                  <a:tcPr marL="18978" marR="18978" marT="18978" marB="18978"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F4F4"/>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Đặt hàng thành công và đi đến trang lịch sử đơn hàng</a:t>
                      </a:r>
                      <a:endParaRPr lang="vi-VN" sz="1500" dirty="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15/04/2024</a:t>
                      </a:r>
                      <a:endParaRPr lang="vi-VN" sz="1500" dirty="0">
                        <a:effectLst/>
                        <a:latin typeface="Barlow" panose="00000500000000000000" pitchFamily="2" charset="-93"/>
                      </a:endParaRPr>
                    </a:p>
                  </a:txBody>
                  <a:tcPr marL="19023" marR="19023" marT="19023" marB="19023"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9467496"/>
                  </a:ext>
                </a:extLst>
              </a:tr>
            </a:tbl>
          </a:graphicData>
        </a:graphic>
      </p:graphicFrame>
      <p:sp>
        <p:nvSpPr>
          <p:cNvPr id="5" name="Rectangle 1">
            <a:extLst>
              <a:ext uri="{FF2B5EF4-FFF2-40B4-BE49-F238E27FC236}">
                <a16:creationId xmlns:a16="http://schemas.microsoft.com/office/drawing/2014/main" id="{4C641701-0FF7-FEE2-800D-4E5BF1506677}"/>
              </a:ext>
            </a:extLst>
          </p:cNvPr>
          <p:cNvSpPr>
            <a:spLocks noChangeArrowheads="1"/>
          </p:cNvSpPr>
          <p:nvPr/>
        </p:nvSpPr>
        <p:spPr bwMode="auto">
          <a:xfrm>
            <a:off x="-8430159" y="975696"/>
            <a:ext cx="55173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Barlow" panose="00000500000000000000" pitchFamily="2" charset="-93"/>
              </a:rPr>
            </a:br>
            <a:endParaRPr kumimoji="0" lang="vi-VN" altLang="vi-VN" sz="1800" b="0" i="0" u="none" strike="noStrike" cap="none" normalizeH="0" baseline="0">
              <a:ln>
                <a:noFill/>
              </a:ln>
              <a:solidFill>
                <a:schemeClr val="tx1"/>
              </a:solidFill>
              <a:effectLst/>
              <a:latin typeface="Barlow" panose="00000500000000000000" pitchFamily="2" charset="-93"/>
            </a:endParaRPr>
          </a:p>
        </p:txBody>
      </p:sp>
    </p:spTree>
    <p:extLst>
      <p:ext uri="{BB962C8B-B14F-4D97-AF65-F5344CB8AC3E}">
        <p14:creationId xmlns:p14="http://schemas.microsoft.com/office/powerpoint/2010/main" val="152961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 name="Rectangle 1">
            <a:extLst>
              <a:ext uri="{FF2B5EF4-FFF2-40B4-BE49-F238E27FC236}">
                <a16:creationId xmlns:a16="http://schemas.microsoft.com/office/drawing/2014/main" id="{94488E24-09B2-FF1E-5E8D-88B0709B3CD3}"/>
              </a:ext>
            </a:extLst>
          </p:cNvPr>
          <p:cNvSpPr>
            <a:spLocks noChangeArrowheads="1"/>
          </p:cNvSpPr>
          <p:nvPr/>
        </p:nvSpPr>
        <p:spPr bwMode="auto">
          <a:xfrm>
            <a:off x="-1067460" y="978585"/>
            <a:ext cx="22044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0" name="Google Shape;955;p43">
            <a:extLst>
              <a:ext uri="{FF2B5EF4-FFF2-40B4-BE49-F238E27FC236}">
                <a16:creationId xmlns:a16="http://schemas.microsoft.com/office/drawing/2014/main" id="{80F982E6-10F1-0010-350D-01E2C62DEF15}"/>
              </a:ext>
            </a:extLst>
          </p:cNvPr>
          <p:cNvSpPr txBox="1">
            <a:spLocks/>
          </p:cNvSpPr>
          <p:nvPr/>
        </p:nvSpPr>
        <p:spPr>
          <a:xfrm>
            <a:off x="2879478" y="76774"/>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
        <p:nvSpPr>
          <p:cNvPr id="3" name="Rectangle 1">
            <a:extLst>
              <a:ext uri="{FF2B5EF4-FFF2-40B4-BE49-F238E27FC236}">
                <a16:creationId xmlns:a16="http://schemas.microsoft.com/office/drawing/2014/main" id="{9C1D8317-5C34-00A0-F8EA-4E08D8C98C72}"/>
              </a:ext>
            </a:extLst>
          </p:cNvPr>
          <p:cNvSpPr>
            <a:spLocks noChangeArrowheads="1"/>
          </p:cNvSpPr>
          <p:nvPr/>
        </p:nvSpPr>
        <p:spPr bwMode="auto">
          <a:xfrm>
            <a:off x="3484563" y="975696"/>
            <a:ext cx="184731"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500" b="0" i="0" u="none" strike="noStrike" cap="none" normalizeH="0" baseline="0">
                <a:ln>
                  <a:noFill/>
                </a:ln>
                <a:solidFill>
                  <a:schemeClr val="tx1"/>
                </a:solidFill>
                <a:effectLst/>
                <a:latin typeface="Barlow" panose="00000500000000000000" pitchFamily="2" charset="-93"/>
              </a:rPr>
            </a:br>
            <a:endParaRPr kumimoji="0" lang="vi-VN" altLang="vi-VN" sz="1500" b="0" i="0" u="none" strike="noStrike" cap="none" normalizeH="0" baseline="0">
              <a:ln>
                <a:noFill/>
              </a:ln>
              <a:solidFill>
                <a:schemeClr val="tx1"/>
              </a:solidFill>
              <a:effectLst/>
              <a:latin typeface="Barlow" panose="00000500000000000000" pitchFamily="2" charset="-93"/>
            </a:endParaRPr>
          </a:p>
        </p:txBody>
      </p:sp>
      <p:sp>
        <p:nvSpPr>
          <p:cNvPr id="5" name="Rectangle 1">
            <a:extLst>
              <a:ext uri="{FF2B5EF4-FFF2-40B4-BE49-F238E27FC236}">
                <a16:creationId xmlns:a16="http://schemas.microsoft.com/office/drawing/2014/main" id="{4C641701-0FF7-FEE2-800D-4E5BF1506677}"/>
              </a:ext>
            </a:extLst>
          </p:cNvPr>
          <p:cNvSpPr>
            <a:spLocks noChangeArrowheads="1"/>
          </p:cNvSpPr>
          <p:nvPr/>
        </p:nvSpPr>
        <p:spPr bwMode="auto">
          <a:xfrm>
            <a:off x="-8430159" y="975696"/>
            <a:ext cx="55173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Barlow" panose="00000500000000000000" pitchFamily="2" charset="-93"/>
              </a:rPr>
            </a:br>
            <a:endParaRPr kumimoji="0" lang="vi-VN" altLang="vi-VN" sz="1800" b="0" i="0" u="none" strike="noStrike" cap="none" normalizeH="0" baseline="0">
              <a:ln>
                <a:noFill/>
              </a:ln>
              <a:solidFill>
                <a:schemeClr val="tx1"/>
              </a:solidFill>
              <a:effectLst/>
              <a:latin typeface="Barlow" panose="00000500000000000000" pitchFamily="2" charset="-93"/>
            </a:endParaRPr>
          </a:p>
        </p:txBody>
      </p:sp>
      <p:graphicFrame>
        <p:nvGraphicFramePr>
          <p:cNvPr id="2" name="Table 1">
            <a:extLst>
              <a:ext uri="{FF2B5EF4-FFF2-40B4-BE49-F238E27FC236}">
                <a16:creationId xmlns:a16="http://schemas.microsoft.com/office/drawing/2014/main" id="{B4623009-0D95-7196-8227-38C042992169}"/>
              </a:ext>
            </a:extLst>
          </p:cNvPr>
          <p:cNvGraphicFramePr>
            <a:graphicFrameLocks noGrp="1"/>
          </p:cNvGraphicFramePr>
          <p:nvPr>
            <p:extLst>
              <p:ext uri="{D42A27DB-BD31-4B8C-83A1-F6EECF244321}">
                <p14:modId xmlns:p14="http://schemas.microsoft.com/office/powerpoint/2010/main" val="2664191733"/>
              </p:ext>
            </p:extLst>
          </p:nvPr>
        </p:nvGraphicFramePr>
        <p:xfrm>
          <a:off x="104170" y="786685"/>
          <a:ext cx="8935655" cy="3649601"/>
        </p:xfrm>
        <a:graphic>
          <a:graphicData uri="http://schemas.openxmlformats.org/drawingml/2006/table">
            <a:tbl>
              <a:tblPr/>
              <a:tblGrid>
                <a:gridCol w="1381360">
                  <a:extLst>
                    <a:ext uri="{9D8B030D-6E8A-4147-A177-3AD203B41FA5}">
                      <a16:colId xmlns:a16="http://schemas.microsoft.com/office/drawing/2014/main" val="1809528987"/>
                    </a:ext>
                  </a:extLst>
                </a:gridCol>
                <a:gridCol w="935294">
                  <a:extLst>
                    <a:ext uri="{9D8B030D-6E8A-4147-A177-3AD203B41FA5}">
                      <a16:colId xmlns:a16="http://schemas.microsoft.com/office/drawing/2014/main" val="1805906029"/>
                    </a:ext>
                  </a:extLst>
                </a:gridCol>
                <a:gridCol w="2637313">
                  <a:extLst>
                    <a:ext uri="{9D8B030D-6E8A-4147-A177-3AD203B41FA5}">
                      <a16:colId xmlns:a16="http://schemas.microsoft.com/office/drawing/2014/main" val="1830088809"/>
                    </a:ext>
                  </a:extLst>
                </a:gridCol>
                <a:gridCol w="1191529">
                  <a:extLst>
                    <a:ext uri="{9D8B030D-6E8A-4147-A177-3AD203B41FA5}">
                      <a16:colId xmlns:a16="http://schemas.microsoft.com/office/drawing/2014/main" val="2258948169"/>
                    </a:ext>
                  </a:extLst>
                </a:gridCol>
                <a:gridCol w="1273123">
                  <a:extLst>
                    <a:ext uri="{9D8B030D-6E8A-4147-A177-3AD203B41FA5}">
                      <a16:colId xmlns:a16="http://schemas.microsoft.com/office/drawing/2014/main" val="3049358834"/>
                    </a:ext>
                  </a:extLst>
                </a:gridCol>
                <a:gridCol w="1517036">
                  <a:extLst>
                    <a:ext uri="{9D8B030D-6E8A-4147-A177-3AD203B41FA5}">
                      <a16:colId xmlns:a16="http://schemas.microsoft.com/office/drawing/2014/main" val="2188207824"/>
                    </a:ext>
                  </a:extLst>
                </a:gridCol>
              </a:tblGrid>
              <a:tr h="481253">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TestCase</a:t>
                      </a:r>
                      <a:endParaRPr lang="vi-VN" sz="1500" dirty="0">
                        <a:effectLst/>
                        <a:highlight>
                          <a:srgbClr val="CCCCCC"/>
                        </a:highligh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Tiền điều kiện</a:t>
                      </a:r>
                      <a:endParaRPr lang="vi-VN" sz="1500" dirty="0">
                        <a:effectLst/>
                        <a:highlight>
                          <a:srgbClr val="CCCCCC"/>
                        </a:highligh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Các bước kiểm tra</a:t>
                      </a:r>
                      <a:endParaRPr lang="vi-VN" sz="1500">
                        <a:effectLst/>
                        <a:highlight>
                          <a:srgbClr val="CCCCCC"/>
                        </a:highligh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mong đợi</a:t>
                      </a:r>
                      <a:endParaRPr lang="vi-VN" sz="1500">
                        <a:effectLst/>
                        <a:highlight>
                          <a:srgbClr val="CCCCCC"/>
                        </a:highligh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hiện tại</a:t>
                      </a:r>
                      <a:endParaRPr lang="vi-VN" sz="1500">
                        <a:effectLst/>
                        <a:highlight>
                          <a:srgbClr val="CCCCCC"/>
                        </a:highligh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Ngày kiểm thử</a:t>
                      </a:r>
                      <a:endParaRPr lang="vi-VN" sz="1500" dirty="0">
                        <a:effectLst/>
                        <a:highlight>
                          <a:srgbClr val="CCCCCC"/>
                        </a:highligh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3687171581"/>
                  </a:ext>
                </a:extLst>
              </a:tr>
              <a:tr h="1002057">
                <a:tc>
                  <a:txBody>
                    <a:bodyPr/>
                    <a:lstStyle/>
                    <a:p>
                      <a:pPr algn="ctr" rtl="0" fontAlgn="ctr">
                        <a:spcBef>
                          <a:spcPts val="0"/>
                        </a:spcBef>
                        <a:spcAft>
                          <a:spcPts val="0"/>
                        </a:spcAft>
                      </a:pPr>
                      <a:r>
                        <a:rPr lang="sv-SE" sz="1500" b="0" i="0" u="none" strike="noStrike">
                          <a:solidFill>
                            <a:srgbClr val="000000"/>
                          </a:solidFill>
                          <a:effectLst/>
                          <a:latin typeface="Barlow" panose="00000500000000000000" pitchFamily="2" charset="-93"/>
                        </a:rPr>
                        <a:t>Xem thông tin tài khoản</a:t>
                      </a:r>
                      <a:endParaRPr lang="sv-SE" sz="150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Đã đăng nhập</a:t>
                      </a:r>
                      <a:endParaRPr lang="vi-VN" sz="1500" dirty="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ở trang chủ</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Chọn biểu tượng tài khoản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thông tin tài khoản</a:t>
                      </a:r>
                      <a:endParaRPr lang="vi-VN" sz="1500" dirty="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Hiển thị các thông tin cá nhân của tài khoản</a:t>
                      </a:r>
                      <a:endParaRPr lang="vi-VN" sz="150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5202945"/>
                  </a:ext>
                </a:extLst>
              </a:tr>
              <a:tr h="1932990">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Chỉnh sửa thông tin tài khoản</a:t>
                      </a:r>
                      <a:endParaRPr lang="vi-VN" sz="1500" dirty="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Đã đăng nhập</a:t>
                      </a:r>
                      <a:endParaRPr lang="vi-VN" sz="1500" dirty="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ở trang chủ</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Chọn biểu tượng tài khoản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thông tin tài khoản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4. Chọn cập nhật</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5. Thực hiện chỉnh sửa các trong tin các nhân trong pop-up hiện lên sau khi nhấn cập nhật</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6. Nhấn nút lưu thay đổi</a:t>
                      </a:r>
                      <a:endParaRPr lang="vi-VN" sz="1500" dirty="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Hiển thị cập nhật thành công và các thông tin được cập nhật lại</a:t>
                      </a:r>
                      <a:endParaRPr lang="vi-VN" sz="150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15/04/2024</a:t>
                      </a:r>
                      <a:endParaRPr lang="vi-VN" sz="1500" dirty="0">
                        <a:effectLst/>
                        <a:latin typeface="Barlow" panose="00000500000000000000" pitchFamily="2" charset="-93"/>
                      </a:endParaRPr>
                    </a:p>
                  </a:txBody>
                  <a:tcPr marL="33236" marR="33236" marT="33236" marB="3323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1369731"/>
                  </a:ext>
                </a:extLst>
              </a:tr>
            </a:tbl>
          </a:graphicData>
        </a:graphic>
      </p:graphicFrame>
      <p:sp>
        <p:nvSpPr>
          <p:cNvPr id="6" name="Rectangle 1">
            <a:extLst>
              <a:ext uri="{FF2B5EF4-FFF2-40B4-BE49-F238E27FC236}">
                <a16:creationId xmlns:a16="http://schemas.microsoft.com/office/drawing/2014/main" id="{91337224-64AA-BEB8-32BE-C7866A659978}"/>
              </a:ext>
            </a:extLst>
          </p:cNvPr>
          <p:cNvSpPr>
            <a:spLocks noChangeArrowheads="1"/>
          </p:cNvSpPr>
          <p:nvPr/>
        </p:nvSpPr>
        <p:spPr bwMode="auto">
          <a:xfrm>
            <a:off x="960939" y="898096"/>
            <a:ext cx="257677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2561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 name="Rectangle 1">
            <a:extLst>
              <a:ext uri="{FF2B5EF4-FFF2-40B4-BE49-F238E27FC236}">
                <a16:creationId xmlns:a16="http://schemas.microsoft.com/office/drawing/2014/main" id="{94488E24-09B2-FF1E-5E8D-88B0709B3CD3}"/>
              </a:ext>
            </a:extLst>
          </p:cNvPr>
          <p:cNvSpPr>
            <a:spLocks noChangeArrowheads="1"/>
          </p:cNvSpPr>
          <p:nvPr/>
        </p:nvSpPr>
        <p:spPr bwMode="auto">
          <a:xfrm>
            <a:off x="-1067460" y="978585"/>
            <a:ext cx="22044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0" name="Google Shape;955;p43">
            <a:extLst>
              <a:ext uri="{FF2B5EF4-FFF2-40B4-BE49-F238E27FC236}">
                <a16:creationId xmlns:a16="http://schemas.microsoft.com/office/drawing/2014/main" id="{80F982E6-10F1-0010-350D-01E2C62DEF15}"/>
              </a:ext>
            </a:extLst>
          </p:cNvPr>
          <p:cNvSpPr txBox="1">
            <a:spLocks/>
          </p:cNvSpPr>
          <p:nvPr/>
        </p:nvSpPr>
        <p:spPr>
          <a:xfrm>
            <a:off x="2879478" y="76774"/>
            <a:ext cx="3385040"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600" b="1" dirty="0">
                <a:solidFill>
                  <a:schemeClr val="accent1"/>
                </a:solidFill>
                <a:latin typeface="Barlow" panose="00000500000000000000" pitchFamily="2" charset="-93"/>
              </a:rPr>
              <a:t>ĐÁNH GIÁ KIỂM THỬ</a:t>
            </a:r>
            <a:endParaRPr lang="vi-VN" sz="1800" dirty="0">
              <a:solidFill>
                <a:schemeClr val="bg1">
                  <a:lumMod val="10000"/>
                </a:schemeClr>
              </a:solidFill>
              <a:latin typeface="Barlow" panose="00000500000000000000" pitchFamily="2" charset="-93"/>
            </a:endParaRPr>
          </a:p>
        </p:txBody>
      </p:sp>
      <p:sp>
        <p:nvSpPr>
          <p:cNvPr id="3" name="Rectangle 1">
            <a:extLst>
              <a:ext uri="{FF2B5EF4-FFF2-40B4-BE49-F238E27FC236}">
                <a16:creationId xmlns:a16="http://schemas.microsoft.com/office/drawing/2014/main" id="{9C1D8317-5C34-00A0-F8EA-4E08D8C98C72}"/>
              </a:ext>
            </a:extLst>
          </p:cNvPr>
          <p:cNvSpPr>
            <a:spLocks noChangeArrowheads="1"/>
          </p:cNvSpPr>
          <p:nvPr/>
        </p:nvSpPr>
        <p:spPr bwMode="auto">
          <a:xfrm>
            <a:off x="3484563" y="975696"/>
            <a:ext cx="184731"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500" b="0" i="0" u="none" strike="noStrike" cap="none" normalizeH="0" baseline="0">
                <a:ln>
                  <a:noFill/>
                </a:ln>
                <a:solidFill>
                  <a:schemeClr val="tx1"/>
                </a:solidFill>
                <a:effectLst/>
                <a:latin typeface="Barlow" panose="00000500000000000000" pitchFamily="2" charset="-93"/>
              </a:rPr>
            </a:br>
            <a:endParaRPr kumimoji="0" lang="vi-VN" altLang="vi-VN" sz="1500" b="0" i="0" u="none" strike="noStrike" cap="none" normalizeH="0" baseline="0">
              <a:ln>
                <a:noFill/>
              </a:ln>
              <a:solidFill>
                <a:schemeClr val="tx1"/>
              </a:solidFill>
              <a:effectLst/>
              <a:latin typeface="Barlow" panose="00000500000000000000" pitchFamily="2" charset="-93"/>
            </a:endParaRPr>
          </a:p>
        </p:txBody>
      </p:sp>
      <p:sp>
        <p:nvSpPr>
          <p:cNvPr id="5" name="Rectangle 1">
            <a:extLst>
              <a:ext uri="{FF2B5EF4-FFF2-40B4-BE49-F238E27FC236}">
                <a16:creationId xmlns:a16="http://schemas.microsoft.com/office/drawing/2014/main" id="{4C641701-0FF7-FEE2-800D-4E5BF1506677}"/>
              </a:ext>
            </a:extLst>
          </p:cNvPr>
          <p:cNvSpPr>
            <a:spLocks noChangeArrowheads="1"/>
          </p:cNvSpPr>
          <p:nvPr/>
        </p:nvSpPr>
        <p:spPr bwMode="auto">
          <a:xfrm>
            <a:off x="-8430159" y="975696"/>
            <a:ext cx="55173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Barlow" panose="00000500000000000000" pitchFamily="2" charset="-93"/>
              </a:rPr>
            </a:br>
            <a:endParaRPr kumimoji="0" lang="vi-VN" altLang="vi-VN" sz="1800" b="0" i="0" u="none" strike="noStrike" cap="none" normalizeH="0" baseline="0">
              <a:ln>
                <a:noFill/>
              </a:ln>
              <a:solidFill>
                <a:schemeClr val="tx1"/>
              </a:solidFill>
              <a:effectLst/>
              <a:latin typeface="Barlow" panose="00000500000000000000" pitchFamily="2" charset="-93"/>
            </a:endParaRPr>
          </a:p>
        </p:txBody>
      </p:sp>
      <p:sp>
        <p:nvSpPr>
          <p:cNvPr id="6" name="Rectangle 1">
            <a:extLst>
              <a:ext uri="{FF2B5EF4-FFF2-40B4-BE49-F238E27FC236}">
                <a16:creationId xmlns:a16="http://schemas.microsoft.com/office/drawing/2014/main" id="{91337224-64AA-BEB8-32BE-C7866A659978}"/>
              </a:ext>
            </a:extLst>
          </p:cNvPr>
          <p:cNvSpPr>
            <a:spLocks noChangeArrowheads="1"/>
          </p:cNvSpPr>
          <p:nvPr/>
        </p:nvSpPr>
        <p:spPr bwMode="auto">
          <a:xfrm>
            <a:off x="960939" y="898096"/>
            <a:ext cx="257677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FA0445EE-1718-C931-960E-4040D77FE380}"/>
              </a:ext>
            </a:extLst>
          </p:cNvPr>
          <p:cNvGraphicFramePr>
            <a:graphicFrameLocks noGrp="1"/>
          </p:cNvGraphicFramePr>
          <p:nvPr>
            <p:extLst>
              <p:ext uri="{D42A27DB-BD31-4B8C-83A1-F6EECF244321}">
                <p14:modId xmlns:p14="http://schemas.microsoft.com/office/powerpoint/2010/main" val="3648403675"/>
              </p:ext>
            </p:extLst>
          </p:nvPr>
        </p:nvGraphicFramePr>
        <p:xfrm>
          <a:off x="63499" y="575469"/>
          <a:ext cx="9016998" cy="4491257"/>
        </p:xfrm>
        <a:graphic>
          <a:graphicData uri="http://schemas.openxmlformats.org/drawingml/2006/table">
            <a:tbl>
              <a:tblPr/>
              <a:tblGrid>
                <a:gridCol w="907141">
                  <a:extLst>
                    <a:ext uri="{9D8B030D-6E8A-4147-A177-3AD203B41FA5}">
                      <a16:colId xmlns:a16="http://schemas.microsoft.com/office/drawing/2014/main" val="749060270"/>
                    </a:ext>
                  </a:extLst>
                </a:gridCol>
                <a:gridCol w="548504">
                  <a:extLst>
                    <a:ext uri="{9D8B030D-6E8A-4147-A177-3AD203B41FA5}">
                      <a16:colId xmlns:a16="http://schemas.microsoft.com/office/drawing/2014/main" val="3216703253"/>
                    </a:ext>
                  </a:extLst>
                </a:gridCol>
                <a:gridCol w="3755142">
                  <a:extLst>
                    <a:ext uri="{9D8B030D-6E8A-4147-A177-3AD203B41FA5}">
                      <a16:colId xmlns:a16="http://schemas.microsoft.com/office/drawing/2014/main" val="1369706804"/>
                    </a:ext>
                  </a:extLst>
                </a:gridCol>
                <a:gridCol w="1748813">
                  <a:extLst>
                    <a:ext uri="{9D8B030D-6E8A-4147-A177-3AD203B41FA5}">
                      <a16:colId xmlns:a16="http://schemas.microsoft.com/office/drawing/2014/main" val="1634421335"/>
                    </a:ext>
                  </a:extLst>
                </a:gridCol>
                <a:gridCol w="1014802">
                  <a:extLst>
                    <a:ext uri="{9D8B030D-6E8A-4147-A177-3AD203B41FA5}">
                      <a16:colId xmlns:a16="http://schemas.microsoft.com/office/drawing/2014/main" val="1271705538"/>
                    </a:ext>
                  </a:extLst>
                </a:gridCol>
                <a:gridCol w="1042596">
                  <a:extLst>
                    <a:ext uri="{9D8B030D-6E8A-4147-A177-3AD203B41FA5}">
                      <a16:colId xmlns:a16="http://schemas.microsoft.com/office/drawing/2014/main" val="2252760131"/>
                    </a:ext>
                  </a:extLst>
                </a:gridCol>
              </a:tblGrid>
              <a:tr h="702945">
                <a:tc>
                  <a:txBody>
                    <a:bodyPr/>
                    <a:lstStyle/>
                    <a:p>
                      <a:pPr algn="ctr" rtl="0" fontAlgn="ctr">
                        <a:spcBef>
                          <a:spcPts val="0"/>
                        </a:spcBef>
                        <a:spcAft>
                          <a:spcPts val="0"/>
                        </a:spcAft>
                      </a:pPr>
                      <a:r>
                        <a:rPr lang="vi-VN" sz="1500" b="1" i="0" u="none" strike="noStrike" dirty="0">
                          <a:solidFill>
                            <a:srgbClr val="000000"/>
                          </a:solidFill>
                          <a:effectLst/>
                          <a:highlight>
                            <a:srgbClr val="CCCCCC"/>
                          </a:highlight>
                          <a:latin typeface="Barlow" panose="00000500000000000000" pitchFamily="2" charset="-93"/>
                        </a:rPr>
                        <a:t>TestCase</a:t>
                      </a:r>
                      <a:endParaRPr lang="vi-VN" sz="1500" dirty="0">
                        <a:effectLst/>
                        <a:highlight>
                          <a:srgbClr val="CCCCCC"/>
                        </a:highligh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Tiền điều kiện</a:t>
                      </a:r>
                      <a:endParaRPr lang="vi-VN" sz="1500">
                        <a:effectLst/>
                        <a:highlight>
                          <a:srgbClr val="CCCCCC"/>
                        </a:highligh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Các bước kiểm tra</a:t>
                      </a:r>
                      <a:endParaRPr lang="vi-VN" sz="1500">
                        <a:effectLst/>
                        <a:highlight>
                          <a:srgbClr val="CCCCCC"/>
                        </a:highligh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mong đợi</a:t>
                      </a:r>
                      <a:endParaRPr lang="vi-VN" sz="1500">
                        <a:effectLst/>
                        <a:highlight>
                          <a:srgbClr val="CCCCCC"/>
                        </a:highligh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Kết quả hiện tại</a:t>
                      </a:r>
                      <a:endParaRPr lang="vi-VN" sz="1500">
                        <a:effectLst/>
                        <a:highlight>
                          <a:srgbClr val="CCCCCC"/>
                        </a:highligh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tc>
                  <a:txBody>
                    <a:bodyPr/>
                    <a:lstStyle/>
                    <a:p>
                      <a:pPr algn="ctr" rtl="0" fontAlgn="ctr">
                        <a:spcBef>
                          <a:spcPts val="0"/>
                        </a:spcBef>
                        <a:spcAft>
                          <a:spcPts val="0"/>
                        </a:spcAft>
                      </a:pPr>
                      <a:r>
                        <a:rPr lang="vi-VN" sz="1500" b="1" i="0" u="none" strike="noStrike">
                          <a:solidFill>
                            <a:srgbClr val="000000"/>
                          </a:solidFill>
                          <a:effectLst/>
                          <a:highlight>
                            <a:srgbClr val="CCCCCC"/>
                          </a:highlight>
                          <a:latin typeface="Barlow" panose="00000500000000000000" pitchFamily="2" charset="-93"/>
                        </a:rPr>
                        <a:t>Ngày kiểm thử</a:t>
                      </a:r>
                      <a:endParaRPr lang="vi-VN" sz="1500">
                        <a:effectLst/>
                        <a:highlight>
                          <a:srgbClr val="CCCCCC"/>
                        </a:highligh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47701421"/>
                  </a:ext>
                </a:extLst>
              </a:tr>
              <a:tr h="1370583">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Khoá/Mở khoá tài khoản</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Đã đăng nhập</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ở trang dành cho Admin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Chọn quản lý người dùng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mục khách hàng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4. Chọn một khách hàng trong bảng dữ liệu</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5. Nhấn nút Khoá (hoặc Mở khoá)</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Hiển thị cập nhật thành công và thay đổi trạng thái của tài khoản đó trong bảng dữ liệu</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15/04/2024</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3688090"/>
                  </a:ext>
                </a:extLst>
              </a:tr>
              <a:tr h="1219338">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Tìm kiếm khách hàng</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Đã đăng nhập</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ở trang dành cho Admin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Chọn Quản lý người dùng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mục khách hàng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4. Nhập tên tài khoản hoặc số điện thoại </a:t>
                      </a: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5. Nhấn nút Tìm kiếm</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Bảng dữ liệu sẽ cuộn đến hàng dữ liệu của tài khoản tương ứng và được highlight lên</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15/04/2024</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562753"/>
                  </a:ext>
                </a:extLst>
              </a:tr>
              <a:tr h="1148037">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Lọc trạng thái</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Đã đăng nhập</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rtl="0" fontAlgn="ctr">
                        <a:spcBef>
                          <a:spcPts val="0"/>
                        </a:spcBef>
                        <a:spcAft>
                          <a:spcPts val="0"/>
                        </a:spcAft>
                      </a:pPr>
                      <a:r>
                        <a:rPr lang="vi-VN" sz="1500" b="0" i="0" u="none" strike="noStrike" dirty="0">
                          <a:solidFill>
                            <a:srgbClr val="000000"/>
                          </a:solidFill>
                          <a:effectLst/>
                          <a:latin typeface="Barlow" panose="00000500000000000000" pitchFamily="2" charset="-93"/>
                        </a:rPr>
                        <a:t>1. Truy cập website ở trang dành cho Admin</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2. Chọn Quản lý người dùng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3. Chọn mục khách hàng</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4. Ở ô trạng thái chọn trạng thái cần lọc</a:t>
                      </a:r>
                      <a:endParaRPr lang="vi-VN" sz="1500" dirty="0">
                        <a:effectLst/>
                        <a:latin typeface="Barlow" panose="00000500000000000000" pitchFamily="2" charset="-93"/>
                      </a:endParaRPr>
                    </a:p>
                    <a:p>
                      <a:pPr rtl="0" fontAlgn="ctr">
                        <a:spcBef>
                          <a:spcPts val="0"/>
                        </a:spcBef>
                        <a:spcAft>
                          <a:spcPts val="0"/>
                        </a:spcAft>
                      </a:pPr>
                      <a:r>
                        <a:rPr lang="vi-VN" sz="1500" b="0" i="0" u="none" strike="noStrike" dirty="0">
                          <a:solidFill>
                            <a:srgbClr val="000000"/>
                          </a:solidFill>
                          <a:effectLst/>
                          <a:latin typeface="Barlow" panose="00000500000000000000" pitchFamily="2" charset="-93"/>
                        </a:rPr>
                        <a:t>5. Nhấn nút lọc trạng thái</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rtl="0" fontAlgn="ctr">
                        <a:spcBef>
                          <a:spcPts val="0"/>
                        </a:spcBef>
                        <a:spcAft>
                          <a:spcPts val="0"/>
                        </a:spcAft>
                      </a:pPr>
                      <a:r>
                        <a:rPr lang="vi-VN" sz="1500" b="0" i="0" u="none" strike="noStrike">
                          <a:solidFill>
                            <a:srgbClr val="000000"/>
                          </a:solidFill>
                          <a:effectLst/>
                          <a:latin typeface="Barlow" panose="00000500000000000000" pitchFamily="2" charset="-93"/>
                        </a:rPr>
                        <a:t>Bảng dữ liệu sẽ lọc ra các tài khoản có trạng thái như đã chọn</a:t>
                      </a:r>
                      <a:endParaRPr lang="vi-VN" sz="150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vi-VN" sz="1500" b="1" i="0" u="none" strike="noStrike" dirty="0">
                          <a:solidFill>
                            <a:srgbClr val="007635"/>
                          </a:solidFill>
                          <a:effectLst/>
                          <a:latin typeface="Barlow" panose="00000500000000000000" pitchFamily="2" charset="-93"/>
                        </a:rPr>
                        <a:t>Thành công</a:t>
                      </a:r>
                      <a:endParaRPr lang="vi-VN" sz="1500" b="1" dirty="0">
                        <a:solidFill>
                          <a:srgbClr val="007635"/>
                        </a:solidFill>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CC"/>
                    </a:solidFill>
                  </a:tcPr>
                </a:tc>
                <a:tc>
                  <a:txBody>
                    <a:bodyPr/>
                    <a:lstStyle/>
                    <a:p>
                      <a:pPr algn="ctr" rtl="0" fontAlgn="ctr">
                        <a:spcBef>
                          <a:spcPts val="0"/>
                        </a:spcBef>
                        <a:spcAft>
                          <a:spcPts val="0"/>
                        </a:spcAft>
                      </a:pPr>
                      <a:r>
                        <a:rPr lang="vi-VN" sz="1500" b="0" i="0" u="none" strike="noStrike" dirty="0">
                          <a:solidFill>
                            <a:srgbClr val="000000"/>
                          </a:solidFill>
                          <a:effectLst/>
                          <a:latin typeface="Barlow" panose="00000500000000000000" pitchFamily="2" charset="-93"/>
                        </a:rPr>
                        <a:t>15/04/2024</a:t>
                      </a:r>
                      <a:endParaRPr lang="vi-VN" sz="1500" dirty="0">
                        <a:effectLst/>
                        <a:latin typeface="Barlow" panose="00000500000000000000" pitchFamily="2" charset="-93"/>
                      </a:endParaRPr>
                    </a:p>
                  </a:txBody>
                  <a:tcPr marL="18134" marR="18134" marT="18134" marB="1813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913103"/>
                  </a:ext>
                </a:extLst>
              </a:tr>
            </a:tbl>
          </a:graphicData>
        </a:graphic>
      </p:graphicFrame>
      <p:sp>
        <p:nvSpPr>
          <p:cNvPr id="7" name="Rectangle 1">
            <a:extLst>
              <a:ext uri="{FF2B5EF4-FFF2-40B4-BE49-F238E27FC236}">
                <a16:creationId xmlns:a16="http://schemas.microsoft.com/office/drawing/2014/main" id="{F1D90B07-086A-74DF-55E2-1B5A808D95AB}"/>
              </a:ext>
            </a:extLst>
          </p:cNvPr>
          <p:cNvSpPr>
            <a:spLocks noChangeArrowheads="1"/>
          </p:cNvSpPr>
          <p:nvPr/>
        </p:nvSpPr>
        <p:spPr bwMode="auto">
          <a:xfrm>
            <a:off x="3895725" y="1001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89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9"/>
          <p:cNvSpPr txBox="1">
            <a:spLocks noGrp="1"/>
          </p:cNvSpPr>
          <p:nvPr>
            <p:ph type="title"/>
          </p:nvPr>
        </p:nvSpPr>
        <p:spPr>
          <a:xfrm>
            <a:off x="841354" y="1800773"/>
            <a:ext cx="7733686" cy="2269304"/>
          </a:xfrm>
          <a:prstGeom prst="rect">
            <a:avLst/>
          </a:prstGeom>
        </p:spPr>
        <p:txBody>
          <a:bodyPr spcFirstLastPara="1" wrap="square" lIns="91425" tIns="91425" rIns="91425" bIns="91425" anchor="ctr" anchorCtr="0">
            <a:noAutofit/>
          </a:bodyPr>
          <a:lstStyle/>
          <a:p>
            <a:pPr algn="l"/>
            <a:r>
              <a:rPr lang="vi-VN" sz="5400" b="1" dirty="0">
                <a:solidFill>
                  <a:srgbClr val="0070C0"/>
                </a:solidFill>
                <a:latin typeface="Barlow" panose="00000500000000000000" pitchFamily="2" charset="-93"/>
              </a:rPr>
              <a:t>03</a:t>
            </a:r>
            <a:r>
              <a:rPr lang="vi-VN" sz="5400" b="1" dirty="0">
                <a:latin typeface="Barlow" panose="00000500000000000000" pitchFamily="2" charset="-93"/>
              </a:rPr>
              <a:t>   Kết quả đạt được 		  và hướng phát triển</a:t>
            </a:r>
            <a:endParaRPr lang="vi-VN" sz="5400" b="1" dirty="0">
              <a:solidFill>
                <a:schemeClr val="accent1">
                  <a:lumMod val="75000"/>
                </a:schemeClr>
              </a:solidFill>
              <a:latin typeface="Barlow" panose="00000500000000000000" pitchFamily="2" charset="-93"/>
            </a:endParaRPr>
          </a:p>
        </p:txBody>
      </p:sp>
      <p:grpSp>
        <p:nvGrpSpPr>
          <p:cNvPr id="881" name="Google Shape;881;p39"/>
          <p:cNvGrpSpPr/>
          <p:nvPr/>
        </p:nvGrpSpPr>
        <p:grpSpPr>
          <a:xfrm>
            <a:off x="-1555691" y="4075391"/>
            <a:ext cx="2877996" cy="341064"/>
            <a:chOff x="-528216" y="3317016"/>
            <a:chExt cx="2877996" cy="341064"/>
          </a:xfrm>
        </p:grpSpPr>
        <p:grpSp>
          <p:nvGrpSpPr>
            <p:cNvPr id="882" name="Google Shape;882;p39"/>
            <p:cNvGrpSpPr/>
            <p:nvPr/>
          </p:nvGrpSpPr>
          <p:grpSpPr>
            <a:xfrm>
              <a:off x="-528216" y="3434317"/>
              <a:ext cx="2877996" cy="223763"/>
              <a:chOff x="1748550" y="2064750"/>
              <a:chExt cx="3573375" cy="277863"/>
            </a:xfrm>
          </p:grpSpPr>
          <p:sp>
            <p:nvSpPr>
              <p:cNvPr id="883" name="Google Shape;883;p3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884" name="Google Shape;884;p3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528208" y="3317016"/>
              <a:ext cx="2430741" cy="185537"/>
              <a:chOff x="1748547" y="1392116"/>
              <a:chExt cx="5911958" cy="451312"/>
            </a:xfrm>
          </p:grpSpPr>
          <p:sp>
            <p:nvSpPr>
              <p:cNvPr id="886" name="Google Shape;886;p3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887" name="Google Shape;887;p3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39"/>
          <p:cNvGrpSpPr/>
          <p:nvPr/>
        </p:nvGrpSpPr>
        <p:grpSpPr>
          <a:xfrm flipH="1">
            <a:off x="6447872" y="936477"/>
            <a:ext cx="3025082" cy="453948"/>
            <a:chOff x="1748550" y="1613037"/>
            <a:chExt cx="3756000" cy="563701"/>
          </a:xfrm>
        </p:grpSpPr>
        <p:grpSp>
          <p:nvGrpSpPr>
            <p:cNvPr id="901" name="Google Shape;901;p39"/>
            <p:cNvGrpSpPr/>
            <p:nvPr/>
          </p:nvGrpSpPr>
          <p:grpSpPr>
            <a:xfrm>
              <a:off x="1748550" y="1758700"/>
              <a:ext cx="3573375" cy="277863"/>
              <a:chOff x="1748550" y="2064750"/>
              <a:chExt cx="3573375" cy="277863"/>
            </a:xfrm>
          </p:grpSpPr>
          <p:sp>
            <p:nvSpPr>
              <p:cNvPr id="902" name="Google Shape;902;p3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03" name="Google Shape;903;p3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9"/>
            <p:cNvGrpSpPr/>
            <p:nvPr/>
          </p:nvGrpSpPr>
          <p:grpSpPr>
            <a:xfrm>
              <a:off x="1748560" y="1613037"/>
              <a:ext cx="3018054" cy="230396"/>
              <a:chOff x="1748547" y="1392116"/>
              <a:chExt cx="5911956" cy="451315"/>
            </a:xfrm>
          </p:grpSpPr>
          <p:sp>
            <p:nvSpPr>
              <p:cNvPr id="905" name="Google Shape;905;p3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06" name="Google Shape;906;p3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9"/>
            <p:cNvGrpSpPr/>
            <p:nvPr/>
          </p:nvGrpSpPr>
          <p:grpSpPr>
            <a:xfrm>
              <a:off x="1766900" y="2120038"/>
              <a:ext cx="3737650" cy="56700"/>
              <a:chOff x="1766900" y="2869225"/>
              <a:chExt cx="3737650" cy="56700"/>
            </a:xfrm>
          </p:grpSpPr>
          <p:cxnSp>
            <p:nvCxnSpPr>
              <p:cNvPr id="908" name="Google Shape;908;p3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09" name="Google Shape;909;p3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0580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6" name="Google Shape;955;p43">
            <a:extLst>
              <a:ext uri="{FF2B5EF4-FFF2-40B4-BE49-F238E27FC236}">
                <a16:creationId xmlns:a16="http://schemas.microsoft.com/office/drawing/2014/main" id="{491E436A-4ABE-9F78-8FB2-46C1EA63A974}"/>
              </a:ext>
            </a:extLst>
          </p:cNvPr>
          <p:cNvSpPr txBox="1">
            <a:spLocks/>
          </p:cNvSpPr>
          <p:nvPr/>
        </p:nvSpPr>
        <p:spPr>
          <a:xfrm>
            <a:off x="391355" y="972779"/>
            <a:ext cx="8361289" cy="38837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Kết quả đạt được</a:t>
            </a:r>
          </a:p>
          <a:p>
            <a:endParaRPr lang="vi-VN" sz="1800" dirty="0">
              <a:solidFill>
                <a:schemeClr val="bg1">
                  <a:lumMod val="10000"/>
                </a:schemeClr>
              </a:solidFill>
              <a:latin typeface="Barlow" panose="00000500000000000000" pitchFamily="2" charset="-93"/>
            </a:endParaRP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Khách hàng có thể tìm kiếm thông tin các sản phẩm theo yêu cầu, thêm sản phẩm vào giỏ hàng, đặt hàng, thực hiện đánh giá sản phẩm sau khi mua hàng và nhắn tin với cửa hàng.</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Nhân viên có thể trả lời giải đáp các thắc mắc các khách hàng thông qua nền tảng FChat, xử lý đơn hàng và phản hồi các đánh giá sản phẩm của khách hàng.</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Người quản trị hệ thống có thể quản lý người dùng với các thao tác như tìm kiếm, khoá/mở khoá cho tài khoản.</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Người quản lý có thể quản lý các nhân viên dưới cấp, thống kê báo cáo liên quan đến tình hình nhân sự, khách hàng, kinh doanh và quản lý sản phẩm.</a:t>
            </a:r>
          </a:p>
          <a:p>
            <a:pPr marL="432000" indent="-285750" algn="just">
              <a:spcBef>
                <a:spcPts val="600"/>
              </a:spcBef>
              <a:buFont typeface="Wingdings" panose="05000000000000000000" pitchFamily="2" charset="2"/>
              <a:buChar char="§"/>
            </a:pPr>
            <a:endParaRPr lang="vi-VN" sz="1800" dirty="0">
              <a:solidFill>
                <a:schemeClr val="tx1"/>
              </a:solidFill>
              <a:latin typeface="Barlow" panose="00000500000000000000" pitchFamily="2" charset="-93"/>
            </a:endParaRPr>
          </a:p>
        </p:txBody>
      </p:sp>
    </p:spTree>
    <p:extLst>
      <p:ext uri="{BB962C8B-B14F-4D97-AF65-F5344CB8AC3E}">
        <p14:creationId xmlns:p14="http://schemas.microsoft.com/office/powerpoint/2010/main" val="376433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6" name="Google Shape;955;p43">
            <a:extLst>
              <a:ext uri="{FF2B5EF4-FFF2-40B4-BE49-F238E27FC236}">
                <a16:creationId xmlns:a16="http://schemas.microsoft.com/office/drawing/2014/main" id="{491E436A-4ABE-9F78-8FB2-46C1EA63A974}"/>
              </a:ext>
            </a:extLst>
          </p:cNvPr>
          <p:cNvSpPr txBox="1">
            <a:spLocks/>
          </p:cNvSpPr>
          <p:nvPr/>
        </p:nvSpPr>
        <p:spPr>
          <a:xfrm>
            <a:off x="391355" y="972779"/>
            <a:ext cx="8361289" cy="3589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Kết quả đạt được</a:t>
            </a:r>
          </a:p>
          <a:p>
            <a:pPr marL="146250" algn="just">
              <a:spcBef>
                <a:spcPts val="600"/>
              </a:spcBef>
            </a:pPr>
            <a:endParaRPr lang="vi-VN" sz="1800" dirty="0">
              <a:latin typeface="Barlow" panose="00000500000000000000" pitchFamily="2" charset="-93"/>
            </a:endParaRP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Hiểu và biết cách phát triển một Single Page Application.</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Hiểu và được thực hành phát triển phần mềm với Hibernate, JPA, Spring Boot, VueJS, MySQL, Tailwind, Bootstrap, Oauth 2.0, PySpark.</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Biết cách tích hợp ứng dụng web với các nền tảng bên ngoài như Fchat, VNPay, </a:t>
            </a:r>
            <a:r>
              <a:rPr lang="vi-VN" sz="1800" dirty="0">
                <a:solidFill>
                  <a:schemeClr val="bg1">
                    <a:lumMod val="10000"/>
                  </a:schemeClr>
                </a:solidFill>
                <a:latin typeface="Barlow" panose="00000500000000000000" pitchFamily="2" charset="-93"/>
              </a:rPr>
              <a:t>GiaoHangNhanh,</a:t>
            </a:r>
            <a:r>
              <a:rPr lang="vi-VN" sz="1800" dirty="0">
                <a:solidFill>
                  <a:schemeClr val="tx1"/>
                </a:solidFill>
                <a:latin typeface="Barlow" panose="00000500000000000000" pitchFamily="2" charset="-93"/>
              </a:rPr>
              <a:t> Cloudinary, Google Maps.</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Rèn luyện kỹ năng làm việc nhóm, kỹ năng giao tiếp, phân tích, giải quyết vấn đề và áp dụng mô hình Waterfall vào quy trình phát triển phần mềm.</a:t>
            </a:r>
          </a:p>
          <a:p>
            <a:pPr marL="432000" indent="-285750" algn="just">
              <a:spcBef>
                <a:spcPts val="600"/>
              </a:spcBef>
              <a:buFont typeface="Wingdings" panose="05000000000000000000" pitchFamily="2" charset="2"/>
              <a:buChar char="§"/>
            </a:pPr>
            <a:endParaRPr lang="vi-VN" sz="1800" dirty="0">
              <a:solidFill>
                <a:schemeClr val="tx1"/>
              </a:solidFill>
              <a:latin typeface="Barlow" panose="00000500000000000000" pitchFamily="2" charset="-93"/>
            </a:endParaRPr>
          </a:p>
        </p:txBody>
      </p:sp>
    </p:spTree>
    <p:extLst>
      <p:ext uri="{BB962C8B-B14F-4D97-AF65-F5344CB8AC3E}">
        <p14:creationId xmlns:p14="http://schemas.microsoft.com/office/powerpoint/2010/main" val="424809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6" name="Google Shape;955;p43">
            <a:extLst>
              <a:ext uri="{FF2B5EF4-FFF2-40B4-BE49-F238E27FC236}">
                <a16:creationId xmlns:a16="http://schemas.microsoft.com/office/drawing/2014/main" id="{491E436A-4ABE-9F78-8FB2-46C1EA63A974}"/>
              </a:ext>
            </a:extLst>
          </p:cNvPr>
          <p:cNvSpPr txBox="1">
            <a:spLocks/>
          </p:cNvSpPr>
          <p:nvPr/>
        </p:nvSpPr>
        <p:spPr>
          <a:xfrm>
            <a:off x="391355" y="972779"/>
            <a:ext cx="8361289" cy="35179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Hướng phát triển</a:t>
            </a:r>
          </a:p>
          <a:p>
            <a:pPr marL="146250" algn="just">
              <a:spcBef>
                <a:spcPts val="600"/>
              </a:spcBef>
            </a:pPr>
            <a:endParaRPr lang="vi-VN" sz="1800" dirty="0">
              <a:latin typeface="Barlow" panose="00000500000000000000" pitchFamily="2" charset="-93"/>
            </a:endParaRP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Do thời gian giới hạn  nên vẫn còn một số tính năng chưa được hoàn thiện. </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Phát triển chức năng quản lý bảng tin và quản lý khuyến mãi cho actor mới là Quản lý cấp cao. </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Phát triển chức năng quản lý  kho hàng cho actor Quản lý.</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Tích hợp thêm phương thức thanh toán trực tuyến như ví Momo, quét mã QR,...</a:t>
            </a:r>
          </a:p>
          <a:p>
            <a:pPr marL="432000" indent="-285750" algn="just">
              <a:spcBef>
                <a:spcPts val="600"/>
              </a:spcBef>
              <a:buFont typeface="Wingdings" panose="05000000000000000000" pitchFamily="2" charset="2"/>
              <a:buChar char="§"/>
            </a:pPr>
            <a:r>
              <a:rPr lang="vi-VN" sz="1800" dirty="0">
                <a:solidFill>
                  <a:schemeClr val="tx1"/>
                </a:solidFill>
                <a:latin typeface="Barlow" panose="00000500000000000000" pitchFamily="2" charset="-93"/>
              </a:rPr>
              <a:t>Tối ưu tốc độ web, tiếp tục cải thiện giao diện (responsive) và xây dựng hỗ trợ ứng dụng di động.</a:t>
            </a:r>
          </a:p>
        </p:txBody>
      </p:sp>
    </p:spTree>
    <p:extLst>
      <p:ext uri="{BB962C8B-B14F-4D97-AF65-F5344CB8AC3E}">
        <p14:creationId xmlns:p14="http://schemas.microsoft.com/office/powerpoint/2010/main" val="1926668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2" name="Google Shape;879;p39">
            <a:extLst>
              <a:ext uri="{FF2B5EF4-FFF2-40B4-BE49-F238E27FC236}">
                <a16:creationId xmlns:a16="http://schemas.microsoft.com/office/drawing/2014/main" id="{D6B02A32-9854-2C1B-2C3C-DCED8B7017FE}"/>
              </a:ext>
            </a:extLst>
          </p:cNvPr>
          <p:cNvSpPr txBox="1">
            <a:spLocks/>
          </p:cNvSpPr>
          <p:nvPr/>
        </p:nvSpPr>
        <p:spPr>
          <a:xfrm>
            <a:off x="674059" y="1785096"/>
            <a:ext cx="7358181" cy="15733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Black"/>
              <a:buNone/>
              <a:defRPr sz="5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9pPr>
          </a:lstStyle>
          <a:p>
            <a:pPr algn="l"/>
            <a:r>
              <a:rPr lang="vi-VN" sz="5400" b="1" dirty="0">
                <a:solidFill>
                  <a:srgbClr val="0070C0"/>
                </a:solidFill>
                <a:latin typeface="Barlow" panose="00000500000000000000" pitchFamily="2" charset="-93"/>
              </a:rPr>
              <a:t>04</a:t>
            </a:r>
            <a:r>
              <a:rPr lang="vi-VN" sz="5400" b="1" dirty="0">
                <a:latin typeface="Barlow" panose="00000500000000000000" pitchFamily="2" charset="-93"/>
              </a:rPr>
              <a:t>   Demo chương trình</a:t>
            </a:r>
            <a:endParaRPr lang="vi-VN" sz="5400" b="1" dirty="0">
              <a:solidFill>
                <a:schemeClr val="accent1">
                  <a:lumMod val="75000"/>
                </a:schemeClr>
              </a:solidFill>
              <a:latin typeface="Barlow" panose="00000500000000000000" pitchFamily="2" charset="-93"/>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3" name="Title 2">
            <a:extLst>
              <a:ext uri="{FF2B5EF4-FFF2-40B4-BE49-F238E27FC236}">
                <a16:creationId xmlns:a16="http://schemas.microsoft.com/office/drawing/2014/main" id="{54E976C9-7A7B-3DF1-7252-F70B7C2A05D7}"/>
              </a:ext>
            </a:extLst>
          </p:cNvPr>
          <p:cNvSpPr>
            <a:spLocks noGrp="1"/>
          </p:cNvSpPr>
          <p:nvPr>
            <p:ph type="title"/>
          </p:nvPr>
        </p:nvSpPr>
        <p:spPr>
          <a:xfrm>
            <a:off x="720000" y="1696982"/>
            <a:ext cx="7704000" cy="1749536"/>
          </a:xfrm>
        </p:spPr>
        <p:txBody>
          <a:bodyPr/>
          <a:lstStyle/>
          <a:p>
            <a:pPr marL="216000"/>
            <a:r>
              <a:rPr lang="vi-VN" sz="5000" b="1" dirty="0">
                <a:latin typeface="Barlow" panose="00000500000000000000" pitchFamily="2" charset="-93"/>
                <a:cs typeface="Poppins Black" panose="00000A00000000000000" pitchFamily="2" charset="0"/>
              </a:rPr>
              <a:t>Thanks for</a:t>
            </a:r>
            <a:br>
              <a:rPr lang="vi-VN" sz="5000" b="1" dirty="0">
                <a:latin typeface="Barlow" panose="00000500000000000000" pitchFamily="2" charset="-93"/>
                <a:cs typeface="Poppins Black" panose="00000A00000000000000" pitchFamily="2" charset="0"/>
              </a:rPr>
            </a:br>
            <a:r>
              <a:rPr lang="vi-VN" sz="5000" b="1" i="1" dirty="0">
                <a:solidFill>
                  <a:srgbClr val="0070C0"/>
                </a:solidFill>
                <a:latin typeface="Barlow" panose="00000500000000000000" pitchFamily="2" charset="-93"/>
                <a:cs typeface="Poppins Black" panose="00000A00000000000000" pitchFamily="2" charset="0"/>
              </a:rPr>
              <a:t>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96" name="Google Shape;879;p39">
            <a:extLst>
              <a:ext uri="{FF2B5EF4-FFF2-40B4-BE49-F238E27FC236}">
                <a16:creationId xmlns:a16="http://schemas.microsoft.com/office/drawing/2014/main" id="{BBEBF87F-9D39-CBC6-FA42-A62420680B57}"/>
              </a:ext>
            </a:extLst>
          </p:cNvPr>
          <p:cNvSpPr txBox="1">
            <a:spLocks noGrp="1"/>
          </p:cNvSpPr>
          <p:nvPr>
            <p:ph type="title"/>
          </p:nvPr>
        </p:nvSpPr>
        <p:spPr>
          <a:xfrm>
            <a:off x="875057" y="2025574"/>
            <a:ext cx="6300657" cy="946500"/>
          </a:xfrm>
          <a:prstGeom prst="rect">
            <a:avLst/>
          </a:prstGeom>
        </p:spPr>
        <p:txBody>
          <a:bodyPr spcFirstLastPara="1" wrap="square" lIns="91425" tIns="91425" rIns="91425" bIns="91425" anchor="ctr" anchorCtr="0">
            <a:noAutofit/>
          </a:bodyPr>
          <a:lstStyle/>
          <a:p>
            <a:pPr algn="l"/>
            <a:r>
              <a:rPr lang="vi-VN" sz="5400" b="1" dirty="0">
                <a:solidFill>
                  <a:srgbClr val="0070C0"/>
                </a:solidFill>
                <a:latin typeface="Barlow" panose="00000500000000000000" pitchFamily="2" charset="-93"/>
              </a:rPr>
              <a:t>01</a:t>
            </a:r>
            <a:r>
              <a:rPr lang="vi-VN" sz="5400" b="1" dirty="0">
                <a:latin typeface="Barlow" panose="00000500000000000000" pitchFamily="2" charset="-93"/>
              </a:rPr>
              <a:t>   Giới thiệu</a:t>
            </a:r>
          </a:p>
        </p:txBody>
      </p:sp>
      <p:grpSp>
        <p:nvGrpSpPr>
          <p:cNvPr id="907" name="Google Shape;891;p39">
            <a:extLst>
              <a:ext uri="{FF2B5EF4-FFF2-40B4-BE49-F238E27FC236}">
                <a16:creationId xmlns:a16="http://schemas.microsoft.com/office/drawing/2014/main" id="{91BB2CEC-1E00-C32E-860A-E89B9FB68D54}"/>
              </a:ext>
            </a:extLst>
          </p:cNvPr>
          <p:cNvGrpSpPr/>
          <p:nvPr/>
        </p:nvGrpSpPr>
        <p:grpSpPr>
          <a:xfrm flipH="1">
            <a:off x="6378225" y="936479"/>
            <a:ext cx="3094729" cy="1111283"/>
            <a:chOff x="1748550" y="1613039"/>
            <a:chExt cx="3842475" cy="1379962"/>
          </a:xfrm>
        </p:grpSpPr>
        <p:grpSp>
          <p:nvGrpSpPr>
            <p:cNvPr id="908" name="Google Shape;892;p39">
              <a:extLst>
                <a:ext uri="{FF2B5EF4-FFF2-40B4-BE49-F238E27FC236}">
                  <a16:creationId xmlns:a16="http://schemas.microsoft.com/office/drawing/2014/main" id="{D081A7F5-22D3-2F45-8987-1601895A16CF}"/>
                </a:ext>
              </a:extLst>
            </p:cNvPr>
            <p:cNvGrpSpPr/>
            <p:nvPr/>
          </p:nvGrpSpPr>
          <p:grpSpPr>
            <a:xfrm>
              <a:off x="1754675" y="2577138"/>
              <a:ext cx="1945675" cy="56700"/>
              <a:chOff x="1754675" y="2661275"/>
              <a:chExt cx="1945675" cy="56700"/>
            </a:xfrm>
          </p:grpSpPr>
          <p:cxnSp>
            <p:nvCxnSpPr>
              <p:cNvPr id="924" name="Google Shape;893;p39">
                <a:extLst>
                  <a:ext uri="{FF2B5EF4-FFF2-40B4-BE49-F238E27FC236}">
                    <a16:creationId xmlns:a16="http://schemas.microsoft.com/office/drawing/2014/main" id="{742C7E07-66D3-F924-A3FD-2C61A131B2D6}"/>
                  </a:ext>
                </a:extLst>
              </p:cNvPr>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25" name="Google Shape;894;p39">
                <a:extLst>
                  <a:ext uri="{FF2B5EF4-FFF2-40B4-BE49-F238E27FC236}">
                    <a16:creationId xmlns:a16="http://schemas.microsoft.com/office/drawing/2014/main" id="{813166C8-08EC-2BC7-1CE1-4EE857FDC0B7}"/>
                  </a:ext>
                </a:extLst>
              </p:cNvPr>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895;p39">
              <a:extLst>
                <a:ext uri="{FF2B5EF4-FFF2-40B4-BE49-F238E27FC236}">
                  <a16:creationId xmlns:a16="http://schemas.microsoft.com/office/drawing/2014/main" id="{C93FEBF2-B0AC-1DB3-14AB-598637D9BFF2}"/>
                </a:ext>
              </a:extLst>
            </p:cNvPr>
            <p:cNvGrpSpPr/>
            <p:nvPr/>
          </p:nvGrpSpPr>
          <p:grpSpPr>
            <a:xfrm>
              <a:off x="1754616" y="2823901"/>
              <a:ext cx="1938597" cy="169100"/>
              <a:chOff x="1754675" y="2824000"/>
              <a:chExt cx="4728285" cy="412439"/>
            </a:xfrm>
          </p:grpSpPr>
          <p:sp>
            <p:nvSpPr>
              <p:cNvPr id="922" name="Google Shape;896;p39">
                <a:extLst>
                  <a:ext uri="{FF2B5EF4-FFF2-40B4-BE49-F238E27FC236}">
                    <a16:creationId xmlns:a16="http://schemas.microsoft.com/office/drawing/2014/main" id="{840E7BF5-BBD0-3D74-5D9C-1367C3885D31}"/>
                  </a:ext>
                </a:extLst>
              </p:cNvPr>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3" name="Google Shape;897;p39">
                <a:extLst>
                  <a:ext uri="{FF2B5EF4-FFF2-40B4-BE49-F238E27FC236}">
                    <a16:creationId xmlns:a16="http://schemas.microsoft.com/office/drawing/2014/main" id="{8392C448-AC9A-D8AA-A8AC-57F62414E18C}"/>
                  </a:ext>
                </a:extLst>
              </p:cNvPr>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898;p39">
              <a:extLst>
                <a:ext uri="{FF2B5EF4-FFF2-40B4-BE49-F238E27FC236}">
                  <a16:creationId xmlns:a16="http://schemas.microsoft.com/office/drawing/2014/main" id="{D74DB648-AB42-02E4-E509-76B6CE49A9C0}"/>
                </a:ext>
              </a:extLst>
            </p:cNvPr>
            <p:cNvGrpSpPr/>
            <p:nvPr/>
          </p:nvGrpSpPr>
          <p:grpSpPr>
            <a:xfrm>
              <a:off x="1779150" y="2289288"/>
              <a:ext cx="3811875" cy="127113"/>
              <a:chOff x="1779150" y="2604263"/>
              <a:chExt cx="3811875" cy="127113"/>
            </a:xfrm>
          </p:grpSpPr>
          <p:sp>
            <p:nvSpPr>
              <p:cNvPr id="920" name="Google Shape;899;p39">
                <a:extLst>
                  <a:ext uri="{FF2B5EF4-FFF2-40B4-BE49-F238E27FC236}">
                    <a16:creationId xmlns:a16="http://schemas.microsoft.com/office/drawing/2014/main" id="{62ACA42C-49EF-13B5-85CD-6C7C7AB2D773}"/>
                  </a:ext>
                </a:extLst>
              </p:cNvPr>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1" name="Google Shape;900;p39">
                <a:extLst>
                  <a:ext uri="{FF2B5EF4-FFF2-40B4-BE49-F238E27FC236}">
                    <a16:creationId xmlns:a16="http://schemas.microsoft.com/office/drawing/2014/main" id="{6FE72760-7C9D-269F-30ED-2E7169E0C1F4}"/>
                  </a:ext>
                </a:extLst>
              </p:cNvPr>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01;p39">
              <a:extLst>
                <a:ext uri="{FF2B5EF4-FFF2-40B4-BE49-F238E27FC236}">
                  <a16:creationId xmlns:a16="http://schemas.microsoft.com/office/drawing/2014/main" id="{D0D0D74B-00A0-2AFF-23E5-2BFC02A361DA}"/>
                </a:ext>
              </a:extLst>
            </p:cNvPr>
            <p:cNvGrpSpPr/>
            <p:nvPr/>
          </p:nvGrpSpPr>
          <p:grpSpPr>
            <a:xfrm>
              <a:off x="1748550" y="1758700"/>
              <a:ext cx="3573375" cy="277863"/>
              <a:chOff x="1748550" y="2064750"/>
              <a:chExt cx="3573375" cy="277863"/>
            </a:xfrm>
          </p:grpSpPr>
          <p:sp>
            <p:nvSpPr>
              <p:cNvPr id="918" name="Google Shape;902;p39">
                <a:extLst>
                  <a:ext uri="{FF2B5EF4-FFF2-40B4-BE49-F238E27FC236}">
                    <a16:creationId xmlns:a16="http://schemas.microsoft.com/office/drawing/2014/main" id="{916139C1-2258-CE13-E95D-7365963A8C52}"/>
                  </a:ext>
                </a:extLst>
              </p:cNvPr>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19" name="Google Shape;903;p39">
                <a:extLst>
                  <a:ext uri="{FF2B5EF4-FFF2-40B4-BE49-F238E27FC236}">
                    <a16:creationId xmlns:a16="http://schemas.microsoft.com/office/drawing/2014/main" id="{F1A26404-E97B-1824-4326-EFFC6C248D38}"/>
                  </a:ext>
                </a:extLst>
              </p:cNvPr>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04;p39">
              <a:extLst>
                <a:ext uri="{FF2B5EF4-FFF2-40B4-BE49-F238E27FC236}">
                  <a16:creationId xmlns:a16="http://schemas.microsoft.com/office/drawing/2014/main" id="{6BB58234-2509-1B29-BDBA-BF7E6F74A9B4}"/>
                </a:ext>
              </a:extLst>
            </p:cNvPr>
            <p:cNvGrpSpPr/>
            <p:nvPr/>
          </p:nvGrpSpPr>
          <p:grpSpPr>
            <a:xfrm>
              <a:off x="1748560" y="1613039"/>
              <a:ext cx="3018055" cy="230395"/>
              <a:chOff x="1748547" y="1392116"/>
              <a:chExt cx="5911958" cy="451312"/>
            </a:xfrm>
          </p:grpSpPr>
          <p:sp>
            <p:nvSpPr>
              <p:cNvPr id="916" name="Google Shape;905;p39">
                <a:extLst>
                  <a:ext uri="{FF2B5EF4-FFF2-40B4-BE49-F238E27FC236}">
                    <a16:creationId xmlns:a16="http://schemas.microsoft.com/office/drawing/2014/main" id="{06E8419D-BBDD-CD8E-6207-B68B22F54D1A}"/>
                  </a:ext>
                </a:extLst>
              </p:cNvPr>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17" name="Google Shape;906;p39">
                <a:extLst>
                  <a:ext uri="{FF2B5EF4-FFF2-40B4-BE49-F238E27FC236}">
                    <a16:creationId xmlns:a16="http://schemas.microsoft.com/office/drawing/2014/main" id="{8DC50D53-7BCC-26BF-C295-E22178E63A36}"/>
                  </a:ext>
                </a:extLst>
              </p:cNvPr>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07;p39">
              <a:extLst>
                <a:ext uri="{FF2B5EF4-FFF2-40B4-BE49-F238E27FC236}">
                  <a16:creationId xmlns:a16="http://schemas.microsoft.com/office/drawing/2014/main" id="{DB090FDF-A3E4-920D-3A1F-7721763A5D2C}"/>
                </a:ext>
              </a:extLst>
            </p:cNvPr>
            <p:cNvGrpSpPr/>
            <p:nvPr/>
          </p:nvGrpSpPr>
          <p:grpSpPr>
            <a:xfrm>
              <a:off x="1766900" y="2120038"/>
              <a:ext cx="3737650" cy="56700"/>
              <a:chOff x="1766900" y="2869225"/>
              <a:chExt cx="3737650" cy="56700"/>
            </a:xfrm>
          </p:grpSpPr>
          <p:cxnSp>
            <p:nvCxnSpPr>
              <p:cNvPr id="914" name="Google Shape;908;p39">
                <a:extLst>
                  <a:ext uri="{FF2B5EF4-FFF2-40B4-BE49-F238E27FC236}">
                    <a16:creationId xmlns:a16="http://schemas.microsoft.com/office/drawing/2014/main" id="{C1BC3DD6-CD07-45B9-0FF0-B87F2291EF88}"/>
                  </a:ext>
                </a:extLst>
              </p:cNvPr>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5" name="Google Shape;909;p39">
                <a:extLst>
                  <a:ext uri="{FF2B5EF4-FFF2-40B4-BE49-F238E27FC236}">
                    <a16:creationId xmlns:a16="http://schemas.microsoft.com/office/drawing/2014/main" id="{084187D1-8D82-B09D-9B87-5898FDD19A56}"/>
                  </a:ext>
                </a:extLst>
              </p:cNvPr>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6" name="Google Shape;955;p43">
            <a:extLst>
              <a:ext uri="{FF2B5EF4-FFF2-40B4-BE49-F238E27FC236}">
                <a16:creationId xmlns:a16="http://schemas.microsoft.com/office/drawing/2014/main" id="{491E436A-4ABE-9F78-8FB2-46C1EA63A974}"/>
              </a:ext>
            </a:extLst>
          </p:cNvPr>
          <p:cNvSpPr txBox="1">
            <a:spLocks/>
          </p:cNvSpPr>
          <p:nvPr/>
        </p:nvSpPr>
        <p:spPr>
          <a:xfrm>
            <a:off x="498231" y="785425"/>
            <a:ext cx="8147538" cy="35726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Mục tiêu đề tài</a:t>
            </a:r>
          </a:p>
          <a:p>
            <a:endParaRPr lang="vi-VN" sz="1800" dirty="0">
              <a:solidFill>
                <a:schemeClr val="bg1">
                  <a:lumMod val="10000"/>
                </a:schemeClr>
              </a:solidFill>
              <a:latin typeface="Barlow" panose="00000500000000000000" pitchFamily="2" charset="-93"/>
            </a:endParaRPr>
          </a:p>
          <a:p>
            <a:pPr marL="432000" indent="-285750" algn="just">
              <a:spcBef>
                <a:spcPts val="600"/>
              </a:spcBef>
              <a:buFont typeface="Wingdings" panose="05000000000000000000" pitchFamily="2" charset="2"/>
              <a:buChar char="§"/>
            </a:pPr>
            <a:r>
              <a:rPr lang="vi-VN" sz="1800" dirty="0">
                <a:solidFill>
                  <a:schemeClr val="bg1">
                    <a:lumMod val="10000"/>
                  </a:schemeClr>
                </a:solidFill>
                <a:latin typeface="Barlow" panose="00000500000000000000" pitchFamily="2" charset="-93"/>
              </a:rPr>
              <a:t>Bắt kịp xu thế thị trường với hình thức kinh doanh trực tuyến.</a:t>
            </a:r>
          </a:p>
          <a:p>
            <a:pPr marL="432000" indent="-285750" algn="just">
              <a:spcBef>
                <a:spcPts val="600"/>
              </a:spcBef>
              <a:buFont typeface="Wingdings" panose="05000000000000000000" pitchFamily="2" charset="2"/>
              <a:buChar char="§"/>
            </a:pPr>
            <a:r>
              <a:rPr lang="vi-VN" sz="1800" dirty="0">
                <a:solidFill>
                  <a:schemeClr val="bg1">
                    <a:lumMod val="10000"/>
                  </a:schemeClr>
                </a:solidFill>
                <a:latin typeface="Barlow" panose="00000500000000000000" pitchFamily="2" charset="-93"/>
              </a:rPr>
              <a:t>Giúp khách hàng thuận tiện khi mua sắm, theo dõi tin tức và được hỗ trợ, giải đáp thắc mắc kịp thời.</a:t>
            </a:r>
          </a:p>
          <a:p>
            <a:pPr marL="432000" indent="-285750" algn="just">
              <a:spcBef>
                <a:spcPts val="600"/>
              </a:spcBef>
              <a:buFont typeface="Wingdings" panose="05000000000000000000" pitchFamily="2" charset="2"/>
              <a:buChar char="§"/>
            </a:pPr>
            <a:r>
              <a:rPr lang="vi-VN" sz="1800" dirty="0">
                <a:solidFill>
                  <a:schemeClr val="bg1">
                    <a:lumMod val="10000"/>
                  </a:schemeClr>
                </a:solidFill>
                <a:latin typeface="Barlow" panose="00000500000000000000" pitchFamily="2" charset="-93"/>
              </a:rPr>
              <a:t>Giúp doanh nghiệp dễ dàng quảng bá thương hiệu tới khách hàng tiềm năng, quản lý bán hàng, theo dõi doanh thu cũng như triển khai các chiến lược kinh doanh, chương trình khuyến mãi một cách hiệu quả.</a:t>
            </a:r>
          </a:p>
          <a:p>
            <a:pPr marL="432000" indent="-285750" algn="just">
              <a:spcBef>
                <a:spcPts val="600"/>
              </a:spcBef>
              <a:buFont typeface="Wingdings" panose="05000000000000000000" pitchFamily="2" charset="2"/>
              <a:buChar char="§"/>
            </a:pPr>
            <a:endParaRPr lang="vi-VN" sz="1800" dirty="0">
              <a:solidFill>
                <a:schemeClr val="bg1">
                  <a:lumMod val="10000"/>
                </a:schemeClr>
              </a:solidFill>
              <a:latin typeface="Barlow" panose="00000500000000000000" pitchFamily="2" charset="-93"/>
            </a:endParaRPr>
          </a:p>
          <a:p>
            <a:pPr algn="just"/>
            <a:r>
              <a:rPr lang="vi-VN" sz="1800" i="1" dirty="0">
                <a:solidFill>
                  <a:schemeClr val="accent1"/>
                </a:solidFill>
                <a:latin typeface="Barlow" panose="00000500000000000000" pitchFamily="2" charset="-93"/>
              </a:rPr>
              <a:t>=&gt; Cần đáp ứng các yêu cầu nghiệp vụ của doanh nghiệp, yêu cầu kỹ thuật của một sản phẩm phần mềm và nâng cao trải nghiệm người dùng.</a:t>
            </a:r>
          </a:p>
        </p:txBody>
      </p:sp>
    </p:spTree>
    <p:extLst>
      <p:ext uri="{BB962C8B-B14F-4D97-AF65-F5344CB8AC3E}">
        <p14:creationId xmlns:p14="http://schemas.microsoft.com/office/powerpoint/2010/main" val="199479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6" name="Google Shape;955;p43">
            <a:extLst>
              <a:ext uri="{FF2B5EF4-FFF2-40B4-BE49-F238E27FC236}">
                <a16:creationId xmlns:a16="http://schemas.microsoft.com/office/drawing/2014/main" id="{491E436A-4ABE-9F78-8FB2-46C1EA63A974}"/>
              </a:ext>
            </a:extLst>
          </p:cNvPr>
          <p:cNvSpPr txBox="1">
            <a:spLocks/>
          </p:cNvSpPr>
          <p:nvPr/>
        </p:nvSpPr>
        <p:spPr>
          <a:xfrm>
            <a:off x="498231" y="800059"/>
            <a:ext cx="8147538" cy="31717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Đối tượng và phạm vi nghiên cứu</a:t>
            </a:r>
          </a:p>
          <a:p>
            <a:endParaRPr lang="vi-VN" sz="1800" dirty="0">
              <a:solidFill>
                <a:schemeClr val="bg1">
                  <a:lumMod val="10000"/>
                </a:schemeClr>
              </a:solidFill>
              <a:latin typeface="Barlow" panose="00000500000000000000" pitchFamily="2" charset="-93"/>
            </a:endParaRPr>
          </a:p>
          <a:p>
            <a:pPr marL="432000" indent="-285750" algn="just">
              <a:spcBef>
                <a:spcPts val="600"/>
              </a:spcBef>
              <a:buFont typeface="Wingdings" panose="05000000000000000000" pitchFamily="2" charset="2"/>
              <a:buChar char="§"/>
            </a:pPr>
            <a:r>
              <a:rPr lang="vi-VN" sz="1800" b="1" dirty="0">
                <a:solidFill>
                  <a:schemeClr val="bg1">
                    <a:lumMod val="10000"/>
                  </a:schemeClr>
                </a:solidFill>
                <a:latin typeface="Barlow" panose="00000500000000000000" pitchFamily="2" charset="-93"/>
              </a:rPr>
              <a:t>Nhóm đối tượng nghiên cứu: </a:t>
            </a:r>
            <a:r>
              <a:rPr lang="vi-VN" sz="1800" dirty="0">
                <a:solidFill>
                  <a:schemeClr val="bg1">
                    <a:lumMod val="10000"/>
                  </a:schemeClr>
                </a:solidFill>
                <a:latin typeface="Barlow" panose="00000500000000000000" pitchFamily="2" charset="-93"/>
              </a:rPr>
              <a:t>Khách hàng trẻ và Doanh nghiệp kinh doanh mặt hàng thời trang.</a:t>
            </a:r>
          </a:p>
          <a:p>
            <a:pPr marL="432000" indent="-285750" algn="just">
              <a:spcBef>
                <a:spcPts val="600"/>
              </a:spcBef>
              <a:buFont typeface="Wingdings" panose="05000000000000000000" pitchFamily="2" charset="2"/>
              <a:buChar char="§"/>
            </a:pPr>
            <a:r>
              <a:rPr lang="vi-VN" sz="1800" b="1" dirty="0">
                <a:solidFill>
                  <a:schemeClr val="bg1">
                    <a:lumMod val="10000"/>
                  </a:schemeClr>
                </a:solidFill>
                <a:latin typeface="Barlow" panose="00000500000000000000" pitchFamily="2" charset="-93"/>
              </a:rPr>
              <a:t>Phạm vi nghiên cứu: </a:t>
            </a:r>
            <a:r>
              <a:rPr lang="vi-VN" sz="1800" dirty="0">
                <a:solidFill>
                  <a:schemeClr val="bg1">
                    <a:lumMod val="10000"/>
                  </a:schemeClr>
                </a:solidFill>
                <a:latin typeface="Barlow" panose="00000500000000000000" pitchFamily="2" charset="-93"/>
              </a:rPr>
              <a:t>Xây dựng website quản lý bán hàng cho thương hiệu thời trang B&amp;T với nhiều chi nhánh cửa hàng trong nước và tập trung vào phân khúc khách hàng trẻ.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5" name="Rectangle 4">
            <a:extLst>
              <a:ext uri="{FF2B5EF4-FFF2-40B4-BE49-F238E27FC236}">
                <a16:creationId xmlns:a16="http://schemas.microsoft.com/office/drawing/2014/main" id="{B230B281-5D74-D5C9-964C-2028F80F18A4}"/>
              </a:ext>
            </a:extLst>
          </p:cNvPr>
          <p:cNvSpPr/>
          <p:nvPr/>
        </p:nvSpPr>
        <p:spPr>
          <a:xfrm>
            <a:off x="-1127760" y="522146"/>
            <a:ext cx="7975600" cy="1656080"/>
          </a:xfrm>
          <a:prstGeom prst="rect">
            <a:avLst/>
          </a:prstGeom>
          <a:solidFill>
            <a:srgbClr val="F8F4F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Rectangle 1">
            <a:extLst>
              <a:ext uri="{FF2B5EF4-FFF2-40B4-BE49-F238E27FC236}">
                <a16:creationId xmlns:a16="http://schemas.microsoft.com/office/drawing/2014/main" id="{66B963A4-2AE5-B36A-1BCA-EA3F0BEF9D80}"/>
              </a:ext>
            </a:extLst>
          </p:cNvPr>
          <p:cNvSpPr/>
          <p:nvPr/>
        </p:nvSpPr>
        <p:spPr>
          <a:xfrm>
            <a:off x="-375920" y="4175760"/>
            <a:ext cx="9834880" cy="1046480"/>
          </a:xfrm>
          <a:prstGeom prst="rect">
            <a:avLst/>
          </a:prstGeom>
          <a:solidFill>
            <a:srgbClr val="F8F4F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Google Shape;955;p43">
            <a:extLst>
              <a:ext uri="{FF2B5EF4-FFF2-40B4-BE49-F238E27FC236}">
                <a16:creationId xmlns:a16="http://schemas.microsoft.com/office/drawing/2014/main" id="{491E436A-4ABE-9F78-8FB2-46C1EA63A974}"/>
              </a:ext>
            </a:extLst>
          </p:cNvPr>
          <p:cNvSpPr txBox="1">
            <a:spLocks/>
          </p:cNvSpPr>
          <p:nvPr/>
        </p:nvSpPr>
        <p:spPr>
          <a:xfrm>
            <a:off x="249115" y="432150"/>
            <a:ext cx="8645770" cy="47113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Công nghệ sử dụng và công cụ phát triển</a:t>
            </a:r>
            <a:endParaRPr lang="vi-VN" sz="1800" dirty="0">
              <a:solidFill>
                <a:schemeClr val="bg1">
                  <a:lumMod val="10000"/>
                </a:schemeClr>
              </a:solidFill>
              <a:latin typeface="Barlow" panose="00000500000000000000" pitchFamily="2" charset="-93"/>
            </a:endParaRPr>
          </a:p>
          <a:p>
            <a:pPr marL="146250" algn="just">
              <a:spcBef>
                <a:spcPts val="600"/>
              </a:spcBef>
            </a:pPr>
            <a:r>
              <a:rPr lang="vi-VN" sz="1800" b="1" dirty="0">
                <a:solidFill>
                  <a:schemeClr val="bg1">
                    <a:lumMod val="10000"/>
                  </a:schemeClr>
                </a:solidFill>
                <a:latin typeface="Barlow" panose="00000500000000000000" pitchFamily="2" charset="-93"/>
              </a:rPr>
              <a:t>Công nghệ sử dụng:</a:t>
            </a:r>
          </a:p>
          <a:p>
            <a:pPr marL="432000" indent="-285750" algn="just">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Backend: Spring Boot</a:t>
            </a:r>
          </a:p>
          <a:p>
            <a:pPr marL="432000" indent="-285750" algn="just">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Frontend: VueJS</a:t>
            </a:r>
          </a:p>
          <a:p>
            <a:pPr marL="432000" indent="-285750" algn="just">
              <a:spcBef>
                <a:spcPts val="600"/>
              </a:spcBef>
              <a:buFont typeface="Arial" panose="020B0604020202020204" pitchFamily="34" charset="0"/>
              <a:buChar char="•"/>
            </a:pPr>
            <a:r>
              <a:rPr lang="vi-VN" sz="1800" dirty="0">
                <a:solidFill>
                  <a:schemeClr val="bg1">
                    <a:lumMod val="10000"/>
                  </a:schemeClr>
                </a:solidFill>
                <a:latin typeface="Barlow" panose="00000500000000000000" pitchFamily="2" charset="-93"/>
              </a:rPr>
              <a:t>Cơ sở dữ liệu: MySQL</a:t>
            </a:r>
          </a:p>
          <a:p>
            <a:pPr marL="432000" indent="-285750" algn="just">
              <a:spcBef>
                <a:spcPts val="600"/>
              </a:spcBef>
              <a:buFont typeface="Arial" panose="020B0604020202020204" pitchFamily="34" charset="0"/>
              <a:buChar char="•"/>
            </a:pPr>
            <a:r>
              <a:rPr lang="vi-VN" sz="1800" i="1" dirty="0">
                <a:solidFill>
                  <a:schemeClr val="accent1"/>
                </a:solidFill>
                <a:latin typeface="Barlow" panose="00000500000000000000" pitchFamily="2" charset="-93"/>
              </a:rPr>
              <a:t>Xác thực và ủy quyền đăng nhập: Spring Boot OAuth2 (Google)</a:t>
            </a:r>
          </a:p>
          <a:p>
            <a:pPr marL="432000" indent="-285750" algn="just">
              <a:spcBef>
                <a:spcPts val="600"/>
              </a:spcBef>
              <a:buFont typeface="Arial" panose="020B0604020202020204" pitchFamily="34" charset="0"/>
              <a:buChar char="•"/>
            </a:pPr>
            <a:r>
              <a:rPr lang="vi-VN" sz="1800" i="1" dirty="0">
                <a:solidFill>
                  <a:schemeClr val="accent1"/>
                </a:solidFill>
                <a:latin typeface="Barlow" panose="00000500000000000000" pitchFamily="2" charset="-93"/>
              </a:rPr>
              <a:t>Thanh toán điện tử: VNPay</a:t>
            </a:r>
          </a:p>
          <a:p>
            <a:pPr marL="432000" indent="-285750" algn="just">
              <a:spcBef>
                <a:spcPts val="600"/>
              </a:spcBef>
              <a:buFont typeface="Arial" panose="020B0604020202020204" pitchFamily="34" charset="0"/>
              <a:buChar char="•"/>
            </a:pPr>
            <a:r>
              <a:rPr lang="vi-VN" sz="1800" i="1" dirty="0">
                <a:solidFill>
                  <a:schemeClr val="accent1"/>
                </a:solidFill>
                <a:latin typeface="Barlow" panose="00000500000000000000" pitchFamily="2" charset="-93"/>
              </a:rPr>
              <a:t>Tính chi phí vận chuyển cho đơn hàng: GiaoHangNhanh API</a:t>
            </a:r>
          </a:p>
          <a:p>
            <a:pPr marL="432000" indent="-285750" algn="just">
              <a:spcBef>
                <a:spcPts val="600"/>
              </a:spcBef>
              <a:buFont typeface="Arial" panose="020B0604020202020204" pitchFamily="34" charset="0"/>
              <a:buChar char="•"/>
            </a:pPr>
            <a:r>
              <a:rPr lang="vi-VN" sz="1800" i="1" dirty="0">
                <a:solidFill>
                  <a:schemeClr val="accent1"/>
                </a:solidFill>
                <a:latin typeface="Barlow" panose="00000500000000000000" pitchFamily="2" charset="-93"/>
              </a:rPr>
              <a:t>Gợi ý sản phẩm: PySpark (lọc cộng tác)</a:t>
            </a:r>
          </a:p>
          <a:p>
            <a:pPr marL="432000" indent="-285750" algn="just">
              <a:spcBef>
                <a:spcPts val="600"/>
              </a:spcBef>
              <a:buFont typeface="Arial" panose="020B0604020202020204" pitchFamily="34" charset="0"/>
              <a:buChar char="•"/>
            </a:pPr>
            <a:r>
              <a:rPr lang="vi-VN" sz="1800" i="1" dirty="0">
                <a:solidFill>
                  <a:schemeClr val="accent1"/>
                </a:solidFill>
                <a:latin typeface="Barlow" panose="00000500000000000000" pitchFamily="2" charset="-93"/>
              </a:rPr>
              <a:t>Xác định vị trí các chi nhánh cửa hàng: Google Maps APIs</a:t>
            </a:r>
          </a:p>
          <a:p>
            <a:pPr marL="432000" indent="-285750" algn="just">
              <a:spcBef>
                <a:spcPts val="600"/>
              </a:spcBef>
              <a:buFont typeface="Arial" panose="020B0604020202020204" pitchFamily="34" charset="0"/>
              <a:buChar char="•"/>
            </a:pPr>
            <a:r>
              <a:rPr lang="vi-VN" sz="1800" i="1" dirty="0">
                <a:solidFill>
                  <a:schemeClr val="accent1"/>
                </a:solidFill>
                <a:latin typeface="Barlow" panose="00000500000000000000" pitchFamily="2" charset="-93"/>
              </a:rPr>
              <a:t>Chat với cửa hàng: FChat</a:t>
            </a:r>
          </a:p>
          <a:p>
            <a:pPr marL="146250" algn="just">
              <a:spcBef>
                <a:spcPts val="600"/>
              </a:spcBef>
            </a:pPr>
            <a:r>
              <a:rPr lang="vi-VN" sz="1800" b="1" dirty="0">
                <a:solidFill>
                  <a:schemeClr val="bg1">
                    <a:lumMod val="10000"/>
                  </a:schemeClr>
                </a:solidFill>
                <a:latin typeface="Barlow" panose="00000500000000000000" pitchFamily="2" charset="-93"/>
              </a:rPr>
              <a:t>Công cụ phát triển:</a:t>
            </a:r>
            <a:r>
              <a:rPr lang="vi-VN" sz="1800" dirty="0">
                <a:solidFill>
                  <a:schemeClr val="bg1">
                    <a:lumMod val="10000"/>
                  </a:schemeClr>
                </a:solidFill>
                <a:latin typeface="Barlow" panose="00000500000000000000" pitchFamily="2" charset="-93"/>
              </a:rPr>
              <a:t> StarUML, Power Designer, Visual Studio Code, Git, Github, PostMan,...</a:t>
            </a:r>
          </a:p>
        </p:txBody>
      </p:sp>
    </p:spTree>
    <p:extLst>
      <p:ext uri="{BB962C8B-B14F-4D97-AF65-F5344CB8AC3E}">
        <p14:creationId xmlns:p14="http://schemas.microsoft.com/office/powerpoint/2010/main" val="60890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96" name="Google Shape;879;p39">
            <a:extLst>
              <a:ext uri="{FF2B5EF4-FFF2-40B4-BE49-F238E27FC236}">
                <a16:creationId xmlns:a16="http://schemas.microsoft.com/office/drawing/2014/main" id="{BBEBF87F-9D39-CBC6-FA42-A62420680B57}"/>
              </a:ext>
            </a:extLst>
          </p:cNvPr>
          <p:cNvSpPr txBox="1">
            <a:spLocks noGrp="1"/>
          </p:cNvSpPr>
          <p:nvPr>
            <p:ph type="title"/>
          </p:nvPr>
        </p:nvSpPr>
        <p:spPr>
          <a:xfrm>
            <a:off x="875057" y="2025574"/>
            <a:ext cx="6300657" cy="946500"/>
          </a:xfrm>
          <a:prstGeom prst="rect">
            <a:avLst/>
          </a:prstGeom>
        </p:spPr>
        <p:txBody>
          <a:bodyPr spcFirstLastPara="1" wrap="square" lIns="91425" tIns="91425" rIns="91425" bIns="91425" anchor="ctr" anchorCtr="0">
            <a:noAutofit/>
          </a:bodyPr>
          <a:lstStyle/>
          <a:p>
            <a:pPr algn="l"/>
            <a:r>
              <a:rPr lang="vi-VN" sz="5400" b="1" dirty="0">
                <a:solidFill>
                  <a:srgbClr val="0070C0"/>
                </a:solidFill>
                <a:latin typeface="Barlow" panose="00000500000000000000" pitchFamily="2" charset="-93"/>
              </a:rPr>
              <a:t>02</a:t>
            </a:r>
            <a:r>
              <a:rPr lang="vi-VN" sz="5400" b="1" dirty="0">
                <a:latin typeface="Barlow" panose="00000500000000000000" pitchFamily="2" charset="-93"/>
              </a:rPr>
              <a:t>   Nội dung</a:t>
            </a:r>
          </a:p>
        </p:txBody>
      </p:sp>
      <p:grpSp>
        <p:nvGrpSpPr>
          <p:cNvPr id="907" name="Google Shape;891;p39">
            <a:extLst>
              <a:ext uri="{FF2B5EF4-FFF2-40B4-BE49-F238E27FC236}">
                <a16:creationId xmlns:a16="http://schemas.microsoft.com/office/drawing/2014/main" id="{91BB2CEC-1E00-C32E-860A-E89B9FB68D54}"/>
              </a:ext>
            </a:extLst>
          </p:cNvPr>
          <p:cNvGrpSpPr/>
          <p:nvPr/>
        </p:nvGrpSpPr>
        <p:grpSpPr>
          <a:xfrm flipH="1">
            <a:off x="6378225" y="936479"/>
            <a:ext cx="3094729" cy="1111283"/>
            <a:chOff x="1748550" y="1613039"/>
            <a:chExt cx="3842475" cy="1379962"/>
          </a:xfrm>
        </p:grpSpPr>
        <p:grpSp>
          <p:nvGrpSpPr>
            <p:cNvPr id="908" name="Google Shape;892;p39">
              <a:extLst>
                <a:ext uri="{FF2B5EF4-FFF2-40B4-BE49-F238E27FC236}">
                  <a16:creationId xmlns:a16="http://schemas.microsoft.com/office/drawing/2014/main" id="{D081A7F5-22D3-2F45-8987-1601895A16CF}"/>
                </a:ext>
              </a:extLst>
            </p:cNvPr>
            <p:cNvGrpSpPr/>
            <p:nvPr/>
          </p:nvGrpSpPr>
          <p:grpSpPr>
            <a:xfrm>
              <a:off x="1754675" y="2577138"/>
              <a:ext cx="1945675" cy="56700"/>
              <a:chOff x="1754675" y="2661275"/>
              <a:chExt cx="1945675" cy="56700"/>
            </a:xfrm>
          </p:grpSpPr>
          <p:cxnSp>
            <p:nvCxnSpPr>
              <p:cNvPr id="924" name="Google Shape;893;p39">
                <a:extLst>
                  <a:ext uri="{FF2B5EF4-FFF2-40B4-BE49-F238E27FC236}">
                    <a16:creationId xmlns:a16="http://schemas.microsoft.com/office/drawing/2014/main" id="{742C7E07-66D3-F924-A3FD-2C61A131B2D6}"/>
                  </a:ext>
                </a:extLst>
              </p:cNvPr>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25" name="Google Shape;894;p39">
                <a:extLst>
                  <a:ext uri="{FF2B5EF4-FFF2-40B4-BE49-F238E27FC236}">
                    <a16:creationId xmlns:a16="http://schemas.microsoft.com/office/drawing/2014/main" id="{813166C8-08EC-2BC7-1CE1-4EE857FDC0B7}"/>
                  </a:ext>
                </a:extLst>
              </p:cNvPr>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895;p39">
              <a:extLst>
                <a:ext uri="{FF2B5EF4-FFF2-40B4-BE49-F238E27FC236}">
                  <a16:creationId xmlns:a16="http://schemas.microsoft.com/office/drawing/2014/main" id="{C93FEBF2-B0AC-1DB3-14AB-598637D9BFF2}"/>
                </a:ext>
              </a:extLst>
            </p:cNvPr>
            <p:cNvGrpSpPr/>
            <p:nvPr/>
          </p:nvGrpSpPr>
          <p:grpSpPr>
            <a:xfrm>
              <a:off x="1754616" y="2823901"/>
              <a:ext cx="1938597" cy="169100"/>
              <a:chOff x="1754675" y="2824000"/>
              <a:chExt cx="4728285" cy="412439"/>
            </a:xfrm>
          </p:grpSpPr>
          <p:sp>
            <p:nvSpPr>
              <p:cNvPr id="922" name="Google Shape;896;p39">
                <a:extLst>
                  <a:ext uri="{FF2B5EF4-FFF2-40B4-BE49-F238E27FC236}">
                    <a16:creationId xmlns:a16="http://schemas.microsoft.com/office/drawing/2014/main" id="{840E7BF5-BBD0-3D74-5D9C-1367C3885D31}"/>
                  </a:ext>
                </a:extLst>
              </p:cNvPr>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3" name="Google Shape;897;p39">
                <a:extLst>
                  <a:ext uri="{FF2B5EF4-FFF2-40B4-BE49-F238E27FC236}">
                    <a16:creationId xmlns:a16="http://schemas.microsoft.com/office/drawing/2014/main" id="{8392C448-AC9A-D8AA-A8AC-57F62414E18C}"/>
                  </a:ext>
                </a:extLst>
              </p:cNvPr>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898;p39">
              <a:extLst>
                <a:ext uri="{FF2B5EF4-FFF2-40B4-BE49-F238E27FC236}">
                  <a16:creationId xmlns:a16="http://schemas.microsoft.com/office/drawing/2014/main" id="{D74DB648-AB42-02E4-E509-76B6CE49A9C0}"/>
                </a:ext>
              </a:extLst>
            </p:cNvPr>
            <p:cNvGrpSpPr/>
            <p:nvPr/>
          </p:nvGrpSpPr>
          <p:grpSpPr>
            <a:xfrm>
              <a:off x="1779150" y="2289288"/>
              <a:ext cx="3811875" cy="127113"/>
              <a:chOff x="1779150" y="2604263"/>
              <a:chExt cx="3811875" cy="127113"/>
            </a:xfrm>
          </p:grpSpPr>
          <p:sp>
            <p:nvSpPr>
              <p:cNvPr id="920" name="Google Shape;899;p39">
                <a:extLst>
                  <a:ext uri="{FF2B5EF4-FFF2-40B4-BE49-F238E27FC236}">
                    <a16:creationId xmlns:a16="http://schemas.microsoft.com/office/drawing/2014/main" id="{62ACA42C-49EF-13B5-85CD-6C7C7AB2D773}"/>
                  </a:ext>
                </a:extLst>
              </p:cNvPr>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1" name="Google Shape;900;p39">
                <a:extLst>
                  <a:ext uri="{FF2B5EF4-FFF2-40B4-BE49-F238E27FC236}">
                    <a16:creationId xmlns:a16="http://schemas.microsoft.com/office/drawing/2014/main" id="{6FE72760-7C9D-269F-30ED-2E7169E0C1F4}"/>
                  </a:ext>
                </a:extLst>
              </p:cNvPr>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01;p39">
              <a:extLst>
                <a:ext uri="{FF2B5EF4-FFF2-40B4-BE49-F238E27FC236}">
                  <a16:creationId xmlns:a16="http://schemas.microsoft.com/office/drawing/2014/main" id="{D0D0D74B-00A0-2AFF-23E5-2BFC02A361DA}"/>
                </a:ext>
              </a:extLst>
            </p:cNvPr>
            <p:cNvGrpSpPr/>
            <p:nvPr/>
          </p:nvGrpSpPr>
          <p:grpSpPr>
            <a:xfrm>
              <a:off x="1748550" y="1758700"/>
              <a:ext cx="3573375" cy="277863"/>
              <a:chOff x="1748550" y="2064750"/>
              <a:chExt cx="3573375" cy="277863"/>
            </a:xfrm>
          </p:grpSpPr>
          <p:sp>
            <p:nvSpPr>
              <p:cNvPr id="918" name="Google Shape;902;p39">
                <a:extLst>
                  <a:ext uri="{FF2B5EF4-FFF2-40B4-BE49-F238E27FC236}">
                    <a16:creationId xmlns:a16="http://schemas.microsoft.com/office/drawing/2014/main" id="{916139C1-2258-CE13-E95D-7365963A8C52}"/>
                  </a:ext>
                </a:extLst>
              </p:cNvPr>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19" name="Google Shape;903;p39">
                <a:extLst>
                  <a:ext uri="{FF2B5EF4-FFF2-40B4-BE49-F238E27FC236}">
                    <a16:creationId xmlns:a16="http://schemas.microsoft.com/office/drawing/2014/main" id="{F1A26404-E97B-1824-4326-EFFC6C248D38}"/>
                  </a:ext>
                </a:extLst>
              </p:cNvPr>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04;p39">
              <a:extLst>
                <a:ext uri="{FF2B5EF4-FFF2-40B4-BE49-F238E27FC236}">
                  <a16:creationId xmlns:a16="http://schemas.microsoft.com/office/drawing/2014/main" id="{6BB58234-2509-1B29-BDBA-BF7E6F74A9B4}"/>
                </a:ext>
              </a:extLst>
            </p:cNvPr>
            <p:cNvGrpSpPr/>
            <p:nvPr/>
          </p:nvGrpSpPr>
          <p:grpSpPr>
            <a:xfrm>
              <a:off x="1748560" y="1613039"/>
              <a:ext cx="3018055" cy="230395"/>
              <a:chOff x="1748547" y="1392116"/>
              <a:chExt cx="5911958" cy="451312"/>
            </a:xfrm>
          </p:grpSpPr>
          <p:sp>
            <p:nvSpPr>
              <p:cNvPr id="916" name="Google Shape;905;p39">
                <a:extLst>
                  <a:ext uri="{FF2B5EF4-FFF2-40B4-BE49-F238E27FC236}">
                    <a16:creationId xmlns:a16="http://schemas.microsoft.com/office/drawing/2014/main" id="{06E8419D-BBDD-CD8E-6207-B68B22F54D1A}"/>
                  </a:ext>
                </a:extLst>
              </p:cNvPr>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17" name="Google Shape;906;p39">
                <a:extLst>
                  <a:ext uri="{FF2B5EF4-FFF2-40B4-BE49-F238E27FC236}">
                    <a16:creationId xmlns:a16="http://schemas.microsoft.com/office/drawing/2014/main" id="{8DC50D53-7BCC-26BF-C295-E22178E63A36}"/>
                  </a:ext>
                </a:extLst>
              </p:cNvPr>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07;p39">
              <a:extLst>
                <a:ext uri="{FF2B5EF4-FFF2-40B4-BE49-F238E27FC236}">
                  <a16:creationId xmlns:a16="http://schemas.microsoft.com/office/drawing/2014/main" id="{DB090FDF-A3E4-920D-3A1F-7721763A5D2C}"/>
                </a:ext>
              </a:extLst>
            </p:cNvPr>
            <p:cNvGrpSpPr/>
            <p:nvPr/>
          </p:nvGrpSpPr>
          <p:grpSpPr>
            <a:xfrm>
              <a:off x="1766900" y="2120038"/>
              <a:ext cx="3737650" cy="56700"/>
              <a:chOff x="1766900" y="2869225"/>
              <a:chExt cx="3737650" cy="56700"/>
            </a:xfrm>
          </p:grpSpPr>
          <p:cxnSp>
            <p:nvCxnSpPr>
              <p:cNvPr id="914" name="Google Shape;908;p39">
                <a:extLst>
                  <a:ext uri="{FF2B5EF4-FFF2-40B4-BE49-F238E27FC236}">
                    <a16:creationId xmlns:a16="http://schemas.microsoft.com/office/drawing/2014/main" id="{C1BC3DD6-CD07-45B9-0FF0-B87F2291EF88}"/>
                  </a:ext>
                </a:extLst>
              </p:cNvPr>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5" name="Google Shape;909;p39">
                <a:extLst>
                  <a:ext uri="{FF2B5EF4-FFF2-40B4-BE49-F238E27FC236}">
                    <a16:creationId xmlns:a16="http://schemas.microsoft.com/office/drawing/2014/main" id="{084187D1-8D82-B09D-9B87-5898FDD19A56}"/>
                  </a:ext>
                </a:extLst>
              </p:cNvPr>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656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8" name="Google Shape;955;p43">
            <a:extLst>
              <a:ext uri="{FF2B5EF4-FFF2-40B4-BE49-F238E27FC236}">
                <a16:creationId xmlns:a16="http://schemas.microsoft.com/office/drawing/2014/main" id="{8B975CCE-1717-9A79-CDDD-F8B829C959AA}"/>
              </a:ext>
            </a:extLst>
          </p:cNvPr>
          <p:cNvSpPr txBox="1">
            <a:spLocks/>
          </p:cNvSpPr>
          <p:nvPr/>
        </p:nvSpPr>
        <p:spPr>
          <a:xfrm>
            <a:off x="378069" y="90855"/>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Sơ đồ use case</a:t>
            </a:r>
          </a:p>
          <a:p>
            <a:endParaRPr lang="vi-VN" sz="1800" dirty="0">
              <a:solidFill>
                <a:schemeClr val="bg1">
                  <a:lumMod val="10000"/>
                </a:schemeClr>
              </a:solidFill>
              <a:latin typeface="Barlow" panose="00000500000000000000" pitchFamily="2" charset="-93"/>
            </a:endParaRPr>
          </a:p>
          <a:p>
            <a:endParaRPr lang="vi-VN" sz="1800" dirty="0">
              <a:solidFill>
                <a:schemeClr val="bg1">
                  <a:lumMod val="10000"/>
                </a:schemeClr>
              </a:solidFill>
              <a:latin typeface="Barlow" panose="00000500000000000000" pitchFamily="2" charset="-93"/>
            </a:endParaRPr>
          </a:p>
        </p:txBody>
      </p:sp>
      <p:pic>
        <p:nvPicPr>
          <p:cNvPr id="9" name="Picture 6">
            <a:extLst>
              <a:ext uri="{FF2B5EF4-FFF2-40B4-BE49-F238E27FC236}">
                <a16:creationId xmlns:a16="http://schemas.microsoft.com/office/drawing/2014/main" id="{93E573A8-32D4-FDAA-DF36-4EFACFDAA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300" y="777359"/>
            <a:ext cx="6625400" cy="38517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15C1E13-0546-F82D-3EA4-73E01B3F8A6B}"/>
              </a:ext>
            </a:extLst>
          </p:cNvPr>
          <p:cNvSpPr txBox="1"/>
          <p:nvPr/>
        </p:nvSpPr>
        <p:spPr>
          <a:xfrm>
            <a:off x="3230126" y="4629092"/>
            <a:ext cx="2683748" cy="369332"/>
          </a:xfrm>
          <a:prstGeom prst="rect">
            <a:avLst/>
          </a:prstGeom>
          <a:gradFill flip="none" rotWithShape="1">
            <a:gsLst>
              <a:gs pos="0">
                <a:schemeClr val="accent2"/>
              </a:gs>
              <a:gs pos="40000">
                <a:schemeClr val="accent2"/>
              </a:gs>
              <a:gs pos="57000">
                <a:schemeClr val="accent6"/>
              </a:gs>
              <a:gs pos="97000">
                <a:schemeClr val="accent6">
                  <a:alpha val="0"/>
                </a:schemeClr>
              </a:gs>
            </a:gsLst>
            <a:path path="circle">
              <a:fillToRect l="50000" t="50000" r="50000" b="50000"/>
            </a:path>
            <a:tileRect/>
          </a:gradFill>
        </p:spPr>
        <p:txBody>
          <a:bodyPr wrap="none" rtlCol="0">
            <a:spAutoFit/>
          </a:bodyPr>
          <a:lstStyle/>
          <a:p>
            <a:r>
              <a:rPr lang="vi-VN" sz="1800" b="1" i="1" u="none" strike="noStrike" dirty="0">
                <a:solidFill>
                  <a:schemeClr val="accent1"/>
                </a:solidFill>
                <a:effectLst/>
                <a:latin typeface="Barlow" panose="00000500000000000000" pitchFamily="2" charset="-93"/>
              </a:rPr>
              <a:t>Sơ đồ usecase tổng quát</a:t>
            </a:r>
            <a:endParaRPr lang="vi-VN" b="1" i="1" dirty="0">
              <a:solidFill>
                <a:schemeClr val="accent1"/>
              </a:solidFill>
              <a:latin typeface="Barlow" panose="00000500000000000000" pitchFamily="2" charset="-9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10" name="TextBox 9">
            <a:extLst>
              <a:ext uri="{FF2B5EF4-FFF2-40B4-BE49-F238E27FC236}">
                <a16:creationId xmlns:a16="http://schemas.microsoft.com/office/drawing/2014/main" id="{D15C1E13-0546-F82D-3EA4-73E01B3F8A6B}"/>
              </a:ext>
            </a:extLst>
          </p:cNvPr>
          <p:cNvSpPr txBox="1"/>
          <p:nvPr/>
        </p:nvSpPr>
        <p:spPr>
          <a:xfrm>
            <a:off x="2523201" y="4683312"/>
            <a:ext cx="4097597" cy="369332"/>
          </a:xfrm>
          <a:prstGeom prst="rect">
            <a:avLst/>
          </a:prstGeom>
          <a:gradFill flip="none" rotWithShape="1">
            <a:gsLst>
              <a:gs pos="0">
                <a:schemeClr val="accent2"/>
              </a:gs>
              <a:gs pos="40000">
                <a:schemeClr val="accent2"/>
              </a:gs>
              <a:gs pos="57000">
                <a:schemeClr val="accent6"/>
              </a:gs>
              <a:gs pos="97000">
                <a:schemeClr val="accent6">
                  <a:alpha val="0"/>
                </a:schemeClr>
              </a:gs>
            </a:gsLst>
            <a:path path="circle">
              <a:fillToRect l="50000" t="50000" r="50000" b="50000"/>
            </a:path>
            <a:tileRect/>
          </a:gradFill>
        </p:spPr>
        <p:txBody>
          <a:bodyPr wrap="none" rtlCol="0">
            <a:spAutoFit/>
          </a:bodyPr>
          <a:lstStyle/>
          <a:p>
            <a:r>
              <a:rPr lang="vi-VN" sz="1800" b="1" i="1" u="none" strike="noStrike" dirty="0">
                <a:solidFill>
                  <a:schemeClr val="accent1"/>
                </a:solidFill>
                <a:effectLst/>
                <a:latin typeface="Barlow" panose="00000500000000000000" pitchFamily="2" charset="-93"/>
              </a:rPr>
              <a:t>Sơ đồ usecase của actor Khách vãng lai</a:t>
            </a:r>
            <a:endParaRPr lang="vi-VN" b="1" i="1" dirty="0">
              <a:solidFill>
                <a:schemeClr val="accent1"/>
              </a:solidFill>
              <a:latin typeface="Barlow" panose="00000500000000000000" pitchFamily="2" charset="-93"/>
            </a:endParaRPr>
          </a:p>
        </p:txBody>
      </p:sp>
      <p:pic>
        <p:nvPicPr>
          <p:cNvPr id="4098" name="Picture 2">
            <a:extLst>
              <a:ext uri="{FF2B5EF4-FFF2-40B4-BE49-F238E27FC236}">
                <a16:creationId xmlns:a16="http://schemas.microsoft.com/office/drawing/2014/main" id="{66FD7DDF-7BC3-097A-E1B1-97F70E471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148" y="679413"/>
            <a:ext cx="6567704" cy="40038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5;p43">
            <a:extLst>
              <a:ext uri="{FF2B5EF4-FFF2-40B4-BE49-F238E27FC236}">
                <a16:creationId xmlns:a16="http://schemas.microsoft.com/office/drawing/2014/main" id="{B9A43B86-F26E-E1FB-0FF9-36CFDABE1CCB}"/>
              </a:ext>
            </a:extLst>
          </p:cNvPr>
          <p:cNvSpPr txBox="1">
            <a:spLocks/>
          </p:cNvSpPr>
          <p:nvPr/>
        </p:nvSpPr>
        <p:spPr>
          <a:xfrm>
            <a:off x="378069" y="90855"/>
            <a:ext cx="4073769" cy="6067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600" b="1" dirty="0">
                <a:solidFill>
                  <a:schemeClr val="accent1"/>
                </a:solidFill>
                <a:latin typeface="Barlow" panose="00000500000000000000" pitchFamily="2" charset="-93"/>
              </a:rPr>
              <a:t>Sơ đồ use case</a:t>
            </a:r>
          </a:p>
          <a:p>
            <a:endParaRPr lang="vi-VN" sz="1800" dirty="0">
              <a:solidFill>
                <a:schemeClr val="bg1">
                  <a:lumMod val="10000"/>
                </a:schemeClr>
              </a:solidFill>
              <a:latin typeface="Barlow" panose="00000500000000000000" pitchFamily="2" charset="-93"/>
            </a:endParaRPr>
          </a:p>
          <a:p>
            <a:endParaRPr lang="vi-VN" sz="1800" dirty="0">
              <a:solidFill>
                <a:schemeClr val="bg1">
                  <a:lumMod val="10000"/>
                </a:schemeClr>
              </a:solidFill>
              <a:latin typeface="Barlow" panose="00000500000000000000" pitchFamily="2" charset="-93"/>
            </a:endParaRPr>
          </a:p>
        </p:txBody>
      </p:sp>
    </p:spTree>
    <p:extLst>
      <p:ext uri="{BB962C8B-B14F-4D97-AF65-F5344CB8AC3E}">
        <p14:creationId xmlns:p14="http://schemas.microsoft.com/office/powerpoint/2010/main" val="29069159"/>
      </p:ext>
    </p:extLst>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1929</Words>
  <Application>Microsoft Office PowerPoint</Application>
  <PresentationFormat>On-screen Show (16:9)</PresentationFormat>
  <Paragraphs>278</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Barlow</vt:lpstr>
      <vt:lpstr>Arial</vt:lpstr>
      <vt:lpstr>Anaheim</vt:lpstr>
      <vt:lpstr>Poppins Black</vt:lpstr>
      <vt:lpstr>Poppins</vt:lpstr>
      <vt:lpstr>Wingdings</vt:lpstr>
      <vt:lpstr>Poppins ExtraBold</vt:lpstr>
      <vt:lpstr>Nunito Light</vt:lpstr>
      <vt:lpstr>Data Analytics Strategy Toolkit by Slidesgo</vt:lpstr>
      <vt:lpstr>PowerPoint Presentation</vt:lpstr>
      <vt:lpstr>NỘI DUNG</vt:lpstr>
      <vt:lpstr>01   Giới thiệu</vt:lpstr>
      <vt:lpstr>PowerPoint Presentation</vt:lpstr>
      <vt:lpstr>PowerPoint Presentation</vt:lpstr>
      <vt:lpstr>PowerPoint Presentation</vt:lpstr>
      <vt:lpstr>02   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03   Kết quả đạt được     và hướng phát triển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Thanh Nguyễn</cp:lastModifiedBy>
  <cp:revision>78</cp:revision>
  <dcterms:modified xsi:type="dcterms:W3CDTF">2024-04-30T18:17:58Z</dcterms:modified>
</cp:coreProperties>
</file>