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876" r:id="rId3"/>
    <p:sldId id="877" r:id="rId4"/>
    <p:sldId id="1107" r:id="rId5"/>
    <p:sldId id="1108" r:id="rId6"/>
    <p:sldId id="1109" r:id="rId7"/>
    <p:sldId id="1110" r:id="rId8"/>
    <p:sldId id="1111" r:id="rId9"/>
    <p:sldId id="1121" r:id="rId10"/>
    <p:sldId id="1112" r:id="rId11"/>
    <p:sldId id="1123" r:id="rId12"/>
    <p:sldId id="1122" r:id="rId13"/>
    <p:sldId id="1124" r:id="rId14"/>
    <p:sldId id="1115" r:id="rId15"/>
    <p:sldId id="1114" r:id="rId16"/>
    <p:sldId id="1117" r:id="rId17"/>
    <p:sldId id="1118" r:id="rId18"/>
    <p:sldId id="1126" r:id="rId19"/>
    <p:sldId id="1131" r:id="rId20"/>
    <p:sldId id="1144" r:id="rId21"/>
    <p:sldId id="1132" r:id="rId22"/>
    <p:sldId id="1133" r:id="rId23"/>
    <p:sldId id="1134" r:id="rId24"/>
    <p:sldId id="1143" r:id="rId25"/>
    <p:sldId id="1145" r:id="rId26"/>
    <p:sldId id="1147" r:id="rId27"/>
    <p:sldId id="1150" r:id="rId28"/>
    <p:sldId id="1149" r:id="rId29"/>
    <p:sldId id="1158" r:id="rId30"/>
    <p:sldId id="1152" r:id="rId31"/>
    <p:sldId id="1151" r:id="rId32"/>
    <p:sldId id="115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EEEE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5245" autoAdjust="0"/>
  </p:normalViewPr>
  <p:slideViewPr>
    <p:cSldViewPr snapToGrid="0">
      <p:cViewPr varScale="1">
        <p:scale>
          <a:sx n="111" d="100"/>
          <a:sy n="111" d="100"/>
        </p:scale>
        <p:origin x="513" y="51"/>
      </p:cViewPr>
      <p:guideLst>
        <p:guide orient="horz" pos="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1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75400"/>
            <a:ext cx="10058400" cy="2897836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2022</a:t>
            </a:r>
            <a:r>
              <a:rPr lang="ko-KR" altLang="en-US" b="1" dirty="0" smtClean="0">
                <a:solidFill>
                  <a:schemeClr val="bg1"/>
                </a:solidFill>
              </a:rPr>
              <a:t>년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r>
              <a:rPr lang="ko-KR" altLang="en-US" b="1" dirty="0" smtClean="0">
                <a:solidFill>
                  <a:schemeClr val="bg1"/>
                </a:solidFill>
              </a:rPr>
              <a:t>학기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err="1" smtClean="0">
                <a:solidFill>
                  <a:schemeClr val="bg1"/>
                </a:solidFill>
              </a:rPr>
              <a:t>파이썬데이터분석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3" y="1298370"/>
            <a:ext cx="4999578" cy="186446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생성 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754" y="1298370"/>
            <a:ext cx="2443806" cy="4619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407497" y="1841454"/>
            <a:ext cx="1996440" cy="7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모두 같은 결과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527453" y="4892040"/>
            <a:ext cx="1051560" cy="294640"/>
          </a:xfrm>
          <a:prstGeom prst="rect">
            <a:avLst/>
          </a:prstGeom>
          <a:ln w="28575">
            <a:solidFill>
              <a:srgbClr val="3333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518650" y="4892040"/>
            <a:ext cx="1051560" cy="29464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81720" y="5988256"/>
            <a:ext cx="1407160" cy="29464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type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623137" y="4464049"/>
            <a:ext cx="330526" cy="1158801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115734" y="4464049"/>
            <a:ext cx="330526" cy="1158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2791" y="3867067"/>
            <a:ext cx="7345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Index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명시하지 않았으므로</a:t>
            </a:r>
            <a:r>
              <a:rPr lang="en-US" altLang="ko-KR" dirty="0"/>
              <a:t>, </a:t>
            </a:r>
            <a:r>
              <a:rPr lang="en-US" altLang="ko-KR" dirty="0" smtClean="0"/>
              <a:t>0~n-1</a:t>
            </a:r>
            <a:r>
              <a:rPr lang="ko-KR" altLang="en-US" dirty="0" smtClean="0"/>
              <a:t>까지의 </a:t>
            </a:r>
            <a:r>
              <a:rPr lang="en-US" altLang="ko-KR" dirty="0"/>
              <a:t>default index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에서 각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구분하는데 사용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Index</a:t>
            </a:r>
            <a:r>
              <a:rPr lang="ko-KR" altLang="en-US" dirty="0"/>
              <a:t>를 기준으로 여러 컬럼을 연결하여 하나의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62791" y="347417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Index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2791" y="5367814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입력하지 않았으므로 없음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2791" y="497492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name</a:t>
            </a:r>
            <a:endParaRPr lang="en-US" sz="2400" b="1" dirty="0"/>
          </a:p>
        </p:txBody>
      </p:sp>
      <p:sp>
        <p:nvSpPr>
          <p:cNvPr id="27" name="직사각형 26"/>
          <p:cNvSpPr/>
          <p:nvPr/>
        </p:nvSpPr>
        <p:spPr>
          <a:xfrm>
            <a:off x="8681720" y="5629392"/>
            <a:ext cx="1407160" cy="2880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23137" y="6360203"/>
            <a:ext cx="3340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B050"/>
                </a:solidFill>
              </a:rPr>
              <a:t>가장 적합한 데이터 </a:t>
            </a:r>
            <a:r>
              <a:rPr lang="en-US" altLang="ko-KR" sz="1600" dirty="0" smtClean="0">
                <a:solidFill>
                  <a:srgbClr val="00B050"/>
                </a:solidFill>
              </a:rPr>
              <a:t>type</a:t>
            </a:r>
            <a:r>
              <a:rPr lang="ko-KR" altLang="en-US" sz="1600" dirty="0" smtClean="0">
                <a:solidFill>
                  <a:srgbClr val="00B050"/>
                </a:solidFill>
              </a:rPr>
              <a:t>으로 결정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7" y="755136"/>
            <a:ext cx="7295153" cy="2598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732503" y="1660902"/>
            <a:ext cx="436241" cy="1327749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2461" y="270059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333FF"/>
                </a:solidFill>
              </a:rPr>
              <a:t>지정한 </a:t>
            </a:r>
            <a:r>
              <a:rPr lang="en-US" altLang="ko-KR" dirty="0" smtClean="0">
                <a:solidFill>
                  <a:srgbClr val="3333FF"/>
                </a:solidFill>
              </a:rPr>
              <a:t>index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생성 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5071" y="865211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index 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지정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717758"/>
            <a:ext cx="9381491" cy="2373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9970692" y="379984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name 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지정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7423" y="5702972"/>
            <a:ext cx="1213897" cy="3003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3403" y="570297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name </a:t>
            </a:r>
            <a:r>
              <a:rPr lang="ko-KR" altLang="en-US" dirty="0" smtClean="0">
                <a:solidFill>
                  <a:srgbClr val="3333FF"/>
                </a:solidFill>
              </a:rPr>
              <a:t>추가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2162" y="2988651"/>
            <a:ext cx="3466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가장 적합한 데이터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 결정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생성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2" y="954703"/>
            <a:ext cx="8513861" cy="2394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3114263" y="1091943"/>
            <a:ext cx="1960657" cy="33553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126707" y="1466159"/>
            <a:ext cx="159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int</a:t>
            </a:r>
            <a:r>
              <a:rPr lang="en-US" altLang="ko-KR" dirty="0" smtClean="0">
                <a:solidFill>
                  <a:srgbClr val="3333FF"/>
                </a:solidFill>
              </a:rPr>
              <a:t>, float </a:t>
            </a:r>
            <a:r>
              <a:rPr lang="ko-KR" altLang="en-US" dirty="0" smtClean="0">
                <a:solidFill>
                  <a:srgbClr val="3333FF"/>
                </a:solidFill>
              </a:rPr>
              <a:t>혼합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62903" y="3037127"/>
            <a:ext cx="985297" cy="254713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6" y="4329264"/>
            <a:ext cx="9683482" cy="2122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2761295" y="4393943"/>
            <a:ext cx="1780225" cy="33553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73739" y="4768159"/>
            <a:ext cx="159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int</a:t>
            </a:r>
            <a:r>
              <a:rPr lang="en-US" altLang="ko-KR" dirty="0" smtClean="0">
                <a:solidFill>
                  <a:srgbClr val="3333FF"/>
                </a:solidFill>
              </a:rPr>
              <a:t>, float </a:t>
            </a:r>
            <a:r>
              <a:rPr lang="ko-KR" altLang="en-US" dirty="0" smtClean="0">
                <a:solidFill>
                  <a:srgbClr val="3333FF"/>
                </a:solidFill>
              </a:rPr>
              <a:t>혼합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59299" y="4377046"/>
            <a:ext cx="2935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dtype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할 시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, error</a:t>
            </a:r>
            <a:b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발생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ndarray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error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발생하지 않음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8200" y="2995206"/>
            <a:ext cx="3340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3333FF"/>
                </a:solidFill>
              </a:rPr>
              <a:t>가장 적합한 데이터 </a:t>
            </a:r>
            <a:r>
              <a:rPr lang="en-US" altLang="ko-KR" sz="1600" dirty="0" smtClean="0">
                <a:solidFill>
                  <a:srgbClr val="3333FF"/>
                </a:solidFill>
              </a:rPr>
              <a:t>type</a:t>
            </a:r>
            <a:r>
              <a:rPr lang="ko-KR" altLang="en-US" sz="1600" dirty="0" smtClean="0">
                <a:solidFill>
                  <a:srgbClr val="3333FF"/>
                </a:solidFill>
              </a:rPr>
              <a:t>으로 결정</a:t>
            </a:r>
            <a:endParaRPr lang="ko-KR" altLang="en-US" sz="1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" y="1196966"/>
            <a:ext cx="8854578" cy="3491874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생성 </a:t>
            </a:r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44455" y="1259583"/>
            <a:ext cx="1780225" cy="33553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36944" y="893108"/>
            <a:ext cx="159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int</a:t>
            </a:r>
            <a:r>
              <a:rPr lang="en-US" altLang="ko-KR" dirty="0" smtClean="0">
                <a:solidFill>
                  <a:srgbClr val="3333FF"/>
                </a:solidFill>
              </a:rPr>
              <a:t>, float </a:t>
            </a:r>
            <a:r>
              <a:rPr lang="ko-KR" altLang="en-US" dirty="0" smtClean="0">
                <a:solidFill>
                  <a:srgbClr val="3333FF"/>
                </a:solidFill>
              </a:rPr>
              <a:t>혼합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5963" y="1242686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dtype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object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할 시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동작함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1500" y="1676826"/>
            <a:ext cx="5181547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3333FF"/>
                </a:solidFill>
              </a:rPr>
              <a:t>series</a:t>
            </a:r>
            <a:r>
              <a:rPr lang="ko-KR" altLang="en-US" sz="1600" dirty="0" smtClean="0">
                <a:solidFill>
                  <a:srgbClr val="3333FF"/>
                </a:solidFill>
              </a:rPr>
              <a:t>에서의 </a:t>
            </a:r>
            <a:r>
              <a:rPr lang="en-US" altLang="ko-KR" sz="1600" dirty="0" smtClean="0">
                <a:solidFill>
                  <a:srgbClr val="3333FF"/>
                </a:solidFill>
              </a:rPr>
              <a:t>index </a:t>
            </a:r>
            <a:r>
              <a:rPr lang="ko-KR" altLang="en-US" sz="1600" dirty="0" smtClean="0">
                <a:solidFill>
                  <a:srgbClr val="3333FF"/>
                </a:solidFill>
              </a:rPr>
              <a:t>사용</a:t>
            </a:r>
            <a:r>
              <a:rPr lang="en-US" altLang="ko-KR" sz="1600" dirty="0">
                <a:solidFill>
                  <a:srgbClr val="3333FF"/>
                </a:solidFill>
              </a:rPr>
              <a:t> </a:t>
            </a:r>
            <a:r>
              <a:rPr lang="en-US" altLang="ko-KR" sz="1600" dirty="0" smtClean="0">
                <a:solidFill>
                  <a:srgbClr val="3333FF"/>
                </a:solidFill>
              </a:rPr>
              <a:t>(</a:t>
            </a:r>
            <a:r>
              <a:rPr lang="ko-KR" altLang="en-US" sz="1600" dirty="0" smtClean="0">
                <a:solidFill>
                  <a:srgbClr val="3333FF"/>
                </a:solidFill>
              </a:rPr>
              <a:t>뒤에 다시 나옴</a:t>
            </a:r>
            <a:r>
              <a:rPr lang="en-US" altLang="ko-KR" sz="1600" dirty="0" smtClean="0">
                <a:solidFill>
                  <a:srgbClr val="3333FF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3333FF"/>
                </a:solidFill>
              </a:rPr>
              <a:t>index a </a:t>
            </a:r>
            <a:r>
              <a:rPr lang="ko-KR" altLang="en-US" sz="1600" dirty="0" smtClean="0">
                <a:solidFill>
                  <a:srgbClr val="3333FF"/>
                </a:solidFill>
              </a:rPr>
              <a:t>에는 </a:t>
            </a:r>
            <a:r>
              <a:rPr lang="en-US" altLang="ko-KR" sz="1600" b="1" dirty="0" err="1" smtClean="0">
                <a:solidFill>
                  <a:srgbClr val="3333FF"/>
                </a:solidFill>
              </a:rPr>
              <a:t>int</a:t>
            </a:r>
            <a:r>
              <a:rPr lang="ko-KR" altLang="en-US" sz="1600" b="1" dirty="0" smtClean="0">
                <a:solidFill>
                  <a:srgbClr val="3333FF"/>
                </a:solidFill>
              </a:rPr>
              <a:t>형이 </a:t>
            </a:r>
            <a:r>
              <a:rPr lang="en-US" altLang="ko-KR" sz="1600" dirty="0" smtClean="0">
                <a:solidFill>
                  <a:srgbClr val="3333FF"/>
                </a:solidFill>
              </a:rPr>
              <a:t>index e</a:t>
            </a:r>
            <a:r>
              <a:rPr lang="ko-KR" altLang="en-US" sz="1600" dirty="0" smtClean="0">
                <a:solidFill>
                  <a:srgbClr val="3333FF"/>
                </a:solidFill>
              </a:rPr>
              <a:t>에는 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float</a:t>
            </a:r>
            <a:r>
              <a:rPr lang="ko-KR" altLang="en-US" sz="1600" b="1" dirty="0" smtClean="0">
                <a:solidFill>
                  <a:srgbClr val="3333FF"/>
                </a:solidFill>
              </a:rPr>
              <a:t>형이 </a:t>
            </a:r>
            <a:r>
              <a:rPr lang="ko-KR" altLang="en-US" sz="1600" dirty="0" smtClean="0">
                <a:solidFill>
                  <a:srgbClr val="3333FF"/>
                </a:solidFill>
              </a:rPr>
              <a:t>저장됨</a:t>
            </a:r>
            <a:endParaRPr lang="ko-KR" altLang="en-US" sz="1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7" y="906751"/>
            <a:ext cx="6889914" cy="36208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906" y="3023667"/>
            <a:ext cx="521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사전의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key: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index, value: data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8901" y="150994"/>
            <a:ext cx="1192022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생성 </a:t>
            </a:r>
            <a:r>
              <a:rPr lang="en-US" altLang="ko-KR" sz="3200" dirty="0" smtClean="0">
                <a:solidFill>
                  <a:schemeClr val="bg1"/>
                </a:solidFill>
              </a:rPr>
              <a:t>5 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사전활용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0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4" y="1041166"/>
            <a:ext cx="5199944" cy="2384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62626" y="3622821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Index</a:t>
            </a:r>
            <a:r>
              <a:rPr lang="ko-KR" altLang="en-US" sz="2400" dirty="0" smtClean="0"/>
              <a:t>가 순서대로 정렬될 필요는 없다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58626" y="3622821"/>
            <a:ext cx="4511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Index</a:t>
            </a:r>
            <a:r>
              <a:rPr lang="ko-KR" altLang="en-US" sz="2400" dirty="0" smtClean="0"/>
              <a:t>가 중복될 수도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그러나 중복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사용 추천 </a:t>
            </a:r>
            <a:r>
              <a:rPr lang="en-US" altLang="ko-KR" sz="2400" dirty="0" smtClean="0"/>
              <a:t>X)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021" y="1041166"/>
            <a:ext cx="6237255" cy="2384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07951" y="150994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index </a:t>
            </a:r>
            <a:r>
              <a:rPr lang="ko-KR" altLang="en-US" sz="3200" dirty="0" smtClean="0">
                <a:solidFill>
                  <a:schemeClr val="bg1"/>
                </a:solidFill>
              </a:rPr>
              <a:t>특징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8" y="1044001"/>
            <a:ext cx="8524449" cy="26091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29" y="1520032"/>
            <a:ext cx="3258179" cy="533796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07951" y="150994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index,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dtype</a:t>
            </a:r>
            <a:r>
              <a:rPr lang="en-US" altLang="ko-KR" sz="3200" dirty="0" smtClean="0">
                <a:solidFill>
                  <a:schemeClr val="bg1"/>
                </a:solidFill>
              </a:rPr>
              <a:t>, name </a:t>
            </a:r>
            <a:r>
              <a:rPr lang="ko-KR" altLang="en-US" sz="3200" dirty="0" smtClean="0">
                <a:solidFill>
                  <a:schemeClr val="bg1"/>
                </a:solidFill>
              </a:rPr>
              <a:t>새로 설정하기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8" y="867617"/>
            <a:ext cx="8052455" cy="2884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43" y="1230857"/>
            <a:ext cx="3086123" cy="54388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1909" y="379601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index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003282" y="3807925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33CC"/>
                </a:solidFill>
              </a:rPr>
              <a:t>data</a:t>
            </a:r>
            <a:endParaRPr lang="ko-KR" altLang="en-US" sz="2000" b="1" dirty="0">
              <a:solidFill>
                <a:srgbClr val="0033C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57474" y="3091912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index.name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71822" y="3435614"/>
            <a:ext cx="432761" cy="1063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570520" y="3435614"/>
            <a:ext cx="462817" cy="1063977"/>
          </a:xfrm>
          <a:prstGeom prst="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57474" y="4959635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index.name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91854" y="5656192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index</a:t>
            </a:r>
            <a:endParaRPr lang="ko-KR" alt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73227" y="5668107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33CC"/>
                </a:solidFill>
              </a:rPr>
              <a:t>data</a:t>
            </a:r>
            <a:endParaRPr lang="ko-KR" altLang="en-US" sz="2000" b="1" dirty="0">
              <a:solidFill>
                <a:srgbClr val="0033C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41767" y="5295796"/>
            <a:ext cx="432761" cy="1063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40465" y="5295796"/>
            <a:ext cx="462817" cy="1063977"/>
          </a:xfrm>
          <a:prstGeom prst="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951" y="150994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index name </a:t>
            </a:r>
            <a:r>
              <a:rPr lang="ko-KR" altLang="en-US" sz="3200" dirty="0" smtClean="0">
                <a:solidFill>
                  <a:schemeClr val="bg1"/>
                </a:solidFill>
              </a:rPr>
              <a:t>설정하기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7" y="864879"/>
            <a:ext cx="9404521" cy="3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7168" y="5470121"/>
            <a:ext cx="10969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3333FF"/>
                </a:solidFill>
              </a:rPr>
              <a:t>data</a:t>
            </a:r>
            <a:r>
              <a:rPr lang="ko-KR" altLang="en-US" sz="2400" b="1" dirty="0" smtClean="0">
                <a:solidFill>
                  <a:srgbClr val="3333FF"/>
                </a:solidFill>
              </a:rPr>
              <a:t>만 가져오는 명령어는 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values. </a:t>
            </a:r>
            <a:r>
              <a:rPr lang="ko-KR" altLang="en-US" sz="2400" b="1" dirty="0" smtClean="0">
                <a:solidFill>
                  <a:srgbClr val="3333FF"/>
                </a:solidFill>
              </a:rPr>
              <a:t>그 객체의 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type</a:t>
            </a:r>
            <a:r>
              <a:rPr lang="ko-KR" altLang="en-US" sz="2400" b="1" dirty="0" smtClean="0">
                <a:solidFill>
                  <a:srgbClr val="3333FF"/>
                </a:solidFill>
              </a:rPr>
              <a:t>은 </a:t>
            </a:r>
            <a:r>
              <a:rPr lang="en-US" altLang="ko-KR" sz="2400" b="1" dirty="0" err="1" smtClean="0">
                <a:solidFill>
                  <a:srgbClr val="3333FF"/>
                </a:solidFill>
              </a:rPr>
              <a:t>ndarray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3333FF"/>
                </a:solidFill>
              </a:rPr>
              <a:t>numpy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400" b="1" dirty="0" smtClean="0">
                <a:solidFill>
                  <a:srgbClr val="3333FF"/>
                </a:solidFill>
              </a:rPr>
              <a:t>객체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3333FF"/>
                </a:solidFill>
              </a:rPr>
              <a:t>따라서 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data</a:t>
            </a:r>
            <a:r>
              <a:rPr lang="ko-KR" altLang="en-US" sz="2400" b="1" dirty="0" smtClean="0">
                <a:solidFill>
                  <a:srgbClr val="3333FF"/>
                </a:solidFill>
              </a:rPr>
              <a:t>에 </a:t>
            </a:r>
            <a:r>
              <a:rPr lang="en-US" altLang="ko-KR" sz="2400" b="1" dirty="0" err="1" smtClean="0">
                <a:solidFill>
                  <a:srgbClr val="3333FF"/>
                </a:solidFill>
              </a:rPr>
              <a:t>numpy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400" b="1" dirty="0" smtClean="0">
                <a:solidFill>
                  <a:srgbClr val="3333FF"/>
                </a:solidFill>
              </a:rPr>
              <a:t>함수 사용 가능</a:t>
            </a:r>
            <a:endParaRPr lang="ko-KR" altLang="en-US" sz="2400" b="1" dirty="0">
              <a:solidFill>
                <a:srgbClr val="3333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8" y="982435"/>
            <a:ext cx="11603403" cy="4321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895" y="2334183"/>
            <a:ext cx="6165732" cy="261518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07951" y="150994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index </a:t>
            </a:r>
            <a:r>
              <a:rPr lang="ko-KR" altLang="en-US" sz="3200" dirty="0" smtClean="0">
                <a:solidFill>
                  <a:schemeClr val="bg1"/>
                </a:solidFill>
              </a:rPr>
              <a:t>와 </a:t>
            </a:r>
            <a:r>
              <a:rPr lang="en-US" altLang="ko-KR" sz="3200" dirty="0" smtClean="0">
                <a:solidFill>
                  <a:schemeClr val="bg1"/>
                </a:solidFill>
              </a:rPr>
              <a:t>data </a:t>
            </a:r>
            <a:r>
              <a:rPr lang="ko-KR" altLang="en-US" sz="3200" dirty="0" smtClean="0">
                <a:solidFill>
                  <a:schemeClr val="bg1"/>
                </a:solidFill>
              </a:rPr>
              <a:t>따로 가져오기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43" y="1411118"/>
            <a:ext cx="11670151" cy="3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943" y="980584"/>
            <a:ext cx="98114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아래와 같은 </a:t>
            </a:r>
            <a:r>
              <a:rPr lang="en-US" altLang="ko-KR" sz="2400" dirty="0" smtClean="0"/>
              <a:t>series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sr1</a:t>
            </a:r>
            <a:r>
              <a:rPr lang="ko-KR" altLang="en-US" sz="2400" dirty="0" smtClean="0"/>
              <a:t>을 만드시오</a:t>
            </a:r>
            <a:endParaRPr lang="en-US" altLang="ko-KR" sz="2400" dirty="0" smtClean="0"/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Index: 1,2,3,4,5.</a:t>
            </a:r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Data: 0~9</a:t>
            </a:r>
            <a:r>
              <a:rPr lang="ko-KR" altLang="en-US" sz="2400" dirty="0" smtClean="0"/>
              <a:t>까지의 </a:t>
            </a:r>
            <a:r>
              <a:rPr lang="en-US" altLang="ko-KR" sz="2400" dirty="0" smtClean="0"/>
              <a:t>random value </a:t>
            </a:r>
            <a:r>
              <a:rPr lang="ko-KR" altLang="en-US" sz="2400" dirty="0" smtClean="0"/>
              <a:t>다섯 개</a:t>
            </a:r>
            <a:endParaRPr lang="en-US" altLang="ko-KR" sz="2400" dirty="0" smtClean="0"/>
          </a:p>
          <a:p>
            <a:pPr marL="360362"/>
            <a:endParaRPr lang="en-US" altLang="ko-KR" sz="2400" dirty="0" smtClean="0"/>
          </a:p>
          <a:p>
            <a:r>
              <a:rPr lang="en-US" altLang="ko-KR" sz="2400" dirty="0" smtClean="0"/>
              <a:t>2. values</a:t>
            </a:r>
            <a:r>
              <a:rPr lang="ko-KR" altLang="en-US" sz="2400" dirty="0" smtClean="0"/>
              <a:t>를 활용하여 </a:t>
            </a:r>
            <a:r>
              <a:rPr lang="en-US" altLang="ko-KR" sz="2400" dirty="0" smtClean="0"/>
              <a:t>data</a:t>
            </a:r>
            <a:r>
              <a:rPr lang="ko-KR" altLang="en-US" sz="2400" dirty="0" smtClean="0"/>
              <a:t>를 얻고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이상인 </a:t>
            </a:r>
            <a:r>
              <a:rPr lang="en-US" altLang="ko-KR" sz="2400" dirty="0" smtClean="0"/>
              <a:t>value</a:t>
            </a:r>
            <a:r>
              <a:rPr lang="ko-KR" altLang="en-US" sz="2400" dirty="0" smtClean="0"/>
              <a:t>들의 평균을 구하시오</a:t>
            </a:r>
            <a:endParaRPr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10 </a:t>
            </a:r>
            <a:r>
              <a:rPr lang="ko-KR" altLang="en-US" b="1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Series indexing &amp; slicing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3" y="735994"/>
            <a:ext cx="7488607" cy="58820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689" y="816443"/>
            <a:ext cx="2968466" cy="421626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690" y="5032703"/>
            <a:ext cx="2453016" cy="177054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07951" y="151926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indexing (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en-US" altLang="ko-KR" sz="3200" dirty="0" smtClean="0">
                <a:solidFill>
                  <a:schemeClr val="bg1"/>
                </a:solidFill>
              </a:rPr>
              <a:t>: index</a:t>
            </a:r>
            <a:r>
              <a:rPr lang="ko-KR" altLang="en-US" sz="3200" dirty="0" smtClean="0">
                <a:solidFill>
                  <a:schemeClr val="bg1"/>
                </a:solidFill>
              </a:rPr>
              <a:t>의 값으로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5417" y="1911350"/>
            <a:ext cx="432842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.</a:t>
            </a:r>
            <a:r>
              <a:rPr lang="en-US" altLang="ko-KR" dirty="0" err="1" smtClean="0">
                <a:solidFill>
                  <a:srgbClr val="3333FF"/>
                </a:solidFill>
              </a:rPr>
              <a:t>loc</a:t>
            </a:r>
            <a:r>
              <a:rPr lang="ko-KR" altLang="en-US" dirty="0" smtClean="0">
                <a:solidFill>
                  <a:srgbClr val="3333FF"/>
                </a:solidFill>
              </a:rPr>
              <a:t>의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en-US" dirty="0" smtClean="0">
                <a:solidFill>
                  <a:srgbClr val="3333FF"/>
                </a:solidFill>
              </a:rPr>
              <a:t>생략이 가능하지만 추천하지 않음</a:t>
            </a:r>
            <a:r>
              <a:rPr lang="en-US" altLang="ko-KR" dirty="0" smtClean="0">
                <a:solidFill>
                  <a:srgbClr val="3333FF"/>
                </a:solidFill>
              </a:rPr>
              <a:t/>
            </a:r>
            <a:br>
              <a:rPr lang="en-US" altLang="ko-KR" dirty="0" smtClean="0">
                <a:solidFill>
                  <a:srgbClr val="3333FF"/>
                </a:solidFill>
              </a:rPr>
            </a:b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ko-KR" altLang="en-US" dirty="0" err="1" smtClean="0">
                <a:solidFill>
                  <a:srgbClr val="3333FF"/>
                </a:solidFill>
              </a:rPr>
              <a:t>예상밖의</a:t>
            </a:r>
            <a:r>
              <a:rPr lang="ko-KR" altLang="en-US" dirty="0" smtClean="0">
                <a:solidFill>
                  <a:srgbClr val="3333FF"/>
                </a:solidFill>
              </a:rPr>
              <a:t> 결과가 </a:t>
            </a:r>
            <a:r>
              <a:rPr lang="ko-KR" altLang="en-US" dirty="0" err="1" smtClean="0">
                <a:solidFill>
                  <a:srgbClr val="3333FF"/>
                </a:solidFill>
              </a:rPr>
              <a:t>나올수</a:t>
            </a:r>
            <a:r>
              <a:rPr lang="ko-KR" altLang="en-US" dirty="0" smtClean="0">
                <a:solidFill>
                  <a:srgbClr val="3333FF"/>
                </a:solidFill>
              </a:rPr>
              <a:t> 있음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059" y="3606678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err="1" smtClean="0">
                <a:solidFill>
                  <a:srgbClr val="3333FF"/>
                </a:solidFill>
              </a:rPr>
              <a:t>numpy</a:t>
            </a:r>
            <a:r>
              <a:rPr lang="ko-KR" altLang="en-US" dirty="0" smtClean="0">
                <a:solidFill>
                  <a:srgbClr val="3333FF"/>
                </a:solidFill>
              </a:rPr>
              <a:t>의 </a:t>
            </a:r>
            <a:r>
              <a:rPr lang="en-US" altLang="ko-KR" dirty="0" smtClean="0">
                <a:solidFill>
                  <a:srgbClr val="3333FF"/>
                </a:solidFill>
              </a:rPr>
              <a:t>fancy index</a:t>
            </a:r>
            <a:r>
              <a:rPr lang="ko-KR" altLang="en-US" dirty="0" smtClean="0">
                <a:solidFill>
                  <a:srgbClr val="3333FF"/>
                </a:solidFill>
              </a:rPr>
              <a:t>와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en-US" dirty="0" smtClean="0">
                <a:solidFill>
                  <a:srgbClr val="3333FF"/>
                </a:solidFill>
              </a:rPr>
              <a:t>유사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5" y="1003630"/>
            <a:ext cx="8772589" cy="34528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769" y="933450"/>
            <a:ext cx="2751623" cy="574756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07951" y="163190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indexing (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iloc</a:t>
            </a:r>
            <a:r>
              <a:rPr lang="en-US" altLang="ko-KR" sz="3200" dirty="0" smtClean="0">
                <a:solidFill>
                  <a:schemeClr val="bg1"/>
                </a:solidFill>
              </a:rPr>
              <a:t>: index</a:t>
            </a:r>
            <a:r>
              <a:rPr lang="ko-KR" altLang="en-US" sz="3200" dirty="0" smtClean="0">
                <a:solidFill>
                  <a:schemeClr val="bg1"/>
                </a:solidFill>
              </a:rPr>
              <a:t>의 위치로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880" y="6311686"/>
            <a:ext cx="83455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Series</a:t>
            </a:r>
            <a:r>
              <a:rPr lang="ko-KR" altLang="en-US" dirty="0" smtClean="0">
                <a:solidFill>
                  <a:srgbClr val="3333FF"/>
                </a:solidFill>
              </a:rPr>
              <a:t>가</a:t>
            </a:r>
            <a:r>
              <a:rPr lang="en-US" altLang="ko-KR" dirty="0" smtClean="0">
                <a:solidFill>
                  <a:srgbClr val="3333FF"/>
                </a:solidFill>
              </a:rPr>
              <a:t> default</a:t>
            </a:r>
            <a:r>
              <a:rPr lang="ko-KR" altLang="en-US" dirty="0" smtClean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index (0</a:t>
            </a:r>
            <a:r>
              <a:rPr lang="ko-KR" altLang="en-US" dirty="0" smtClean="0">
                <a:solidFill>
                  <a:srgbClr val="3333FF"/>
                </a:solidFill>
              </a:rPr>
              <a:t>부터 시작하는 정수</a:t>
            </a:r>
            <a:r>
              <a:rPr lang="en-US" altLang="ko-KR" dirty="0" smtClean="0">
                <a:solidFill>
                  <a:srgbClr val="3333FF"/>
                </a:solidFill>
              </a:rPr>
              <a:t>) </a:t>
            </a:r>
            <a:r>
              <a:rPr lang="ko-KR" altLang="en-US" dirty="0" smtClean="0">
                <a:solidFill>
                  <a:srgbClr val="3333FF"/>
                </a:solidFill>
              </a:rPr>
              <a:t>사용시</a:t>
            </a:r>
            <a:r>
              <a:rPr lang="en-US" altLang="ko-KR" dirty="0" smtClean="0">
                <a:solidFill>
                  <a:srgbClr val="3333FF"/>
                </a:solidFill>
              </a:rPr>
              <a:t>, </a:t>
            </a:r>
            <a:r>
              <a:rPr lang="en-US" altLang="ko-KR" dirty="0" err="1" smtClean="0">
                <a:solidFill>
                  <a:srgbClr val="3333FF"/>
                </a:solidFill>
              </a:rPr>
              <a:t>loc</a:t>
            </a:r>
            <a:r>
              <a:rPr lang="ko-KR" altLang="en-US" dirty="0" smtClean="0">
                <a:solidFill>
                  <a:srgbClr val="3333FF"/>
                </a:solidFill>
              </a:rPr>
              <a:t>과 </a:t>
            </a:r>
            <a:r>
              <a:rPr lang="en-US" altLang="ko-KR" dirty="0" err="1" smtClean="0">
                <a:solidFill>
                  <a:srgbClr val="3333FF"/>
                </a:solidFill>
              </a:rPr>
              <a:t>iloc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en-US" dirty="0" smtClean="0">
                <a:solidFill>
                  <a:srgbClr val="3333FF"/>
                </a:solidFill>
              </a:rPr>
              <a:t>적용 결과 같음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1" y="971596"/>
            <a:ext cx="8196902" cy="3973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411" y="971596"/>
            <a:ext cx="2514477" cy="5762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07951" y="163190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slicing (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iloc</a:t>
            </a:r>
            <a:r>
              <a:rPr lang="en-US" altLang="ko-KR" sz="3200" dirty="0" smtClean="0">
                <a:solidFill>
                  <a:schemeClr val="bg1"/>
                </a:solidFill>
              </a:rPr>
              <a:t> vs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0557" y="3022096"/>
            <a:ext cx="555312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3333FF"/>
                </a:solidFill>
              </a:rPr>
              <a:t>주의</a:t>
            </a:r>
            <a:endParaRPr lang="en-US" altLang="ko-KR" sz="1600" b="1" dirty="0" smtClean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rgbClr val="3333FF"/>
                </a:solidFill>
              </a:rPr>
              <a:t>loc</a:t>
            </a:r>
            <a:r>
              <a:rPr lang="ko-KR" altLang="en-US" sz="1600" dirty="0" smtClean="0">
                <a:solidFill>
                  <a:srgbClr val="3333FF"/>
                </a:solidFill>
              </a:rPr>
              <a:t>을 활용한 </a:t>
            </a:r>
            <a:r>
              <a:rPr lang="en-US" altLang="ko-KR" sz="1600" dirty="0" smtClean="0">
                <a:solidFill>
                  <a:srgbClr val="3333FF"/>
                </a:solidFill>
              </a:rPr>
              <a:t>slicing</a:t>
            </a:r>
            <a:r>
              <a:rPr lang="ko-KR" altLang="en-US" sz="1600" dirty="0" smtClean="0">
                <a:solidFill>
                  <a:srgbClr val="3333FF"/>
                </a:solidFill>
              </a:rPr>
              <a:t>은 마지막 </a:t>
            </a:r>
            <a:r>
              <a:rPr lang="en-US" altLang="ko-KR" sz="1600" dirty="0" smtClean="0">
                <a:solidFill>
                  <a:srgbClr val="3333FF"/>
                </a:solidFill>
              </a:rPr>
              <a:t>element </a:t>
            </a:r>
            <a:r>
              <a:rPr lang="ko-KR" altLang="en-US" sz="1600" dirty="0" smtClean="0">
                <a:solidFill>
                  <a:srgbClr val="3333FF"/>
                </a:solidFill>
              </a:rPr>
              <a:t>포함</a:t>
            </a:r>
            <a:endParaRPr lang="en-US" altLang="ko-KR" sz="1600" dirty="0" smtClean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rgbClr val="3333FF"/>
                </a:solidFill>
              </a:rPr>
              <a:t>iloc</a:t>
            </a:r>
            <a:r>
              <a:rPr lang="ko-KR" altLang="en-US" sz="1600" dirty="0" smtClean="0">
                <a:solidFill>
                  <a:srgbClr val="3333FF"/>
                </a:solidFill>
              </a:rPr>
              <a:t>을 활용한 </a:t>
            </a:r>
            <a:r>
              <a:rPr lang="en-US" altLang="ko-KR" sz="1600" dirty="0" smtClean="0">
                <a:solidFill>
                  <a:srgbClr val="3333FF"/>
                </a:solidFill>
              </a:rPr>
              <a:t>slicing</a:t>
            </a:r>
            <a:r>
              <a:rPr lang="ko-KR" altLang="en-US" sz="1600" dirty="0" smtClean="0">
                <a:solidFill>
                  <a:srgbClr val="3333FF"/>
                </a:solidFill>
              </a:rPr>
              <a:t>은 마지막 </a:t>
            </a:r>
            <a:r>
              <a:rPr lang="en-US" altLang="ko-KR" sz="1600" dirty="0" smtClean="0">
                <a:solidFill>
                  <a:srgbClr val="3333FF"/>
                </a:solidFill>
              </a:rPr>
              <a:t>element </a:t>
            </a:r>
            <a:r>
              <a:rPr lang="ko-KR" altLang="en-US" sz="1600" dirty="0" smtClean="0">
                <a:solidFill>
                  <a:srgbClr val="3333FF"/>
                </a:solidFill>
              </a:rPr>
              <a:t>전까지 </a:t>
            </a:r>
            <a:r>
              <a:rPr lang="en-US" altLang="ko-KR" sz="1600" dirty="0" smtClean="0">
                <a:solidFill>
                  <a:srgbClr val="3333FF"/>
                </a:solidFill>
              </a:rPr>
              <a:t>(</a:t>
            </a:r>
            <a:r>
              <a:rPr lang="ko-KR" altLang="en-US" sz="1600" dirty="0" smtClean="0">
                <a:solidFill>
                  <a:srgbClr val="3333FF"/>
                </a:solidFill>
              </a:rPr>
              <a:t>포함 </a:t>
            </a:r>
            <a:r>
              <a:rPr lang="en-US" altLang="ko-KR" sz="1600" dirty="0" smtClean="0">
                <a:solidFill>
                  <a:srgbClr val="3333FF"/>
                </a:solidFill>
              </a:rPr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41688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943" y="980584"/>
            <a:ext cx="79191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오른쪽과 같은 </a:t>
            </a:r>
            <a:r>
              <a:rPr lang="en-US" altLang="ko-KR" sz="2400" dirty="0" smtClean="0"/>
              <a:t>series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만드시오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loc</a:t>
            </a:r>
            <a:r>
              <a:rPr lang="ko-KR" altLang="en-US" sz="2400" dirty="0" smtClean="0"/>
              <a:t>과 </a:t>
            </a:r>
            <a:r>
              <a:rPr lang="en-US" altLang="ko-KR" sz="2400" dirty="0" err="1" smtClean="0"/>
              <a:t>iloc</a:t>
            </a:r>
            <a:r>
              <a:rPr lang="ko-KR" altLang="en-US" sz="2400" dirty="0" smtClean="0"/>
              <a:t>을 이용하여 각각 아래의 결과를 </a:t>
            </a:r>
            <a:r>
              <a:rPr lang="ko-KR" altLang="en-US" sz="2400" dirty="0" err="1" smtClean="0"/>
              <a:t>출력하시오</a:t>
            </a:r>
            <a:endParaRPr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08" y="847234"/>
            <a:ext cx="1619900" cy="2981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10" y="4530254"/>
            <a:ext cx="2469427" cy="21181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432237" y="4442371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sz="2000" dirty="0" smtClean="0">
                <a:solidFill>
                  <a:srgbClr val="3333FF"/>
                </a:solidFill>
              </a:rPr>
              <a:t>scalar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2237" y="4975831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Series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Series functions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07951" y="163190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creation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261" y="940303"/>
            <a:ext cx="786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기본적으로 </a:t>
            </a:r>
            <a:r>
              <a:rPr lang="en-US" altLang="ko-KR" sz="2000" dirty="0" err="1" smtClean="0"/>
              <a:t>pd.Series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사용하여 </a:t>
            </a:r>
            <a:r>
              <a:rPr lang="en-US" altLang="ko-KR" sz="2000" dirty="0" smtClean="0"/>
              <a:t>Series </a:t>
            </a:r>
            <a:r>
              <a:rPr lang="ko-KR" altLang="en-US" sz="2000" dirty="0" smtClean="0"/>
              <a:t>객체 생성</a:t>
            </a:r>
            <a:endParaRPr lang="en-US" altLang="ko-KR" sz="2000" dirty="0" smtClean="0"/>
          </a:p>
          <a:p>
            <a:r>
              <a:rPr lang="en-US" altLang="ko-KR" sz="2000" dirty="0" smtClean="0"/>
              <a:t>     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 때</a:t>
            </a:r>
            <a:r>
              <a:rPr lang="en-US" altLang="ko-KR" sz="2000" dirty="0" smtClean="0"/>
              <a:t>, data </a:t>
            </a:r>
            <a:r>
              <a:rPr lang="ko-KR" altLang="en-US" sz="2000" dirty="0" smtClean="0"/>
              <a:t>부분에 다양한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creation function</a:t>
            </a:r>
            <a:r>
              <a:rPr lang="ko-KR" altLang="en-US" sz="2000" dirty="0" smtClean="0"/>
              <a:t>을 사용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4261" y="5770214"/>
            <a:ext cx="9983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data frame </a:t>
            </a:r>
            <a:r>
              <a:rPr lang="ko-KR" altLang="en-US" sz="2000" b="1" dirty="0" smtClean="0"/>
              <a:t>객체에서 하나의 </a:t>
            </a:r>
            <a:r>
              <a:rPr lang="en-US" altLang="ko-KR" sz="2000" b="1" dirty="0" smtClean="0"/>
              <a:t>row </a:t>
            </a:r>
            <a:r>
              <a:rPr lang="ko-KR" altLang="en-US" sz="2000" b="1" dirty="0" smtClean="0"/>
              <a:t>또는 </a:t>
            </a:r>
            <a:r>
              <a:rPr lang="en-US" altLang="ko-KR" sz="2000" b="1" dirty="0" smtClean="0"/>
              <a:t>column </a:t>
            </a:r>
            <a:r>
              <a:rPr lang="ko-KR" altLang="en-US" sz="2000" b="1" dirty="0" smtClean="0"/>
              <a:t>선택으로도 </a:t>
            </a:r>
            <a:r>
              <a:rPr lang="en-US" altLang="ko-KR" sz="2000" b="1" dirty="0" smtClean="0"/>
              <a:t>Series </a:t>
            </a:r>
            <a:r>
              <a:rPr lang="ko-KR" altLang="en-US" sz="2000" b="1" dirty="0" smtClean="0"/>
              <a:t>객체 생성 </a:t>
            </a:r>
            <a:r>
              <a:rPr lang="ko-KR" altLang="en-US" sz="2000" b="1" dirty="0" smtClean="0"/>
              <a:t>가능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dataframe</a:t>
            </a:r>
            <a:r>
              <a:rPr lang="ko-KR" altLang="en-US" sz="2000" b="1" dirty="0" smtClean="0"/>
              <a:t>에서 다룸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649" b="62961"/>
          <a:stretch/>
        </p:blipFill>
        <p:spPr>
          <a:xfrm>
            <a:off x="107951" y="1838645"/>
            <a:ext cx="8534210" cy="2514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7733" r="55243"/>
          <a:stretch/>
        </p:blipFill>
        <p:spPr>
          <a:xfrm>
            <a:off x="8615196" y="1706724"/>
            <a:ext cx="3461512" cy="34235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959358" y="4353995"/>
            <a:ext cx="2518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</a:rPr>
              <a:t>size</a:t>
            </a:r>
            <a:r>
              <a:rPr lang="ko-KR" altLang="en-US" sz="2400" dirty="0" smtClean="0">
                <a:solidFill>
                  <a:srgbClr val="3333FF"/>
                </a:solidFill>
              </a:rPr>
              <a:t>를</a:t>
            </a:r>
            <a:r>
              <a:rPr lang="en-US" altLang="ko-KR" sz="2400" dirty="0" smtClean="0">
                <a:solidFill>
                  <a:srgbClr val="3333FF"/>
                </a:solidFill>
              </a:rPr>
              <a:t> 2</a:t>
            </a:r>
            <a:r>
              <a:rPr lang="ko-KR" altLang="en-US" sz="2400" dirty="0" smtClean="0">
                <a:solidFill>
                  <a:srgbClr val="3333FF"/>
                </a:solidFill>
              </a:rPr>
              <a:t>차원으로</a:t>
            </a:r>
            <a:endParaRPr lang="en-US" altLang="ko-KR" sz="2400" dirty="0" smtClean="0">
              <a:solidFill>
                <a:srgbClr val="3333FF"/>
              </a:solidFill>
            </a:endParaRPr>
          </a:p>
          <a:p>
            <a:r>
              <a:rPr lang="ko-KR" altLang="en-US" sz="2400" dirty="0" smtClean="0">
                <a:solidFill>
                  <a:srgbClr val="3333FF"/>
                </a:solidFill>
              </a:rPr>
              <a:t>하면 </a:t>
            </a:r>
            <a:r>
              <a:rPr lang="en-US" altLang="ko-KR" sz="2400" dirty="0" smtClean="0">
                <a:solidFill>
                  <a:srgbClr val="3333FF"/>
                </a:solidFill>
              </a:rPr>
              <a:t>error </a:t>
            </a:r>
            <a:r>
              <a:rPr lang="ko-KR" altLang="en-US" sz="2400" dirty="0" smtClean="0">
                <a:solidFill>
                  <a:srgbClr val="3333FF"/>
                </a:solidFill>
              </a:rPr>
              <a:t>발생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07951" y="163190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하나의 </a:t>
            </a:r>
            <a:r>
              <a:rPr lang="en-US" altLang="ko-KR" sz="3200" dirty="0" smtClean="0">
                <a:solidFill>
                  <a:schemeClr val="bg1"/>
                </a:solidFill>
              </a:rPr>
              <a:t>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내</a:t>
            </a:r>
            <a:r>
              <a:rPr lang="en-US" altLang="ko-KR" sz="3200" dirty="0" smtClean="0">
                <a:solidFill>
                  <a:schemeClr val="bg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915" y="860526"/>
            <a:ext cx="74550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scalar</a:t>
            </a:r>
            <a:r>
              <a:rPr lang="ko-KR" altLang="en-US" sz="2400" dirty="0" smtClean="0"/>
              <a:t>와 사칙연산 가능 </a:t>
            </a:r>
            <a:r>
              <a:rPr lang="en-US" altLang="ko-KR" sz="2400" dirty="0" smtClean="0"/>
              <a:t>(+,-,*,%,…)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mean, max, sum, </a:t>
            </a:r>
            <a:r>
              <a:rPr lang="en-US" altLang="ko-KR" sz="2400" dirty="0" err="1" smtClean="0"/>
              <a:t>argmax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 사용 가능</a:t>
            </a:r>
            <a:endParaRPr lang="en-US" altLang="ko-KR" sz="2400" dirty="0" smtClean="0"/>
          </a:p>
          <a:p>
            <a:pPr marL="804863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객체의 </a:t>
            </a:r>
            <a:r>
              <a:rPr lang="ko-KR" altLang="en-US" sz="2400" dirty="0" err="1" smtClean="0"/>
              <a:t>멤버함수</a:t>
            </a:r>
            <a:r>
              <a:rPr lang="ko-KR" altLang="en-US" sz="2400" dirty="0" smtClean="0"/>
              <a:t> 또는 </a:t>
            </a:r>
            <a:r>
              <a:rPr lang="en-US" altLang="ko-KR" sz="2400" dirty="0" err="1" smtClean="0"/>
              <a:t>numpy</a:t>
            </a:r>
            <a:r>
              <a:rPr lang="ko-KR" altLang="en-US" sz="2400" dirty="0" smtClean="0"/>
              <a:t>의 내장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함수 사용 </a:t>
            </a:r>
            <a:r>
              <a:rPr lang="en-US" altLang="ko-KR" sz="2400" dirty="0" smtClean="0"/>
              <a:t>(pandas</a:t>
            </a:r>
            <a:r>
              <a:rPr lang="ko-KR" altLang="en-US" sz="2400" dirty="0" smtClean="0"/>
              <a:t>의 내장 함수는 사용 불가능</a:t>
            </a:r>
            <a:r>
              <a:rPr lang="en-US" altLang="ko-KR" sz="2400" dirty="0" smtClean="0"/>
              <a:t>)</a:t>
            </a:r>
          </a:p>
          <a:p>
            <a:pPr marL="804863" indent="-342900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1</a:t>
            </a:r>
            <a:r>
              <a:rPr lang="ko-KR" altLang="en-US" sz="2400" dirty="0" err="1" smtClean="0"/>
              <a:t>차원이라서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axis</a:t>
            </a:r>
            <a:r>
              <a:rPr lang="ko-KR" altLang="en-US" sz="2400" dirty="0" smtClean="0"/>
              <a:t>는 적용하지 않음</a:t>
            </a:r>
            <a:endParaRPr lang="en-US" altLang="ko-KR" sz="24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7" y="3050673"/>
            <a:ext cx="7479772" cy="34734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774" y="823409"/>
            <a:ext cx="3175353" cy="59548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11250" y="6037652"/>
            <a:ext cx="4423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333FF"/>
                </a:solidFill>
              </a:rPr>
              <a:t>두 가지 </a:t>
            </a:r>
            <a:r>
              <a:rPr lang="en-US" altLang="ko-KR" sz="2000" dirty="0" smtClean="0">
                <a:solidFill>
                  <a:srgbClr val="3333FF"/>
                </a:solidFill>
              </a:rPr>
              <a:t>index</a:t>
            </a:r>
            <a:r>
              <a:rPr lang="ko-KR" altLang="en-US" sz="2000" dirty="0" smtClean="0">
                <a:solidFill>
                  <a:srgbClr val="3333FF"/>
                </a:solidFill>
              </a:rPr>
              <a:t>에 대해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smtClean="0">
                <a:solidFill>
                  <a:srgbClr val="3333FF"/>
                </a:solidFill>
              </a:rPr>
              <a:t>다른 함수 적용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5682" y="3616168"/>
            <a:ext cx="199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olidFill>
                  <a:srgbClr val="3333FF"/>
                </a:solidFill>
              </a:rPr>
              <a:t>broad casting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1020" y="4366329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err="1" smtClean="0">
                <a:solidFill>
                  <a:srgbClr val="3333FF"/>
                </a:solidFill>
                <a:sym typeface="Wingdings" panose="05000000000000000000" pitchFamily="2" charset="2"/>
              </a:rPr>
              <a:t>pd.mean</a:t>
            </a: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(sr1)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olidFill>
                  <a:srgbClr val="3333FF"/>
                </a:solidFill>
                <a:sym typeface="Wingdings" panose="05000000000000000000" pitchFamily="2" charset="2"/>
              </a:rPr>
              <a:t>에러발생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07951" y="163190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하나의 </a:t>
            </a:r>
            <a:r>
              <a:rPr lang="en-US" altLang="ko-KR" sz="3200" dirty="0">
                <a:solidFill>
                  <a:schemeClr val="bg1"/>
                </a:solidFill>
              </a:rPr>
              <a:t>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내 </a:t>
            </a:r>
            <a:r>
              <a:rPr lang="en-US" altLang="ko-KR" sz="3200" dirty="0" smtClean="0">
                <a:solidFill>
                  <a:schemeClr val="bg1"/>
                </a:solidFill>
              </a:rPr>
              <a:t>comparison &amp;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boolean</a:t>
            </a:r>
            <a:r>
              <a:rPr lang="en-US" altLang="ko-KR" sz="3200" dirty="0" smtClean="0">
                <a:solidFill>
                  <a:schemeClr val="bg1"/>
                </a:solidFill>
              </a:rPr>
              <a:t> index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518" y="823407"/>
            <a:ext cx="3310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numpy</a:t>
            </a:r>
            <a:r>
              <a:rPr lang="ko-KR" altLang="en-US" sz="2000" dirty="0" smtClean="0"/>
              <a:t>와 동일하게 동작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9" y="1223516"/>
            <a:ext cx="7770047" cy="55396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884468" y="6081074"/>
            <a:ext cx="525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333FF"/>
                </a:solidFill>
              </a:rPr>
              <a:t>수행 결과는 </a:t>
            </a:r>
            <a:r>
              <a:rPr lang="en-US" altLang="ko-KR" sz="2400" dirty="0" smtClean="0">
                <a:solidFill>
                  <a:srgbClr val="3333FF"/>
                </a:solidFill>
              </a:rPr>
              <a:t>Series </a:t>
            </a:r>
            <a:r>
              <a:rPr lang="ko-KR" altLang="en-US" sz="2400" dirty="0" smtClean="0">
                <a:solidFill>
                  <a:srgbClr val="3333FF"/>
                </a:solidFill>
              </a:rPr>
              <a:t>객체 </a:t>
            </a:r>
            <a:r>
              <a:rPr lang="en-US" altLang="ko-KR" sz="2400" dirty="0" smtClean="0">
                <a:solidFill>
                  <a:srgbClr val="3333FF"/>
                </a:solidFill>
              </a:rPr>
              <a:t>(index </a:t>
            </a:r>
            <a:r>
              <a:rPr lang="ko-KR" altLang="en-US" sz="2400" dirty="0" smtClean="0">
                <a:solidFill>
                  <a:srgbClr val="3333FF"/>
                </a:solidFill>
              </a:rPr>
              <a:t>포함</a:t>
            </a:r>
            <a:r>
              <a:rPr lang="en-US" altLang="ko-KR" sz="2400" dirty="0" smtClean="0">
                <a:solidFill>
                  <a:srgbClr val="3333FF"/>
                </a:solidFill>
              </a:rPr>
              <a:t>)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682" y="1692518"/>
            <a:ext cx="199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olidFill>
                  <a:srgbClr val="3333FF"/>
                </a:solidFill>
              </a:rPr>
              <a:t>broad casting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07951" y="163190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Boolean </a:t>
            </a:r>
            <a:r>
              <a:rPr lang="en-US" altLang="ko-KR" sz="3200" dirty="0" smtClean="0">
                <a:solidFill>
                  <a:schemeClr val="bg1"/>
                </a:solidFill>
              </a:rPr>
              <a:t>indexing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54922"/>
          <a:stretch/>
        </p:blipFill>
        <p:spPr>
          <a:xfrm>
            <a:off x="309217" y="939294"/>
            <a:ext cx="7733555" cy="3791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4685"/>
          <a:stretch/>
        </p:blipFill>
        <p:spPr>
          <a:xfrm>
            <a:off x="4779618" y="2395176"/>
            <a:ext cx="7018682" cy="4222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225800" y="3835400"/>
            <a:ext cx="13335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017" y="3530421"/>
            <a:ext cx="46358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(a)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(b)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(c)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(d)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3900" y="2412511"/>
            <a:ext cx="465192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(a)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(b)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(c)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(d)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300" y="5111750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(b, c)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같은 결과</a:t>
            </a:r>
            <a:endParaRPr lang="en-US" altLang="ko-KR" sz="2000" dirty="0" smtClean="0">
              <a:solidFill>
                <a:srgbClr val="3333FF"/>
              </a:solidFill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(d)  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사용 불가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에러 발생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Pandas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0" y="856783"/>
            <a:ext cx="6034132" cy="386717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7951" y="163190"/>
            <a:ext cx="8186963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6328" y="1483427"/>
            <a:ext cx="629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return</a:t>
            </a:r>
            <a:r>
              <a:rPr lang="ko-KR" altLang="en-US" sz="2000" dirty="0" smtClean="0">
                <a:solidFill>
                  <a:srgbClr val="3333FF"/>
                </a:solidFill>
              </a:rPr>
              <a:t>되는 결과를 받지 않으면 </a:t>
            </a:r>
            <a:r>
              <a:rPr lang="en-US" altLang="ko-KR" sz="2000" dirty="0" smtClean="0">
                <a:solidFill>
                  <a:srgbClr val="3333FF"/>
                </a:solidFill>
              </a:rPr>
              <a:t>s1</a:t>
            </a:r>
            <a:r>
              <a:rPr lang="ko-KR" altLang="en-US" sz="2000" dirty="0" smtClean="0">
                <a:solidFill>
                  <a:srgbClr val="3333FF"/>
                </a:solidFill>
              </a:rPr>
              <a:t>객체가 바뀌지 않음</a:t>
            </a:r>
            <a:r>
              <a:rPr lang="en-US" altLang="ko-KR" sz="2000" dirty="0" smtClean="0">
                <a:solidFill>
                  <a:srgbClr val="3333FF"/>
                </a:solidFill>
              </a:rPr>
              <a:t/>
            </a:r>
            <a:br>
              <a:rPr lang="en-US" altLang="ko-KR" sz="2000" dirty="0" smtClean="0">
                <a:solidFill>
                  <a:srgbClr val="3333FF"/>
                </a:solidFill>
              </a:rPr>
            </a:br>
            <a:r>
              <a:rPr lang="en-US" altLang="ko-KR" sz="2000" dirty="0" smtClean="0">
                <a:solidFill>
                  <a:srgbClr val="3333FF"/>
                </a:solidFill>
              </a:rPr>
              <a:t>(</a:t>
            </a:r>
            <a:r>
              <a:rPr lang="ko-KR" altLang="en-US" sz="2000" dirty="0" smtClean="0">
                <a:solidFill>
                  <a:srgbClr val="3333FF"/>
                </a:solidFill>
              </a:rPr>
              <a:t>아래와 같이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inplace</a:t>
            </a:r>
            <a:r>
              <a:rPr lang="en-US" altLang="ko-KR" sz="2000" dirty="0" smtClean="0">
                <a:solidFill>
                  <a:srgbClr val="3333FF"/>
                </a:solidFill>
              </a:rPr>
              <a:t>=True </a:t>
            </a:r>
            <a:r>
              <a:rPr lang="ko-KR" altLang="en-US" sz="2000" dirty="0" smtClean="0">
                <a:solidFill>
                  <a:srgbClr val="3333FF"/>
                </a:solidFill>
              </a:rPr>
              <a:t>또는 </a:t>
            </a:r>
            <a:r>
              <a:rPr lang="en-US" altLang="ko-KR" sz="2000" dirty="0" smtClean="0">
                <a:solidFill>
                  <a:srgbClr val="3333FF"/>
                </a:solidFill>
              </a:rPr>
              <a:t>s1</a:t>
            </a:r>
            <a:r>
              <a:rPr lang="ko-KR" altLang="en-US" sz="2000" dirty="0" smtClean="0">
                <a:solidFill>
                  <a:srgbClr val="3333FF"/>
                </a:solidFill>
              </a:rPr>
              <a:t>에 </a:t>
            </a:r>
            <a:r>
              <a:rPr lang="en-US" altLang="ko-KR" sz="2000" dirty="0" smtClean="0">
                <a:solidFill>
                  <a:srgbClr val="3333FF"/>
                </a:solidFill>
              </a:rPr>
              <a:t>assign)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7163"/>
          <a:stretch/>
        </p:blipFill>
        <p:spPr>
          <a:xfrm>
            <a:off x="8548914" y="70842"/>
            <a:ext cx="1342572" cy="6558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6738"/>
          <a:stretch/>
        </p:blipFill>
        <p:spPr>
          <a:xfrm>
            <a:off x="10145486" y="3130168"/>
            <a:ext cx="1685708" cy="3187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0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02" y="766013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l</a:t>
            </a:r>
            <a:r>
              <a:rPr lang="en-US" altLang="ko-KR" dirty="0" err="1" smtClean="0"/>
              <a:t>oc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iloc</a:t>
            </a:r>
            <a:r>
              <a:rPr lang="en-US" altLang="ko-KR" dirty="0"/>
              <a:t>:</a:t>
            </a:r>
            <a:r>
              <a:rPr lang="ko-KR" altLang="en-US" dirty="0" smtClean="0"/>
              <a:t> 특정 위치에 있는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바꿀 때 사용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16231" y="766013"/>
            <a:ext cx="398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replace: </a:t>
            </a:r>
            <a:r>
              <a:rPr lang="ko-KR" altLang="en-US" dirty="0"/>
              <a:t>특정 </a:t>
            </a:r>
            <a:r>
              <a:rPr lang="en-US" altLang="ko-KR" dirty="0"/>
              <a:t>data</a:t>
            </a:r>
            <a:r>
              <a:rPr lang="ko-KR" altLang="en-US" dirty="0"/>
              <a:t>를 바꿀 때 사용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7" y="1183350"/>
            <a:ext cx="5069427" cy="54620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371" y="1154099"/>
            <a:ext cx="4665915" cy="552056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07951" y="163190"/>
            <a:ext cx="11901170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 replace</a:t>
            </a:r>
          </a:p>
        </p:txBody>
      </p:sp>
    </p:spTree>
    <p:extLst>
      <p:ext uri="{BB962C8B-B14F-4D97-AF65-F5344CB8AC3E}">
        <p14:creationId xmlns:p14="http://schemas.microsoft.com/office/powerpoint/2010/main" val="4899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07951" y="2547765"/>
            <a:ext cx="11901170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문제 </a:t>
            </a:r>
            <a:r>
              <a:rPr lang="en-US" altLang="ko-KR" sz="4000" dirty="0" smtClean="0">
                <a:solidFill>
                  <a:schemeClr val="bg1"/>
                </a:solidFill>
              </a:rPr>
              <a:t>1~3 </a:t>
            </a:r>
            <a:r>
              <a:rPr lang="ko-KR" altLang="en-US" sz="4000" dirty="0" smtClean="0">
                <a:solidFill>
                  <a:schemeClr val="bg1"/>
                </a:solidFill>
              </a:rPr>
              <a:t>코딩하기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5144" y="954593"/>
            <a:ext cx="8458599" cy="2645255"/>
            <a:chOff x="495433" y="1773534"/>
            <a:chExt cx="11115675" cy="35220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25451"/>
            <a:stretch/>
          </p:blipFill>
          <p:spPr>
            <a:xfrm>
              <a:off x="495433" y="1773534"/>
              <a:ext cx="11115675" cy="352201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990460" y="2717563"/>
              <a:ext cx="1546789" cy="66657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pandas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pandas</a:t>
            </a:r>
            <a:r>
              <a:rPr lang="ko-KR" altLang="en-US" sz="3200" dirty="0" smtClean="0">
                <a:solidFill>
                  <a:schemeClr val="bg1"/>
                </a:solidFill>
              </a:rPr>
              <a:t>의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구성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3447" y="974690"/>
            <a:ext cx="11825105" cy="5220118"/>
            <a:chOff x="142481" y="1095271"/>
            <a:chExt cx="11825105" cy="5220118"/>
          </a:xfrm>
        </p:grpSpPr>
        <p:grpSp>
          <p:nvGrpSpPr>
            <p:cNvPr id="13" name="그룹 12"/>
            <p:cNvGrpSpPr/>
            <p:nvPr/>
          </p:nvGrpSpPr>
          <p:grpSpPr>
            <a:xfrm>
              <a:off x="142481" y="1095271"/>
              <a:ext cx="11825105" cy="5220118"/>
              <a:chOff x="524319" y="1185706"/>
              <a:chExt cx="11439525" cy="478946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/>
              <a:srcRect t="17972"/>
              <a:stretch/>
            </p:blipFill>
            <p:spPr>
              <a:xfrm>
                <a:off x="524319" y="1185706"/>
                <a:ext cx="11439525" cy="4789465"/>
              </a:xfrm>
              <a:prstGeom prst="rect">
                <a:avLst/>
              </a:prstGeom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723481" y="1291642"/>
                <a:ext cx="1173014" cy="252218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973428" y="1742500"/>
                <a:ext cx="70004" cy="20288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73428" y="1336433"/>
                <a:ext cx="70004" cy="3822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723481" y="3008367"/>
                <a:ext cx="11078308" cy="336191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H="1">
                <a:off x="2718079" y="3399824"/>
                <a:ext cx="894303" cy="11169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03138" y="5188228"/>
              <a:ext cx="5571205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dataframe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중 하나의 </a:t>
              </a:r>
              <a:r>
                <a:rPr lang="en-US" altLang="ko-KR" b="1" dirty="0" smtClean="0"/>
                <a:t>column </a:t>
              </a:r>
              <a:r>
                <a:rPr lang="ko-KR" altLang="en-US" b="1" dirty="0" smtClean="0"/>
                <a:t>또는 </a:t>
              </a:r>
              <a:r>
                <a:rPr lang="en-US" altLang="ko-KR" b="1" dirty="0" smtClean="0"/>
                <a:t>row</a:t>
              </a:r>
              <a:r>
                <a:rPr lang="ko-KR" altLang="en-US" b="1" dirty="0" smtClean="0"/>
                <a:t>에 해당하는</a:t>
              </a:r>
              <a:r>
                <a:rPr lang="en-US" altLang="ko-KR" b="1" dirty="0" smtClean="0"/>
                <a:t/>
              </a:r>
              <a:br>
                <a:rPr lang="en-US" altLang="ko-KR" b="1" dirty="0" smtClean="0"/>
              </a:br>
              <a:r>
                <a:rPr lang="ko-KR" altLang="en-US" b="1" dirty="0" smtClean="0"/>
                <a:t>데이터의 모음 </a:t>
              </a:r>
              <a:r>
                <a:rPr lang="en-US" altLang="ko-KR" b="1" dirty="0" smtClean="0"/>
                <a:t>object</a:t>
              </a:r>
            </a:p>
            <a:p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449" y="5188228"/>
              <a:ext cx="432682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data table </a:t>
              </a:r>
              <a:r>
                <a:rPr lang="ko-KR" altLang="en-US" b="1" dirty="0" smtClean="0"/>
                <a:t>전체를 포함하는 </a:t>
              </a:r>
              <a:r>
                <a:rPr lang="en-US" altLang="ko-KR" b="1" dirty="0" smtClean="0"/>
                <a:t>object      </a:t>
              </a:r>
            </a:p>
            <a:p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1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Series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73090" r="51417"/>
          <a:stretch/>
        </p:blipFill>
        <p:spPr>
          <a:xfrm>
            <a:off x="2477342" y="1995221"/>
            <a:ext cx="7855928" cy="2599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533" y="1001920"/>
            <a:ext cx="9764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기본적으로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가지 요소로 구성</a:t>
            </a:r>
            <a:r>
              <a:rPr lang="en-US" altLang="ko-KR" sz="2800" dirty="0" smtClean="0"/>
              <a:t>: data, index, name, </a:t>
            </a:r>
            <a:r>
              <a:rPr lang="en-US" altLang="ko-KR" sz="2800" dirty="0" err="1" smtClean="0"/>
              <a:t>dtype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933383" y="2833315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index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82737" y="284475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data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1796750" y="2833315"/>
            <a:ext cx="1161393" cy="473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82737" y="2833315"/>
            <a:ext cx="829073" cy="47310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17948" y="3957922"/>
            <a:ext cx="961696" cy="473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84010" y="3957922"/>
            <a:ext cx="1178726" cy="47310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96837" y="4909613"/>
            <a:ext cx="831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ndarray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numpy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에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index </a:t>
            </a:r>
            <a:r>
              <a:rPr lang="ko-KR" altLang="en-US" sz="2800" b="1" dirty="0" smtClean="0"/>
              <a:t>와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name</a:t>
            </a:r>
            <a:r>
              <a:rPr lang="ko-KR" altLang="en-US" sz="2800" b="1" dirty="0" smtClean="0"/>
              <a:t>이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800" b="1" dirty="0" smtClean="0"/>
              <a:t>추가된 모양</a:t>
            </a:r>
            <a:endParaRPr lang="ko-KR" altLang="en-US" sz="2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</a:t>
            </a:r>
            <a:r>
              <a:rPr lang="ko-KR" altLang="en-US" sz="3200" dirty="0" smtClean="0">
                <a:solidFill>
                  <a:schemeClr val="bg1"/>
                </a:solidFill>
              </a:rPr>
              <a:t>의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구성 요소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43334"/>
          <a:stretch/>
        </p:blipFill>
        <p:spPr>
          <a:xfrm>
            <a:off x="110626" y="1155561"/>
            <a:ext cx="11163388" cy="25508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51524" y="2423928"/>
            <a:ext cx="3900576" cy="352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0741" y="3840120"/>
            <a:ext cx="1142492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Series </a:t>
            </a:r>
            <a:r>
              <a:rPr lang="ko-KR" altLang="en-US" sz="2400" dirty="0" smtClean="0"/>
              <a:t>객체 생성의 기본 </a:t>
            </a:r>
            <a:r>
              <a:rPr lang="en-US" altLang="ko-KR" sz="2400" dirty="0" smtClean="0"/>
              <a:t>argument 4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: </a:t>
            </a:r>
            <a:r>
              <a:rPr lang="en-US" altLang="ko-KR" sz="2400" b="1" dirty="0" smtClean="0"/>
              <a:t>data, index, </a:t>
            </a:r>
            <a:r>
              <a:rPr lang="en-US" altLang="ko-KR" sz="2400" b="1" dirty="0" err="1" smtClean="0"/>
              <a:t>dtype</a:t>
            </a:r>
            <a:r>
              <a:rPr lang="en-US" altLang="ko-KR" sz="2400" b="1" dirty="0" smtClean="0"/>
              <a:t>,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</a:t>
            </a:r>
            <a:r>
              <a:rPr lang="en-US" altLang="ko-KR" sz="2000" dirty="0"/>
              <a:t>:</a:t>
            </a:r>
            <a:r>
              <a:rPr lang="ko-KR" altLang="en-US" sz="2000" dirty="0" smtClean="0"/>
              <a:t> 필수</a:t>
            </a:r>
            <a:r>
              <a:rPr lang="en-US" altLang="ko-KR" sz="2000" dirty="0" smtClean="0"/>
              <a:t>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index:</a:t>
            </a:r>
            <a:r>
              <a:rPr lang="ko-KR" altLang="en-US" sz="2000" dirty="0" smtClean="0"/>
              <a:t> 입력 하지 않으면</a:t>
            </a:r>
            <a:r>
              <a:rPr lang="en-US" altLang="ko-KR" sz="2000" dirty="0" smtClean="0"/>
              <a:t>, 0~n-1 </a:t>
            </a:r>
            <a:r>
              <a:rPr lang="ko-KR" altLang="en-US" sz="2000" dirty="0" smtClean="0"/>
              <a:t>까지의 정수로 정해짐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입력하지 않으면 가장 알맞은 것으로 정해짐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ndarray</a:t>
            </a:r>
            <a:r>
              <a:rPr lang="ko-KR" altLang="en-US" sz="2000" dirty="0" smtClean="0"/>
              <a:t>에서의 </a:t>
            </a:r>
            <a:r>
              <a:rPr lang="en-US" altLang="ko-KR" sz="2000" dirty="0" err="1" smtClean="0"/>
              <a:t>dtype</a:t>
            </a:r>
            <a:r>
              <a:rPr lang="ko-KR" altLang="en-US" sz="2000" dirty="0" smtClean="0"/>
              <a:t>과 동일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하나만 가능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name: </a:t>
            </a:r>
            <a:r>
              <a:rPr lang="ko-KR" altLang="en-US" sz="2000" dirty="0" smtClean="0"/>
              <a:t>입력하지 않으면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생성되지 않음</a:t>
            </a:r>
            <a:endParaRPr lang="ko-KR" altLang="en-US" sz="2400" dirty="0"/>
          </a:p>
        </p:txBody>
      </p:sp>
      <p:sp>
        <p:nvSpPr>
          <p:cNvPr id="8" name="아래쪽 화살표 7"/>
          <p:cNvSpPr/>
          <p:nvPr/>
        </p:nvSpPr>
        <p:spPr>
          <a:xfrm>
            <a:off x="5951718" y="2909929"/>
            <a:ext cx="504496" cy="867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71" y="1871080"/>
            <a:ext cx="2052653" cy="41910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Series</a:t>
            </a:r>
            <a:r>
              <a:rPr lang="ko-KR" altLang="en-US" sz="3200" dirty="0" smtClean="0">
                <a:solidFill>
                  <a:schemeClr val="bg1"/>
                </a:solidFill>
              </a:rPr>
              <a:t>의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구성 요소 </a:t>
            </a:r>
            <a:r>
              <a:rPr lang="en-US" altLang="ko-KR" sz="3200" dirty="0" smtClean="0">
                <a:solidFill>
                  <a:schemeClr val="bg1"/>
                </a:solidFill>
              </a:rPr>
              <a:t>(cont’d)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74282" y="1135782"/>
            <a:ext cx="10048775" cy="3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871" y="1450582"/>
            <a:ext cx="3090328" cy="3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525" y="735062"/>
            <a:ext cx="1079494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object (</a:t>
            </a:r>
            <a:r>
              <a:rPr lang="en-US" altLang="ko-KR" sz="2800" dirty="0" err="1" smtClean="0"/>
              <a:t>numpy</a:t>
            </a:r>
            <a:r>
              <a:rPr lang="ko-KR" altLang="en-US" sz="2800" dirty="0" smtClean="0"/>
              <a:t>에는 없는 </a:t>
            </a:r>
            <a:r>
              <a:rPr lang="en-US" altLang="ko-KR" sz="2800" dirty="0" smtClean="0"/>
              <a:t>data type)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문자열 또는 혼합 데이터 타입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각 </a:t>
            </a:r>
            <a:r>
              <a:rPr lang="en-US" altLang="ko-KR" sz="2400" dirty="0" smtClean="0"/>
              <a:t>element </a:t>
            </a:r>
            <a:r>
              <a:rPr lang="ko-KR" altLang="en-US" sz="2400" dirty="0" smtClean="0"/>
              <a:t>데이터 타입이 보존</a:t>
            </a:r>
            <a:endParaRPr lang="en-US" altLang="ko-KR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object type </a:t>
            </a:r>
            <a:r>
              <a:rPr lang="ko-KR" altLang="en-US" sz="2400" dirty="0" smtClean="0"/>
              <a:t>덕분에 사실상 </a:t>
            </a:r>
            <a:r>
              <a:rPr lang="en-US" altLang="ko-KR" sz="2400" dirty="0" smtClean="0"/>
              <a:t>series</a:t>
            </a:r>
            <a:r>
              <a:rPr lang="ko-KR" altLang="en-US" sz="2400" dirty="0" smtClean="0"/>
              <a:t>는 다양한 데이터 타입을 가질 수 있음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뒤에서 자세한 예제 소개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object data type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75" y="3820193"/>
            <a:ext cx="9849341" cy="26004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64414" y="4232265"/>
            <a:ext cx="9724490" cy="70378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9322</TotalTime>
  <Words>759</Words>
  <Application>Microsoft Office PowerPoint</Application>
  <PresentationFormat>와이드스크린</PresentationFormat>
  <Paragraphs>148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2022년 1학기 파이썬데이터분석</vt:lpstr>
      <vt:lpstr>10 주차</vt:lpstr>
      <vt:lpstr>Pandas</vt:lpstr>
      <vt:lpstr>PowerPoint 프레젠테이션</vt:lpstr>
      <vt:lpstr>PowerPoint 프레젠테이션</vt:lpstr>
      <vt:lpstr>Series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Series indexing &amp; slicing</vt:lpstr>
      <vt:lpstr>PowerPoint 프레젠테이션</vt:lpstr>
      <vt:lpstr>PowerPoint 프레젠테이션</vt:lpstr>
      <vt:lpstr>PowerPoint 프레젠테이션</vt:lpstr>
      <vt:lpstr>PowerPoint 프레젠테이션</vt:lpstr>
      <vt:lpstr>Series functions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1216</cp:revision>
  <dcterms:created xsi:type="dcterms:W3CDTF">2017-09-01T05:40:26Z</dcterms:created>
  <dcterms:modified xsi:type="dcterms:W3CDTF">2022-05-06T01:24:21Z</dcterms:modified>
</cp:coreProperties>
</file>