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1170" r:id="rId3"/>
    <p:sldId id="1217" r:id="rId4"/>
    <p:sldId id="1162" r:id="rId5"/>
    <p:sldId id="1163" r:id="rId6"/>
    <p:sldId id="1164" r:id="rId7"/>
    <p:sldId id="1165" r:id="rId8"/>
    <p:sldId id="1166" r:id="rId9"/>
    <p:sldId id="1167" r:id="rId10"/>
    <p:sldId id="1176" r:id="rId11"/>
    <p:sldId id="1177" r:id="rId12"/>
    <p:sldId id="1178" r:id="rId13"/>
    <p:sldId id="1179" r:id="rId14"/>
    <p:sldId id="1180" r:id="rId15"/>
    <p:sldId id="1181" r:id="rId16"/>
    <p:sldId id="1182" r:id="rId17"/>
    <p:sldId id="1183" r:id="rId18"/>
    <p:sldId id="1184" r:id="rId19"/>
    <p:sldId id="1185" r:id="rId20"/>
    <p:sldId id="1186" r:id="rId21"/>
    <p:sldId id="1187" r:id="rId22"/>
    <p:sldId id="1188" r:id="rId23"/>
    <p:sldId id="1189" r:id="rId24"/>
    <p:sldId id="1190" r:id="rId25"/>
    <p:sldId id="1191" r:id="rId26"/>
    <p:sldId id="1226" r:id="rId27"/>
    <p:sldId id="1227" r:id="rId28"/>
    <p:sldId id="1228" r:id="rId29"/>
    <p:sldId id="1229" r:id="rId30"/>
    <p:sldId id="1224" r:id="rId31"/>
    <p:sldId id="1225" r:id="rId32"/>
    <p:sldId id="123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EEEEE"/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82" autoAdjust="0"/>
    <p:restoredTop sz="85245" autoAdjust="0"/>
  </p:normalViewPr>
  <p:slideViewPr>
    <p:cSldViewPr snapToGrid="0">
      <p:cViewPr varScale="1">
        <p:scale>
          <a:sx n="85" d="100"/>
          <a:sy n="85" d="100"/>
        </p:scale>
        <p:origin x="288" y="45"/>
      </p:cViewPr>
      <p:guideLst>
        <p:guide orient="horz" pos="7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76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27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4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jung@suwon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1175400"/>
            <a:ext cx="10058400" cy="2897836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2022</a:t>
            </a:r>
            <a:r>
              <a:rPr lang="ko-KR" altLang="en-US" b="1" dirty="0" smtClean="0">
                <a:solidFill>
                  <a:schemeClr val="bg1"/>
                </a:solidFill>
              </a:rPr>
              <a:t>년</a:t>
            </a:r>
            <a:r>
              <a:rPr lang="en-US" altLang="ko-KR" b="1" dirty="0" smtClean="0">
                <a:solidFill>
                  <a:schemeClr val="bg1"/>
                </a:solidFill>
              </a:rPr>
              <a:t> 1</a:t>
            </a:r>
            <a:r>
              <a:rPr lang="ko-KR" altLang="en-US" b="1" dirty="0" smtClean="0">
                <a:solidFill>
                  <a:schemeClr val="bg1"/>
                </a:solidFill>
              </a:rPr>
              <a:t>학기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ko-KR" altLang="en-US" b="1" dirty="0" err="1" smtClean="0">
                <a:solidFill>
                  <a:schemeClr val="bg1"/>
                </a:solidFill>
              </a:rPr>
              <a:t>파이썬데이터분석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5026" y="5576207"/>
            <a:ext cx="6102954" cy="106135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데이터과학부 </a:t>
            </a:r>
            <a:r>
              <a:rPr lang="ko-KR" altLang="en-US" dirty="0" err="1" smtClean="0"/>
              <a:t>정진명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jmjung@suwon.ac.kr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글로벌경상관 </a:t>
            </a:r>
            <a:r>
              <a:rPr lang="en-US" altLang="ko-KR" dirty="0" smtClean="0"/>
              <a:t>918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0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err="1" smtClean="0">
                <a:solidFill>
                  <a:schemeClr val="bg1"/>
                </a:solidFill>
              </a:rPr>
              <a:t>DataFrame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pandas</a:t>
            </a:r>
            <a:r>
              <a:rPr lang="ko-KR" altLang="en-US" sz="3200" dirty="0" smtClean="0">
                <a:solidFill>
                  <a:schemeClr val="bg1"/>
                </a:solidFill>
              </a:rPr>
              <a:t>의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구성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83447" y="974690"/>
            <a:ext cx="11825105" cy="5220118"/>
            <a:chOff x="142481" y="1095271"/>
            <a:chExt cx="11825105" cy="5220118"/>
          </a:xfrm>
        </p:grpSpPr>
        <p:grpSp>
          <p:nvGrpSpPr>
            <p:cNvPr id="13" name="그룹 12"/>
            <p:cNvGrpSpPr/>
            <p:nvPr/>
          </p:nvGrpSpPr>
          <p:grpSpPr>
            <a:xfrm>
              <a:off x="142481" y="1095271"/>
              <a:ext cx="11825105" cy="5220118"/>
              <a:chOff x="524319" y="1185706"/>
              <a:chExt cx="11439525" cy="478946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/>
              <a:srcRect t="17972"/>
              <a:stretch/>
            </p:blipFill>
            <p:spPr>
              <a:xfrm>
                <a:off x="524319" y="1185706"/>
                <a:ext cx="11439525" cy="4789465"/>
              </a:xfrm>
              <a:prstGeom prst="rect">
                <a:avLst/>
              </a:prstGeom>
            </p:spPr>
          </p:pic>
          <p:sp>
            <p:nvSpPr>
              <p:cNvPr id="2" name="직사각형 1"/>
              <p:cNvSpPr/>
              <p:nvPr/>
            </p:nvSpPr>
            <p:spPr>
              <a:xfrm>
                <a:off x="723481" y="1291642"/>
                <a:ext cx="1173014" cy="2522184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973428" y="1742500"/>
                <a:ext cx="70004" cy="20288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973428" y="1336433"/>
                <a:ext cx="70004" cy="3822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723481" y="3008367"/>
                <a:ext cx="11078308" cy="336191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화살표 연결선 9"/>
              <p:cNvCxnSpPr/>
              <p:nvPr/>
            </p:nvCxnSpPr>
            <p:spPr>
              <a:xfrm flipH="1">
                <a:off x="2718079" y="3399824"/>
                <a:ext cx="894303" cy="111691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03138" y="5188228"/>
              <a:ext cx="5571205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/>
                <a:t>dataframe</a:t>
              </a:r>
              <a:r>
                <a:rPr lang="en-US" altLang="ko-KR" b="1" dirty="0" smtClean="0"/>
                <a:t> </a:t>
              </a:r>
              <a:r>
                <a:rPr lang="ko-KR" altLang="en-US" b="1" dirty="0" smtClean="0"/>
                <a:t>중 하나의 </a:t>
              </a:r>
              <a:r>
                <a:rPr lang="en-US" altLang="ko-KR" b="1" dirty="0" smtClean="0"/>
                <a:t>column </a:t>
              </a:r>
              <a:r>
                <a:rPr lang="ko-KR" altLang="en-US" b="1" dirty="0" smtClean="0"/>
                <a:t>또는 </a:t>
              </a:r>
              <a:r>
                <a:rPr lang="en-US" altLang="ko-KR" b="1" dirty="0" smtClean="0"/>
                <a:t>row</a:t>
              </a:r>
              <a:r>
                <a:rPr lang="ko-KR" altLang="en-US" b="1" dirty="0" smtClean="0"/>
                <a:t>에 해당하는</a:t>
              </a:r>
              <a:r>
                <a:rPr lang="en-US" altLang="ko-KR" b="1" dirty="0" smtClean="0"/>
                <a:t/>
              </a:r>
              <a:br>
                <a:rPr lang="en-US" altLang="ko-KR" b="1" dirty="0" smtClean="0"/>
              </a:br>
              <a:r>
                <a:rPr lang="ko-KR" altLang="en-US" b="1" dirty="0" smtClean="0"/>
                <a:t>데이터의 모음 </a:t>
              </a:r>
              <a:r>
                <a:rPr lang="en-US" altLang="ko-KR" b="1" dirty="0" smtClean="0"/>
                <a:t>object</a:t>
              </a:r>
            </a:p>
            <a:p>
              <a:endParaRPr lang="ko-KR" alt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449" y="5188228"/>
              <a:ext cx="432682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data table </a:t>
              </a:r>
              <a:r>
                <a:rPr lang="ko-KR" altLang="en-US" b="1" dirty="0" smtClean="0"/>
                <a:t>전체를 포함하는 </a:t>
              </a:r>
              <a:r>
                <a:rPr lang="en-US" altLang="ko-KR" b="1" dirty="0" smtClean="0"/>
                <a:t>object      </a:t>
              </a:r>
            </a:p>
            <a:p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3170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1013" y="987138"/>
            <a:ext cx="57086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기본적으로 </a:t>
            </a:r>
            <a:r>
              <a:rPr lang="en-US" altLang="ko-KR" sz="2800" dirty="0"/>
              <a:t>4</a:t>
            </a:r>
            <a:r>
              <a:rPr lang="ko-KR" altLang="en-US" sz="2800" dirty="0" smtClean="0"/>
              <a:t>가지 요소로 구성</a:t>
            </a:r>
            <a:r>
              <a:rPr lang="en-US" altLang="ko-KR" sz="2800" dirty="0" smtClean="0"/>
              <a:t>:</a:t>
            </a:r>
            <a:br>
              <a:rPr lang="en-US" altLang="ko-KR" sz="2800" dirty="0" smtClean="0"/>
            </a:br>
            <a:r>
              <a:rPr lang="en-US" altLang="ko-KR" sz="2800" dirty="0" smtClean="0"/>
              <a:t>1. data (2</a:t>
            </a:r>
            <a:r>
              <a:rPr lang="ko-KR" altLang="en-US" sz="2800" dirty="0" smtClean="0"/>
              <a:t>차원 </a:t>
            </a:r>
            <a:r>
              <a:rPr lang="en-US" altLang="ko-KR" sz="2800" dirty="0" smtClean="0"/>
              <a:t>matrix)</a:t>
            </a:r>
          </a:p>
          <a:p>
            <a:r>
              <a:rPr lang="en-US" altLang="ko-KR" sz="2800" dirty="0" smtClean="0"/>
              <a:t>2. Index</a:t>
            </a:r>
          </a:p>
          <a:p>
            <a:r>
              <a:rPr lang="en-US" altLang="ko-KR" sz="2800" dirty="0" smtClean="0"/>
              <a:t>3. columns (Series</a:t>
            </a:r>
            <a:r>
              <a:rPr lang="ko-KR" altLang="en-US" sz="2800" dirty="0" smtClean="0"/>
              <a:t>들의 </a:t>
            </a:r>
            <a:r>
              <a:rPr lang="en-US" altLang="ko-KR" sz="2800" b="1" dirty="0" smtClean="0"/>
              <a:t>name</a:t>
            </a:r>
            <a:r>
              <a:rPr lang="ko-KR" altLang="en-US" sz="2800" dirty="0" smtClean="0"/>
              <a:t>모음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4. </a:t>
            </a:r>
            <a:r>
              <a:rPr lang="en-US" altLang="ko-KR" sz="2800" dirty="0" err="1" smtClean="0"/>
              <a:t>dtype</a:t>
            </a:r>
            <a:endParaRPr lang="en-US" altLang="ko-KR" sz="2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629" y="3568784"/>
            <a:ext cx="4238625" cy="27241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658758" y="4060256"/>
            <a:ext cx="3757448" cy="2104243"/>
          </a:xfrm>
          <a:prstGeom prst="rect">
            <a:avLst/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33CC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26628" y="4060256"/>
            <a:ext cx="383081" cy="21042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33CC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36380" y="3655608"/>
            <a:ext cx="3679826" cy="3647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14303" y="5570664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33CC"/>
                </a:solidFill>
              </a:rPr>
              <a:t>data</a:t>
            </a:r>
            <a:endParaRPr lang="ko-KR" altLang="en-US" sz="2000" b="1" dirty="0">
              <a:solidFill>
                <a:srgbClr val="0033CC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14303" y="3620280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columns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7742" y="5208057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index</a:t>
            </a:r>
            <a:endParaRPr lang="ko-KR" altLang="en-US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5880994" y="1017361"/>
            <a:ext cx="5860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cf</a:t>
            </a:r>
            <a:r>
              <a:rPr lang="en-US" altLang="ko-KR" dirty="0"/>
              <a:t>) Series</a:t>
            </a:r>
            <a:r>
              <a:rPr lang="ko-KR" altLang="en-US" dirty="0"/>
              <a:t>의 기본 </a:t>
            </a:r>
            <a:r>
              <a:rPr lang="en-US" altLang="ko-KR" dirty="0"/>
              <a:t>4</a:t>
            </a:r>
            <a:r>
              <a:rPr lang="ko-KR" altLang="en-US" dirty="0"/>
              <a:t>가지 요소</a:t>
            </a:r>
            <a:r>
              <a:rPr lang="en-US" altLang="ko-KR" dirty="0"/>
              <a:t>: data, index, name, </a:t>
            </a:r>
            <a:r>
              <a:rPr lang="en-US" altLang="ko-KR" dirty="0" err="1"/>
              <a:t>dtype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025780" y="4902790"/>
            <a:ext cx="331365" cy="3052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14303" y="4674571"/>
            <a:ext cx="346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dtype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52196" y="1483446"/>
            <a:ext cx="208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2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필수파라미터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DataFrame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구성요소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9473" b="66025"/>
          <a:stretch/>
        </p:blipFill>
        <p:spPr>
          <a:xfrm>
            <a:off x="1162405" y="1001299"/>
            <a:ext cx="9920753" cy="675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1" y="4551829"/>
            <a:ext cx="11361572" cy="97384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아래쪽 화살표 3"/>
          <p:cNvSpPr/>
          <p:nvPr/>
        </p:nvSpPr>
        <p:spPr>
          <a:xfrm>
            <a:off x="3724792" y="3947279"/>
            <a:ext cx="735724" cy="409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13" y="1942811"/>
            <a:ext cx="2869536" cy="7244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2782" t="67091" r="-699" b="8044"/>
          <a:stretch/>
        </p:blipFill>
        <p:spPr>
          <a:xfrm>
            <a:off x="2024944" y="2594761"/>
            <a:ext cx="8722042" cy="11578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24944" y="3319201"/>
            <a:ext cx="6174320" cy="508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DataFrame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구성요소 </a:t>
            </a:r>
            <a:r>
              <a:rPr lang="en-US" altLang="ko-KR" sz="3200" dirty="0" smtClean="0">
                <a:solidFill>
                  <a:schemeClr val="bg1"/>
                </a:solidFill>
              </a:rPr>
              <a:t>(Cont’d)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70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err="1" smtClean="0">
                <a:solidFill>
                  <a:schemeClr val="bg1"/>
                </a:solidFill>
              </a:rPr>
              <a:t>DataFrame</a:t>
            </a:r>
            <a:r>
              <a:rPr lang="en-US" altLang="ko-KR" sz="5400" dirty="0" smtClean="0">
                <a:solidFill>
                  <a:schemeClr val="bg1"/>
                </a:solidFill>
              </a:rPr>
              <a:t> creation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08" y="1049064"/>
            <a:ext cx="7739119" cy="57579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82045" y="1533841"/>
            <a:ext cx="3890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dtype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적용 가능한 </a:t>
            </a:r>
            <a:r>
              <a:rPr lang="ko-KR" altLang="en-US" sz="2000" b="1" dirty="0" smtClean="0"/>
              <a:t>열에 적용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518867" y="3838843"/>
            <a:ext cx="2265214" cy="807250"/>
          </a:xfrm>
          <a:prstGeom prst="rect">
            <a:avLst/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33C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8084" y="3838843"/>
            <a:ext cx="375069" cy="8072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33C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18867" y="3578216"/>
            <a:ext cx="2265214" cy="2313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33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09795" y="4276972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33CC"/>
                </a:solidFill>
              </a:rPr>
              <a:t>data</a:t>
            </a:r>
            <a:endParaRPr lang="ko-KR" altLang="en-US" sz="2000" b="1" dirty="0">
              <a:solidFill>
                <a:srgbClr val="0033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8689" y="3438733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columns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171" y="4214992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index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1164044" y="4819017"/>
            <a:ext cx="1560106" cy="14389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724150" y="4735728"/>
            <a:ext cx="9272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6">
                    <a:lumMod val="50000"/>
                  </a:schemeClr>
                </a:solidFill>
              </a:rPr>
              <a:t>dtype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dtype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은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dataframe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객체 출력으로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확인할 수 없고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dtypes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를 통해 확인가능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cf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: Series)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각 열 별로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dtype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이 존재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dtype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을 명시하지 않는 경우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column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별로 알아서 결정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보통 명시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X)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Dataframe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생성시 입력한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dtype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은 적용이 가능한 열에 적용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다음 슬라이드 참고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DataFrame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객체 생성하기 </a:t>
            </a:r>
            <a:r>
              <a:rPr lang="en-US" altLang="ko-KR" sz="3200" dirty="0" smtClean="0">
                <a:solidFill>
                  <a:schemeClr val="bg1"/>
                </a:solidFill>
              </a:rPr>
              <a:t>1 (</a:t>
            </a:r>
            <a:r>
              <a:rPr lang="ko-KR" altLang="en-US" sz="3200" dirty="0" smtClean="0">
                <a:solidFill>
                  <a:schemeClr val="bg1"/>
                </a:solidFill>
              </a:rPr>
              <a:t>각 정보 입력을 통한 생성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2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52" y="1049064"/>
            <a:ext cx="9152402" cy="55049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591872" y="4768870"/>
            <a:ext cx="8203963" cy="1785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dtype</a:t>
            </a:r>
            <a:endParaRPr lang="en-US" altLang="ko-KR" sz="2000" b="1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a</a:t>
            </a:r>
            <a:r>
              <a:rPr lang="ko-KR" altLang="en-US" dirty="0" smtClean="0"/>
              <a:t>열은 문자열</a:t>
            </a:r>
            <a:r>
              <a:rPr lang="en-US" altLang="ko-KR" dirty="0" smtClean="0"/>
              <a:t>‘a’</a:t>
            </a:r>
            <a:r>
              <a:rPr lang="ko-KR" altLang="en-US" dirty="0" smtClean="0"/>
              <a:t>와 정수 </a:t>
            </a:r>
            <a:r>
              <a:rPr lang="en-US" altLang="ko-KR" dirty="0" smtClean="0"/>
              <a:t>1,9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섞여있어서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 때문에 </a:t>
            </a:r>
            <a:r>
              <a:rPr lang="en-US" altLang="ko-KR" dirty="0" err="1" smtClean="0"/>
              <a:t>dtype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float</a:t>
            </a:r>
            <a:r>
              <a:rPr lang="ko-KR" altLang="en-US" dirty="0" smtClean="0"/>
              <a:t>로 되지 못했음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objec</a:t>
            </a:r>
            <a:r>
              <a:rPr lang="ko-KR" altLang="en-US" dirty="0" smtClean="0"/>
              <a:t>형</a:t>
            </a:r>
            <a:r>
              <a:rPr lang="en-US" altLang="ko-KR" dirty="0" smtClean="0"/>
              <a:t>)</a:t>
            </a:r>
          </a:p>
          <a:p>
            <a:pPr marL="457200" indent="-457200">
              <a:buAutoNum type="arabicPeriod"/>
            </a:pPr>
            <a:r>
              <a:rPr lang="en-US" altLang="ko-KR" dirty="0"/>
              <a:t>c</a:t>
            </a:r>
            <a:r>
              <a:rPr lang="ko-KR" altLang="en-US" dirty="0" smtClean="0"/>
              <a:t>열은 문자열 </a:t>
            </a:r>
            <a:r>
              <a:rPr lang="en-US" altLang="ko-KR" dirty="0" smtClean="0"/>
              <a:t>’11’ </a:t>
            </a:r>
            <a:r>
              <a:rPr lang="ko-KR" altLang="en-US" dirty="0" smtClean="0"/>
              <a:t>이 있기는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 변환이 가능한 문자이기 때문에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err="1" smtClean="0"/>
              <a:t>dtype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float</a:t>
            </a:r>
          </a:p>
          <a:p>
            <a:pPr marL="457200" indent="-457200">
              <a:buAutoNum type="arabicPeriod"/>
            </a:pPr>
            <a:r>
              <a:rPr lang="en-US" altLang="ko-KR" dirty="0" err="1" smtClean="0"/>
              <a:t>b,d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열은 문제없이 </a:t>
            </a:r>
            <a:r>
              <a:rPr lang="en-US" altLang="ko-KR" dirty="0" smtClean="0"/>
              <a:t>float</a:t>
            </a:r>
            <a:r>
              <a:rPr lang="ko-KR" altLang="en-US" dirty="0" smtClean="0"/>
              <a:t>형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DataFrame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객체 생성하기 </a:t>
            </a:r>
            <a:r>
              <a:rPr lang="en-US" altLang="ko-KR" sz="3200" dirty="0" smtClean="0">
                <a:solidFill>
                  <a:schemeClr val="bg1"/>
                </a:solidFill>
              </a:rPr>
              <a:t>1 (</a:t>
            </a:r>
            <a:r>
              <a:rPr lang="ko-KR" altLang="en-US" sz="3200" dirty="0" smtClean="0">
                <a:solidFill>
                  <a:schemeClr val="bg1"/>
                </a:solidFill>
              </a:rPr>
              <a:t>각 정보 입력을 통한 생성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5421"/>
          <a:stretch/>
        </p:blipFill>
        <p:spPr>
          <a:xfrm>
            <a:off x="309075" y="1131949"/>
            <a:ext cx="7442664" cy="549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1452" y="2342371"/>
            <a:ext cx="7155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column </a:t>
            </a:r>
            <a:r>
              <a:rPr lang="ko-KR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이름을 </a:t>
            </a: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index</a:t>
            </a:r>
            <a:r>
              <a:rPr lang="ko-KR" altLang="en-US" sz="2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로하여</a:t>
            </a:r>
            <a:r>
              <a:rPr lang="ko-KR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column</a:t>
            </a:r>
            <a:r>
              <a:rPr lang="ko-KR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선택</a:t>
            </a: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sz="2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type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Series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!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DataFrame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하나의</a:t>
            </a:r>
            <a:r>
              <a:rPr lang="en-US" altLang="ko-KR" sz="3200" dirty="0" smtClean="0">
                <a:solidFill>
                  <a:schemeClr val="bg1"/>
                </a:solidFill>
              </a:rPr>
              <a:t> column </a:t>
            </a:r>
            <a:r>
              <a:rPr lang="ko-KR" altLang="en-US" sz="3200" dirty="0" smtClean="0">
                <a:solidFill>
                  <a:schemeClr val="bg1"/>
                </a:solidFill>
              </a:rPr>
              <a:t>선택하기 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다음에 다시 배움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2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2831" y="857595"/>
            <a:ext cx="736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사전을 </a:t>
            </a:r>
            <a:r>
              <a:rPr lang="ko-KR" altLang="en-US" sz="2400" b="1" dirty="0"/>
              <a:t>활용한 생성</a:t>
            </a:r>
            <a:r>
              <a:rPr lang="en-US" altLang="ko-KR" sz="2400" b="1" dirty="0"/>
              <a:t> (key: columns, value: data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58" y="1441793"/>
            <a:ext cx="5150595" cy="527438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DataFrame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객체 생성하기 </a:t>
            </a:r>
            <a:r>
              <a:rPr lang="en-US" altLang="ko-KR" sz="3200" dirty="0" smtClean="0">
                <a:solidFill>
                  <a:schemeClr val="bg1"/>
                </a:solidFill>
              </a:rPr>
              <a:t>2 (</a:t>
            </a:r>
            <a:r>
              <a:rPr lang="ko-KR" altLang="en-US" sz="3200" dirty="0" smtClean="0">
                <a:solidFill>
                  <a:schemeClr val="bg1"/>
                </a:solidFill>
              </a:rPr>
              <a:t>사전 활용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4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0307" y="793291"/>
            <a:ext cx="94648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- nested </a:t>
            </a:r>
            <a:r>
              <a:rPr lang="ko-KR" altLang="en-US" sz="2800" b="1" dirty="0"/>
              <a:t>사전을 활용한 </a:t>
            </a:r>
            <a:r>
              <a:rPr lang="ko-KR" altLang="en-US" sz="2800" b="1" dirty="0" smtClean="0"/>
              <a:t>생성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사전의</a:t>
            </a:r>
            <a:r>
              <a:rPr lang="en-US" altLang="ko-KR" sz="2800" b="1" dirty="0" smtClean="0"/>
              <a:t> key: column,</a:t>
            </a:r>
          </a:p>
          <a:p>
            <a:r>
              <a:rPr lang="en-US" altLang="ko-KR" sz="2800" b="1" dirty="0" smtClean="0"/>
              <a:t>				        nested</a:t>
            </a:r>
            <a:r>
              <a:rPr lang="ko-KR" altLang="en-US" sz="2800" b="1" dirty="0" smtClean="0"/>
              <a:t> 사전의 </a:t>
            </a:r>
            <a:r>
              <a:rPr lang="en-US" altLang="ko-KR" sz="2800" b="1" dirty="0"/>
              <a:t>k</a:t>
            </a:r>
            <a:r>
              <a:rPr lang="en-US" altLang="ko-KR" sz="2800" b="1" dirty="0" smtClean="0"/>
              <a:t>ey: index,</a:t>
            </a:r>
          </a:p>
          <a:p>
            <a:r>
              <a:rPr lang="en-US" altLang="ko-KR" sz="2800" b="1" dirty="0" smtClean="0"/>
              <a:t>                                     nested </a:t>
            </a:r>
            <a:r>
              <a:rPr lang="ko-KR" altLang="en-US" sz="2800" b="1" dirty="0" smtClean="0"/>
              <a:t>사전의 </a:t>
            </a:r>
            <a:r>
              <a:rPr lang="en-US" altLang="ko-KR" sz="2800" b="1" dirty="0" smtClean="0"/>
              <a:t>value: data))</a:t>
            </a:r>
            <a:endParaRPr lang="ko-KR" altLang="en-US" sz="3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07" y="2819929"/>
            <a:ext cx="11055350" cy="13706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901" y="4133198"/>
            <a:ext cx="2832327" cy="189343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DataFrame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객체 생성하기 </a:t>
            </a:r>
            <a:r>
              <a:rPr lang="en-US" altLang="ko-KR" sz="3200" dirty="0" smtClean="0">
                <a:solidFill>
                  <a:schemeClr val="bg1"/>
                </a:solidFill>
              </a:rPr>
              <a:t>3 (nested </a:t>
            </a:r>
            <a:r>
              <a:rPr lang="ko-KR" altLang="en-US" sz="3200" dirty="0" smtClean="0">
                <a:solidFill>
                  <a:schemeClr val="bg1"/>
                </a:solidFill>
              </a:rPr>
              <a:t>사전 활용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496433"/>
            <a:ext cx="10058400" cy="1547018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11 </a:t>
            </a:r>
            <a:r>
              <a:rPr lang="ko-KR" altLang="en-US" b="1" dirty="0" smtClean="0">
                <a:solidFill>
                  <a:schemeClr val="bg1"/>
                </a:solidFill>
              </a:rPr>
              <a:t>주차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91882" y="5217450"/>
            <a:ext cx="451918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index: default index (0,1,…,n)</a:t>
            </a:r>
          </a:p>
          <a:p>
            <a:r>
              <a:rPr lang="en-US" altLang="ko-KR" sz="2000" dirty="0"/>
              <a:t>d</a:t>
            </a:r>
            <a:r>
              <a:rPr lang="en-US" altLang="ko-KR" sz="2000" dirty="0" smtClean="0"/>
              <a:t>ata: </a:t>
            </a:r>
            <a:r>
              <a:rPr lang="ko-KR" altLang="en-US" sz="2000" dirty="0" smtClean="0"/>
              <a:t>첫 행을 제외한 나머지</a:t>
            </a:r>
            <a:endParaRPr lang="en-US" altLang="ko-KR" sz="2000" dirty="0" smtClean="0"/>
          </a:p>
          <a:p>
            <a:r>
              <a:rPr lang="en-US" altLang="ko-KR" sz="2000" dirty="0" smtClean="0"/>
              <a:t>column name: </a:t>
            </a:r>
            <a:r>
              <a:rPr lang="ko-KR" altLang="en-US" sz="2000" dirty="0" smtClean="0"/>
              <a:t>첫 행의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각 요소</a:t>
            </a:r>
            <a:endParaRPr lang="en-US" altLang="ko-KR" sz="2000" dirty="0" smtClean="0"/>
          </a:p>
          <a:p>
            <a:r>
              <a:rPr lang="en-US" altLang="ko-KR" sz="2000" dirty="0" err="1" smtClean="0"/>
              <a:t>dtypes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각 열 별로 적당한 </a:t>
            </a:r>
            <a:r>
              <a:rPr lang="en-US" altLang="ko-KR" sz="2000" dirty="0" err="1" smtClean="0"/>
              <a:t>dtype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배정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1149"/>
          <a:stretch/>
        </p:blipFill>
        <p:spPr>
          <a:xfrm>
            <a:off x="287204" y="953641"/>
            <a:ext cx="7045833" cy="553504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DataFrame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객체 생성하기 </a:t>
            </a:r>
            <a:r>
              <a:rPr lang="en-US" altLang="ko-KR" sz="3200" dirty="0" smtClean="0">
                <a:solidFill>
                  <a:schemeClr val="bg1"/>
                </a:solidFill>
              </a:rPr>
              <a:t>4 (</a:t>
            </a:r>
            <a:r>
              <a:rPr lang="ko-KR" altLang="en-US" sz="3200" dirty="0" smtClean="0">
                <a:solidFill>
                  <a:schemeClr val="bg1"/>
                </a:solidFill>
              </a:rPr>
              <a:t>파일로 부터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7294" t="6298" r="6737" b="-112"/>
          <a:stretch/>
        </p:blipFill>
        <p:spPr>
          <a:xfrm>
            <a:off x="2209994" y="953641"/>
            <a:ext cx="2266563" cy="2769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52" y="849614"/>
            <a:ext cx="6948538" cy="3810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18796" y="1230617"/>
            <a:ext cx="570752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영상에서는 </a:t>
            </a:r>
            <a:r>
              <a:rPr lang="en-US" altLang="ko-KR" sz="2000" b="1" i="1" dirty="0" smtClean="0">
                <a:solidFill>
                  <a:srgbClr val="FF0000"/>
                </a:solidFill>
              </a:rPr>
              <a:t>engine=‘python’ </a:t>
            </a:r>
            <a:r>
              <a:rPr lang="ko-KR" altLang="en-US" sz="2000" b="1" dirty="0" smtClean="0"/>
              <a:t>으로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되어 있는데</a:t>
            </a:r>
            <a:r>
              <a:rPr lang="en-US" altLang="ko-KR" sz="2000" b="1" dirty="0" smtClean="0"/>
              <a:t>,</a:t>
            </a:r>
          </a:p>
          <a:p>
            <a:r>
              <a:rPr lang="ko-KR" altLang="en-US" sz="2000" b="1" dirty="0" smtClean="0"/>
              <a:t>이를 </a:t>
            </a:r>
            <a:r>
              <a:rPr lang="en-US" altLang="ko-KR" sz="2000" b="1" i="1" dirty="0" smtClean="0">
                <a:solidFill>
                  <a:srgbClr val="0070C0"/>
                </a:solidFill>
              </a:rPr>
              <a:t>encoding=‘cp949’ </a:t>
            </a:r>
            <a:r>
              <a:rPr lang="ko-KR" altLang="en-US" sz="2000" b="1" dirty="0" smtClean="0"/>
              <a:t>로 수정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21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53" y="981183"/>
            <a:ext cx="3796829" cy="57705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50" y="1689884"/>
            <a:ext cx="4188731" cy="44343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0321" y="3645443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…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read_table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함수의 수많은</a:t>
            </a:r>
            <a:r>
              <a:rPr lang="en-US" altLang="ko-KR" sz="3200" dirty="0" smtClean="0">
                <a:solidFill>
                  <a:schemeClr val="bg1"/>
                </a:solidFill>
              </a:rPr>
              <a:t> parameter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92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90" y="731876"/>
            <a:ext cx="10587826" cy="19078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2389" y="919931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1)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2389" y="1378014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2)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2389" y="1854971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3)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32389" y="231697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4)</a:t>
            </a:r>
            <a:endParaRPr lang="ko-KR" altLang="en-US" sz="14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112724" y="2687752"/>
            <a:ext cx="7960155" cy="4038167"/>
            <a:chOff x="1112725" y="2687753"/>
            <a:chExt cx="7139088" cy="347526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2725" y="2687753"/>
              <a:ext cx="3245493" cy="347526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97241" y="2687753"/>
              <a:ext cx="2754572" cy="342702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210194" y="2973451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1)</a:t>
              </a:r>
              <a:endParaRPr lang="ko-KR" altLang="en-US" sz="1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88199" y="4688293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2)</a:t>
              </a:r>
              <a:endParaRPr lang="ko-KR" altLang="en-US" sz="1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87765" y="2926185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3)</a:t>
              </a:r>
              <a:endParaRPr lang="ko-KR" altLang="en-US" sz="14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48470" y="4596718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4)</a:t>
              </a:r>
              <a:endParaRPr lang="ko-KR" altLang="en-US" sz="1400" b="1" dirty="0"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56769" y="9976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DataFrame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객체 생성하기 </a:t>
            </a:r>
            <a:r>
              <a:rPr lang="en-US" altLang="ko-KR" sz="3200" dirty="0" smtClean="0">
                <a:solidFill>
                  <a:schemeClr val="bg1"/>
                </a:solidFill>
              </a:rPr>
              <a:t>4</a:t>
            </a:r>
            <a:r>
              <a:rPr lang="en-US" altLang="ko-KR" sz="2800" dirty="0" smtClean="0">
                <a:solidFill>
                  <a:schemeClr val="bg1"/>
                </a:solidFill>
              </a:rPr>
              <a:t> (</a:t>
            </a:r>
            <a:r>
              <a:rPr lang="ko-KR" altLang="en-US" sz="2800" dirty="0" smtClean="0">
                <a:solidFill>
                  <a:schemeClr val="bg1"/>
                </a:solidFill>
              </a:rPr>
              <a:t>파일로 부터</a:t>
            </a:r>
            <a:r>
              <a:rPr lang="en-US" altLang="ko-KR" sz="2800" dirty="0" smtClean="0">
                <a:solidFill>
                  <a:schemeClr val="bg1"/>
                </a:solidFill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</a:rPr>
              <a:t>여러 </a:t>
            </a:r>
            <a:r>
              <a:rPr lang="en-US" altLang="ko-KR" sz="2800" dirty="0" smtClean="0">
                <a:solidFill>
                  <a:schemeClr val="bg1"/>
                </a:solidFill>
              </a:rPr>
              <a:t>parameter </a:t>
            </a:r>
            <a:r>
              <a:rPr lang="ko-KR" altLang="en-US" sz="2800" dirty="0" smtClean="0">
                <a:solidFill>
                  <a:schemeClr val="bg1"/>
                </a:solidFill>
              </a:rPr>
              <a:t>사용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9920" y="5000625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 index name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rcRect l="72670" b="4681"/>
          <a:stretch/>
        </p:blipFill>
        <p:spPr>
          <a:xfrm>
            <a:off x="6299228" y="708811"/>
            <a:ext cx="1684355" cy="32211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rcRect l="72670" b="4681"/>
          <a:stretch/>
        </p:blipFill>
        <p:spPr>
          <a:xfrm>
            <a:off x="5134003" y="1153462"/>
            <a:ext cx="1684355" cy="32211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6"/>
          <a:srcRect l="72670" b="4681"/>
          <a:stretch/>
        </p:blipFill>
        <p:spPr>
          <a:xfrm>
            <a:off x="6740553" y="1642362"/>
            <a:ext cx="1684355" cy="32211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/>
          <a:srcRect l="72670" b="4681"/>
          <a:stretch/>
        </p:blipFill>
        <p:spPr>
          <a:xfrm>
            <a:off x="9613928" y="2096387"/>
            <a:ext cx="1684355" cy="32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0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56769" y="9976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DataFrame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객체 생성하기 </a:t>
            </a:r>
            <a:r>
              <a:rPr lang="en-US" altLang="ko-KR" sz="3200" dirty="0" smtClean="0">
                <a:solidFill>
                  <a:schemeClr val="bg1"/>
                </a:solidFill>
              </a:rPr>
              <a:t>4</a:t>
            </a:r>
            <a:r>
              <a:rPr lang="en-US" altLang="ko-KR" sz="2800" dirty="0" smtClean="0">
                <a:solidFill>
                  <a:schemeClr val="bg1"/>
                </a:solidFill>
              </a:rPr>
              <a:t> (</a:t>
            </a:r>
            <a:r>
              <a:rPr lang="ko-KR" altLang="en-US" sz="2800" dirty="0" smtClean="0">
                <a:solidFill>
                  <a:schemeClr val="bg1"/>
                </a:solidFill>
              </a:rPr>
              <a:t>파일로 부터</a:t>
            </a:r>
            <a:r>
              <a:rPr lang="en-US" altLang="ko-KR" sz="2800" dirty="0" smtClean="0">
                <a:solidFill>
                  <a:schemeClr val="bg1"/>
                </a:solidFill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</a:rPr>
              <a:t>여러 </a:t>
            </a:r>
            <a:r>
              <a:rPr lang="en-US" altLang="ko-KR" sz="2800" dirty="0" smtClean="0">
                <a:solidFill>
                  <a:schemeClr val="bg1"/>
                </a:solidFill>
              </a:rPr>
              <a:t>parameter </a:t>
            </a:r>
            <a:r>
              <a:rPr lang="ko-KR" altLang="en-US" sz="2800" dirty="0" smtClean="0">
                <a:solidFill>
                  <a:schemeClr val="bg1"/>
                </a:solidFill>
              </a:rPr>
              <a:t>사용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5491"/>
          <a:stretch/>
        </p:blipFill>
        <p:spPr>
          <a:xfrm>
            <a:off x="382173" y="746203"/>
            <a:ext cx="3781953" cy="1098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11" y="1918174"/>
            <a:ext cx="9297698" cy="45631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3981246" y="3163727"/>
            <a:ext cx="616707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index_col</a:t>
            </a:r>
            <a:r>
              <a:rPr lang="en-US" altLang="ko-KR" dirty="0" smtClean="0"/>
              <a:t>=2</a:t>
            </a:r>
            <a:r>
              <a:rPr lang="ko-KR" altLang="en-US" dirty="0" smtClean="0"/>
              <a:t> </a:t>
            </a:r>
            <a:r>
              <a:rPr lang="en-US" altLang="ko-KR" dirty="0" smtClean="0"/>
              <a:t>(2</a:t>
            </a:r>
            <a:r>
              <a:rPr lang="ko-KR" altLang="en-US" dirty="0" smtClean="0"/>
              <a:t>번째 있는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사용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index_col</a:t>
            </a:r>
            <a:r>
              <a:rPr lang="en-US" altLang="ko-KR" dirty="0" smtClean="0"/>
              <a:t>=‘2’ (column</a:t>
            </a:r>
            <a:r>
              <a:rPr lang="ko-KR" altLang="en-US" dirty="0" smtClean="0"/>
              <a:t>이름이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</a:t>
            </a:r>
            <a:r>
              <a:rPr lang="en-US" altLang="ko-KR" dirty="0" smtClean="0"/>
              <a:t> column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72670" b="4681"/>
          <a:stretch/>
        </p:blipFill>
        <p:spPr>
          <a:xfrm>
            <a:off x="7818814" y="1990304"/>
            <a:ext cx="1919599" cy="3670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72670" b="4681"/>
          <a:stretch/>
        </p:blipFill>
        <p:spPr>
          <a:xfrm>
            <a:off x="7942639" y="2429532"/>
            <a:ext cx="1919599" cy="36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5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948" y="1458263"/>
            <a:ext cx="3018722" cy="15146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2888" y="830170"/>
            <a:ext cx="628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김일곱의</a:t>
            </a:r>
            <a:r>
              <a:rPr lang="ko-KR" altLang="en-US" dirty="0" smtClean="0"/>
              <a:t> 출석 점수를 삭제 </a:t>
            </a:r>
            <a:r>
              <a:rPr lang="en-US" altLang="ko-KR" dirty="0" smtClean="0"/>
              <a:t>(missing value)</a:t>
            </a:r>
            <a:r>
              <a:rPr lang="ko-KR" altLang="en-US" dirty="0" smtClean="0"/>
              <a:t> 후 파일 읽기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73631" y="2054151"/>
            <a:ext cx="1022741" cy="710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72" y="3404412"/>
            <a:ext cx="8409544" cy="255435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154899" y="5307751"/>
            <a:ext cx="797390" cy="651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06135" y="5663110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NaN</a:t>
            </a:r>
            <a:r>
              <a:rPr lang="ko-KR" altLang="en-US" dirty="0"/>
              <a:t> </a:t>
            </a:r>
            <a:r>
              <a:rPr lang="ko-KR" altLang="en-US" dirty="0" smtClean="0"/>
              <a:t>값이 할당됨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769" y="9976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DataFrame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객체 생성하기 </a:t>
            </a:r>
            <a:r>
              <a:rPr lang="en-US" altLang="ko-KR" sz="3200" dirty="0" smtClean="0">
                <a:solidFill>
                  <a:schemeClr val="bg1"/>
                </a:solidFill>
              </a:rPr>
              <a:t>4</a:t>
            </a:r>
            <a:r>
              <a:rPr lang="en-US" altLang="ko-KR" sz="2800" dirty="0" smtClean="0">
                <a:solidFill>
                  <a:schemeClr val="bg1"/>
                </a:solidFill>
              </a:rPr>
              <a:t> (</a:t>
            </a:r>
            <a:r>
              <a:rPr lang="ko-KR" altLang="en-US" sz="2800" dirty="0" smtClean="0">
                <a:solidFill>
                  <a:schemeClr val="bg1"/>
                </a:solidFill>
              </a:rPr>
              <a:t>파일에 </a:t>
            </a:r>
            <a:r>
              <a:rPr lang="en-US" altLang="ko-KR" sz="2800" dirty="0" smtClean="0">
                <a:solidFill>
                  <a:schemeClr val="bg1"/>
                </a:solidFill>
              </a:rPr>
              <a:t>missing value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있을시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1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836228" y="3075523"/>
          <a:ext cx="3176797" cy="198153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5960">
                  <a:extLst>
                    <a:ext uri="{9D8B030D-6E8A-4147-A177-3AD203B41FA5}">
                      <a16:colId xmlns:a16="http://schemas.microsoft.com/office/drawing/2014/main" val="88279934"/>
                    </a:ext>
                  </a:extLst>
                </a:gridCol>
                <a:gridCol w="799459">
                  <a:extLst>
                    <a:ext uri="{9D8B030D-6E8A-4147-A177-3AD203B41FA5}">
                      <a16:colId xmlns:a16="http://schemas.microsoft.com/office/drawing/2014/main" val="4237626807"/>
                    </a:ext>
                  </a:extLst>
                </a:gridCol>
                <a:gridCol w="925689">
                  <a:extLst>
                    <a:ext uri="{9D8B030D-6E8A-4147-A177-3AD203B41FA5}">
                      <a16:colId xmlns:a16="http://schemas.microsoft.com/office/drawing/2014/main" val="999873249"/>
                    </a:ext>
                  </a:extLst>
                </a:gridCol>
                <a:gridCol w="925689">
                  <a:extLst>
                    <a:ext uri="{9D8B030D-6E8A-4147-A177-3AD203B41FA5}">
                      <a16:colId xmlns:a16="http://schemas.microsoft.com/office/drawing/2014/main" val="130208604"/>
                    </a:ext>
                  </a:extLst>
                </a:gridCol>
              </a:tblGrid>
              <a:tr h="495384"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name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univ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5083729"/>
                  </a:ext>
                </a:extLst>
              </a:tr>
              <a:tr h="49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st1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suwon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6465808"/>
                  </a:ext>
                </a:extLst>
              </a:tr>
              <a:tr h="49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st2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bb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suwon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3653283"/>
                  </a:ext>
                </a:extLst>
              </a:tr>
              <a:tr h="49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st3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aju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694034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8613" y="959678"/>
            <a:ext cx="10114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err="1" smtClean="0"/>
              <a:t>Dataframe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객체 생성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가지 방법</a:t>
            </a:r>
            <a:r>
              <a:rPr lang="en-US" altLang="ko-KR" sz="2400" dirty="0" smtClean="0"/>
              <a:t>(1,2,4)</a:t>
            </a:r>
            <a:r>
              <a:rPr lang="ko-KR" altLang="en-US" sz="2400" dirty="0" smtClean="0"/>
              <a:t>으로 위의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데이터를 담는 </a:t>
            </a:r>
            <a:r>
              <a:rPr lang="en-US" altLang="ko-KR" sz="2400" dirty="0" err="1" smtClean="0"/>
              <a:t>dataframe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만들기 </a:t>
            </a:r>
            <a:r>
              <a:rPr lang="en-US" altLang="ko-KR" sz="2400" dirty="0" smtClean="0"/>
              <a:t>(4</a:t>
            </a:r>
            <a:r>
              <a:rPr lang="ko-KR" altLang="en-US" sz="2400" dirty="0" smtClean="0"/>
              <a:t>의 방법 경우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직접 파일 생성하여 저장</a:t>
            </a:r>
            <a:r>
              <a:rPr lang="en-US" altLang="ko-KR" sz="24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4</a:t>
            </a:r>
            <a:r>
              <a:rPr lang="ko-KR" altLang="en-US" sz="2400" dirty="0" smtClean="0"/>
              <a:t>의 방법에서 </a:t>
            </a:r>
            <a:r>
              <a:rPr lang="en-US" altLang="ko-KR" sz="2400" dirty="0" err="1" smtClean="0"/>
              <a:t>index_col</a:t>
            </a:r>
            <a:r>
              <a:rPr lang="ko-KR" altLang="en-US" sz="2400" dirty="0" smtClean="0"/>
              <a:t>을 지정하지 않으면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>
                <a:solidFill>
                  <a:schemeClr val="bg1"/>
                </a:solidFill>
              </a:rPr>
              <a:t>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36228" y="3556000"/>
            <a:ext cx="509752" cy="15010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33C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45980" y="3075522"/>
            <a:ext cx="2667045" cy="4804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3025" y="3075521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columns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6702" y="4066291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index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774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76" y="1298783"/>
            <a:ext cx="5518978" cy="33208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678" y="1298783"/>
            <a:ext cx="5323572" cy="4330002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6769" y="9976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DataFrame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각 요소 확인하기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6560" y="359664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 Series </a:t>
            </a:r>
            <a:r>
              <a:rPr lang="ko-KR" altLang="en-US" dirty="0" smtClean="0">
                <a:solidFill>
                  <a:srgbClr val="3333FF"/>
                </a:solidFill>
                <a:sym typeface="Wingdings" panose="05000000000000000000" pitchFamily="2" charset="2"/>
              </a:rPr>
              <a:t>형태로 </a:t>
            </a:r>
            <a:r>
              <a:rPr lang="en-US" altLang="ko-KR" dirty="0" err="1" smtClean="0">
                <a:solidFill>
                  <a:srgbClr val="3333FF"/>
                </a:solidFill>
                <a:sym typeface="Wingdings" panose="05000000000000000000" pitchFamily="2" charset="2"/>
              </a:rPr>
              <a:t>dtype</a:t>
            </a:r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3333FF"/>
                </a:solidFill>
                <a:sym typeface="Wingdings" panose="05000000000000000000" pitchFamily="2" charset="2"/>
              </a:rPr>
              <a:t>표현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9440" y="2942942"/>
            <a:ext cx="145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 column’s’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4194"/>
          <a:stretch/>
        </p:blipFill>
        <p:spPr>
          <a:xfrm>
            <a:off x="238103" y="1165207"/>
            <a:ext cx="5696416" cy="41383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26619"/>
          <a:stretch/>
        </p:blipFill>
        <p:spPr>
          <a:xfrm>
            <a:off x="8413742" y="155534"/>
            <a:ext cx="2463808" cy="47974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06901" y="3576629"/>
            <a:ext cx="361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olidFill>
                  <a:srgbClr val="FF0000"/>
                </a:solidFill>
              </a:rPr>
              <a:t>Dataframe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전체의 </a:t>
            </a:r>
            <a:r>
              <a:rPr lang="en-US" altLang="ko-KR" dirty="0" err="1" smtClean="0">
                <a:solidFill>
                  <a:srgbClr val="FF0000"/>
                </a:solidFill>
              </a:rPr>
              <a:t>dtype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변경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3640" y="4290584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rgbClr val="FF0000"/>
                </a:solidFill>
              </a:rPr>
              <a:t>특정 </a:t>
            </a:r>
            <a:r>
              <a:rPr lang="en-US" altLang="ko-KR" dirty="0" smtClean="0">
                <a:solidFill>
                  <a:srgbClr val="FF0000"/>
                </a:solidFill>
              </a:rPr>
              <a:t>column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err="1" smtClean="0">
                <a:solidFill>
                  <a:srgbClr val="FF0000"/>
                </a:solidFill>
              </a:rPr>
              <a:t>dtype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변경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6769" y="99761"/>
            <a:ext cx="782739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DataFrame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각 요소 변경하기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6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37" y="3576103"/>
            <a:ext cx="2425468" cy="24085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498" y="3617294"/>
            <a:ext cx="2406839" cy="238480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30" y="1089778"/>
            <a:ext cx="4510120" cy="19907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7657" y="331577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77522" y="331577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18200" y="1207314"/>
            <a:ext cx="5821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df1</a:t>
            </a:r>
            <a:r>
              <a:rPr lang="ko-KR" altLang="en-US" sz="2000" dirty="0" smtClean="0"/>
              <a:t>을 출력했을 때 </a:t>
            </a:r>
            <a:r>
              <a:rPr lang="en-US" altLang="ko-KR" sz="2000" dirty="0" smtClean="0"/>
              <a:t>‘c’</a:t>
            </a:r>
            <a:r>
              <a:rPr lang="ko-KR" altLang="en-US" sz="2000" dirty="0" smtClean="0"/>
              <a:t>열 </a:t>
            </a:r>
            <a:r>
              <a:rPr lang="en-US" altLang="ko-KR" sz="2000" dirty="0" err="1" smtClean="0"/>
              <a:t>dtype</a:t>
            </a:r>
            <a:r>
              <a:rPr lang="ko-KR" altLang="en-US" sz="2000" dirty="0" smtClean="0"/>
              <a:t>이 </a:t>
            </a:r>
            <a:r>
              <a:rPr lang="ko-KR" altLang="en-US" sz="2000" dirty="0" err="1" smtClean="0"/>
              <a:t>바뀐것이</a:t>
            </a:r>
            <a:r>
              <a:rPr lang="ko-KR" altLang="en-US" sz="2000" dirty="0" smtClean="0"/>
              <a:t> 드러나지 않음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각 열 별로 평균 구했을 때 해당 열이 </a:t>
            </a:r>
            <a:r>
              <a:rPr lang="en-US" altLang="ko-KR" sz="2000" dirty="0" err="1" smtClean="0"/>
              <a:t>str</a:t>
            </a:r>
            <a:r>
              <a:rPr lang="ko-KR" altLang="en-US" sz="2000" dirty="0" smtClean="0"/>
              <a:t>일 경우 이상한 값이 도출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에러 발생은 되지 않음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830320" y="5374640"/>
            <a:ext cx="1584960" cy="3352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DataFrame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컬럼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dtype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중요성 </a:t>
            </a:r>
            <a:r>
              <a:rPr lang="en-US" altLang="ko-KR" sz="3200" dirty="0" smtClean="0">
                <a:solidFill>
                  <a:schemeClr val="bg1"/>
                </a:solidFill>
              </a:rPr>
              <a:t>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6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922" y="879637"/>
            <a:ext cx="2350744" cy="21645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543" y="854390"/>
            <a:ext cx="496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이열의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출석점수를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9a</a:t>
            </a:r>
            <a:r>
              <a:rPr lang="ko-KR" altLang="en-US" dirty="0" smtClean="0"/>
              <a:t>로 수정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오타로 가정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33670"/>
          <a:stretch/>
        </p:blipFill>
        <p:spPr>
          <a:xfrm>
            <a:off x="5571808" y="3253551"/>
            <a:ext cx="4374508" cy="34184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543" y="3302902"/>
            <a:ext cx="5283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이 경우 출석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dtype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로 변경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전 슬라이드와 같은 문제 발생 가능성 있음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230552" y="2333425"/>
            <a:ext cx="840727" cy="580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5118761" y="916006"/>
            <a:ext cx="320601" cy="246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DataFrame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컬럼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dtype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중요성 </a:t>
            </a:r>
            <a:r>
              <a:rPr lang="en-US" altLang="ko-KR" sz="3200" dirty="0" smtClean="0">
                <a:solidFill>
                  <a:schemeClr val="bg1"/>
                </a:solidFill>
              </a:rPr>
              <a:t>2 (zoom </a:t>
            </a:r>
            <a:r>
              <a:rPr lang="ko-KR" altLang="en-US" sz="3200" dirty="0" smtClean="0">
                <a:solidFill>
                  <a:schemeClr val="bg1"/>
                </a:solidFill>
              </a:rPr>
              <a:t>수업에서 다룸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9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Series functions (Cont’d)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과제</a:t>
            </a:r>
            <a:r>
              <a:rPr lang="en-US" altLang="ko-KR" sz="3200" dirty="0" smtClean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9443" y="1020958"/>
            <a:ext cx="61257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아래와 같은 </a:t>
            </a:r>
            <a:r>
              <a:rPr lang="en-US" altLang="ko-KR" sz="2400" dirty="0" smtClean="0"/>
              <a:t>series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sr1</a:t>
            </a:r>
            <a:r>
              <a:rPr lang="ko-KR" altLang="en-US" sz="2400" dirty="0" smtClean="0"/>
              <a:t>을 만드시오</a:t>
            </a:r>
            <a:endParaRPr lang="en-US" altLang="ko-KR" sz="2400" dirty="0" smtClean="0"/>
          </a:p>
          <a:p>
            <a:pPr marL="628650" indent="-268288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Index: 0~99 </a:t>
            </a:r>
            <a:r>
              <a:rPr lang="ko-KR" altLang="en-US" sz="2400" dirty="0" smtClean="0"/>
              <a:t>까지의 </a:t>
            </a:r>
            <a:r>
              <a:rPr lang="en-US" altLang="ko-KR" sz="2400" dirty="0" smtClean="0"/>
              <a:t>random value 5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pPr marL="628650" indent="-268288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Data: 0~99</a:t>
            </a:r>
            <a:r>
              <a:rPr lang="ko-KR" altLang="en-US" sz="2400" dirty="0" smtClean="0"/>
              <a:t>까지의 </a:t>
            </a:r>
            <a:r>
              <a:rPr lang="en-US" altLang="ko-KR" sz="2400" dirty="0" smtClean="0"/>
              <a:t>random value </a:t>
            </a:r>
            <a:r>
              <a:rPr lang="en-US" altLang="ko-KR" sz="2400" dirty="0"/>
              <a:t>5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pPr marL="360362"/>
            <a:endParaRPr lang="en-US" altLang="ko-KR" sz="2400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짝수인 </a:t>
            </a:r>
            <a:r>
              <a:rPr lang="en-US" altLang="ko-KR" sz="2400" dirty="0" smtClean="0"/>
              <a:t>data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index </a:t>
            </a:r>
            <a:r>
              <a:rPr lang="ko-KR" altLang="en-US" sz="2400" dirty="0" smtClean="0"/>
              <a:t>합을 구하시오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049" y="1217393"/>
            <a:ext cx="3010320" cy="50584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89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과제</a:t>
            </a:r>
            <a:r>
              <a:rPr lang="en-US" altLang="ko-KR" sz="3200" dirty="0" smtClean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60" y="821375"/>
            <a:ext cx="11286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p</a:t>
            </a:r>
            <a:r>
              <a:rPr lang="en-US" altLang="ko-KR" sz="2400" dirty="0" smtClean="0"/>
              <a:t>andas_data3.txt</a:t>
            </a:r>
            <a:r>
              <a:rPr lang="ko-KR" altLang="en-US" sz="2400" dirty="0" smtClean="0"/>
              <a:t>를 읽어서 만든 </a:t>
            </a:r>
            <a:r>
              <a:rPr lang="en-US" altLang="ko-KR" sz="2400" dirty="0" err="1" smtClean="0"/>
              <a:t>dataframe</a:t>
            </a:r>
            <a:r>
              <a:rPr lang="ko-KR" altLang="en-US" sz="2400" dirty="0" smtClean="0"/>
              <a:t>이 아래와 같도록 </a:t>
            </a:r>
            <a:r>
              <a:rPr lang="en-US" altLang="ko-KR" sz="2400" dirty="0" err="1" smtClean="0"/>
              <a:t>read_table</a:t>
            </a:r>
            <a:r>
              <a:rPr lang="ko-KR" altLang="en-US" sz="2400" dirty="0" smtClean="0"/>
              <a:t>함수를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smtClean="0"/>
              <a:t>적절히 사용하시오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37498"/>
          <a:stretch/>
        </p:blipFill>
        <p:spPr>
          <a:xfrm>
            <a:off x="4712611" y="1515057"/>
            <a:ext cx="1935253" cy="47090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34335" y="6359236"/>
            <a:ext cx="461665" cy="29751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....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5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17" y="1507213"/>
            <a:ext cx="2070734" cy="2696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427" y="1744780"/>
            <a:ext cx="2539718" cy="23583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2346" y="122209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(a)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8334" y="122209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(b)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3658" y="4436120"/>
            <a:ext cx="10186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(a)</a:t>
            </a:r>
            <a:r>
              <a:rPr lang="ko-KR" altLang="en-US" sz="2000" dirty="0" smtClean="0"/>
              <a:t>와 같은 </a:t>
            </a:r>
            <a:r>
              <a:rPr lang="en-US" altLang="ko-KR" sz="2000" dirty="0" err="1" smtClean="0"/>
              <a:t>dataframe</a:t>
            </a:r>
            <a:r>
              <a:rPr lang="ko-KR" altLang="en-US" sz="2000" dirty="0" smtClean="0"/>
              <a:t>을 만들고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각 요소들을 변경하여 </a:t>
            </a:r>
            <a:r>
              <a:rPr lang="en-US" altLang="ko-KR" sz="2000" dirty="0" smtClean="0"/>
              <a:t>(b)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dataframe</a:t>
            </a:r>
            <a:r>
              <a:rPr lang="ko-KR" altLang="en-US" sz="2000" dirty="0" smtClean="0"/>
              <a:t>을 만드시오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8333608" y="2647861"/>
            <a:ext cx="460382" cy="12852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aa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bb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cc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과제</a:t>
            </a:r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07951" y="163190"/>
            <a:ext cx="11901170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Series </a:t>
            </a:r>
            <a:r>
              <a:rPr lang="ko-KR" altLang="en-US" sz="3200" dirty="0" smtClean="0">
                <a:solidFill>
                  <a:schemeClr val="bg1"/>
                </a:solidFill>
              </a:rPr>
              <a:t>간 </a:t>
            </a:r>
            <a:r>
              <a:rPr lang="en-US" altLang="ko-KR" sz="3200" dirty="0" smtClean="0">
                <a:solidFill>
                  <a:schemeClr val="bg1"/>
                </a:solidFill>
              </a:rPr>
              <a:t>function (index</a:t>
            </a:r>
            <a:r>
              <a:rPr lang="ko-KR" altLang="en-US" sz="3200" dirty="0">
                <a:solidFill>
                  <a:schemeClr val="bg1"/>
                </a:solidFill>
              </a:rPr>
              <a:t>를 </a:t>
            </a:r>
            <a:r>
              <a:rPr lang="ko-KR" altLang="en-US" sz="3200" dirty="0" smtClean="0">
                <a:solidFill>
                  <a:schemeClr val="bg1"/>
                </a:solidFill>
              </a:rPr>
              <a:t>공유하는 경우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901146"/>
            <a:ext cx="6383115" cy="4048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622" y="901146"/>
            <a:ext cx="1570379" cy="5911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5734" y="901146"/>
            <a:ext cx="2225550" cy="5911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036264" y="4595428"/>
            <a:ext cx="438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에러 발생</a:t>
            </a: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, index</a:t>
            </a:r>
            <a:r>
              <a:rPr lang="ko-KR" altLang="en-US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가 완전 동일해야</a:t>
            </a: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/>
            </a:r>
            <a:b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</a:b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    comparison </a:t>
            </a:r>
            <a:r>
              <a:rPr lang="ko-KR" altLang="en-US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가능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2256" y="3037562"/>
            <a:ext cx="3397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: Index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의 구성은 같되 순서가 다름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35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8" y="846391"/>
            <a:ext cx="8633818" cy="28257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235" y="79823"/>
            <a:ext cx="1586954" cy="67781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107951" y="163190"/>
            <a:ext cx="932745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Series </a:t>
            </a:r>
            <a:r>
              <a:rPr lang="ko-KR" altLang="en-US" sz="3200" dirty="0" smtClean="0">
                <a:solidFill>
                  <a:schemeClr val="bg1"/>
                </a:solidFill>
              </a:rPr>
              <a:t>간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function (index</a:t>
            </a:r>
            <a:r>
              <a:rPr lang="ko-KR" altLang="en-US" sz="3200" dirty="0">
                <a:solidFill>
                  <a:schemeClr val="bg1"/>
                </a:solidFill>
              </a:rPr>
              <a:t>를 </a:t>
            </a:r>
            <a:r>
              <a:rPr lang="ko-KR" altLang="en-US" sz="3200" dirty="0" smtClean="0">
                <a:solidFill>
                  <a:schemeClr val="bg1"/>
                </a:solidFill>
              </a:rPr>
              <a:t>공유하지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않는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경우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1726" y="2957538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solidFill>
                  <a:srgbClr val="3333FF"/>
                </a:solidFill>
              </a:rPr>
              <a:t>Boolean index </a:t>
            </a:r>
            <a:r>
              <a:rPr lang="ko-KR" altLang="en-US" dirty="0" smtClean="0">
                <a:solidFill>
                  <a:srgbClr val="3333FF"/>
                </a:solidFill>
              </a:rPr>
              <a:t>적용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8735" y="2078893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solidFill>
                  <a:srgbClr val="3333FF"/>
                </a:solidFill>
              </a:rPr>
              <a:t>Series</a:t>
            </a:r>
            <a:r>
              <a:rPr lang="ko-KR" altLang="en-US" dirty="0" smtClean="0">
                <a:solidFill>
                  <a:srgbClr val="3333FF"/>
                </a:solidFill>
              </a:rPr>
              <a:t>의 </a:t>
            </a:r>
            <a:r>
              <a:rPr lang="en-US" altLang="ko-KR" dirty="0" smtClean="0">
                <a:solidFill>
                  <a:srgbClr val="3333FF"/>
                </a:solidFill>
              </a:rPr>
              <a:t>nan </a:t>
            </a:r>
            <a:r>
              <a:rPr lang="ko-KR" altLang="en-US" dirty="0" smtClean="0">
                <a:solidFill>
                  <a:srgbClr val="3333FF"/>
                </a:solidFill>
              </a:rPr>
              <a:t>체크 </a:t>
            </a:r>
            <a:r>
              <a:rPr lang="en-US" altLang="ko-KR" dirty="0" smtClean="0">
                <a:solidFill>
                  <a:srgbClr val="3333FF"/>
                </a:solidFill>
              </a:rPr>
              <a:t>(</a:t>
            </a:r>
            <a:r>
              <a:rPr lang="en-US" altLang="ko-KR" dirty="0" err="1" smtClean="0">
                <a:solidFill>
                  <a:srgbClr val="3333FF"/>
                </a:solidFill>
              </a:rPr>
              <a:t>numpy</a:t>
            </a:r>
            <a:r>
              <a:rPr lang="en-US" altLang="ko-KR" dirty="0" smtClean="0">
                <a:solidFill>
                  <a:srgbClr val="3333FF"/>
                </a:solidFill>
              </a:rPr>
              <a:t>: </a:t>
            </a:r>
            <a:r>
              <a:rPr lang="en-US" altLang="ko-KR" dirty="0" err="1" smtClean="0">
                <a:solidFill>
                  <a:srgbClr val="3333FF"/>
                </a:solidFill>
              </a:rPr>
              <a:t>isnan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19094" y="3326870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에러 발생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07951" y="163190"/>
            <a:ext cx="11996963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Series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수학함수</a:t>
            </a:r>
            <a:r>
              <a:rPr lang="ko-KR" altLang="en-US" sz="3200" dirty="0" smtClean="0">
                <a:solidFill>
                  <a:schemeClr val="bg1"/>
                </a:solidFill>
              </a:rPr>
              <a:t> 적용</a:t>
            </a:r>
            <a:r>
              <a:rPr lang="en-US" altLang="ko-KR" sz="3200" dirty="0" smtClean="0">
                <a:solidFill>
                  <a:schemeClr val="bg1"/>
                </a:solidFill>
              </a:rPr>
              <a:t> (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numpy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함수 사용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26" y="914379"/>
            <a:ext cx="7739119" cy="563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013" y="957256"/>
            <a:ext cx="72170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아래와 같은 </a:t>
            </a:r>
            <a:r>
              <a:rPr lang="en-US" altLang="ko-KR" sz="2400" dirty="0" smtClean="0"/>
              <a:t>series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sr1</a:t>
            </a:r>
            <a:r>
              <a:rPr lang="ko-KR" altLang="en-US" sz="2400" dirty="0" smtClean="0"/>
              <a:t>을 만드시오</a:t>
            </a:r>
            <a:endParaRPr lang="en-US" altLang="ko-KR" sz="2400" dirty="0" smtClean="0"/>
          </a:p>
          <a:p>
            <a:pPr marL="628650" indent="-268288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Index: 0~9</a:t>
            </a:r>
          </a:p>
          <a:p>
            <a:pPr marL="628650" indent="-268288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Data: 0~9</a:t>
            </a:r>
            <a:r>
              <a:rPr lang="ko-KR" altLang="en-US" sz="2400" dirty="0" smtClean="0"/>
              <a:t>까지의 </a:t>
            </a:r>
            <a:r>
              <a:rPr lang="en-US" altLang="ko-KR" sz="2400" dirty="0" smtClean="0"/>
              <a:t>random value 10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pPr marL="360362"/>
            <a:endParaRPr lang="en-US" altLang="ko-KR" sz="2400" dirty="0" smtClean="0"/>
          </a:p>
          <a:p>
            <a:r>
              <a:rPr lang="en-US" altLang="ko-KR" sz="2400" dirty="0" smtClean="0"/>
              <a:t>2. sr1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을 곱하고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을 더한 </a:t>
            </a:r>
            <a:r>
              <a:rPr lang="en-US" altLang="ko-KR" sz="2400" dirty="0" smtClean="0"/>
              <a:t>sr2</a:t>
            </a:r>
            <a:r>
              <a:rPr lang="ko-KR" altLang="en-US" sz="2400" dirty="0" smtClean="0"/>
              <a:t>를 만들고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en-US" altLang="ko-KR" sz="2400" dirty="0" smtClean="0"/>
              <a:t>   sr2</a:t>
            </a:r>
            <a:r>
              <a:rPr lang="ko-KR" altLang="en-US" sz="2400" dirty="0" smtClean="0"/>
              <a:t> 중에 </a:t>
            </a:r>
            <a:r>
              <a:rPr lang="en-US" altLang="ko-KR" sz="2400" dirty="0" smtClean="0"/>
              <a:t>data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의 배수인 </a:t>
            </a:r>
            <a:r>
              <a:rPr lang="en-US" altLang="ko-KR" sz="2400" dirty="0" smtClean="0"/>
              <a:t>index </a:t>
            </a:r>
            <a:r>
              <a:rPr lang="ko-KR" altLang="en-US" sz="2400" dirty="0" smtClean="0"/>
              <a:t>합을 구하시오</a:t>
            </a:r>
            <a:endParaRPr lang="en-US" altLang="ko-KR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44405"/>
          <a:stretch/>
        </p:blipFill>
        <p:spPr>
          <a:xfrm>
            <a:off x="8360368" y="2843163"/>
            <a:ext cx="3564932" cy="39037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55222"/>
          <a:stretch/>
        </p:blipFill>
        <p:spPr>
          <a:xfrm>
            <a:off x="4273785" y="3290980"/>
            <a:ext cx="3943503" cy="3478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52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443" y="1020958"/>
            <a:ext cx="69267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아래와 같은 </a:t>
            </a:r>
            <a:r>
              <a:rPr lang="en-US" altLang="ko-KR" sz="2400" dirty="0" smtClean="0"/>
              <a:t>series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sr1</a:t>
            </a:r>
            <a:r>
              <a:rPr lang="ko-KR" altLang="en-US" sz="2400" dirty="0" smtClean="0"/>
              <a:t>을 만드시오</a:t>
            </a:r>
            <a:endParaRPr lang="en-US" altLang="ko-KR" sz="2400" dirty="0" smtClean="0"/>
          </a:p>
          <a:p>
            <a:pPr marL="628650" indent="-268288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Index: </a:t>
            </a:r>
            <a:r>
              <a:rPr lang="en-US" altLang="ko-KR" sz="2400" dirty="0" err="1" smtClean="0"/>
              <a:t>abcdef</a:t>
            </a:r>
            <a:endParaRPr lang="en-US" altLang="ko-KR" sz="2400" dirty="0" smtClean="0"/>
          </a:p>
          <a:p>
            <a:pPr marL="628650" indent="-268288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Data: 0~99</a:t>
            </a:r>
            <a:r>
              <a:rPr lang="ko-KR" altLang="en-US" sz="2400" dirty="0" smtClean="0"/>
              <a:t>까지의 </a:t>
            </a:r>
            <a:r>
              <a:rPr lang="en-US" altLang="ko-KR" sz="2400" dirty="0" smtClean="0"/>
              <a:t>random value </a:t>
            </a:r>
            <a:r>
              <a:rPr lang="en-US" altLang="ko-KR" sz="2400" dirty="0"/>
              <a:t>6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pPr marL="360362"/>
            <a:endParaRPr lang="en-US" altLang="ko-KR" sz="2400" dirty="0" smtClean="0"/>
          </a:p>
          <a:p>
            <a:r>
              <a:rPr lang="en-US" altLang="ko-KR" sz="2400" dirty="0" smtClean="0"/>
              <a:t>2. sr1</a:t>
            </a:r>
            <a:r>
              <a:rPr lang="ko-KR" altLang="en-US" sz="2400" dirty="0" smtClean="0"/>
              <a:t>에서 두번째로 큰 </a:t>
            </a:r>
            <a:r>
              <a:rPr lang="en-US" altLang="ko-KR" sz="2400" dirty="0" smtClean="0"/>
              <a:t>data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index</a:t>
            </a:r>
            <a:r>
              <a:rPr lang="ko-KR" altLang="en-US" sz="2400" dirty="0" smtClean="0"/>
              <a:t>를 구하시오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 (</a:t>
            </a:r>
            <a:r>
              <a:rPr lang="en-US" altLang="ko-KR" sz="2400" dirty="0" err="1" smtClean="0"/>
              <a:t>sort_values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ascending parameter</a:t>
            </a:r>
            <a:r>
              <a:rPr lang="ko-KR" altLang="en-US" sz="2400" dirty="0" smtClean="0"/>
              <a:t>사용 가능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19" y="843256"/>
            <a:ext cx="4475926" cy="5709943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1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043" y="999634"/>
            <a:ext cx="84821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아래는 다음 조건을 만족하는 </a:t>
            </a:r>
            <a:r>
              <a:rPr lang="en-US" altLang="ko-KR" sz="2400" dirty="0" smtClean="0"/>
              <a:t>series, sr1, sr2, sr3</a:t>
            </a:r>
            <a:r>
              <a:rPr lang="ko-KR" altLang="en-US" sz="2400" dirty="0" smtClean="0"/>
              <a:t>을 만든 코드이다</a:t>
            </a:r>
            <a:r>
              <a:rPr lang="en-US" altLang="ko-KR" sz="2400" dirty="0" smtClean="0"/>
              <a:t>.</a:t>
            </a:r>
          </a:p>
          <a:p>
            <a:pPr marL="628650" indent="-268288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Index: </a:t>
            </a:r>
            <a:r>
              <a:rPr lang="en-US" altLang="ko-KR" sz="2400" dirty="0" err="1" smtClean="0"/>
              <a:t>abcdefgh</a:t>
            </a:r>
            <a:r>
              <a:rPr lang="ko-KR" altLang="en-US" sz="2400" dirty="0" smtClean="0"/>
              <a:t>중 </a:t>
            </a:r>
            <a:r>
              <a:rPr lang="ko-KR" altLang="en-US" sz="2400" dirty="0" err="1" smtClean="0"/>
              <a:t>랜덤하게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개 선택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중복허용</a:t>
            </a:r>
            <a:r>
              <a:rPr lang="en-US" altLang="ko-KR" sz="2400" dirty="0" smtClean="0"/>
              <a:t>X)</a:t>
            </a:r>
          </a:p>
          <a:p>
            <a:pPr marL="628650" indent="-268288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Data: 0~9</a:t>
            </a:r>
            <a:r>
              <a:rPr lang="ko-KR" altLang="en-US" sz="2400" dirty="0" smtClean="0"/>
              <a:t>까지의 </a:t>
            </a:r>
            <a:r>
              <a:rPr lang="en-US" altLang="ko-KR" sz="2400" dirty="0" smtClean="0"/>
              <a:t>random value 5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pPr marL="360362"/>
            <a:endParaRPr lang="en-US" altLang="ko-KR" sz="2400" dirty="0"/>
          </a:p>
          <a:p>
            <a:pPr marL="360362"/>
            <a:endParaRPr lang="en-US" altLang="ko-KR" sz="2400" dirty="0" smtClean="0"/>
          </a:p>
          <a:p>
            <a:r>
              <a:rPr lang="en-US" altLang="ko-KR" sz="2400" dirty="0" smtClean="0"/>
              <a:t>2. sr1, sr2, sr3</a:t>
            </a:r>
            <a:r>
              <a:rPr lang="ko-KR" altLang="en-US" sz="2400" dirty="0" smtClean="0"/>
              <a:t>에 공통으로 있는 </a:t>
            </a:r>
            <a:r>
              <a:rPr lang="en-US" altLang="ko-KR" sz="2400" dirty="0" smtClean="0"/>
              <a:t>index</a:t>
            </a:r>
            <a:r>
              <a:rPr lang="ko-KR" altLang="en-US" sz="2400" dirty="0" smtClean="0"/>
              <a:t>들의 모든 </a:t>
            </a:r>
            <a:r>
              <a:rPr lang="en-US" altLang="ko-KR" sz="2400" dirty="0" smtClean="0"/>
              <a:t>data</a:t>
            </a:r>
            <a:r>
              <a:rPr lang="ko-KR" altLang="en-US" sz="2400" dirty="0" smtClean="0"/>
              <a:t>의 합을 구하시오</a:t>
            </a:r>
            <a:endParaRPr lang="en-US" altLang="ko-KR" sz="2400" dirty="0" smtClean="0"/>
          </a:p>
          <a:p>
            <a:pPr marL="360362"/>
            <a:endParaRPr lang="en-US" altLang="ko-KR" sz="2400" dirty="0"/>
          </a:p>
          <a:p>
            <a:pPr marL="360362"/>
            <a:endParaRPr lang="en-US" altLang="ko-KR" sz="2400" dirty="0" smtClean="0"/>
          </a:p>
          <a:p>
            <a:pPr marL="360362"/>
            <a:endParaRPr lang="en-US" altLang="ko-KR" sz="2400" dirty="0"/>
          </a:p>
          <a:p>
            <a:pPr marL="360362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82522"/>
          <a:stretch/>
        </p:blipFill>
        <p:spPr>
          <a:xfrm>
            <a:off x="8876761" y="4589217"/>
            <a:ext cx="1632798" cy="11466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28706" b="44386"/>
          <a:stretch/>
        </p:blipFill>
        <p:spPr>
          <a:xfrm>
            <a:off x="3638708" y="4279896"/>
            <a:ext cx="1632798" cy="1765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70713"/>
          <a:stretch/>
        </p:blipFill>
        <p:spPr>
          <a:xfrm>
            <a:off x="1383761" y="4279896"/>
            <a:ext cx="1632798" cy="19213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54810" b="17507"/>
          <a:stretch/>
        </p:blipFill>
        <p:spPr>
          <a:xfrm>
            <a:off x="5708035" y="4279896"/>
            <a:ext cx="1632798" cy="18160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오른쪽 화살표 1"/>
          <p:cNvSpPr/>
          <p:nvPr/>
        </p:nvSpPr>
        <p:spPr>
          <a:xfrm>
            <a:off x="7640076" y="4915171"/>
            <a:ext cx="937441" cy="494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62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9816</TotalTime>
  <Words>913</Words>
  <Application>Microsoft Office PowerPoint</Application>
  <PresentationFormat>와이드스크린</PresentationFormat>
  <Paragraphs>152</Paragraphs>
  <Slides>32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Wingdings</vt:lpstr>
      <vt:lpstr>Office 테마</vt:lpstr>
      <vt:lpstr>2022년 1학기 파이썬데이터분석</vt:lpstr>
      <vt:lpstr>11 주차</vt:lpstr>
      <vt:lpstr>Series functions (Cont’d)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DataFrame</vt:lpstr>
      <vt:lpstr>PowerPoint 프레젠테이션</vt:lpstr>
      <vt:lpstr>PowerPoint 프레젠테이션</vt:lpstr>
      <vt:lpstr>PowerPoint 프레젠테이션</vt:lpstr>
      <vt:lpstr>DataFrame creation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Jinmyung Jung</cp:lastModifiedBy>
  <cp:revision>1242</cp:revision>
  <dcterms:created xsi:type="dcterms:W3CDTF">2017-09-01T05:40:26Z</dcterms:created>
  <dcterms:modified xsi:type="dcterms:W3CDTF">2022-05-13T01:27:27Z</dcterms:modified>
</cp:coreProperties>
</file>