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876" r:id="rId3"/>
    <p:sldId id="1235" r:id="rId4"/>
    <p:sldId id="1236" r:id="rId5"/>
    <p:sldId id="1237" r:id="rId6"/>
    <p:sldId id="1238" r:id="rId7"/>
    <p:sldId id="1239" r:id="rId8"/>
    <p:sldId id="1240" r:id="rId9"/>
    <p:sldId id="1242" r:id="rId10"/>
    <p:sldId id="1243" r:id="rId11"/>
    <p:sldId id="1244" r:id="rId12"/>
    <p:sldId id="1245" r:id="rId13"/>
    <p:sldId id="1246" r:id="rId14"/>
    <p:sldId id="1247" r:id="rId15"/>
    <p:sldId id="1248" r:id="rId16"/>
    <p:sldId id="1249" r:id="rId17"/>
    <p:sldId id="1250" r:id="rId18"/>
    <p:sldId id="1251" r:id="rId19"/>
    <p:sldId id="1275" r:id="rId20"/>
    <p:sldId id="1276" r:id="rId21"/>
    <p:sldId id="1277" r:id="rId22"/>
    <p:sldId id="1279" r:id="rId23"/>
    <p:sldId id="1280" r:id="rId24"/>
    <p:sldId id="1281" r:id="rId25"/>
    <p:sldId id="1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EEE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2" autoAdjust="0"/>
    <p:restoredTop sz="85245" autoAdjust="0"/>
  </p:normalViewPr>
  <p:slideViewPr>
    <p:cSldViewPr snapToGrid="0">
      <p:cViewPr varScale="1">
        <p:scale>
          <a:sx n="99" d="100"/>
          <a:sy n="99" d="100"/>
        </p:scale>
        <p:origin x="312" y="39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13631"/>
          <a:stretch/>
        </p:blipFill>
        <p:spPr>
          <a:xfrm>
            <a:off x="298771" y="860018"/>
            <a:ext cx="9505000" cy="2628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위쪽/아래쪽 화살표 2"/>
          <p:cNvSpPr/>
          <p:nvPr/>
        </p:nvSpPr>
        <p:spPr>
          <a:xfrm>
            <a:off x="4353883" y="3454333"/>
            <a:ext cx="746620" cy="434112"/>
          </a:xfrm>
          <a:prstGeom prst="upDownArrow">
            <a:avLst>
              <a:gd name="adj1" fmla="val 50000"/>
              <a:gd name="adj2" fmla="val 22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3016"/>
          <a:stretch/>
        </p:blipFill>
        <p:spPr>
          <a:xfrm>
            <a:off x="390823" y="4015703"/>
            <a:ext cx="8770442" cy="24219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271953" y="5317154"/>
            <a:ext cx="65433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head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5: </a:t>
            </a:r>
            <a:r>
              <a:rPr lang="en-US" altLang="ko-KR" b="1" dirty="0" smtClean="0"/>
              <a:t>head()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다섯줄</a:t>
            </a:r>
            <a:r>
              <a:rPr lang="ko-KR" altLang="en-US" b="1" dirty="0" smtClean="0"/>
              <a:t> 표시</a:t>
            </a:r>
            <a:endParaRPr lang="en-US" altLang="ko-KR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df1.tail(n) </a:t>
            </a:r>
            <a:r>
              <a:rPr lang="ko-KR" altLang="en-US" dirty="0" smtClean="0"/>
              <a:t>함수는 </a:t>
            </a:r>
            <a:r>
              <a:rPr lang="ko-KR" altLang="en-US" b="1" dirty="0" smtClean="0"/>
              <a:t>마지막</a:t>
            </a:r>
            <a:r>
              <a:rPr lang="ko-KR" altLang="en-US" dirty="0" smtClean="0"/>
              <a:t>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줄 보여줌 </a:t>
            </a:r>
            <a:r>
              <a:rPr lang="en-US" altLang="ko-KR" dirty="0" smtClean="0"/>
              <a:t>(= df1.iloc[-n:])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head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tail </a:t>
            </a:r>
            <a:r>
              <a:rPr lang="ko-KR" altLang="en-US" dirty="0"/>
              <a:t>함수 </a:t>
            </a:r>
            <a:r>
              <a:rPr lang="en-US" altLang="ko-KR" dirty="0"/>
              <a:t>Series</a:t>
            </a:r>
            <a:r>
              <a:rPr lang="ko-KR" altLang="en-US" dirty="0"/>
              <a:t>에도 적용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</a:t>
            </a:r>
            <a:r>
              <a:rPr lang="en-US" altLang="ko-KR" sz="3200" dirty="0" smtClean="0">
                <a:solidFill>
                  <a:schemeClr val="bg1"/>
                </a:solidFill>
              </a:rPr>
              <a:t>head &amp; tail </a:t>
            </a:r>
            <a:r>
              <a:rPr lang="ko-KR" altLang="en-US" sz="3200" dirty="0" smtClean="0">
                <a:solidFill>
                  <a:schemeClr val="bg1"/>
                </a:solidFill>
              </a:rPr>
              <a:t>구현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7294" t="6298" r="6737" b="-112"/>
          <a:stretch/>
        </p:blipFill>
        <p:spPr>
          <a:xfrm>
            <a:off x="2382138" y="860018"/>
            <a:ext cx="2532492" cy="2680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7294" t="6298" r="6737" b="-112"/>
          <a:stretch/>
        </p:blipFill>
        <p:spPr>
          <a:xfrm>
            <a:off x="2337102" y="4027184"/>
            <a:ext cx="2315558" cy="245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72670" r="2492" b="1112"/>
          <a:stretch/>
        </p:blipFill>
        <p:spPr>
          <a:xfrm>
            <a:off x="6177827" y="788164"/>
            <a:ext cx="1640340" cy="37761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72670" r="2492" b="1112"/>
          <a:stretch/>
        </p:blipFill>
        <p:spPr>
          <a:xfrm>
            <a:off x="5802443" y="3956400"/>
            <a:ext cx="1512758" cy="3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325" b="27695"/>
          <a:stretch/>
        </p:blipFill>
        <p:spPr>
          <a:xfrm>
            <a:off x="391941" y="804683"/>
            <a:ext cx="10426855" cy="1871140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rgbClr val="FF0000"/>
                </a:solidFill>
              </a:rPr>
              <a:t>one</a:t>
            </a:r>
            <a:r>
              <a:rPr lang="en-US" altLang="ko-KR" sz="3200" dirty="0" smtClean="0">
                <a:solidFill>
                  <a:schemeClr val="bg1"/>
                </a:solidFill>
              </a:rPr>
              <a:t> column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0317" y="1965507"/>
            <a:ext cx="6930102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333FF"/>
                </a:solidFill>
              </a:rPr>
              <a:t>행 부분 생략 불가능 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생략 시 </a:t>
            </a:r>
            <a:r>
              <a:rPr lang="en-US" altLang="ko-KR" dirty="0" smtClean="0">
                <a:solidFill>
                  <a:srgbClr val="3333FF"/>
                </a:solidFill>
              </a:rPr>
              <a:t>index</a:t>
            </a:r>
            <a:r>
              <a:rPr lang="ko-KR" altLang="en-US" dirty="0" smtClean="0">
                <a:solidFill>
                  <a:srgbClr val="3333FF"/>
                </a:solidFill>
              </a:rPr>
              <a:t>를 선택하는 코드와 </a:t>
            </a:r>
            <a:r>
              <a:rPr lang="ko-KR" altLang="en-US" dirty="0" err="1" smtClean="0">
                <a:solidFill>
                  <a:srgbClr val="3333FF"/>
                </a:solidFill>
              </a:rPr>
              <a:t>동일해짐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1420741" y="1647331"/>
            <a:ext cx="719576" cy="502842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3687" y="5462918"/>
            <a:ext cx="64152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df1.index.name=None</a:t>
            </a:r>
            <a:r>
              <a:rPr lang="ko-KR" altLang="en-US" dirty="0" smtClean="0"/>
              <a:t>을 수행하지 않으면</a:t>
            </a:r>
            <a:r>
              <a:rPr lang="en-US" altLang="ko-KR" dirty="0" smtClean="0"/>
              <a:t>, index name </a:t>
            </a:r>
            <a:r>
              <a:rPr lang="ko-KR" altLang="en-US" dirty="0" smtClean="0"/>
              <a:t>이 결과 </a:t>
            </a:r>
            <a:r>
              <a:rPr lang="en-US" altLang="ko-KR" dirty="0" smtClean="0"/>
              <a:t>series</a:t>
            </a:r>
            <a:r>
              <a:rPr lang="ko-KR" altLang="en-US" dirty="0" smtClean="0"/>
              <a:t>에도 나타남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상관없음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여기서는 단순하게 설명하기 위해 제거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제거 하지 않고 사용하는 경우도 많음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7294" t="6298" r="6737" b="-112"/>
          <a:stretch/>
        </p:blipFill>
        <p:spPr>
          <a:xfrm>
            <a:off x="2889824" y="776025"/>
            <a:ext cx="3064315" cy="3243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72670" r="2492" b="1112"/>
          <a:stretch/>
        </p:blipFill>
        <p:spPr>
          <a:xfrm>
            <a:off x="7571037" y="725622"/>
            <a:ext cx="1942347" cy="447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1886" y="5339808"/>
            <a:ext cx="40543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type: </a:t>
            </a:r>
            <a:r>
              <a:rPr lang="en-US" altLang="ko-KR" sz="2000" dirty="0" smtClean="0">
                <a:solidFill>
                  <a:srgbClr val="3333FF"/>
                </a:solidFill>
              </a:rPr>
              <a:t>Series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Index: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index</a:t>
            </a:r>
            <a:r>
              <a:rPr lang="ko-KR" altLang="en-US" sz="2000" dirty="0" smtClean="0"/>
              <a:t>와 동일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Name: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column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원래의 </a:t>
            </a:r>
            <a:r>
              <a:rPr lang="en-US" altLang="ko-KR" sz="2000" dirty="0" err="1" smtClean="0"/>
              <a:t>dtype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41" y="3041935"/>
            <a:ext cx="2863624" cy="1414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365" y="2704481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77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2318"/>
          <a:stretch/>
        </p:blipFill>
        <p:spPr>
          <a:xfrm>
            <a:off x="360507" y="960292"/>
            <a:ext cx="11399733" cy="3002107"/>
          </a:xfrm>
          <a:prstGeom prst="rect">
            <a:avLst/>
          </a:prstGeom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07" y="3962399"/>
            <a:ext cx="3102980" cy="35957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rgbClr val="FF0000"/>
                </a:solidFill>
              </a:rPr>
              <a:t>one</a:t>
            </a:r>
            <a:r>
              <a:rPr lang="en-US" altLang="ko-KR" sz="3200" dirty="0" smtClean="0">
                <a:solidFill>
                  <a:schemeClr val="bg1"/>
                </a:solidFill>
              </a:rPr>
              <a:t> column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05925" y="5043350"/>
            <a:ext cx="40543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type: </a:t>
            </a:r>
            <a:r>
              <a:rPr lang="en-US" altLang="ko-KR" sz="2000" dirty="0" smtClean="0">
                <a:solidFill>
                  <a:srgbClr val="3333FF"/>
                </a:solidFill>
              </a:rPr>
              <a:t>Series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Index: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index</a:t>
            </a:r>
            <a:r>
              <a:rPr lang="ko-KR" altLang="en-US" sz="2000" dirty="0" smtClean="0"/>
              <a:t>와 동일</a:t>
            </a:r>
            <a:endParaRPr lang="en-US" altLang="ko-KR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Name: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column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원래의 </a:t>
            </a:r>
            <a:r>
              <a:rPr lang="en-US" altLang="ko-KR" sz="2000" dirty="0" err="1"/>
              <a:t>dtype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7294" t="6298" r="6737" b="-112"/>
          <a:stretch/>
        </p:blipFill>
        <p:spPr>
          <a:xfrm>
            <a:off x="2841494" y="949197"/>
            <a:ext cx="3033975" cy="32114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72670" r="2492" b="1112"/>
          <a:stretch/>
        </p:blipFill>
        <p:spPr>
          <a:xfrm>
            <a:off x="7407407" y="895591"/>
            <a:ext cx="1942347" cy="4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4168"/>
          <a:stretch/>
        </p:blipFill>
        <p:spPr>
          <a:xfrm>
            <a:off x="243765" y="993762"/>
            <a:ext cx="11430272" cy="2740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92" y="3733800"/>
            <a:ext cx="3448462" cy="444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8023" y="1562873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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71" y="1563287"/>
            <a:ext cx="1900251" cy="338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0781" y="15628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FF0000"/>
                </a:solidFill>
              </a:rPr>
              <a:t>간소화버전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rgbClr val="FF0000"/>
                </a:solidFill>
              </a:rPr>
              <a:t>one</a:t>
            </a:r>
            <a:r>
              <a:rPr lang="en-US" altLang="ko-KR" sz="3200" dirty="0" smtClean="0">
                <a:solidFill>
                  <a:schemeClr val="bg1"/>
                </a:solidFill>
              </a:rPr>
              <a:t> column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간소화버전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7294" t="6298" r="6737" b="-112"/>
          <a:stretch/>
        </p:blipFill>
        <p:spPr>
          <a:xfrm>
            <a:off x="2724724" y="993762"/>
            <a:ext cx="3064315" cy="3243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72670" r="2492" b="1112"/>
          <a:stretch/>
        </p:blipFill>
        <p:spPr>
          <a:xfrm>
            <a:off x="7378531" y="932372"/>
            <a:ext cx="1942347" cy="4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1014"/>
          <a:stretch/>
        </p:blipFill>
        <p:spPr>
          <a:xfrm>
            <a:off x="1393181" y="880744"/>
            <a:ext cx="9550117" cy="29597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2778"/>
          <a:stretch/>
        </p:blipFill>
        <p:spPr>
          <a:xfrm>
            <a:off x="1393181" y="4090214"/>
            <a:ext cx="10200284" cy="24425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76731" y="1135716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3333FF"/>
                </a:solidFill>
              </a:rPr>
              <a:t>경계 포함</a:t>
            </a:r>
            <a:endParaRPr lang="en-US" altLang="ko-KR" b="1" dirty="0" smtClean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solidFill>
                  <a:srgbClr val="3333FF"/>
                </a:solidFill>
              </a:rPr>
              <a:t>간소화버전</a:t>
            </a:r>
            <a:r>
              <a:rPr lang="ko-KR" altLang="en-US" b="1" dirty="0" smtClean="0">
                <a:solidFill>
                  <a:srgbClr val="3333FF"/>
                </a:solidFill>
              </a:rPr>
              <a:t> 없음</a:t>
            </a:r>
            <a:endParaRPr lang="en-US" altLang="ko-KR" b="1" dirty="0" smtClean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8690" y="4408699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smtClean="0">
                <a:solidFill>
                  <a:srgbClr val="3333FF"/>
                </a:solidFill>
              </a:rPr>
              <a:t>경계 포함 </a:t>
            </a:r>
            <a:r>
              <a:rPr lang="en-US" altLang="ko-KR" b="1" dirty="0" smtClean="0">
                <a:solidFill>
                  <a:srgbClr val="3333FF"/>
                </a:solidFill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 smtClean="0">
                <a:solidFill>
                  <a:srgbClr val="3333FF"/>
                </a:solidFill>
              </a:rPr>
              <a:t>간소화버전</a:t>
            </a:r>
            <a:r>
              <a:rPr lang="ko-KR" altLang="en-US" b="1" dirty="0" smtClean="0">
                <a:solidFill>
                  <a:srgbClr val="3333FF"/>
                </a:solidFill>
              </a:rPr>
              <a:t> 없음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column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 </a:t>
            </a:r>
            <a:r>
              <a:rPr lang="en-US" altLang="ko-KR" sz="3200" dirty="0" smtClean="0">
                <a:solidFill>
                  <a:schemeClr val="bg1"/>
                </a:solidFill>
              </a:rPr>
              <a:t>(slicing)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739" y="397691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 err="1" smtClean="0"/>
              <a:t>iloc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3739" y="761379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 err="1" smtClean="0"/>
              <a:t>loc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7294" t="6298" r="6737" b="-112"/>
          <a:stretch/>
        </p:blipFill>
        <p:spPr>
          <a:xfrm>
            <a:off x="3516930" y="854590"/>
            <a:ext cx="2502547" cy="2561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7294" t="6298" r="6737" b="-112"/>
          <a:stretch/>
        </p:blipFill>
        <p:spPr>
          <a:xfrm>
            <a:off x="3576681" y="4100998"/>
            <a:ext cx="2726391" cy="258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72670" r="2492" b="1112"/>
          <a:stretch/>
        </p:blipFill>
        <p:spPr>
          <a:xfrm>
            <a:off x="7349525" y="797124"/>
            <a:ext cx="1587401" cy="36542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72670" r="2492" b="1112"/>
          <a:stretch/>
        </p:blipFill>
        <p:spPr>
          <a:xfrm>
            <a:off x="7731087" y="4058015"/>
            <a:ext cx="1676251" cy="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11815"/>
          <a:stretch/>
        </p:blipFill>
        <p:spPr>
          <a:xfrm>
            <a:off x="1285238" y="4047450"/>
            <a:ext cx="10535024" cy="2552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그룹 3"/>
          <p:cNvGrpSpPr/>
          <p:nvPr/>
        </p:nvGrpSpPr>
        <p:grpSpPr>
          <a:xfrm>
            <a:off x="1437638" y="829888"/>
            <a:ext cx="9840274" cy="3071503"/>
            <a:chOff x="1728461" y="870528"/>
            <a:chExt cx="9840274" cy="30715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t="9083"/>
            <a:stretch/>
          </p:blipFill>
          <p:spPr>
            <a:xfrm>
              <a:off x="1728461" y="870528"/>
              <a:ext cx="9840274" cy="30715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1027" y="1450851"/>
              <a:ext cx="3200878" cy="3693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088038" y="1420073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 smtClean="0">
                  <a:solidFill>
                    <a:srgbClr val="3333FF"/>
                  </a:solidFill>
                </a:rPr>
                <a:t>간소화버전</a:t>
              </a:r>
              <a:endParaRPr lang="ko-KR" altLang="en-US" sz="2000" b="1" dirty="0">
                <a:solidFill>
                  <a:srgbClr val="3333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91717" y="4564434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3333FF"/>
                </a:solidFill>
              </a:rPr>
              <a:t>iloc</a:t>
            </a:r>
            <a:r>
              <a:rPr lang="en-US" altLang="ko-KR" sz="2000" b="1" dirty="0">
                <a:solidFill>
                  <a:srgbClr val="3333FF"/>
                </a:solidFill>
              </a:rPr>
              <a:t>: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 </a:t>
            </a:r>
            <a:r>
              <a:rPr lang="ko-KR" altLang="en-US" sz="2000" b="1" dirty="0" err="1" smtClean="0">
                <a:solidFill>
                  <a:srgbClr val="3333FF"/>
                </a:solidFill>
              </a:rPr>
              <a:t>간소화버전</a:t>
            </a:r>
            <a:r>
              <a:rPr lang="ko-KR" altLang="en-US" sz="2000" b="1" dirty="0" smtClean="0">
                <a:solidFill>
                  <a:srgbClr val="3333FF"/>
                </a:solidFill>
              </a:rPr>
              <a:t> 없음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column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 </a:t>
            </a:r>
            <a:r>
              <a:rPr lang="en-US" altLang="ko-KR" sz="3200" dirty="0" smtClean="0">
                <a:solidFill>
                  <a:schemeClr val="bg1"/>
                </a:solidFill>
              </a:rPr>
              <a:t>(fancy index)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85" y="3956599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 err="1" smtClean="0"/>
              <a:t>iloc</a:t>
            </a:r>
            <a:endParaRPr lang="ko-KR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687" y="683829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b="1" dirty="0" err="1" smtClean="0"/>
              <a:t>loc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10537" y="14102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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7294" t="6298" r="6737" b="-112"/>
          <a:stretch/>
        </p:blipFill>
        <p:spPr>
          <a:xfrm>
            <a:off x="3633709" y="4075031"/>
            <a:ext cx="2753655" cy="2612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rcRect l="7294" t="6298" r="6737" b="-112"/>
          <a:stretch/>
        </p:blipFill>
        <p:spPr>
          <a:xfrm>
            <a:off x="3611529" y="873789"/>
            <a:ext cx="2594067" cy="2461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rcRect l="72670" r="2492" b="1112"/>
          <a:stretch/>
        </p:blipFill>
        <p:spPr>
          <a:xfrm>
            <a:off x="7581895" y="781182"/>
            <a:ext cx="1676251" cy="38587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72670" r="2492" b="1112"/>
          <a:stretch/>
        </p:blipFill>
        <p:spPr>
          <a:xfrm>
            <a:off x="7892717" y="3998744"/>
            <a:ext cx="1742624" cy="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5552"/>
          <a:stretch/>
        </p:blipFill>
        <p:spPr>
          <a:xfrm>
            <a:off x="264863" y="683829"/>
            <a:ext cx="9184771" cy="2445451"/>
          </a:xfrm>
          <a:prstGeom prst="rect">
            <a:avLst/>
          </a:prstGeom>
        </p:spPr>
      </p:pic>
      <p:sp>
        <p:nvSpPr>
          <p:cNvPr id="3" name="오른쪽 중괄호 2"/>
          <p:cNvSpPr/>
          <p:nvPr/>
        </p:nvSpPr>
        <p:spPr>
          <a:xfrm>
            <a:off x="3495040" y="1991361"/>
            <a:ext cx="172414" cy="1005840"/>
          </a:xfrm>
          <a:prstGeom prst="rightBrace">
            <a:avLst>
              <a:gd name="adj1" fmla="val 57661"/>
              <a:gd name="adj2" fmla="val 52395"/>
            </a:avLst>
          </a:prstGeom>
          <a:ln w="381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3932" y="2201893"/>
            <a:ext cx="2574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3333FF"/>
                </a:solidFill>
              </a:rPr>
              <a:t>같은 정보를 </a:t>
            </a:r>
            <a:r>
              <a:rPr lang="en-US" altLang="ko-KR" sz="1600" dirty="0" smtClean="0">
                <a:solidFill>
                  <a:srgbClr val="3333FF"/>
                </a:solidFill>
              </a:rPr>
              <a:t>return</a:t>
            </a:r>
            <a:r>
              <a:rPr lang="ko-KR" altLang="en-US" sz="1600" dirty="0" smtClean="0">
                <a:solidFill>
                  <a:srgbClr val="3333FF"/>
                </a:solidFill>
              </a:rPr>
              <a:t>하지만</a:t>
            </a:r>
            <a:r>
              <a:rPr lang="en-US" altLang="ko-KR" sz="1600" dirty="0" smtClean="0">
                <a:solidFill>
                  <a:srgbClr val="3333FF"/>
                </a:solidFill>
              </a:rPr>
              <a:t>,</a:t>
            </a:r>
          </a:p>
          <a:p>
            <a:r>
              <a:rPr lang="en-US" altLang="ko-KR" sz="1600" dirty="0" smtClean="0">
                <a:solidFill>
                  <a:srgbClr val="3333FF"/>
                </a:solidFill>
              </a:rPr>
              <a:t>Return </a:t>
            </a:r>
            <a:r>
              <a:rPr lang="en-US" altLang="ko-KR" sz="1600" dirty="0" err="1" smtClean="0">
                <a:solidFill>
                  <a:srgbClr val="3333FF"/>
                </a:solidFill>
              </a:rPr>
              <a:t>dtype</a:t>
            </a:r>
            <a:r>
              <a:rPr lang="ko-KR" altLang="en-US" sz="1600" dirty="0" smtClean="0">
                <a:solidFill>
                  <a:srgbClr val="3333FF"/>
                </a:solidFill>
              </a:rPr>
              <a:t>의 차이</a:t>
            </a:r>
            <a:endParaRPr lang="ko-KR" altLang="en-US" sz="1600" dirty="0">
              <a:solidFill>
                <a:srgbClr val="3333FF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row</a:t>
            </a:r>
            <a:r>
              <a:rPr lang="ko-KR" altLang="en-US" sz="3200" dirty="0" smtClean="0">
                <a:solidFill>
                  <a:schemeClr val="bg1"/>
                </a:solidFill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</a:rPr>
              <a:t>column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동시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3941" r="65308"/>
          <a:stretch/>
        </p:blipFill>
        <p:spPr>
          <a:xfrm>
            <a:off x="6906170" y="1363289"/>
            <a:ext cx="3599270" cy="5297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72670" r="2492" b="1112"/>
          <a:stretch/>
        </p:blipFill>
        <p:spPr>
          <a:xfrm>
            <a:off x="7581895" y="722861"/>
            <a:ext cx="1676251" cy="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i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row</a:t>
            </a:r>
            <a:r>
              <a:rPr lang="ko-KR" altLang="en-US" sz="3200" dirty="0" smtClean="0">
                <a:solidFill>
                  <a:schemeClr val="bg1"/>
                </a:solidFill>
              </a:rPr>
              <a:t>와 </a:t>
            </a:r>
            <a:r>
              <a:rPr lang="en-US" altLang="ko-KR" sz="3200" dirty="0" smtClean="0">
                <a:solidFill>
                  <a:schemeClr val="bg1"/>
                </a:solidFill>
              </a:rPr>
              <a:t>column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동시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선택하기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8858" y="1026024"/>
            <a:ext cx="10831498" cy="5046981"/>
            <a:chOff x="368858" y="1026024"/>
            <a:chExt cx="10831498" cy="504698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98" t="7974" r="-198"/>
            <a:stretch/>
          </p:blipFill>
          <p:spPr>
            <a:xfrm>
              <a:off x="368858" y="1026024"/>
              <a:ext cx="10831498" cy="504698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7294" t="6298" r="6737" b="-112"/>
            <a:stretch/>
          </p:blipFill>
          <p:spPr>
            <a:xfrm>
              <a:off x="2774131" y="1026024"/>
              <a:ext cx="2856648" cy="331137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2670" r="2492" b="1112"/>
          <a:stretch/>
        </p:blipFill>
        <p:spPr>
          <a:xfrm>
            <a:off x="7138595" y="931135"/>
            <a:ext cx="1865795" cy="4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360" y="821375"/>
            <a:ext cx="101396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pandas_data1.txt</a:t>
            </a:r>
            <a:r>
              <a:rPr lang="ko-KR" altLang="en-US" sz="2400" dirty="0" smtClean="0"/>
              <a:t>를 읽어서 다음을 </a:t>
            </a:r>
            <a:r>
              <a:rPr lang="ko-KR" altLang="en-US" sz="2400" dirty="0" err="1" smtClean="0"/>
              <a:t>출력하시오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(‘</a:t>
            </a:r>
            <a:r>
              <a:rPr lang="ko-KR" altLang="en-US" sz="2400" dirty="0" smtClean="0"/>
              <a:t>이름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을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로 선택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처음부터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김열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학생까지의 데이터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최하나학생의 </a:t>
            </a:r>
            <a:r>
              <a:rPr lang="ko-KR" altLang="en-US" sz="2400" dirty="0" err="1" smtClean="0"/>
              <a:t>기말점수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김다섯학생의 모든 정보 </a:t>
            </a:r>
            <a:r>
              <a:rPr lang="en-US" altLang="ko-KR" sz="2400" dirty="0" smtClean="0"/>
              <a:t>(Series, </a:t>
            </a:r>
            <a:r>
              <a:rPr lang="en-US" altLang="ko-KR" sz="2400" dirty="0" err="1" smtClean="0"/>
              <a:t>dataframe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둘다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처음 </a:t>
            </a:r>
            <a:r>
              <a:rPr lang="en-US" altLang="ko-KR" sz="2400" dirty="0" smtClean="0"/>
              <a:t>7</a:t>
            </a:r>
            <a:r>
              <a:rPr lang="ko-KR" altLang="en-US" sz="2400" dirty="0" smtClean="0"/>
              <a:t>명의</a:t>
            </a:r>
            <a:r>
              <a:rPr lang="en-US" altLang="ko-KR" sz="2400" dirty="0" smtClean="0"/>
              <a:t> </a:t>
            </a:r>
            <a:r>
              <a:rPr lang="ko-KR" altLang="en-US" sz="2400" dirty="0" err="1" smtClean="0"/>
              <a:t>학년정보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5. </a:t>
            </a:r>
            <a:r>
              <a:rPr lang="ko-KR" altLang="en-US" sz="2400" dirty="0" err="1" smtClean="0"/>
              <a:t>이여섯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최아홉</a:t>
            </a:r>
            <a:r>
              <a:rPr lang="ko-KR" altLang="en-US" sz="2400" dirty="0" smtClean="0"/>
              <a:t> 학생의 중간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부터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출석 정보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en-US" altLang="ko-KR" sz="2400" dirty="0" smtClean="0"/>
              <a:t>. </a:t>
            </a:r>
            <a:r>
              <a:rPr lang="ko-KR" altLang="en-US" sz="2400" dirty="0"/>
              <a:t>마지막 </a:t>
            </a:r>
            <a:r>
              <a:rPr lang="en-US" altLang="ko-KR" sz="2400" dirty="0"/>
              <a:t>5</a:t>
            </a:r>
            <a:r>
              <a:rPr lang="ko-KR" altLang="en-US" sz="2400" dirty="0"/>
              <a:t>명 학생의 출석</a:t>
            </a:r>
            <a:r>
              <a:rPr lang="en-US" altLang="ko-KR" sz="2400" dirty="0"/>
              <a:t>, </a:t>
            </a:r>
            <a:r>
              <a:rPr lang="ko-KR" altLang="en-US" sz="2400" dirty="0"/>
              <a:t>과제 </a:t>
            </a:r>
            <a:r>
              <a:rPr lang="ko-KR" altLang="en-US" sz="2400" dirty="0" smtClean="0"/>
              <a:t>점수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2410" y="6030805"/>
            <a:ext cx="965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3333FF"/>
                </a:solidFill>
              </a:rPr>
              <a:t>선택 조건이 두 가지 이상일 경우</a:t>
            </a:r>
            <a:r>
              <a:rPr lang="en-US" altLang="ko-KR" sz="2400" dirty="0" smtClean="0">
                <a:solidFill>
                  <a:srgbClr val="3333FF"/>
                </a:solidFill>
              </a:rPr>
              <a:t>, </a:t>
            </a:r>
            <a:r>
              <a:rPr lang="ko-KR" altLang="en-US" sz="2400" dirty="0" smtClean="0">
                <a:solidFill>
                  <a:srgbClr val="3333FF"/>
                </a:solidFill>
              </a:rPr>
              <a:t>선택을 따로 나누어서 해도 무방함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5400" dirty="0" smtClean="0">
                <a:solidFill>
                  <a:schemeClr val="bg1"/>
                </a:solidFill>
              </a:rPr>
              <a:t> Boolean selection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12 </a:t>
            </a:r>
            <a:r>
              <a:rPr lang="ko-KR" altLang="en-US" b="1" dirty="0" smtClean="0">
                <a:solidFill>
                  <a:schemeClr val="bg1"/>
                </a:solidFill>
              </a:rPr>
              <a:t>주차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[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복습</a:t>
            </a:r>
            <a:r>
              <a:rPr lang="en-US" altLang="ko-KR" sz="3200" dirty="0" smtClean="0">
                <a:solidFill>
                  <a:schemeClr val="bg1"/>
                </a:solidFill>
              </a:rPr>
              <a:t>] Boolean index (</a:t>
            </a:r>
            <a:r>
              <a:rPr lang="ko-KR" altLang="en-US" sz="3200" dirty="0" smtClean="0">
                <a:solidFill>
                  <a:schemeClr val="bg1"/>
                </a:solidFill>
              </a:rPr>
              <a:t>행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ko-KR" altLang="en-US" sz="3200" dirty="0" smtClean="0">
                <a:solidFill>
                  <a:schemeClr val="bg1"/>
                </a:solidFill>
              </a:rPr>
              <a:t>열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" y="897718"/>
            <a:ext cx="6243658" cy="42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04" y="4037210"/>
            <a:ext cx="4459945" cy="2387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73" y="4037210"/>
            <a:ext cx="4311686" cy="2549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selection (</a:t>
            </a:r>
            <a:r>
              <a:rPr lang="ko-KR" altLang="en-US" sz="3200" dirty="0" smtClean="0">
                <a:solidFill>
                  <a:schemeClr val="bg1"/>
                </a:solidFill>
              </a:rPr>
              <a:t>행 또는 열 선택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" y="3535639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loc</a:t>
            </a:r>
            <a:r>
              <a:rPr lang="ko-KR" altLang="en-US" sz="2000" dirty="0" smtClean="0"/>
              <a:t>과 </a:t>
            </a:r>
            <a:r>
              <a:rPr lang="en-US" altLang="ko-KR" sz="2000" dirty="0" err="1" smtClean="0"/>
              <a:t>iloc</a:t>
            </a:r>
            <a:r>
              <a:rPr lang="ko-KR" altLang="en-US" sz="2000" dirty="0" smtClean="0"/>
              <a:t>에 동일하게 적용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12" y="1133313"/>
            <a:ext cx="11144331" cy="2124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5133"/>
          <a:stretch/>
        </p:blipFill>
        <p:spPr>
          <a:xfrm>
            <a:off x="3839314" y="1796224"/>
            <a:ext cx="2117654" cy="15626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040" y="733203"/>
            <a:ext cx="193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df1 creation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19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7" y="878660"/>
            <a:ext cx="5419765" cy="56150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4259" y="494598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0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행이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50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보다 큰 열 들 가져오기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7659" y="5974680"/>
            <a:ext cx="4334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3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열이 </a:t>
            </a:r>
            <a:r>
              <a:rPr lang="en-US" altLang="ko-KR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0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의 배수인 행 들 가져오기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[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numpy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복습</a:t>
            </a:r>
            <a:r>
              <a:rPr lang="en-US" altLang="ko-KR" sz="3200" dirty="0" smtClean="0">
                <a:solidFill>
                  <a:schemeClr val="bg1"/>
                </a:solidFill>
              </a:rPr>
              <a:t>] Boolean index (</a:t>
            </a:r>
            <a:r>
              <a:rPr lang="ko-KR" altLang="en-US" sz="3200" dirty="0" smtClean="0">
                <a:solidFill>
                  <a:schemeClr val="bg1"/>
                </a:solidFill>
              </a:rPr>
              <a:t>조건 검사 결과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6109"/>
          <a:stretch/>
        </p:blipFill>
        <p:spPr>
          <a:xfrm>
            <a:off x="377690" y="902599"/>
            <a:ext cx="11710690" cy="531623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557496" y="2134106"/>
            <a:ext cx="5364504" cy="4002534"/>
            <a:chOff x="6537936" y="2555746"/>
            <a:chExt cx="4658673" cy="3536257"/>
          </a:xfrm>
        </p:grpSpPr>
        <p:sp>
          <p:nvSpPr>
            <p:cNvPr id="16" name="TextBox 15"/>
            <p:cNvSpPr txBox="1"/>
            <p:nvPr/>
          </p:nvSpPr>
          <p:spPr>
            <a:xfrm>
              <a:off x="6709585" y="2788081"/>
              <a:ext cx="43348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altLang="ko-KR" sz="2400" dirty="0" smtClean="0"/>
                <a:t>Series</a:t>
              </a:r>
              <a:r>
                <a:rPr lang="ko-KR" altLang="en-US" sz="2400" dirty="0" smtClean="0"/>
                <a:t>에 조건 검사 결과를</a:t>
              </a:r>
              <a:r>
                <a:rPr lang="en-US" altLang="ko-KR" sz="2400" dirty="0" smtClean="0"/>
                <a:t/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Boolean selection</a:t>
              </a:r>
              <a:r>
                <a:rPr lang="ko-KR" altLang="en-US" sz="2400" dirty="0" smtClean="0"/>
                <a:t>으로 활용</a:t>
              </a:r>
              <a:endParaRPr lang="ko-KR" altLang="en-US" sz="24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3263" y="3573800"/>
              <a:ext cx="2680396" cy="577929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3263" y="4249072"/>
              <a:ext cx="2931747" cy="1647362"/>
            </a:xfrm>
            <a:prstGeom prst="rect">
              <a:avLst/>
            </a:prstGeom>
          </p:spPr>
        </p:pic>
        <p:sp>
          <p:nvSpPr>
            <p:cNvPr id="2" name="모서리가 둥근 직사각형 1"/>
            <p:cNvSpPr/>
            <p:nvPr/>
          </p:nvSpPr>
          <p:spPr>
            <a:xfrm>
              <a:off x="6537936" y="2555746"/>
              <a:ext cx="4658673" cy="3536257"/>
            </a:xfrm>
            <a:prstGeom prst="roundRect">
              <a:avLst>
                <a:gd name="adj" fmla="val 735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selection (</a:t>
            </a:r>
            <a:r>
              <a:rPr lang="ko-KR" altLang="en-US" sz="3200" dirty="0" smtClean="0">
                <a:solidFill>
                  <a:schemeClr val="bg1"/>
                </a:solidFill>
              </a:rPr>
              <a:t>조건 검사 결과 적용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만 가능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오른쪽 화살표 3"/>
          <p:cNvSpPr/>
          <p:nvPr/>
        </p:nvSpPr>
        <p:spPr>
          <a:xfrm rot="1127771">
            <a:off x="2215957" y="2182861"/>
            <a:ext cx="3111643" cy="428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9" y="1387670"/>
            <a:ext cx="4735501" cy="184125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163110" y="949553"/>
            <a:ext cx="3784600" cy="3142319"/>
            <a:chOff x="1524000" y="1311929"/>
            <a:chExt cx="4229100" cy="346962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6336" y="1880241"/>
              <a:ext cx="3639627" cy="27800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95378" y="1311929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16590" y="2108240"/>
            <a:ext cx="443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[‘d’] </a:t>
            </a:r>
            <a:r>
              <a:rPr lang="ko-KR" altLang="en-US" sz="2000" dirty="0" smtClean="0"/>
              <a:t>리스트 형이므로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리턴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2044"/>
          <a:stretch/>
        </p:blipFill>
        <p:spPr>
          <a:xfrm>
            <a:off x="649094" y="4154604"/>
            <a:ext cx="5037516" cy="525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35925"/>
          <a:stretch/>
        </p:blipFill>
        <p:spPr>
          <a:xfrm>
            <a:off x="649094" y="4680179"/>
            <a:ext cx="1667496" cy="142378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Boolean selection (</a:t>
            </a:r>
            <a:r>
              <a:rPr lang="ko-KR" altLang="en-US" sz="3200" dirty="0" smtClean="0">
                <a:solidFill>
                  <a:schemeClr val="bg1"/>
                </a:solidFill>
              </a:rPr>
              <a:t>조건 검사 결과 적용</a:t>
            </a:r>
            <a:r>
              <a:rPr lang="en-US" altLang="ko-KR" sz="3200" dirty="0" smtClean="0">
                <a:solidFill>
                  <a:schemeClr val="bg1"/>
                </a:solidFill>
              </a:rPr>
              <a:t>,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만 가능</a:t>
            </a:r>
            <a:r>
              <a:rPr lang="en-US" altLang="ko-KR" sz="3200" dirty="0" smtClean="0">
                <a:solidFill>
                  <a:schemeClr val="bg1"/>
                </a:solidFill>
              </a:rPr>
              <a:t>)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3831" y="968563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1)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73831" y="369176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2)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405173" y="6103964"/>
            <a:ext cx="4417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solidFill>
                  <a:srgbClr val="FF0000"/>
                </a:solidFill>
              </a:rPr>
              <a:t>cf</a:t>
            </a:r>
            <a:r>
              <a:rPr lang="en-US" altLang="ko-KR" sz="2800" dirty="0" smtClean="0">
                <a:solidFill>
                  <a:srgbClr val="FF0000"/>
                </a:solidFill>
              </a:rPr>
              <a:t>)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iloc</a:t>
            </a:r>
            <a:r>
              <a:rPr lang="ko-KR" altLang="en-US" sz="2800" dirty="0" smtClean="0">
                <a:solidFill>
                  <a:srgbClr val="FF0000"/>
                </a:solidFill>
              </a:rPr>
              <a:t>은 적용이 불가능함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2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3831" y="879795"/>
            <a:ext cx="8379217" cy="2802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pandas_data3.txt</a:t>
            </a:r>
            <a:r>
              <a:rPr lang="ko-KR" altLang="en-US" sz="2000" dirty="0" smtClean="0"/>
              <a:t>를 읽어서 다음을 </a:t>
            </a:r>
            <a:r>
              <a:rPr lang="ko-KR" altLang="en-US" sz="2000" dirty="0" err="1" smtClean="0"/>
              <a:t>수행하시오</a:t>
            </a:r>
            <a:endParaRPr lang="en-US" altLang="ko-KR" sz="2000" dirty="0" smtClean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smtClean="0"/>
              <a:t>final</a:t>
            </a:r>
            <a:r>
              <a:rPr lang="ko-KR" altLang="en-US" sz="2000" dirty="0" smtClean="0"/>
              <a:t>이 </a:t>
            </a:r>
            <a:r>
              <a:rPr lang="en-US" altLang="ko-KR" sz="2000" dirty="0"/>
              <a:t>40</a:t>
            </a:r>
            <a:r>
              <a:rPr lang="ko-KR" altLang="en-US" sz="2000" dirty="0"/>
              <a:t>점 이상인 학생의 수</a:t>
            </a:r>
            <a:endParaRPr lang="en-US" altLang="ko-KR" sz="20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/>
              <a:t>처음부터 </a:t>
            </a:r>
            <a:r>
              <a:rPr lang="en-US" altLang="ko-KR" sz="2000" dirty="0"/>
              <a:t>5</a:t>
            </a:r>
            <a:r>
              <a:rPr lang="ko-KR" altLang="en-US" sz="2000" dirty="0"/>
              <a:t>명까지 중 </a:t>
            </a:r>
            <a:r>
              <a:rPr lang="en-US" altLang="ko-KR" sz="2000" dirty="0"/>
              <a:t>2 </a:t>
            </a:r>
            <a:r>
              <a:rPr lang="en-US" altLang="ko-KR" sz="2000" dirty="0" smtClean="0"/>
              <a:t>year(</a:t>
            </a:r>
            <a:r>
              <a:rPr lang="ko-KR" altLang="en-US" sz="2000" dirty="0" smtClean="0"/>
              <a:t>학년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수</a:t>
            </a:r>
            <a:endParaRPr lang="en-US" altLang="ko-KR" sz="20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err="1" smtClean="0"/>
              <a:t>att</a:t>
            </a:r>
            <a:r>
              <a:rPr lang="ko-KR" altLang="en-US" sz="2000" dirty="0" smtClean="0"/>
              <a:t>이 </a:t>
            </a:r>
            <a:r>
              <a:rPr lang="en-US" altLang="ko-KR" sz="2000" dirty="0"/>
              <a:t>5</a:t>
            </a:r>
            <a:r>
              <a:rPr lang="ko-KR" altLang="en-US" sz="2000" dirty="0"/>
              <a:t>점 </a:t>
            </a:r>
            <a:r>
              <a:rPr lang="ko-KR" altLang="en-US" sz="2000" dirty="0" smtClean="0"/>
              <a:t>이하인 학생의 </a:t>
            </a:r>
            <a:r>
              <a:rPr lang="ko-KR" altLang="en-US" sz="2000" dirty="0"/>
              <a:t>기말 점수들을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 </a:t>
            </a:r>
            <a:r>
              <a:rPr lang="ko-KR" altLang="en-US" sz="2000" dirty="0" smtClean="0"/>
              <a:t>점수들의 평균</a:t>
            </a:r>
            <a:endParaRPr lang="en-US" altLang="ko-KR" sz="20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err="1" smtClean="0"/>
              <a:t>proj</a:t>
            </a:r>
            <a:r>
              <a:rPr lang="ko-KR" altLang="en-US" sz="2000" dirty="0" smtClean="0"/>
              <a:t>가 </a:t>
            </a:r>
            <a:r>
              <a:rPr lang="en-US" altLang="ko-KR" sz="2000" dirty="0"/>
              <a:t>100</a:t>
            </a:r>
            <a:r>
              <a:rPr lang="ko-KR" altLang="en-US" sz="2000" dirty="0"/>
              <a:t>점인 학생의 </a:t>
            </a:r>
            <a:r>
              <a:rPr lang="en-US" altLang="ko-KR" sz="2000" dirty="0" smtClean="0"/>
              <a:t>mid, final, </a:t>
            </a:r>
            <a:r>
              <a:rPr lang="en-US" altLang="ko-KR" sz="2000" dirty="0" err="1" smtClean="0"/>
              <a:t>att</a:t>
            </a:r>
            <a:r>
              <a:rPr lang="ko-KR" altLang="en-US" sz="2000" dirty="0" smtClean="0"/>
              <a:t> 점수</a:t>
            </a:r>
            <a:endParaRPr lang="en-US" altLang="ko-KR" sz="2000" dirty="0"/>
          </a:p>
          <a:p>
            <a:pPr marL="717550" indent="-457200">
              <a:lnSpc>
                <a:spcPct val="150000"/>
              </a:lnSpc>
              <a:buFontTx/>
              <a:buAutoNum type="arabicPeriod"/>
            </a:pPr>
            <a:r>
              <a:rPr lang="en-US" altLang="ko-KR" sz="2000" dirty="0" err="1" smtClean="0"/>
              <a:t>att</a:t>
            </a:r>
            <a:r>
              <a:rPr lang="ko-KR" altLang="en-US" sz="2000" dirty="0"/>
              <a:t>이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5</a:t>
            </a:r>
            <a:r>
              <a:rPr lang="ko-KR" altLang="en-US" sz="2000" dirty="0" err="1" smtClean="0"/>
              <a:t>점이상</a:t>
            </a:r>
            <a:r>
              <a:rPr lang="ko-KR" altLang="en-US" sz="2000" dirty="0" smtClean="0"/>
              <a:t> 이고 </a:t>
            </a:r>
            <a:r>
              <a:rPr lang="en-US" altLang="ko-KR" sz="2000" dirty="0" err="1" smtClean="0"/>
              <a:t>proj</a:t>
            </a:r>
            <a:r>
              <a:rPr lang="ko-KR" altLang="en-US" sz="2000" dirty="0" smtClean="0"/>
              <a:t>가 </a:t>
            </a:r>
            <a:r>
              <a:rPr lang="en-US" altLang="ko-KR" sz="2000" dirty="0"/>
              <a:t>90</a:t>
            </a:r>
            <a:r>
              <a:rPr lang="ko-KR" altLang="en-US" sz="2000" dirty="0"/>
              <a:t>점 이상인 학생 </a:t>
            </a:r>
            <a:r>
              <a:rPr lang="en-US" altLang="ko-KR" sz="2000" dirty="0" smtClean="0"/>
              <a:t>name</a:t>
            </a:r>
            <a:endParaRPr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1" y="4737888"/>
            <a:ext cx="1909117" cy="1828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831" y="4250562"/>
            <a:ext cx="571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d1</a:t>
            </a:r>
            <a:r>
              <a:rPr lang="ko-KR" altLang="en-US" sz="2000" dirty="0" smtClean="0"/>
              <a:t>의 행의 수와 열의 수를 세는 법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596498" y="4566438"/>
            <a:ext cx="1348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열의 수</a:t>
            </a:r>
            <a:endParaRPr lang="en-US" altLang="ko-KR" dirty="0" smtClean="0">
              <a:solidFill>
                <a:srgbClr val="3333FF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3333FF"/>
                </a:solidFill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3333FF"/>
                </a:solidFill>
                <a:sym typeface="Wingdings" panose="05000000000000000000" pitchFamily="2" charset="2"/>
              </a:rPr>
              <a:t>행의 수 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DataFrame</a:t>
            </a:r>
            <a:r>
              <a:rPr lang="en-US" altLang="ko-KR" sz="5400" dirty="0" smtClean="0">
                <a:solidFill>
                  <a:schemeClr val="bg1"/>
                </a:solidFill>
              </a:rPr>
              <a:t> selection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9" y="1963216"/>
            <a:ext cx="11663357" cy="1106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561" y="846469"/>
            <a:ext cx="8491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loc</a:t>
            </a:r>
            <a:r>
              <a:rPr lang="en-US" altLang="ko-KR" sz="2800" dirty="0" smtClean="0"/>
              <a:t>: selection by index or column name</a:t>
            </a:r>
          </a:p>
          <a:p>
            <a:r>
              <a:rPr lang="en-US" altLang="ko-KR" sz="2800" dirty="0" err="1" smtClean="0"/>
              <a:t>iloc</a:t>
            </a:r>
            <a:r>
              <a:rPr lang="en-US" altLang="ko-KR" sz="2800" dirty="0" smtClean="0"/>
              <a:t>: selection by integer location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56596" y="4905334"/>
            <a:ext cx="323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rgbClr val="FF0000"/>
                </a:solidFill>
              </a:rPr>
              <a:t>iloc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integer position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725977" y="3483917"/>
            <a:ext cx="3559759" cy="2789678"/>
            <a:chOff x="3879981" y="3895479"/>
            <a:chExt cx="3559759" cy="278967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0981" y="4008438"/>
              <a:ext cx="3115476" cy="262949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18100" y="3943350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0      1       2      3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79981" y="4598432"/>
              <a:ext cx="317716" cy="2086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0</a:t>
              </a:r>
            </a:p>
            <a:p>
              <a:pPr>
                <a:lnSpc>
                  <a:spcPct val="180000"/>
                </a:lnSpc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1</a:t>
              </a:r>
            </a:p>
            <a:p>
              <a:pPr>
                <a:lnSpc>
                  <a:spcPct val="180000"/>
                </a:lnSpc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2</a:t>
              </a:r>
            </a:p>
            <a:p>
              <a:pPr>
                <a:lnSpc>
                  <a:spcPct val="180000"/>
                </a:lnSpc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19600" y="4762500"/>
              <a:ext cx="463550" cy="17843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18099" y="4343460"/>
              <a:ext cx="2321641" cy="41085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118099" y="3895479"/>
              <a:ext cx="2321641" cy="4108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79981" y="4762500"/>
              <a:ext cx="463550" cy="17843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32796" y="5366999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loc</a:t>
            </a:r>
            <a:r>
              <a:rPr lang="en-US" altLang="ko-KR" sz="2400" b="1" dirty="0" smtClean="0"/>
              <a:t>: index or column</a:t>
            </a:r>
            <a:endParaRPr lang="ko-KR" altLang="en-US" sz="2400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en-US" altLang="ko-KR" sz="3200" dirty="0" smtClean="0">
                <a:solidFill>
                  <a:schemeClr val="bg1"/>
                </a:solidFill>
              </a:rPr>
              <a:t> &amp; 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32" y="2248233"/>
            <a:ext cx="4219635" cy="280357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8263446" y="789732"/>
            <a:ext cx="3900170" cy="3099881"/>
            <a:chOff x="1524000" y="1311930"/>
            <a:chExt cx="4229100" cy="3469620"/>
          </a:xfrm>
        </p:grpSpPr>
        <p:sp>
          <p:nvSpPr>
            <p:cNvPr id="7" name="TextBox 6"/>
            <p:cNvSpPr txBox="1"/>
            <p:nvPr/>
          </p:nvSpPr>
          <p:spPr>
            <a:xfrm>
              <a:off x="1653942" y="1311930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2664" y="5249025"/>
            <a:ext cx="777078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type: </a:t>
            </a:r>
            <a:r>
              <a:rPr lang="en-US" altLang="ko-KR" sz="2000" dirty="0" smtClean="0">
                <a:solidFill>
                  <a:srgbClr val="3333FF"/>
                </a:solidFill>
              </a:rPr>
              <a:t>Series</a:t>
            </a:r>
            <a:endParaRPr lang="en-US" altLang="ko-KR" sz="2000" b="1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Index: columns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name: </a:t>
            </a:r>
            <a:r>
              <a:rPr lang="ko-KR" altLang="en-US" sz="2000" dirty="0" smtClean="0"/>
              <a:t>해당 </a:t>
            </a:r>
            <a:r>
              <a:rPr lang="en-US" altLang="ko-KR" sz="2000" dirty="0" smtClean="0"/>
              <a:t>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dtype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알아서 하나 정함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모든 데이터가 </a:t>
            </a:r>
            <a:r>
              <a:rPr lang="en-US" altLang="ko-KR" sz="2000" dirty="0" smtClean="0"/>
              <a:t>float</a:t>
            </a:r>
            <a:r>
              <a:rPr lang="ko-KR" altLang="en-US" sz="2000" dirty="0" smtClean="0"/>
              <a:t>이기 때문에</a:t>
            </a:r>
            <a:r>
              <a:rPr lang="en-US" altLang="ko-KR" sz="2000" dirty="0" smtClean="0"/>
              <a:t> float)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555" t="980" r="1"/>
          <a:stretch/>
        </p:blipFill>
        <p:spPr>
          <a:xfrm>
            <a:off x="8589372" y="1420733"/>
            <a:ext cx="3071543" cy="233934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rgbClr val="FF0000"/>
                </a:solidFill>
              </a:rPr>
              <a:t>one</a:t>
            </a:r>
            <a:r>
              <a:rPr lang="en-US" altLang="ko-KR" sz="3200" dirty="0" smtClean="0">
                <a:solidFill>
                  <a:schemeClr val="bg1"/>
                </a:solidFill>
              </a:rPr>
              <a:t> row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0985" y="847702"/>
            <a:ext cx="3549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[</a:t>
            </a:r>
            <a:r>
              <a:rPr lang="en-US" altLang="ko-KR" sz="2000" dirty="0" smtClean="0"/>
              <a:t>index 10, column </a:t>
            </a:r>
            <a:r>
              <a:rPr lang="ko-KR" altLang="en-US" sz="2000" dirty="0" smtClean="0"/>
              <a:t>전체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60851" y="1545629"/>
            <a:ext cx="2916183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slicing (</a:t>
            </a:r>
            <a:r>
              <a:rPr lang="ko-KR" altLang="en-US" dirty="0" smtClean="0">
                <a:solidFill>
                  <a:srgbClr val="3333FF"/>
                </a:solidFill>
              </a:rPr>
              <a:t>전체 </a:t>
            </a:r>
            <a:r>
              <a:rPr lang="en-US" altLang="ko-KR" dirty="0" smtClean="0">
                <a:solidFill>
                  <a:srgbClr val="3333FF"/>
                </a:solidFill>
              </a:rPr>
              <a:t>column </a:t>
            </a:r>
            <a:r>
              <a:rPr lang="ko-KR" altLang="en-US" dirty="0" smtClean="0">
                <a:solidFill>
                  <a:srgbClr val="3333FF"/>
                </a:solidFill>
              </a:rPr>
              <a:t>선택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cxnSp>
        <p:nvCxnSpPr>
          <p:cNvPr id="14" name="직선 화살표 연결선 13"/>
          <p:cNvCxnSpPr>
            <a:stCxn id="5" idx="1"/>
          </p:cNvCxnSpPr>
          <p:nvPr/>
        </p:nvCxnSpPr>
        <p:spPr>
          <a:xfrm flipH="1" flipV="1">
            <a:off x="2629681" y="1212357"/>
            <a:ext cx="531170" cy="517938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32" y="847702"/>
            <a:ext cx="2453135" cy="376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아래쪽 화살표 16"/>
          <p:cNvSpPr/>
          <p:nvPr/>
        </p:nvSpPr>
        <p:spPr>
          <a:xfrm>
            <a:off x="282342" y="1257195"/>
            <a:ext cx="2641825" cy="965549"/>
          </a:xfrm>
          <a:prstGeom prst="downArrow">
            <a:avLst>
              <a:gd name="adj1" fmla="val 71535"/>
              <a:gd name="adj2" fmla="val 1442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333FF"/>
                </a:solidFill>
              </a:rPr>
              <a:t>뒤에 </a:t>
            </a:r>
            <a:r>
              <a:rPr lang="en-US" altLang="ko-KR" b="1" dirty="0" smtClean="0">
                <a:solidFill>
                  <a:srgbClr val="3333FF"/>
                </a:solidFill>
              </a:rPr>
              <a:t>column</a:t>
            </a:r>
          </a:p>
          <a:p>
            <a:pPr algn="ctr"/>
            <a:r>
              <a:rPr lang="ko-KR" altLang="en-US" b="1" dirty="0" smtClean="0">
                <a:solidFill>
                  <a:srgbClr val="3333FF"/>
                </a:solidFill>
              </a:rPr>
              <a:t>부분은 주로 생략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1032" y="2974206"/>
            <a:ext cx="4214638" cy="2146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065" y="3528121"/>
            <a:ext cx="3339654" cy="18630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" y="1262850"/>
            <a:ext cx="11783264" cy="15099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6" y="2888450"/>
            <a:ext cx="3040739" cy="2502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08210" y="3103560"/>
            <a:ext cx="654051" cy="22046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08210" y="539115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37709" y="4860506"/>
            <a:ext cx="1058014" cy="44767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loc</a:t>
            </a:r>
            <a:r>
              <a:rPr lang="ko-KR" altLang="en-US" sz="3200" dirty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>
                <a:solidFill>
                  <a:srgbClr val="FF0000"/>
                </a:solidFill>
              </a:rPr>
              <a:t>one</a:t>
            </a:r>
            <a:r>
              <a:rPr lang="en-US" altLang="ko-KR" sz="3200" dirty="0">
                <a:solidFill>
                  <a:schemeClr val="bg1"/>
                </a:solidFill>
              </a:rPr>
              <a:t> row </a:t>
            </a:r>
            <a:r>
              <a:rPr lang="ko-KR" altLang="en-US" sz="3200" dirty="0">
                <a:solidFill>
                  <a:schemeClr val="bg1"/>
                </a:solidFill>
              </a:rPr>
              <a:t>선택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en-US" altLang="ko-KR" sz="3200" dirty="0" err="1">
                <a:solidFill>
                  <a:schemeClr val="bg1"/>
                </a:solidFill>
              </a:rPr>
              <a:t>dtype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주의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5312"/>
          <a:stretch/>
        </p:blipFill>
        <p:spPr>
          <a:xfrm>
            <a:off x="5322204" y="3176336"/>
            <a:ext cx="1700560" cy="42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98437" y="982815"/>
            <a:ext cx="3763963" cy="3165323"/>
            <a:chOff x="1524000" y="1357021"/>
            <a:chExt cx="3763963" cy="3165323"/>
          </a:xfrm>
        </p:grpSpPr>
        <p:sp>
          <p:nvSpPr>
            <p:cNvPr id="7" name="TextBox 6"/>
            <p:cNvSpPr txBox="1"/>
            <p:nvPr/>
          </p:nvSpPr>
          <p:spPr>
            <a:xfrm>
              <a:off x="1666336" y="1357021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3763963" cy="2687194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15281" y="4020184"/>
            <a:ext cx="34852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type: 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dataframe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</a:t>
            </a:r>
            <a:r>
              <a:rPr lang="ko-KR" altLang="en-US" sz="2400" dirty="0" smtClean="0"/>
              <a:t>선택</a:t>
            </a:r>
            <a:r>
              <a:rPr lang="ko-KR" altLang="en-US" sz="2400" dirty="0"/>
              <a:t>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Column: </a:t>
            </a:r>
            <a:r>
              <a:rPr lang="ko-KR" altLang="en-US" sz="2400" dirty="0" smtClean="0"/>
              <a:t>그대로 유지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dtype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그대로 유지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68162" y="1383499"/>
            <a:ext cx="4059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특정 </a:t>
            </a:r>
            <a:r>
              <a:rPr lang="en-US" altLang="ko-KR" sz="2800" dirty="0" smtClean="0"/>
              <a:t>index </a:t>
            </a:r>
            <a:r>
              <a:rPr lang="ko-KR" altLang="en-US" sz="2800" dirty="0" smtClean="0"/>
              <a:t>범위를 선택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,</a:t>
            </a:r>
            <a:r>
              <a:rPr lang="ko-KR" altLang="en-US" sz="2800" b="1" dirty="0" smtClean="0"/>
              <a:t>경계포함주의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06" y="1383499"/>
            <a:ext cx="2635937" cy="22360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555" t="980" r="1"/>
          <a:stretch/>
        </p:blipFill>
        <p:spPr>
          <a:xfrm>
            <a:off x="496741" y="1611629"/>
            <a:ext cx="3242880" cy="246983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row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 </a:t>
            </a:r>
            <a:r>
              <a:rPr lang="en-US" altLang="ko-KR" sz="3200" dirty="0" smtClean="0">
                <a:solidFill>
                  <a:schemeClr val="bg1"/>
                </a:solidFill>
              </a:rPr>
              <a:t>(slicing)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55600" y="982816"/>
            <a:ext cx="3754438" cy="3270098"/>
            <a:chOff x="1524000" y="1357021"/>
            <a:chExt cx="4229100" cy="3424529"/>
          </a:xfrm>
        </p:grpSpPr>
        <p:sp>
          <p:nvSpPr>
            <p:cNvPr id="7" name="TextBox 6"/>
            <p:cNvSpPr txBox="1"/>
            <p:nvPr/>
          </p:nvSpPr>
          <p:spPr>
            <a:xfrm>
              <a:off x="1666336" y="1357021"/>
              <a:ext cx="75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accent5">
                      <a:lumMod val="50000"/>
                    </a:schemeClr>
                  </a:solidFill>
                </a:rPr>
                <a:t>df1</a:t>
              </a:r>
              <a:endParaRPr lang="ko-KR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24000" y="1835150"/>
              <a:ext cx="4229100" cy="2946400"/>
            </a:xfrm>
            <a:prstGeom prst="roundRect">
              <a:avLst>
                <a:gd name="adj" fmla="val 7389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27625" y="3984583"/>
            <a:ext cx="3437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type: 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dataframe</a:t>
            </a:r>
            <a:endParaRPr lang="en-US" altLang="ko-KR" sz="2400" dirty="0" smtClean="0">
              <a:solidFill>
                <a:srgbClr val="3333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Index: </a:t>
            </a:r>
            <a:r>
              <a:rPr lang="ko-KR" altLang="en-US" sz="2400" dirty="0" smtClean="0"/>
              <a:t>선택</a:t>
            </a:r>
            <a:r>
              <a:rPr lang="ko-KR" altLang="en-US" sz="2400" dirty="0"/>
              <a:t>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index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Column: </a:t>
            </a:r>
            <a:r>
              <a:rPr lang="ko-KR" altLang="en-US" sz="2400" dirty="0" smtClean="0"/>
              <a:t>그대로 유지</a:t>
            </a:r>
            <a:endParaRPr lang="en-US" altLang="ko-KR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 smtClean="0"/>
              <a:t>dtype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그대로 유지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46" y="1460944"/>
            <a:ext cx="3882810" cy="24082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5156" y="1623523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3333FF"/>
                </a:solidFill>
              </a:rPr>
              <a:t>(</a:t>
            </a:r>
            <a:r>
              <a:rPr lang="ko-KR" altLang="en-US" sz="2800" dirty="0" smtClean="0">
                <a:solidFill>
                  <a:srgbClr val="3333FF"/>
                </a:solidFill>
              </a:rPr>
              <a:t>특정 </a:t>
            </a:r>
            <a:r>
              <a:rPr lang="en-US" altLang="ko-KR" sz="2800" dirty="0" smtClean="0">
                <a:solidFill>
                  <a:srgbClr val="3333FF"/>
                </a:solidFill>
              </a:rPr>
              <a:t>index </a:t>
            </a:r>
            <a:r>
              <a:rPr lang="ko-KR" altLang="en-US" sz="2800" dirty="0" smtClean="0">
                <a:solidFill>
                  <a:srgbClr val="3333FF"/>
                </a:solidFill>
              </a:rPr>
              <a:t>리스트</a:t>
            </a:r>
            <a:r>
              <a:rPr lang="en-US" altLang="ko-KR" sz="2800" dirty="0" smtClean="0">
                <a:solidFill>
                  <a:srgbClr val="3333FF"/>
                </a:solidFill>
              </a:rPr>
              <a:t>)</a:t>
            </a:r>
            <a:endParaRPr lang="ko-KR" altLang="en-US" sz="2800" dirty="0">
              <a:solidFill>
                <a:srgbClr val="3333F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555" t="980" r="1"/>
          <a:stretch/>
        </p:blipFill>
        <p:spPr>
          <a:xfrm>
            <a:off x="496741" y="1611629"/>
            <a:ext cx="3242880" cy="2469833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row</a:t>
            </a:r>
            <a:r>
              <a:rPr lang="en-US" altLang="ko-KR" sz="3200" dirty="0" smtClean="0">
                <a:solidFill>
                  <a:srgbClr val="FF0000"/>
                </a:solidFill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 </a:t>
            </a:r>
            <a:r>
              <a:rPr lang="en-US" altLang="ko-KR" sz="3200" dirty="0" smtClean="0">
                <a:solidFill>
                  <a:schemeClr val="bg1"/>
                </a:solidFill>
              </a:rPr>
              <a:t>(fancy index)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425" y="816520"/>
            <a:ext cx="1003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Index </a:t>
            </a:r>
            <a:r>
              <a:rPr lang="ko-KR" altLang="en-US" sz="2400" dirty="0" smtClean="0"/>
              <a:t>대신에 </a:t>
            </a:r>
            <a:r>
              <a:rPr lang="en-US" altLang="ko-KR" sz="2400" dirty="0" smtClean="0"/>
              <a:t>integer location</a:t>
            </a:r>
            <a:r>
              <a:rPr lang="ko-KR" altLang="en-US" sz="2400" dirty="0" smtClean="0"/>
              <a:t>을 사용한다는 것을 제외하면 거의 동일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9" y="1682242"/>
            <a:ext cx="6371855" cy="26662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105" y="1410876"/>
            <a:ext cx="3783495" cy="5320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408971" y="3041044"/>
            <a:ext cx="3744615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특정 </a:t>
            </a:r>
            <a:r>
              <a:rPr lang="en-US" altLang="ko-KR" dirty="0" smtClean="0"/>
              <a:t>integer location </a:t>
            </a:r>
            <a:r>
              <a:rPr lang="ko-KR" altLang="en-US" dirty="0" smtClean="0"/>
              <a:t>범위를 선택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경계포함</a:t>
            </a:r>
            <a:r>
              <a:rPr lang="en-US" altLang="ko-KR" dirty="0" smtClean="0"/>
              <a:t>X</a:t>
            </a:r>
            <a:r>
              <a:rPr lang="ko-KR" altLang="en-US" dirty="0" smtClean="0"/>
              <a:t>주의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2" idx="1"/>
          </p:cNvCxnSpPr>
          <p:nvPr/>
        </p:nvCxnSpPr>
        <p:spPr>
          <a:xfrm>
            <a:off x="2775825" y="3364210"/>
            <a:ext cx="6331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iloc</a:t>
            </a:r>
            <a:r>
              <a:rPr lang="ko-KR" altLang="en-US" sz="3200" dirty="0" smtClean="0">
                <a:solidFill>
                  <a:schemeClr val="bg1"/>
                </a:solidFill>
              </a:rPr>
              <a:t>을 활용한 특정 </a:t>
            </a:r>
            <a:r>
              <a:rPr lang="en-US" altLang="ko-KR" sz="3200" dirty="0" smtClean="0">
                <a:solidFill>
                  <a:schemeClr val="bg1"/>
                </a:solidFill>
              </a:rPr>
              <a:t>row(s) </a:t>
            </a:r>
            <a:r>
              <a:rPr lang="ko-KR" altLang="en-US" sz="3200" dirty="0" smtClean="0">
                <a:solidFill>
                  <a:schemeClr val="bg1"/>
                </a:solidFill>
              </a:rPr>
              <a:t>선택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681</Words>
  <Application>Microsoft Office PowerPoint</Application>
  <PresentationFormat>와이드스크린</PresentationFormat>
  <Paragraphs>119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Wingdings</vt:lpstr>
      <vt:lpstr>Office 테마</vt:lpstr>
      <vt:lpstr>2022년 1학기 파이썬데이터분석</vt:lpstr>
      <vt:lpstr>12 주차</vt:lpstr>
      <vt:lpstr>DataFrame selection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DataFrame Boolean selection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1260</cp:revision>
  <dcterms:created xsi:type="dcterms:W3CDTF">2017-09-01T05:40:26Z</dcterms:created>
  <dcterms:modified xsi:type="dcterms:W3CDTF">2022-05-20T02:04:34Z</dcterms:modified>
</cp:coreProperties>
</file>