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311" r:id="rId2"/>
    <p:sldId id="1328" r:id="rId3"/>
    <p:sldId id="1290" r:id="rId4"/>
    <p:sldId id="1291" r:id="rId5"/>
    <p:sldId id="1292" r:id="rId6"/>
    <p:sldId id="1294" r:id="rId7"/>
    <p:sldId id="1295" r:id="rId8"/>
    <p:sldId id="1296" r:id="rId9"/>
    <p:sldId id="1300" r:id="rId10"/>
    <p:sldId id="1301" r:id="rId11"/>
    <p:sldId id="1303" r:id="rId12"/>
    <p:sldId id="1304" r:id="rId13"/>
    <p:sldId id="1305" r:id="rId14"/>
    <p:sldId id="1306" r:id="rId15"/>
    <p:sldId id="1307" r:id="rId16"/>
    <p:sldId id="1308" r:id="rId17"/>
    <p:sldId id="1312" r:id="rId18"/>
    <p:sldId id="1313" r:id="rId19"/>
    <p:sldId id="1314" r:id="rId20"/>
    <p:sldId id="1315" r:id="rId21"/>
    <p:sldId id="1318" r:id="rId22"/>
    <p:sldId id="1319" r:id="rId23"/>
    <p:sldId id="1320" r:id="rId24"/>
    <p:sldId id="1321" r:id="rId25"/>
    <p:sldId id="1323" r:id="rId26"/>
    <p:sldId id="1324" r:id="rId27"/>
    <p:sldId id="1325" r:id="rId28"/>
    <p:sldId id="1326" r:id="rId29"/>
    <p:sldId id="132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2" autoAdjust="0"/>
    <p:restoredTop sz="85245" autoAdjust="0"/>
  </p:normalViewPr>
  <p:slideViewPr>
    <p:cSldViewPr snapToGrid="0">
      <p:cViewPr varScale="1">
        <p:scale>
          <a:sx n="99" d="100"/>
          <a:sy n="99" d="100"/>
        </p:scale>
        <p:origin x="312" y="39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2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2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322" y="779814"/>
            <a:ext cx="9982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map</a:t>
            </a:r>
            <a:r>
              <a:rPr lang="ko-KR" altLang="en-US" sz="2400" dirty="0" smtClean="0"/>
              <a:t>을 사용하면 </a:t>
            </a:r>
            <a:r>
              <a:rPr lang="en-US" sz="2400" dirty="0" smtClean="0"/>
              <a:t>Series</a:t>
            </a:r>
            <a:r>
              <a:rPr lang="ko-KR" altLang="en-US" sz="2400" dirty="0"/>
              <a:t>의</a:t>
            </a:r>
            <a:r>
              <a:rPr lang="en-US" sz="2400" dirty="0"/>
              <a:t> </a:t>
            </a:r>
            <a:r>
              <a:rPr lang="ko-KR" altLang="en-US" sz="2400" dirty="0"/>
              <a:t>각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element</a:t>
            </a:r>
            <a:r>
              <a:rPr lang="ko-KR" altLang="en-US" sz="2400" dirty="0" smtClean="0"/>
              <a:t>에 특정 함수를 적용할 수 있음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사용 방법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sr1.map(f1)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sr1: Series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, f1</a:t>
            </a:r>
            <a:r>
              <a:rPr lang="ko-KR" altLang="en-US" sz="2400" dirty="0" smtClean="0"/>
              <a:t>은 특정 함수</a:t>
            </a:r>
            <a:endParaRPr lang="en-US" altLang="ko-KR" sz="24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8297040" y="1668454"/>
            <a:ext cx="2076450" cy="4867275"/>
            <a:chOff x="7250560" y="1912294"/>
            <a:chExt cx="2076450" cy="4867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0560" y="1912294"/>
              <a:ext cx="2076450" cy="48672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279689" y="21648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(a)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0560" y="45536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23296" y="2730442"/>
            <a:ext cx="6383414" cy="3126278"/>
            <a:chOff x="455202" y="3109820"/>
            <a:chExt cx="6383414" cy="31262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992" y="3109820"/>
              <a:ext cx="4045137" cy="2545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00326" y="488271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(a)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0236" y="525205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202" y="5835988"/>
              <a:ext cx="6383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3333FF"/>
                  </a:solidFill>
                </a:rPr>
                <a:t>함수의 </a:t>
              </a:r>
              <a:r>
                <a:rPr lang="en-US" altLang="ko-KR" sz="2000" b="1" dirty="0" smtClean="0">
                  <a:solidFill>
                    <a:srgbClr val="3333FF"/>
                  </a:solidFill>
                </a:rPr>
                <a:t>x parameter</a:t>
              </a:r>
              <a:r>
                <a:rPr lang="ko-KR" altLang="en-US" sz="2000" b="1" dirty="0" smtClean="0">
                  <a:solidFill>
                    <a:srgbClr val="3333FF"/>
                  </a:solidFill>
                </a:rPr>
                <a:t>에는 </a:t>
              </a:r>
              <a:r>
                <a:rPr lang="en-US" altLang="ko-KR" sz="2000" b="1" dirty="0" smtClean="0">
                  <a:solidFill>
                    <a:srgbClr val="3333FF"/>
                  </a:solidFill>
                </a:rPr>
                <a:t>Series</a:t>
              </a:r>
              <a:r>
                <a:rPr lang="ko-KR" altLang="en-US" sz="2000" b="1" dirty="0" smtClean="0">
                  <a:solidFill>
                    <a:srgbClr val="3333FF"/>
                  </a:solidFill>
                </a:rPr>
                <a:t>의 각 </a:t>
              </a:r>
              <a:r>
                <a:rPr lang="en-US" altLang="ko-KR" sz="2000" b="1" dirty="0" smtClean="0">
                  <a:solidFill>
                    <a:srgbClr val="3333FF"/>
                  </a:solidFill>
                </a:rPr>
                <a:t>element</a:t>
              </a:r>
              <a:r>
                <a:rPr lang="ko-KR" altLang="en-US" sz="2000" b="1" dirty="0" smtClean="0">
                  <a:solidFill>
                    <a:srgbClr val="3333FF"/>
                  </a:solidFill>
                </a:rPr>
                <a:t>가 입력</a:t>
              </a:r>
              <a:endParaRPr lang="en-US" sz="2000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map for series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16979" y="1480898"/>
            <a:ext cx="3295650" cy="3581400"/>
            <a:chOff x="879539" y="2079070"/>
            <a:chExt cx="3295650" cy="35814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539" y="2079070"/>
              <a:ext cx="3295650" cy="3581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96140" y="496052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(a)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268" y="5291138"/>
              <a:ext cx="49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895999" y="958920"/>
            <a:ext cx="2247900" cy="4838700"/>
            <a:chOff x="7520079" y="948760"/>
            <a:chExt cx="2247900" cy="48387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0079" y="948760"/>
              <a:ext cx="2247900" cy="48387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49208" y="11115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(a)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0079" y="350043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3998" y="867337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여러 라인으로 이루어진 함수</a:t>
            </a:r>
            <a:endParaRPr 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map for 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예제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0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0463" y="736555"/>
            <a:ext cx="12236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간단한 함수는 </a:t>
            </a:r>
            <a:r>
              <a:rPr lang="en-US" altLang="ko-KR" sz="2000" dirty="0" smtClean="0"/>
              <a:t>lambda</a:t>
            </a:r>
            <a:r>
              <a:rPr lang="ko-KR" altLang="en-US" sz="2000" dirty="0"/>
              <a:t>를 활용하여 바로 함수 정의가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사칙연산 수준의 간단한 </a:t>
            </a:r>
            <a:r>
              <a:rPr lang="en-US" altLang="ko-KR" sz="2000" dirty="0" smtClean="0"/>
              <a:t>operation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Series</a:t>
            </a:r>
            <a:r>
              <a:rPr lang="ko-KR" altLang="en-US" sz="2000" dirty="0" smtClean="0"/>
              <a:t>객체에 직접 </a:t>
            </a:r>
            <a:r>
              <a:rPr lang="en-US" altLang="ko-KR" sz="2000" dirty="0" smtClean="0"/>
              <a:t>operation </a:t>
            </a:r>
            <a:r>
              <a:rPr lang="ko-KR" altLang="en-US" sz="2000" dirty="0" smtClean="0"/>
              <a:t>적용가능 </a:t>
            </a:r>
            <a:r>
              <a:rPr lang="en-US" altLang="ko-KR" sz="2000" dirty="0" smtClean="0"/>
              <a:t>(broadcasting for Series)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1" y="1825677"/>
            <a:ext cx="1806683" cy="2094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831011" y="148451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#1, #2, #3 </a:t>
            </a:r>
            <a:r>
              <a:rPr lang="ko-KR" altLang="en-US" dirty="0" smtClean="0">
                <a:solidFill>
                  <a:srgbClr val="3333FF"/>
                </a:solidFill>
              </a:rPr>
              <a:t>결과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709158" y="3257908"/>
            <a:ext cx="958789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오른쪽 화살표 19"/>
          <p:cNvSpPr/>
          <p:nvPr/>
        </p:nvSpPr>
        <p:spPr>
          <a:xfrm>
            <a:off x="6709159" y="6116715"/>
            <a:ext cx="958789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11" y="4538657"/>
            <a:ext cx="1910666" cy="2223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831011" y="417435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#1, #2, #3 </a:t>
            </a:r>
            <a:r>
              <a:rPr lang="ko-KR" altLang="en-US" dirty="0" smtClean="0">
                <a:solidFill>
                  <a:srgbClr val="3333FF"/>
                </a:solidFill>
              </a:rPr>
              <a:t>결과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62" y="1497167"/>
            <a:ext cx="6280187" cy="2587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22" y="4176526"/>
            <a:ext cx="6286197" cy="2585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map for series, lambda </a:t>
            </a:r>
            <a:r>
              <a:rPr lang="ko-KR" altLang="en-US" sz="3200" dirty="0" smtClean="0">
                <a:solidFill>
                  <a:schemeClr val="bg1"/>
                </a:solidFill>
              </a:rPr>
              <a:t>사용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1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0846" y="858520"/>
            <a:ext cx="9873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아래와 같이 여러 라인 필요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함수를 적용하려면 </a:t>
            </a:r>
            <a:r>
              <a:rPr lang="en-US" altLang="ko-KR" sz="2400" dirty="0" smtClean="0">
                <a:solidFill>
                  <a:srgbClr val="3333FF"/>
                </a:solidFill>
              </a:rPr>
              <a:t>lambda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>
                <a:solidFill>
                  <a:srgbClr val="3333FF"/>
                </a:solidFill>
              </a:rPr>
              <a:t>Series</a:t>
            </a:r>
            <a:r>
              <a:rPr lang="ko-KR" altLang="en-US" sz="2400" dirty="0" smtClean="0">
                <a:solidFill>
                  <a:srgbClr val="3333FF"/>
                </a:solidFill>
              </a:rPr>
              <a:t>에 직접 </a:t>
            </a:r>
            <a:r>
              <a:rPr lang="en-US" altLang="ko-KR" sz="2400" dirty="0" smtClean="0">
                <a:solidFill>
                  <a:srgbClr val="3333FF"/>
                </a:solidFill>
              </a:rPr>
              <a:t>operation </a:t>
            </a:r>
            <a:r>
              <a:rPr lang="ko-KR" altLang="en-US" sz="2400" dirty="0" smtClean="0"/>
              <a:t>적용 불가능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전 슬라이드의 </a:t>
            </a:r>
            <a:r>
              <a:rPr lang="en-US" altLang="ko-KR" sz="2400" dirty="0" smtClean="0"/>
              <a:t>#2, #3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불가능</a:t>
            </a:r>
            <a:r>
              <a:rPr lang="en-US" altLang="ko-KR" sz="2400" dirty="0" smtClean="0"/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7" y="1823569"/>
            <a:ext cx="3295650" cy="35814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map for series, lambda </a:t>
            </a:r>
            <a:r>
              <a:rPr lang="ko-KR" altLang="en-US" sz="3200" dirty="0" smtClean="0">
                <a:solidFill>
                  <a:schemeClr val="bg1"/>
                </a:solidFill>
              </a:rPr>
              <a:t>사용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5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1841" y="977682"/>
            <a:ext cx="1180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map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parameter</a:t>
            </a:r>
            <a:r>
              <a:rPr lang="ko-KR" altLang="en-US" sz="2400" dirty="0" smtClean="0"/>
              <a:t>에 함수 말고 사전을 입력하면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사전에 정의된 대로 </a:t>
            </a:r>
            <a:r>
              <a:rPr lang="en-US" altLang="ko-KR" sz="2400" dirty="0" smtClean="0"/>
              <a:t>replace </a:t>
            </a:r>
            <a:r>
              <a:rPr lang="ko-KR" altLang="en-US" sz="2400" dirty="0" smtClean="0"/>
              <a:t>실행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37" y="1625496"/>
            <a:ext cx="3200372" cy="12337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0410"/>
          <a:stretch/>
        </p:blipFill>
        <p:spPr>
          <a:xfrm>
            <a:off x="6059488" y="1615533"/>
            <a:ext cx="2010293" cy="2201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0349" y="227242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사전에 정의되지</a:t>
            </a:r>
            <a:endParaRPr lang="en-US" altLang="ko-KR" dirty="0" smtClean="0"/>
          </a:p>
          <a:p>
            <a:r>
              <a:rPr lang="ko-KR" altLang="en-US" dirty="0" smtClean="0"/>
              <a:t>않는 값은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780" y="4301471"/>
            <a:ext cx="2137102" cy="2266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824" y="4125020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3333FF"/>
                </a:solidFill>
              </a:rPr>
              <a:t>cf</a:t>
            </a:r>
            <a:r>
              <a:rPr lang="en-US" altLang="ko-KR" dirty="0" smtClean="0">
                <a:solidFill>
                  <a:srgbClr val="3333FF"/>
                </a:solidFill>
              </a:rPr>
              <a:t>) replace </a:t>
            </a:r>
            <a:r>
              <a:rPr lang="ko-KR" altLang="en-US" dirty="0" smtClean="0">
                <a:solidFill>
                  <a:srgbClr val="3333FF"/>
                </a:solidFill>
              </a:rPr>
              <a:t>함수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226342" y="2000518"/>
            <a:ext cx="1704512" cy="543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오른쪽 화살표 12"/>
          <p:cNvSpPr/>
          <p:nvPr/>
        </p:nvSpPr>
        <p:spPr>
          <a:xfrm>
            <a:off x="6528837" y="4778410"/>
            <a:ext cx="1402101" cy="397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map for series, </a:t>
            </a:r>
            <a:r>
              <a:rPr lang="ko-KR" altLang="en-US" sz="3200" dirty="0" smtClean="0">
                <a:solidFill>
                  <a:schemeClr val="bg1"/>
                </a:solidFill>
              </a:rPr>
              <a:t>사전 사용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824" y="4531052"/>
            <a:ext cx="5490171" cy="1078014"/>
            <a:chOff x="899824" y="4531052"/>
            <a:chExt cx="5490171" cy="107801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824" y="4531052"/>
              <a:ext cx="5490171" cy="10780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4960" y="5321050"/>
              <a:ext cx="2989315" cy="227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66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map for series </a:t>
            </a:r>
            <a:r>
              <a:rPr lang="ko-KR" altLang="en-US" sz="3200" dirty="0" smtClean="0">
                <a:solidFill>
                  <a:schemeClr val="bg1"/>
                </a:solidFill>
              </a:rPr>
              <a:t>활용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" y="804031"/>
            <a:ext cx="4999153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2566"/>
          <a:stretch/>
        </p:blipFill>
        <p:spPr>
          <a:xfrm>
            <a:off x="5700408" y="804031"/>
            <a:ext cx="6352161" cy="5948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159692" y="2928026"/>
            <a:ext cx="408561" cy="62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7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029" y="945457"/>
            <a:ext cx="1102853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“pandas_data3.txt”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으로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읽어드린 후에</a:t>
            </a:r>
            <a:r>
              <a:rPr lang="en-US" altLang="ko-KR" sz="2000" dirty="0" smtClean="0"/>
              <a:t>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final_norm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column </a:t>
            </a:r>
            <a:r>
              <a:rPr lang="ko-KR" altLang="en-US" sz="2000" dirty="0" smtClean="0"/>
              <a:t>을 만들어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final*0.5</a:t>
            </a:r>
            <a:r>
              <a:rPr lang="ko-KR" altLang="en-US" sz="2000" dirty="0" smtClean="0"/>
              <a:t>를 곱한 점수를 넣으시오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mid_grade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column </a:t>
            </a:r>
            <a:r>
              <a:rPr lang="ko-KR" altLang="en-US" sz="2000" dirty="0" smtClean="0"/>
              <a:t>만들어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mid </a:t>
            </a:r>
            <a:r>
              <a:rPr lang="ko-KR" altLang="en-US" sz="2000" dirty="0" smtClean="0"/>
              <a:t>점수가 </a:t>
            </a:r>
            <a:r>
              <a:rPr lang="en-US" altLang="ko-KR" sz="2000" dirty="0" smtClean="0"/>
              <a:t>25</a:t>
            </a:r>
            <a:r>
              <a:rPr lang="ko-KR" altLang="en-US" sz="2000" dirty="0" smtClean="0"/>
              <a:t>점 이상 </a:t>
            </a:r>
            <a:r>
              <a:rPr lang="en-US" altLang="ko-KR" sz="2000" dirty="0" smtClean="0"/>
              <a:t>A, 20</a:t>
            </a:r>
            <a:r>
              <a:rPr lang="ko-KR" altLang="en-US" sz="2000" dirty="0" smtClean="0"/>
              <a:t>점 이상 </a:t>
            </a:r>
            <a:r>
              <a:rPr lang="en-US" altLang="ko-KR" sz="2000" dirty="0" smtClean="0"/>
              <a:t>B, </a:t>
            </a:r>
            <a:r>
              <a:rPr lang="ko-KR" altLang="en-US" sz="2000" dirty="0" smtClean="0"/>
              <a:t>나머지는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를 넣으시오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“senior” column</a:t>
            </a:r>
            <a:r>
              <a:rPr lang="ko-KR" altLang="en-US" sz="2000" dirty="0" smtClean="0"/>
              <a:t>을 만들어서 </a:t>
            </a:r>
            <a:r>
              <a:rPr lang="en-US" altLang="ko-KR" sz="2000" dirty="0" smtClean="0"/>
              <a:t>1,2</a:t>
            </a:r>
            <a:r>
              <a:rPr lang="ko-KR" altLang="en-US" sz="2000" dirty="0" smtClean="0"/>
              <a:t>학년은 </a:t>
            </a:r>
            <a:r>
              <a:rPr lang="en-US" altLang="ko-KR" sz="2000" dirty="0" smtClean="0"/>
              <a:t>False, 3,4</a:t>
            </a:r>
            <a:r>
              <a:rPr lang="ko-KR" altLang="en-US" sz="2000" dirty="0" smtClean="0"/>
              <a:t>학년은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넣으시오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/>
              <a:t>“year“ column</a:t>
            </a:r>
            <a:r>
              <a:rPr lang="ko-KR" altLang="en-US" sz="2000" dirty="0" smtClean="0"/>
              <a:t>의 값을 </a:t>
            </a:r>
            <a:r>
              <a:rPr lang="en-US" altLang="ko-KR" sz="2000" dirty="0" smtClean="0"/>
              <a:t>1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first, 2</a:t>
            </a:r>
            <a:r>
              <a:rPr lang="en-US" altLang="ko-KR" sz="2000" dirty="0" smtClean="0">
                <a:sym typeface="Wingdings" panose="05000000000000000000" pitchFamily="2" charset="2"/>
              </a:rPr>
              <a:t>second, 3 third, 4 fourth</a:t>
            </a:r>
            <a:r>
              <a:rPr lang="ko-KR" altLang="en-US" sz="2000" dirty="0" smtClean="0">
                <a:sym typeface="Wingdings" panose="05000000000000000000" pitchFamily="2" charset="2"/>
              </a:rPr>
              <a:t>로 </a:t>
            </a:r>
            <a:r>
              <a:rPr lang="ko-KR" altLang="en-US" sz="2000" dirty="0" err="1" smtClean="0">
                <a:sym typeface="Wingdings" panose="05000000000000000000" pitchFamily="2" charset="2"/>
              </a:rPr>
              <a:t>바꾸시오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err="1" smtClean="0">
                <a:sym typeface="Wingdings" panose="05000000000000000000" pitchFamily="2" charset="2"/>
              </a:rPr>
              <a:t>mid_HL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colum</a:t>
            </a:r>
            <a:r>
              <a:rPr lang="ko-KR" altLang="en-US" sz="2000" dirty="0" smtClean="0">
                <a:sym typeface="Wingdings" panose="05000000000000000000" pitchFamily="2" charset="2"/>
              </a:rPr>
              <a:t>을 만들어서</a:t>
            </a:r>
            <a:r>
              <a:rPr lang="en-US" altLang="ko-KR" sz="2000" dirty="0" smtClean="0">
                <a:sym typeface="Wingdings" panose="05000000000000000000" pitchFamily="2" charset="2"/>
              </a:rPr>
              <a:t>,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1) mid</a:t>
            </a:r>
            <a:r>
              <a:rPr lang="ko-KR" altLang="en-US" sz="2000" dirty="0" smtClean="0">
                <a:sym typeface="Wingdings" panose="05000000000000000000" pitchFamily="2" charset="2"/>
              </a:rPr>
              <a:t>점수의 평균보다 큰 </a:t>
            </a:r>
            <a:r>
              <a:rPr lang="en-US" altLang="ko-KR" sz="2000" dirty="0" smtClean="0">
                <a:sym typeface="Wingdings" panose="05000000000000000000" pitchFamily="2" charset="2"/>
              </a:rPr>
              <a:t>mid</a:t>
            </a:r>
            <a:r>
              <a:rPr lang="ko-KR" altLang="en-US" sz="2000" dirty="0" smtClean="0">
                <a:sym typeface="Wingdings" panose="05000000000000000000" pitchFamily="2" charset="2"/>
              </a:rPr>
              <a:t>점수는 </a:t>
            </a:r>
            <a:r>
              <a:rPr lang="en-US" altLang="ko-KR" sz="2000" dirty="0" smtClean="0">
                <a:sym typeface="Wingdings" panose="05000000000000000000" pitchFamily="2" charset="2"/>
              </a:rPr>
              <a:t>H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2) </a:t>
            </a:r>
            <a:r>
              <a:rPr lang="ko-KR" altLang="en-US" sz="2000" dirty="0" smtClean="0">
                <a:sym typeface="Wingdings" panose="05000000000000000000" pitchFamily="2" charset="2"/>
              </a:rPr>
              <a:t>아니면 </a:t>
            </a:r>
            <a:r>
              <a:rPr lang="en-US" altLang="ko-KR" sz="2000" dirty="0" smtClean="0">
                <a:sym typeface="Wingdings" panose="05000000000000000000" pitchFamily="2" charset="2"/>
              </a:rPr>
              <a:t>L</a:t>
            </a:r>
            <a:r>
              <a:rPr lang="ko-KR" altLang="en-US" sz="2000" dirty="0" smtClean="0">
                <a:sym typeface="Wingdings" panose="05000000000000000000" pitchFamily="2" charset="2"/>
              </a:rPr>
              <a:t>로 넣으시오</a:t>
            </a:r>
            <a:endParaRPr lang="en-US" altLang="ko-KR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953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79" y="2888956"/>
            <a:ext cx="5200688" cy="2862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94" y="748518"/>
            <a:ext cx="11980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apply</a:t>
            </a:r>
            <a:r>
              <a:rPr lang="ko-KR" altLang="en-US" sz="2400" dirty="0" smtClean="0"/>
              <a:t>를 사용하면 </a:t>
            </a:r>
            <a:r>
              <a:rPr lang="en-US" sz="2400" dirty="0" err="1" smtClean="0"/>
              <a:t>dataframe</a:t>
            </a:r>
            <a:r>
              <a:rPr lang="ko-KR" altLang="en-US" sz="2400" dirty="0" smtClean="0"/>
              <a:t>의 각 </a:t>
            </a:r>
            <a:r>
              <a:rPr lang="en-US" altLang="ko-KR" sz="2400" dirty="0" smtClean="0"/>
              <a:t>row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column</a:t>
            </a:r>
            <a:r>
              <a:rPr lang="ko-KR" altLang="en-US" sz="2400" dirty="0" smtClean="0"/>
              <a:t>에 특정 함수를 적용할 수 있음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사용 방법</a:t>
            </a: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df1.apply(f1, axis=0 or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df1: 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객체</a:t>
            </a:r>
            <a:r>
              <a:rPr lang="en-US" altLang="ko-KR" sz="2400" dirty="0" smtClean="0"/>
              <a:t>, f1</a:t>
            </a:r>
            <a:r>
              <a:rPr lang="ko-KR" altLang="en-US" sz="2400" dirty="0" smtClean="0"/>
              <a:t>은 특정 함수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axis=0 or index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ko-KR" altLang="en-US" sz="2400" dirty="0" smtClean="0">
                <a:sym typeface="Wingdings" panose="05000000000000000000" pitchFamily="2" charset="2"/>
              </a:rPr>
              <a:t>각</a:t>
            </a:r>
            <a:r>
              <a:rPr lang="en-US" altLang="ko-KR" sz="2400" dirty="0" smtClean="0">
                <a:sym typeface="Wingdings" panose="05000000000000000000" pitchFamily="2" charset="2"/>
              </a:rPr>
              <a:t> column, axis=1 or columns</a:t>
            </a:r>
            <a:r>
              <a:rPr lang="ko-KR" altLang="en-US" sz="2400" dirty="0" smtClean="0">
                <a:sym typeface="Wingdings" panose="05000000000000000000" pitchFamily="2" charset="2"/>
              </a:rPr>
              <a:t>각 </a:t>
            </a:r>
            <a:r>
              <a:rPr lang="en-US" altLang="ko-KR" sz="2400" dirty="0" smtClean="0">
                <a:sym typeface="Wingdings" panose="05000000000000000000" pitchFamily="2" charset="2"/>
              </a:rPr>
              <a:t>row</a:t>
            </a:r>
            <a:r>
              <a:rPr lang="ko-KR" altLang="en-US" sz="2400" dirty="0" smtClean="0">
                <a:sym typeface="Wingdings" panose="05000000000000000000" pitchFamily="2" charset="2"/>
              </a:rPr>
              <a:t>에 적용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6372" y="33515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775" y="466423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836" y="5357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>
            <a:off x="1704196" y="4662155"/>
            <a:ext cx="130759" cy="49704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1704196" y="5357320"/>
            <a:ext cx="199483" cy="3693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9086361" y="2752199"/>
            <a:ext cx="2902731" cy="3630514"/>
            <a:chOff x="8984761" y="2675670"/>
            <a:chExt cx="2902731" cy="36305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4761" y="2675670"/>
              <a:ext cx="2902731" cy="25056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29476" y="27613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(a)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65036" y="413543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(b)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2081" y="5260215"/>
              <a:ext cx="2039437" cy="104596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346316" y="543311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(c)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7611" y="6088122"/>
            <a:ext cx="9762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333FF"/>
                </a:solidFill>
              </a:rPr>
              <a:t>함수의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x parameter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에는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Series (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dataframe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의 각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row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또는 각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column)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가 입력</a:t>
            </a:r>
            <a:endParaRPr lang="en-US" altLang="ko-KR" sz="2000" b="1" dirty="0" smtClean="0">
              <a:solidFill>
                <a:srgbClr val="3333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3333FF"/>
                </a:solidFill>
              </a:rPr>
              <a:t>함수의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return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값은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(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보통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)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하나의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scalar 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값</a:t>
            </a:r>
            <a:endParaRPr lang="en-US" altLang="ko-KR" sz="2000" b="1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1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6854" y="875603"/>
            <a:ext cx="538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간단한 함수는 </a:t>
            </a:r>
            <a:r>
              <a:rPr lang="en-US" altLang="ko-KR" sz="2400" dirty="0" smtClean="0"/>
              <a:t>lambda</a:t>
            </a:r>
            <a:r>
              <a:rPr lang="ko-KR" altLang="en-US" sz="2400" dirty="0" smtClean="0"/>
              <a:t>로 정의 가능</a:t>
            </a:r>
            <a:endParaRPr lang="en-US" sz="2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13" y="1393148"/>
            <a:ext cx="6139543" cy="52057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33876" y="31576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왼쪽 중괄호 18"/>
          <p:cNvSpPr/>
          <p:nvPr/>
        </p:nvSpPr>
        <p:spPr>
          <a:xfrm>
            <a:off x="2913236" y="3157680"/>
            <a:ext cx="199483" cy="3693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7990" y="19060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0166" y="39482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50547" y="547923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13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5934" y="717397"/>
            <a:ext cx="10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이미 </a:t>
            </a:r>
            <a:r>
              <a:rPr lang="ko-KR" altLang="en-US" sz="2400" dirty="0" err="1" smtClean="0"/>
              <a:t>정의되어있는</a:t>
            </a:r>
            <a:r>
              <a:rPr lang="ko-KR" altLang="en-US" sz="2400" dirty="0" smtClean="0"/>
              <a:t> 함수가 있으면 함수 바로 사용 가능 </a:t>
            </a:r>
            <a:r>
              <a:rPr lang="en-US" altLang="ko-KR" sz="2400" b="1" dirty="0" smtClean="0">
                <a:solidFill>
                  <a:srgbClr val="3333FF"/>
                </a:solidFill>
              </a:rPr>
              <a:t>(1)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 class</a:t>
            </a:r>
            <a:r>
              <a:rPr lang="ko-KR" altLang="en-US" sz="2400" dirty="0"/>
              <a:t>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맴버함수들도</a:t>
            </a:r>
            <a:r>
              <a:rPr lang="ko-KR" altLang="en-US" sz="2400" dirty="0" smtClean="0"/>
              <a:t> 사용 가능 </a:t>
            </a:r>
            <a:r>
              <a:rPr lang="en-US" altLang="ko-KR" sz="2400" dirty="0" smtClean="0"/>
              <a:t>(d</a:t>
            </a:r>
            <a:r>
              <a:rPr lang="en-US" sz="2400" dirty="0" smtClean="0"/>
              <a:t>efault axis=0) </a:t>
            </a:r>
            <a:r>
              <a:rPr lang="en-US" sz="2400" b="1" dirty="0" smtClean="0">
                <a:solidFill>
                  <a:srgbClr val="3333FF"/>
                </a:solidFill>
              </a:rPr>
              <a:t>(2)</a:t>
            </a:r>
            <a:endParaRPr lang="en-US" sz="2400" b="1" dirty="0">
              <a:solidFill>
                <a:srgbClr val="3333FF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3200" dirty="0" smtClean="0">
                <a:solidFill>
                  <a:schemeClr val="bg1"/>
                </a:solidFill>
              </a:rPr>
              <a:t>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50071"/>
          <a:stretch/>
        </p:blipFill>
        <p:spPr>
          <a:xfrm>
            <a:off x="928823" y="2130965"/>
            <a:ext cx="6286835" cy="33097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9746" r="52376"/>
          <a:stretch/>
        </p:blipFill>
        <p:spPr>
          <a:xfrm>
            <a:off x="8585854" y="2130965"/>
            <a:ext cx="3034584" cy="3376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605" y="45965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745846" y="4269269"/>
            <a:ext cx="265074" cy="102392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48" y="2790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6064" y="30643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6445" y="448263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51986" y="466730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(1)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98985" y="49658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(2)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990"/>
          <a:stretch/>
        </p:blipFill>
        <p:spPr>
          <a:xfrm>
            <a:off x="163801" y="1364144"/>
            <a:ext cx="5754213" cy="2408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134" y="78950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map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34121" y="74978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apply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801" y="3900974"/>
            <a:ext cx="649164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Series</a:t>
            </a:r>
            <a:r>
              <a:rPr lang="ko-KR" altLang="en-US" dirty="0" smtClean="0"/>
              <a:t>에 적용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함수의 </a:t>
            </a:r>
            <a:r>
              <a:rPr lang="en-US" altLang="ko-KR" dirty="0" smtClean="0"/>
              <a:t>x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Series</a:t>
            </a:r>
            <a:r>
              <a:rPr lang="ko-KR" altLang="en-US" b="1" dirty="0" smtClean="0"/>
              <a:t>의 각 </a:t>
            </a:r>
            <a:r>
              <a:rPr lang="en-US" altLang="ko-KR" b="1" dirty="0" smtClean="0"/>
              <a:t>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함수의 결과</a:t>
            </a:r>
            <a:r>
              <a:rPr lang="en-US" altLang="ko-KR" dirty="0" smtClean="0"/>
              <a:t>: scalar (</a:t>
            </a:r>
            <a:r>
              <a:rPr lang="ko-KR" altLang="en-US" dirty="0" smtClean="0"/>
              <a:t>숫자 하나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최종결과</a:t>
            </a:r>
            <a:r>
              <a:rPr lang="en-US" altLang="ko-KR" dirty="0" smtClean="0"/>
              <a:t>: Series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 함수</a:t>
            </a:r>
            <a:r>
              <a:rPr lang="en-US" altLang="ko-KR" dirty="0" smtClean="0"/>
              <a:t>(f1)</a:t>
            </a:r>
            <a:r>
              <a:rPr lang="ko-KR" altLang="en-US" dirty="0" smtClean="0"/>
              <a:t>을 적용한 </a:t>
            </a:r>
            <a:r>
              <a:rPr lang="en-US" altLang="ko-KR" b="1" dirty="0" smtClean="0"/>
              <a:t>series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5450" y="3216909"/>
            <a:ext cx="53581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에 적용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함수의 </a:t>
            </a:r>
            <a:r>
              <a:rPr lang="en-US" altLang="ko-KR" dirty="0"/>
              <a:t>x:</a:t>
            </a:r>
            <a:r>
              <a:rPr lang="ko-KR" altLang="en-US" dirty="0"/>
              <a:t> </a:t>
            </a:r>
            <a:r>
              <a:rPr lang="en-US" altLang="ko-KR" b="1" dirty="0" err="1" smtClean="0"/>
              <a:t>dataframe</a:t>
            </a:r>
            <a:r>
              <a:rPr lang="ko-KR" altLang="en-US" b="1" dirty="0" smtClean="0"/>
              <a:t>의 각 </a:t>
            </a:r>
            <a:r>
              <a:rPr lang="en-US" altLang="ko-KR" b="1" dirty="0" smtClean="0"/>
              <a:t>series</a:t>
            </a:r>
            <a:br>
              <a:rPr lang="en-US" altLang="ko-KR" b="1" dirty="0" smtClean="0"/>
            </a:br>
            <a:r>
              <a:rPr lang="en-US" altLang="ko-KR" dirty="0" smtClean="0"/>
              <a:t>1) axis=0: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column (default)</a:t>
            </a:r>
            <a:br>
              <a:rPr lang="en-US" altLang="ko-KR" dirty="0" smtClean="0"/>
            </a:br>
            <a:r>
              <a:rPr lang="en-US" altLang="ko-KR" dirty="0" smtClean="0"/>
              <a:t>2) axis=1: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row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함수의 결과</a:t>
            </a:r>
            <a:r>
              <a:rPr lang="en-US" altLang="ko-KR" dirty="0" smtClean="0"/>
              <a:t>: scalar (</a:t>
            </a:r>
            <a:r>
              <a:rPr lang="ko-KR" altLang="en-US" dirty="0" smtClean="0"/>
              <a:t>숫자 </a:t>
            </a:r>
            <a:r>
              <a:rPr lang="ko-KR" altLang="en-US" dirty="0"/>
              <a:t>하나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 smtClean="0"/>
              <a:t>최종결과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에 함수</a:t>
            </a:r>
            <a:r>
              <a:rPr lang="en-US" altLang="ko-KR" dirty="0" smtClean="0"/>
              <a:t>(f2)</a:t>
            </a:r>
            <a:r>
              <a:rPr lang="ko-KR" altLang="en-US" dirty="0" smtClean="0"/>
              <a:t>를 적용한 </a:t>
            </a:r>
            <a:r>
              <a:rPr lang="en-US" altLang="ko-KR" b="1" dirty="0" smtClean="0"/>
              <a:t>series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885" y="1324428"/>
            <a:ext cx="3777753" cy="182041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map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vs apply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934" y="812919"/>
            <a:ext cx="775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1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열 별로 짝수들의 합이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배수이면 </a:t>
            </a:r>
            <a:r>
              <a:rPr lang="en-US" altLang="ko-KR" dirty="0" smtClean="0"/>
              <a:t>G, 3</a:t>
            </a:r>
            <a:r>
              <a:rPr lang="ko-KR" altLang="en-US" dirty="0" smtClean="0"/>
              <a:t>배수가 아니면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294" y="5609083"/>
            <a:ext cx="755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함수가 간단히 한 줄로 구현되지 않는 경우는 </a:t>
            </a:r>
            <a:r>
              <a:rPr lang="en-US" altLang="ko-KR" b="1" dirty="0" smtClean="0">
                <a:solidFill>
                  <a:srgbClr val="3333FF"/>
                </a:solidFill>
              </a:rPr>
              <a:t>lambda</a:t>
            </a:r>
            <a:r>
              <a:rPr lang="ko-KR" altLang="en-US" b="1" dirty="0" smtClean="0">
                <a:solidFill>
                  <a:srgbClr val="3333FF"/>
                </a:solidFill>
              </a:rPr>
              <a:t>를 사용할 수 없음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385" y="99761"/>
            <a:ext cx="83218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2800" dirty="0" smtClean="0">
                <a:solidFill>
                  <a:schemeClr val="bg1"/>
                </a:solidFill>
              </a:rPr>
              <a:t> (complicated function)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06" y="1520050"/>
            <a:ext cx="5238788" cy="32528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42" y="275760"/>
            <a:ext cx="3261455" cy="63218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462" y="284166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8932564" y="1631950"/>
            <a:ext cx="484486" cy="35369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728" y="19799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8" y="44439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0770" y="4991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0770" y="56090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92117" y="321575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3257"/>
          <a:stretch/>
        </p:blipFill>
        <p:spPr>
          <a:xfrm>
            <a:off x="815784" y="776340"/>
            <a:ext cx="8628711" cy="28558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69003" r="30326" b="-286"/>
          <a:stretch/>
        </p:blipFill>
        <p:spPr>
          <a:xfrm>
            <a:off x="5860996" y="4024288"/>
            <a:ext cx="5748532" cy="2324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8385" y="99761"/>
            <a:ext cx="121128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2800" dirty="0" smtClean="0">
                <a:solidFill>
                  <a:schemeClr val="bg1"/>
                </a:solidFill>
              </a:rPr>
              <a:t> (</a:t>
            </a:r>
            <a:r>
              <a:rPr lang="ko-KR" altLang="en-US" sz="2800" dirty="0" smtClean="0">
                <a:solidFill>
                  <a:schemeClr val="bg1"/>
                </a:solidFill>
              </a:rPr>
              <a:t>새로운 </a:t>
            </a:r>
            <a:r>
              <a:rPr lang="en-US" altLang="ko-KR" sz="2800" dirty="0" smtClean="0">
                <a:solidFill>
                  <a:schemeClr val="bg1"/>
                </a:solidFill>
              </a:rPr>
              <a:t>column, row </a:t>
            </a:r>
            <a:r>
              <a:rPr lang="ko-KR" altLang="en-US" sz="2800" dirty="0" smtClean="0">
                <a:solidFill>
                  <a:schemeClr val="bg1"/>
                </a:solidFill>
              </a:rPr>
              <a:t>추가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8364" r="54811" b="32618"/>
          <a:stretch/>
        </p:blipFill>
        <p:spPr>
          <a:xfrm>
            <a:off x="698473" y="4024288"/>
            <a:ext cx="3910988" cy="226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23962" y="319091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3199" y="13515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3112" y="4329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0412" y="434026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085" y="4847489"/>
            <a:ext cx="756177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3333FF"/>
                </a:solidFill>
              </a:rPr>
              <a:t>Series </a:t>
            </a:r>
            <a:r>
              <a:rPr lang="ko-KR" altLang="en-US" b="1" dirty="0" smtClean="0">
                <a:solidFill>
                  <a:srgbClr val="3333FF"/>
                </a:solidFill>
              </a:rPr>
              <a:t>형태로 </a:t>
            </a:r>
            <a:r>
              <a:rPr lang="en-US" altLang="ko-KR" b="1" dirty="0" smtClean="0">
                <a:solidFill>
                  <a:srgbClr val="3333FF"/>
                </a:solidFill>
              </a:rPr>
              <a:t>return </a:t>
            </a:r>
            <a:r>
              <a:rPr lang="ko-KR" altLang="en-US" b="1" dirty="0" smtClean="0">
                <a:solidFill>
                  <a:srgbClr val="3333FF"/>
                </a:solidFill>
              </a:rPr>
              <a:t>할 경우 최종 결과의 </a:t>
            </a:r>
            <a:r>
              <a:rPr lang="en-US" altLang="ko-KR" b="1" dirty="0" smtClean="0">
                <a:solidFill>
                  <a:srgbClr val="3333FF"/>
                </a:solidFill>
              </a:rPr>
              <a:t>type</a:t>
            </a:r>
            <a:r>
              <a:rPr lang="ko-KR" altLang="en-US" b="1" dirty="0" smtClean="0">
                <a:solidFill>
                  <a:srgbClr val="3333FF"/>
                </a:solidFill>
              </a:rPr>
              <a:t>은 </a:t>
            </a:r>
            <a:r>
              <a:rPr lang="en-US" altLang="ko-KR" b="1" dirty="0" err="1" smtClean="0">
                <a:solidFill>
                  <a:srgbClr val="3333FF"/>
                </a:solidFill>
              </a:rPr>
              <a:t>dataframe</a:t>
            </a:r>
            <a:endParaRPr lang="en-US" altLang="ko-KR" b="1" dirty="0" smtClean="0">
              <a:solidFill>
                <a:srgbClr val="3333FF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2535" y="854992"/>
            <a:ext cx="662553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Scalar </a:t>
            </a:r>
            <a:r>
              <a:rPr lang="ko-KR" altLang="en-US" sz="2400" dirty="0" smtClean="0"/>
              <a:t>값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이외에 </a:t>
            </a:r>
            <a:r>
              <a:rPr lang="en-US" altLang="ko-KR" sz="2400" dirty="0" smtClean="0"/>
              <a:t>Series </a:t>
            </a:r>
            <a:r>
              <a:rPr lang="ko-KR" altLang="en-US" sz="2400" dirty="0" smtClean="0"/>
              <a:t>형태의 반환도 가능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9" y="1395187"/>
            <a:ext cx="7052557" cy="309687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8385" y="99761"/>
            <a:ext cx="121128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apply for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2800" dirty="0" smtClean="0">
                <a:solidFill>
                  <a:schemeClr val="bg1"/>
                </a:solidFill>
              </a:rPr>
              <a:t> (return series)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62" y="1085824"/>
            <a:ext cx="3762388" cy="53619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4618" y="392268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618" y="19339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618" y="414178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34312" y="389530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4312" y="23336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34312" y="56241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(c)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8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applymap</a:t>
            </a:r>
            <a:r>
              <a:rPr lang="en-US" altLang="ko-KR" sz="5400" dirty="0" smtClean="0">
                <a:solidFill>
                  <a:schemeClr val="bg1"/>
                </a:solidFill>
              </a:rPr>
              <a:t> for </a:t>
            </a:r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00482" y="1458358"/>
            <a:ext cx="5982918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에 적용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함수의 </a:t>
            </a:r>
            <a:r>
              <a:rPr lang="en-US" altLang="ko-KR" sz="2000" dirty="0"/>
              <a:t>x:</a:t>
            </a:r>
            <a:r>
              <a:rPr lang="ko-KR" altLang="en-US" sz="2000" dirty="0"/>
              <a:t> </a:t>
            </a:r>
            <a:r>
              <a:rPr lang="en-US" altLang="ko-KR" sz="2000" b="1" dirty="0" err="1" smtClean="0"/>
              <a:t>dataframe</a:t>
            </a:r>
            <a:r>
              <a:rPr lang="ko-KR" altLang="en-US" sz="2000" b="1" dirty="0" smtClean="0"/>
              <a:t>의 각 </a:t>
            </a:r>
            <a:r>
              <a:rPr lang="en-US" altLang="ko-KR" sz="2000" b="1" dirty="0" smtClean="0"/>
              <a:t>element</a:t>
            </a:r>
            <a:r>
              <a:rPr lang="en-US" altLang="ko-KR" sz="2000" dirty="0" smtClean="0"/>
              <a:t> (axis </a:t>
            </a:r>
            <a:r>
              <a:rPr lang="ko-KR" altLang="en-US" sz="2000" dirty="0"/>
              <a:t>없</a:t>
            </a:r>
            <a:r>
              <a:rPr lang="ko-KR" altLang="en-US" sz="2000" dirty="0" smtClean="0"/>
              <a:t>음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함수의 결과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scalar (</a:t>
            </a:r>
            <a:r>
              <a:rPr lang="ko-KR" altLang="en-US" sz="2000" dirty="0"/>
              <a:t>숫자 하나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smtClean="0"/>
              <a:t>최종결과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의 각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element</a:t>
            </a:r>
            <a:r>
              <a:rPr lang="ko-KR" altLang="en-US" sz="2000" dirty="0" smtClean="0"/>
              <a:t>에 함수를 적용한 </a:t>
            </a:r>
            <a:r>
              <a:rPr lang="en-US" altLang="ko-KR" sz="2000" b="1" dirty="0" err="1" smtClean="0"/>
              <a:t>dataframe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2738" y="909207"/>
            <a:ext cx="7353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의 모든</a:t>
            </a:r>
            <a:r>
              <a:rPr lang="en-US" altLang="ko-KR" sz="2000" dirty="0" smtClean="0"/>
              <a:t> element</a:t>
            </a:r>
            <a:r>
              <a:rPr lang="ko-KR" altLang="en-US" sz="2000" dirty="0" smtClean="0"/>
              <a:t>에 함수를 적용하고 싶을 때 사용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6" y="4008056"/>
            <a:ext cx="7113343" cy="152833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8385" y="99761"/>
            <a:ext cx="121128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applymap</a:t>
            </a:r>
            <a:r>
              <a:rPr lang="en-US" altLang="ko-KR" sz="2800" dirty="0" smtClean="0">
                <a:solidFill>
                  <a:schemeClr val="bg1"/>
                </a:solidFill>
              </a:rPr>
              <a:t> for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dataframe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448" y="1619236"/>
            <a:ext cx="2902752" cy="4904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7568458" y="4591050"/>
            <a:ext cx="121920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385" y="99761"/>
            <a:ext cx="121128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bg1"/>
                </a:solidFill>
              </a:rPr>
              <a:t>applymap</a:t>
            </a:r>
            <a:r>
              <a:rPr lang="en-US" altLang="ko-KR" sz="2800" dirty="0" smtClean="0">
                <a:solidFill>
                  <a:schemeClr val="bg1"/>
                </a:solidFill>
              </a:rPr>
              <a:t> for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dataframe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3" y="1061234"/>
            <a:ext cx="6204263" cy="2977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49" y="1137434"/>
            <a:ext cx="4173551" cy="47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42" y="5530342"/>
            <a:ext cx="3609546" cy="11450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5260" y="5105779"/>
            <a:ext cx="3836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에 적용</a:t>
            </a:r>
            <a:endParaRPr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함수의 </a:t>
            </a:r>
            <a:r>
              <a:rPr lang="en-US" altLang="ko-KR" sz="1600" dirty="0"/>
              <a:t>x:</a:t>
            </a:r>
            <a:r>
              <a:rPr lang="ko-KR" altLang="en-US" sz="1600" dirty="0"/>
              <a:t> </a:t>
            </a:r>
            <a:r>
              <a:rPr lang="en-US" altLang="ko-KR" sz="1600" b="1" dirty="0" err="1" smtClean="0"/>
              <a:t>dataframe</a:t>
            </a:r>
            <a:r>
              <a:rPr lang="ko-KR" altLang="en-US" sz="1600" b="1" dirty="0" smtClean="0"/>
              <a:t>의 각 </a:t>
            </a:r>
            <a:r>
              <a:rPr lang="en-US" altLang="ko-KR" sz="1600" b="1" dirty="0" smtClean="0"/>
              <a:t>element</a:t>
            </a:r>
            <a:r>
              <a:rPr lang="en-US" altLang="ko-KR" sz="1600" dirty="0" smtClean="0"/>
              <a:t> (axis </a:t>
            </a:r>
            <a:r>
              <a:rPr lang="ko-KR" altLang="en-US" sz="1600" dirty="0"/>
              <a:t>없</a:t>
            </a:r>
            <a:r>
              <a:rPr lang="ko-KR" altLang="en-US" sz="1600" dirty="0" smtClean="0"/>
              <a:t>음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함수의 결과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scalar (</a:t>
            </a:r>
            <a:r>
              <a:rPr lang="ko-KR" altLang="en-US" sz="1600" dirty="0"/>
              <a:t>숫자 하나</a:t>
            </a:r>
            <a:r>
              <a:rPr lang="en-US" altLang="ko-KR" sz="16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 smtClean="0"/>
              <a:t>최종결과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의 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element</a:t>
            </a:r>
            <a:r>
              <a:rPr lang="ko-KR" altLang="en-US" sz="1600" dirty="0" smtClean="0"/>
              <a:t>에 함수를 적용한 </a:t>
            </a:r>
            <a:r>
              <a:rPr lang="en-US" altLang="ko-KR" sz="1600" b="1" dirty="0" err="1" smtClean="0"/>
              <a:t>dataframe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89129" y="4997319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applymap</a:t>
            </a:r>
            <a:endParaRPr lang="ko-KR" altLang="en-US" sz="2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25" y="587698"/>
            <a:ext cx="9710343" cy="4149507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343703" y="4925961"/>
            <a:ext cx="8391525" cy="1828800"/>
          </a:xfrm>
          <a:prstGeom prst="roundRect">
            <a:avLst>
              <a:gd name="adj" fmla="val 9251"/>
            </a:avLst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63736" y="781050"/>
            <a:ext cx="4301448" cy="4065588"/>
          </a:xfrm>
          <a:prstGeom prst="roundRect">
            <a:avLst>
              <a:gd name="adj" fmla="val 9251"/>
            </a:avLst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3703" y="781050"/>
            <a:ext cx="5454650" cy="4065588"/>
          </a:xfrm>
          <a:prstGeom prst="roundRect">
            <a:avLst>
              <a:gd name="adj" fmla="val 9251"/>
            </a:avLst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map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</a:rPr>
              <a:t>vs apply vs 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applymap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68" y="945713"/>
            <a:ext cx="78955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pandas_data3.txt </a:t>
            </a:r>
            <a:r>
              <a:rPr lang="ko-KR" altLang="en-US" sz="2000" dirty="0" smtClean="0"/>
              <a:t>파일을 읽어서 </a:t>
            </a:r>
            <a:r>
              <a:rPr lang="ko-KR" altLang="en-US" sz="2000" dirty="0" err="1" smtClean="0"/>
              <a:t>오른쪾과</a:t>
            </a:r>
            <a:r>
              <a:rPr lang="ko-KR" altLang="en-US" sz="2000" dirty="0" smtClean="0"/>
              <a:t> 같은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을 만들고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각 열 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(mean-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mean+std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사이에 들어오는 값들의 합 구하기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위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의 모든 </a:t>
            </a:r>
            <a:r>
              <a:rPr lang="en-US" altLang="ko-KR" sz="2000" dirty="0" smtClean="0"/>
              <a:t>element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이상의 값은 </a:t>
            </a:r>
            <a:r>
              <a:rPr lang="en-US" altLang="ko-KR" sz="2000" dirty="0" smtClean="0"/>
              <a:t>‘A’, 10</a:t>
            </a:r>
            <a:r>
              <a:rPr lang="ko-KR" altLang="en-US" sz="2000" dirty="0" err="1" smtClean="0"/>
              <a:t>미만중</a:t>
            </a:r>
            <a:r>
              <a:rPr lang="ko-KR" altLang="en-US" sz="2000" dirty="0" smtClean="0"/>
              <a:t> 짝수는 </a:t>
            </a:r>
            <a:r>
              <a:rPr lang="en-US" altLang="ko-KR" sz="2000" dirty="0" smtClean="0"/>
              <a:t>‘B’, 10</a:t>
            </a:r>
            <a:r>
              <a:rPr lang="ko-KR" altLang="en-US" sz="2000" dirty="0" err="1" smtClean="0"/>
              <a:t>미만중</a:t>
            </a:r>
            <a:r>
              <a:rPr lang="ko-KR" altLang="en-US" sz="2000" dirty="0" smtClean="0"/>
              <a:t> 홀수는 </a:t>
            </a:r>
            <a:r>
              <a:rPr lang="en-US" altLang="ko-KR" sz="2000" dirty="0" smtClean="0"/>
              <a:t>‘C’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바꾸시오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각 학생 별</a:t>
            </a:r>
            <a:r>
              <a:rPr lang="en-US" altLang="ko-KR" sz="2000" dirty="0" smtClean="0"/>
              <a:t>, mid, final, </a:t>
            </a:r>
            <a:r>
              <a:rPr lang="en-US" altLang="ko-KR" sz="2000" dirty="0" err="1" smtClean="0"/>
              <a:t>proj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점수의 합이 </a:t>
            </a:r>
            <a:r>
              <a:rPr lang="en-US" altLang="ko-KR" sz="2000" dirty="0" smtClean="0"/>
              <a:t>140</a:t>
            </a:r>
            <a:r>
              <a:rPr lang="ko-KR" altLang="en-US" sz="2000" dirty="0" smtClean="0"/>
              <a:t>점 이상인 학생은 </a:t>
            </a:r>
            <a:r>
              <a:rPr lang="en-US" altLang="ko-KR" sz="2000" dirty="0" smtClean="0"/>
              <a:t>P </a:t>
            </a:r>
            <a:r>
              <a:rPr lang="ko-KR" altLang="en-US" sz="2000" dirty="0" smtClean="0"/>
              <a:t>아니면 </a:t>
            </a:r>
            <a:r>
              <a:rPr lang="en-US" altLang="ko-KR" sz="2000" dirty="0" smtClean="0"/>
              <a:t>F </a:t>
            </a:r>
            <a:r>
              <a:rPr lang="ko-KR" altLang="en-US" sz="2000" dirty="0" smtClean="0"/>
              <a:t>값을 갖는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열 추가 하기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각 열 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평균</a:t>
            </a:r>
            <a:r>
              <a:rPr lang="en-US" altLang="ko-KR" sz="2000" dirty="0" smtClean="0"/>
              <a:t>, 2) </a:t>
            </a:r>
            <a:r>
              <a:rPr lang="ko-KR" altLang="en-US" sz="2000" dirty="0" smtClean="0"/>
              <a:t>표준편차</a:t>
            </a:r>
            <a:r>
              <a:rPr lang="en-US" altLang="ko-KR" sz="2000" dirty="0" smtClean="0"/>
              <a:t>, 3) </a:t>
            </a:r>
            <a:r>
              <a:rPr lang="ko-KR" altLang="en-US" sz="2000" dirty="0" smtClean="0"/>
              <a:t>최대</a:t>
            </a:r>
            <a:r>
              <a:rPr lang="en-US" altLang="ko-KR" sz="2000" dirty="0" smtClean="0"/>
              <a:t>, 4) </a:t>
            </a:r>
            <a:r>
              <a:rPr lang="ko-KR" altLang="en-US" sz="2000" dirty="0" smtClean="0"/>
              <a:t>최소 값을 구해서 원래의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에 행 추가 하기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concat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각 학생 별</a:t>
            </a:r>
            <a:r>
              <a:rPr lang="en-US" altLang="ko-KR" sz="2000" dirty="0" smtClean="0"/>
              <a:t>, final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final</a:t>
            </a:r>
            <a:r>
              <a:rPr lang="ko-KR" altLang="en-US" sz="2000" dirty="0" smtClean="0"/>
              <a:t>평균이상 또는 </a:t>
            </a:r>
            <a:r>
              <a:rPr lang="en-US" altLang="ko-KR" sz="2000" dirty="0" smtClean="0"/>
              <a:t>mid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mid</a:t>
            </a:r>
            <a:r>
              <a:rPr lang="ko-KR" altLang="en-US" sz="2000" dirty="0" smtClean="0"/>
              <a:t>평균이상이면 </a:t>
            </a:r>
            <a:r>
              <a:rPr lang="en-US" altLang="ko-KR" sz="2000" dirty="0"/>
              <a:t>P </a:t>
            </a:r>
            <a:r>
              <a:rPr lang="ko-KR" altLang="en-US" sz="2000" dirty="0"/>
              <a:t>아니면 </a:t>
            </a:r>
            <a:r>
              <a:rPr lang="en-US" altLang="ko-KR" sz="2000" dirty="0"/>
              <a:t>F </a:t>
            </a:r>
            <a:r>
              <a:rPr lang="ko-KR" altLang="en-US" sz="2000" dirty="0"/>
              <a:t>값을 갖는</a:t>
            </a:r>
            <a:r>
              <a:rPr lang="en-US" altLang="ko-KR" sz="2000" dirty="0"/>
              <a:t> </a:t>
            </a:r>
            <a:r>
              <a:rPr lang="ko-KR" altLang="en-US" sz="2000" dirty="0"/>
              <a:t>열 추가 </a:t>
            </a:r>
            <a:r>
              <a:rPr lang="ko-KR" altLang="en-US" sz="2000" dirty="0" smtClean="0"/>
              <a:t>하기 </a:t>
            </a:r>
            <a:r>
              <a:rPr lang="en-US" altLang="ko-KR" sz="2000" dirty="0" smtClean="0"/>
              <a:t>(global variable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22" y="985877"/>
            <a:ext cx="3214023" cy="41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add &amp; drop column or row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505637" y="813527"/>
            <a:ext cx="3556890" cy="2922279"/>
            <a:chOff x="1524000" y="1311929"/>
            <a:chExt cx="4229100" cy="34696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336" y="1880241"/>
              <a:ext cx="3639627" cy="27800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95378" y="1311929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94537" y="89621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Row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9" y="813527"/>
            <a:ext cx="3109935" cy="26336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2" y="3590736"/>
            <a:ext cx="2967059" cy="26289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34504" y="365959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column </a:t>
            </a:r>
            <a:r>
              <a:rPr lang="ko-KR" altLang="en-US" sz="2400" dirty="0" smtClean="0"/>
              <a:t>추가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column, row </a:t>
            </a:r>
            <a:r>
              <a:rPr lang="ko-KR" altLang="en-US" sz="3200" dirty="0" smtClean="0">
                <a:solidFill>
                  <a:schemeClr val="bg1"/>
                </a:solidFill>
              </a:rPr>
              <a:t>추가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388905" y="1261000"/>
            <a:ext cx="3556890" cy="2922279"/>
            <a:chOff x="1524000" y="1311929"/>
            <a:chExt cx="4229100" cy="34696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336" y="1880241"/>
              <a:ext cx="3639627" cy="27800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95378" y="1311929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8848"/>
          <a:stretch/>
        </p:blipFill>
        <p:spPr>
          <a:xfrm>
            <a:off x="81127" y="986496"/>
            <a:ext cx="5018907" cy="14342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34431"/>
          <a:stretch/>
        </p:blipFill>
        <p:spPr>
          <a:xfrm>
            <a:off x="209001" y="2420708"/>
            <a:ext cx="6959046" cy="41856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column, row </a:t>
            </a:r>
            <a:r>
              <a:rPr lang="ko-KR" altLang="en-US" sz="3200" dirty="0" smtClean="0">
                <a:solidFill>
                  <a:schemeClr val="bg1"/>
                </a:solidFill>
              </a:rPr>
              <a:t>추가 </a:t>
            </a:r>
            <a:r>
              <a:rPr lang="en-US" altLang="ko-KR" sz="3200" dirty="0" smtClean="0">
                <a:solidFill>
                  <a:schemeClr val="bg1"/>
                </a:solidFill>
              </a:rPr>
              <a:t>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076118" y="1189443"/>
            <a:ext cx="3556890" cy="2922279"/>
            <a:chOff x="1524000" y="1311929"/>
            <a:chExt cx="4229100" cy="34696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336" y="1880241"/>
              <a:ext cx="3639627" cy="27800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95378" y="1311929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1" y="1189443"/>
            <a:ext cx="5383553" cy="273861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column, row </a:t>
            </a: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4" y="954639"/>
            <a:ext cx="5201722" cy="231444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267309" y="653021"/>
            <a:ext cx="3556890" cy="2922279"/>
            <a:chOff x="1524000" y="1311929"/>
            <a:chExt cx="4229100" cy="346962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6336" y="1880241"/>
              <a:ext cx="3639627" cy="27800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95378" y="1311929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column, row </a:t>
            </a:r>
            <a:r>
              <a:rPr lang="ko-KR" altLang="en-US" sz="3200" dirty="0" smtClean="0">
                <a:solidFill>
                  <a:schemeClr val="bg1"/>
                </a:solidFill>
              </a:rPr>
              <a:t>삭제 </a:t>
            </a:r>
            <a:r>
              <a:rPr lang="en-US" altLang="ko-KR" sz="3200" dirty="0" smtClean="0">
                <a:solidFill>
                  <a:schemeClr val="bg1"/>
                </a:solidFill>
              </a:rPr>
              <a:t>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856" y="924325"/>
            <a:ext cx="9818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pandas_data3.txt</a:t>
            </a:r>
            <a:r>
              <a:rPr lang="ko-KR" altLang="en-US" sz="2000" dirty="0" smtClean="0"/>
              <a:t>를 읽어서 다음을 </a:t>
            </a:r>
            <a:r>
              <a:rPr lang="ko-KR" altLang="en-US" sz="2000" dirty="0" err="1" smtClean="0"/>
              <a:t>수행하시오</a:t>
            </a:r>
            <a:endParaRPr lang="en-US" altLang="ko-KR" sz="2000" dirty="0" smtClean="0"/>
          </a:p>
          <a:p>
            <a:pPr marL="627063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‘gender’, ‘final’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을 삭제</a:t>
            </a:r>
            <a:endParaRPr lang="en-US" altLang="ko-KR" sz="2000" dirty="0" smtClean="0"/>
          </a:p>
          <a:p>
            <a:pPr marL="627063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‘lee7’, ‘kim1’ </a:t>
            </a:r>
            <a:r>
              <a:rPr lang="ko-KR" altLang="en-US" sz="2000" dirty="0" smtClean="0"/>
              <a:t>삭제 후</a:t>
            </a:r>
            <a:r>
              <a:rPr lang="en-US" altLang="ko-KR" sz="2000" dirty="0" smtClean="0"/>
              <a:t>, “new” </a:t>
            </a:r>
            <a:r>
              <a:rPr lang="ko-KR" altLang="en-US" sz="2000" dirty="0"/>
              <a:t>의 데이터를 하나 </a:t>
            </a:r>
            <a:r>
              <a:rPr lang="ko-KR" altLang="en-US" sz="2000" dirty="0" err="1" smtClean="0"/>
              <a:t>추가하시오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데이터는 </a:t>
            </a:r>
            <a:r>
              <a:rPr lang="ko-KR" altLang="en-US" sz="2000" dirty="0" smtClean="0"/>
              <a:t>마음대로</a:t>
            </a:r>
            <a:r>
              <a:rPr lang="en-US" altLang="ko-KR" sz="2000" dirty="0"/>
              <a:t>)</a:t>
            </a:r>
            <a:endParaRPr lang="en-US" altLang="ko-KR" sz="20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03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m</a:t>
            </a:r>
            <a:r>
              <a:rPr lang="en-US" altLang="ko-KR" sz="5400" dirty="0" smtClean="0">
                <a:solidFill>
                  <a:schemeClr val="bg1"/>
                </a:solidFill>
              </a:rPr>
              <a:t>ap for series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10561</TotalTime>
  <Words>973</Words>
  <Application>Microsoft Office PowerPoint</Application>
  <PresentationFormat>와이드스크린</PresentationFormat>
  <Paragraphs>142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2022년 1학기 파이썬데이터분석</vt:lpstr>
      <vt:lpstr>13 주차</vt:lpstr>
      <vt:lpstr>add &amp; drop column or row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map for series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apply for dataframe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applymap for dataframe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1269</cp:revision>
  <dcterms:created xsi:type="dcterms:W3CDTF">2017-09-01T05:40:26Z</dcterms:created>
  <dcterms:modified xsi:type="dcterms:W3CDTF">2022-05-27T01:23:04Z</dcterms:modified>
</cp:coreProperties>
</file>