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311" r:id="rId2"/>
    <p:sldId id="1328" r:id="rId3"/>
    <p:sldId id="1329" r:id="rId4"/>
    <p:sldId id="1330" r:id="rId5"/>
    <p:sldId id="1331" r:id="rId6"/>
    <p:sldId id="1332" r:id="rId7"/>
    <p:sldId id="1333" r:id="rId8"/>
    <p:sldId id="1334" r:id="rId9"/>
    <p:sldId id="1335" r:id="rId10"/>
    <p:sldId id="1336" r:id="rId11"/>
    <p:sldId id="1337" r:id="rId12"/>
    <p:sldId id="1338" r:id="rId13"/>
    <p:sldId id="1357" r:id="rId14"/>
    <p:sldId id="1342" r:id="rId15"/>
    <p:sldId id="1343" r:id="rId16"/>
    <p:sldId id="1344" r:id="rId17"/>
    <p:sldId id="1345" r:id="rId18"/>
    <p:sldId id="1346" r:id="rId19"/>
    <p:sldId id="1347" r:id="rId20"/>
    <p:sldId id="1349" r:id="rId21"/>
    <p:sldId id="1348" r:id="rId22"/>
    <p:sldId id="1359" r:id="rId23"/>
    <p:sldId id="1350" r:id="rId24"/>
    <p:sldId id="1351" r:id="rId25"/>
    <p:sldId id="1360" r:id="rId26"/>
    <p:sldId id="135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2" autoAdjust="0"/>
    <p:restoredTop sz="85245" autoAdjust="0"/>
  </p:normalViewPr>
  <p:slideViewPr>
    <p:cSldViewPr snapToGrid="0">
      <p:cViewPr varScale="1">
        <p:scale>
          <a:sx n="94" d="100"/>
          <a:sy n="94" d="100"/>
        </p:scale>
        <p:origin x="666" y="51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8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2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28385" y="99761"/>
            <a:ext cx="12093764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groupby</a:t>
            </a:r>
            <a:r>
              <a:rPr lang="en-US" altLang="ko-KR" sz="2800" dirty="0" smtClean="0">
                <a:solidFill>
                  <a:schemeClr val="bg1"/>
                </a:solidFill>
              </a:rPr>
              <a:t> and apply (multiple columns)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1" y="934659"/>
            <a:ext cx="5608766" cy="20562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46" y="1142281"/>
            <a:ext cx="1829055" cy="5010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345" y="1338044"/>
            <a:ext cx="2149586" cy="1249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9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set_index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&amp;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reset_index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324185" y="1893882"/>
            <a:ext cx="6096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6" y="918977"/>
            <a:ext cx="5134692" cy="2572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63" y="918977"/>
            <a:ext cx="4242295" cy="54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9" y="930185"/>
            <a:ext cx="120690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/>
              <a:t>gender </a:t>
            </a:r>
            <a:r>
              <a:rPr lang="ko-KR" altLang="en-US" sz="2800" dirty="0" smtClean="0"/>
              <a:t>별 </a:t>
            </a:r>
            <a:r>
              <a:rPr lang="ko-KR" altLang="en-US" sz="2800" dirty="0" err="1"/>
              <a:t>중간점수</a:t>
            </a:r>
            <a:r>
              <a:rPr lang="ko-KR" altLang="en-US" sz="2800" dirty="0"/>
              <a:t> 최대값은</a:t>
            </a:r>
            <a:r>
              <a:rPr lang="en-US" altLang="ko-KR" sz="2800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/>
              <a:t>year</a:t>
            </a:r>
            <a:r>
              <a:rPr lang="ko-KR" altLang="en-US" sz="2800" dirty="0" smtClean="0"/>
              <a:t>별로 </a:t>
            </a:r>
            <a:r>
              <a:rPr lang="ko-KR" altLang="en-US" sz="2800" dirty="0"/>
              <a:t>중간고사 점수가 </a:t>
            </a:r>
            <a:r>
              <a:rPr lang="en-US" altLang="ko-KR" sz="2800" dirty="0"/>
              <a:t>28 </a:t>
            </a:r>
            <a:r>
              <a:rPr lang="ko-KR" altLang="en-US" sz="2800" dirty="0"/>
              <a:t>이상인 학생수는</a:t>
            </a:r>
            <a:r>
              <a:rPr lang="en-US" altLang="ko-KR" sz="2800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/>
              <a:t>(gender, year)</a:t>
            </a:r>
            <a:r>
              <a:rPr lang="ko-KR" altLang="en-US" sz="2800" dirty="0" smtClean="0"/>
              <a:t>별로 중간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기말 평균은</a:t>
            </a:r>
            <a:r>
              <a:rPr lang="en-US" altLang="ko-KR" sz="2800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/>
              <a:t>year </a:t>
            </a:r>
            <a:r>
              <a:rPr lang="ko-KR" altLang="en-US" sz="2800" dirty="0" smtClean="0"/>
              <a:t>별로 기말고사 평균 점수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전체학생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이상의 점수를 받은 학생 수는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40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sort_values</a:t>
            </a:r>
            <a:r>
              <a:rPr lang="en-US" altLang="ko-KR" sz="5400" dirty="0" smtClean="0">
                <a:solidFill>
                  <a:schemeClr val="bg1"/>
                </a:solidFill>
              </a:rPr>
              <a:t> &amp; nan </a:t>
            </a:r>
            <a:r>
              <a:rPr lang="ko-KR" altLang="en-US" sz="5400" dirty="0" smtClean="0">
                <a:solidFill>
                  <a:schemeClr val="bg1"/>
                </a:solidFill>
              </a:rPr>
              <a:t>처리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9" y="818983"/>
            <a:ext cx="5700754" cy="19240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1445" y="1436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(a)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2587" y="172922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(b)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968" y="21290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(c)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0682" y="241263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(d)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288505" y="1133736"/>
            <a:ext cx="5598695" cy="3768464"/>
            <a:chOff x="6447255" y="1362336"/>
            <a:chExt cx="5859264" cy="38852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7255" y="1590176"/>
              <a:ext cx="2646595" cy="36230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1062" y="1671293"/>
              <a:ext cx="2905457" cy="35762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597123" y="136233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(a)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23002" y="326174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(b)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83632" y="13899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(c)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11321" y="331874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(d)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83247" y="5141812"/>
            <a:ext cx="4538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parameter ascending=False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내림차순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sort_values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807" y="3173102"/>
            <a:ext cx="47770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year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column</a:t>
            </a:r>
            <a:r>
              <a:rPr lang="ko-KR" altLang="en-US" b="1" dirty="0" smtClean="0"/>
              <a:t>먼저 </a:t>
            </a:r>
            <a:r>
              <a:rPr lang="en-US" altLang="ko-KR" b="1" dirty="0" smtClean="0"/>
              <a:t>sorting </a:t>
            </a:r>
            <a:r>
              <a:rPr lang="ko-KR" altLang="en-US" b="1" dirty="0" smtClean="0"/>
              <a:t>후</a:t>
            </a:r>
            <a:endParaRPr lang="en-US" altLang="ko-KR" b="1" dirty="0" smtClean="0"/>
          </a:p>
          <a:p>
            <a:r>
              <a:rPr lang="en-US" altLang="ko-KR" b="1" dirty="0" smtClean="0"/>
              <a:t>year</a:t>
            </a:r>
            <a:r>
              <a:rPr lang="ko-KR" altLang="en-US" b="1" dirty="0" smtClean="0"/>
              <a:t>가 같은 값 내에서 </a:t>
            </a:r>
            <a:r>
              <a:rPr lang="en-US" altLang="ko-KR" b="1" dirty="0" smtClean="0"/>
              <a:t>mid column sorting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439289" y="2205150"/>
            <a:ext cx="3142477" cy="555005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직선 화살표 연결선 30"/>
          <p:cNvCxnSpPr>
            <a:stCxn id="30" idx="2"/>
            <a:endCxn id="28" idx="0"/>
          </p:cNvCxnSpPr>
          <p:nvPr/>
        </p:nvCxnSpPr>
        <p:spPr>
          <a:xfrm>
            <a:off x="2010528" y="2760155"/>
            <a:ext cx="1006818" cy="412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0" y="882774"/>
            <a:ext cx="11639936" cy="2664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56" y="1668099"/>
            <a:ext cx="2112852" cy="4967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805" y="1668099"/>
            <a:ext cx="2591239" cy="27479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87281" y="13196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8314" y="161106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0378" y="19103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6938" y="223526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6938" y="252202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8865" y="2895696"/>
            <a:ext cx="4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(f)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2724" y="317813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(g)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4611" y="16152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0561" y="262485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4611" y="3674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4611" y="490664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3486" y="1611066"/>
            <a:ext cx="4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(f)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57146" y="293229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(g)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4611" y="613887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isnull</a:t>
            </a:r>
            <a:r>
              <a:rPr lang="en-US" altLang="ko-KR" sz="2800" dirty="0" smtClean="0">
                <a:solidFill>
                  <a:schemeClr val="bg1"/>
                </a:solidFill>
              </a:rPr>
              <a:t>()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notnull</a:t>
            </a:r>
            <a:r>
              <a:rPr lang="en-US" altLang="ko-KR" sz="2800" dirty="0" smtClean="0">
                <a:solidFill>
                  <a:schemeClr val="bg1"/>
                </a:solidFill>
              </a:rPr>
              <a:t>()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83" y="683829"/>
            <a:ext cx="9839204" cy="61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2454" y="1656143"/>
            <a:ext cx="7456337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 smtClean="0"/>
              <a:t>proj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등 학생 이름은</a:t>
            </a:r>
            <a:r>
              <a:rPr lang="en-US" altLang="ko-KR" sz="2400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mid</a:t>
            </a:r>
            <a:r>
              <a:rPr lang="ko-KR" altLang="en-US" sz="2400" dirty="0" smtClean="0"/>
              <a:t> 최고점 중에서 </a:t>
            </a:r>
            <a:r>
              <a:rPr lang="en-US" altLang="ko-KR" sz="2400" dirty="0" smtClean="0"/>
              <a:t>final</a:t>
            </a:r>
            <a:r>
              <a:rPr lang="ko-KR" altLang="en-US" sz="2400" dirty="0" smtClean="0"/>
              <a:t> 최저점은</a:t>
            </a:r>
            <a:r>
              <a:rPr lang="en-US" altLang="ko-KR" sz="2400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mid*0.5+final*0.3+proj*0.1 </a:t>
            </a:r>
            <a:r>
              <a:rPr lang="ko-KR" altLang="en-US" sz="2400" dirty="0" smtClean="0"/>
              <a:t>점수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등 학생 이름은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132" y="1087654"/>
            <a:ext cx="741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pandas_data3.txt</a:t>
            </a:r>
            <a:r>
              <a:rPr lang="ko-KR" altLang="en-US" sz="2400" dirty="0" smtClean="0"/>
              <a:t>를 읽은 후 아래에 대해 답하시오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11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iterate over rows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2" y="851946"/>
            <a:ext cx="6122357" cy="2494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507" y="159712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(a)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522" y="2167527"/>
            <a:ext cx="42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(a)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522" y="2756988"/>
            <a:ext cx="44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(b)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6822" y="176655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(a)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8868" y="1638502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(b)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iterate over rows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51" y="1807779"/>
            <a:ext cx="3008735" cy="4833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250" y="1638502"/>
            <a:ext cx="2911150" cy="516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76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14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Iterrows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실습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738" y="858479"/>
            <a:ext cx="11494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M(</a:t>
            </a:r>
            <a:r>
              <a:rPr lang="ko-KR" altLang="en-US" sz="2000" dirty="0" smtClean="0"/>
              <a:t>남자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‘mid’ </a:t>
            </a:r>
            <a:r>
              <a:rPr lang="ko-KR" altLang="en-US" sz="2000" dirty="0" smtClean="0"/>
              <a:t>점수가 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점 이상</a:t>
            </a:r>
            <a:r>
              <a:rPr lang="en-US" altLang="ko-KR" sz="2000" dirty="0" smtClean="0"/>
              <a:t>, F(</a:t>
            </a:r>
            <a:r>
              <a:rPr lang="ko-KR" altLang="en-US" sz="2000" dirty="0" smtClean="0"/>
              <a:t>여자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‘final’ </a:t>
            </a:r>
            <a:r>
              <a:rPr lang="ko-KR" altLang="en-US" sz="2000" dirty="0" smtClean="0"/>
              <a:t>점수가 </a:t>
            </a:r>
            <a:r>
              <a:rPr lang="en-US" altLang="ko-KR" sz="2000" dirty="0" smtClean="0"/>
              <a:t>45 </a:t>
            </a:r>
            <a:r>
              <a:rPr lang="ko-KR" altLang="en-US" sz="2000" dirty="0" smtClean="0"/>
              <a:t>점 이상이면 합격이라고 할 때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합격자 이름을 </a:t>
            </a:r>
            <a:r>
              <a:rPr lang="ko-KR" altLang="en-US" sz="2000" dirty="0" err="1" smtClean="0"/>
              <a:t>출력하시오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2" y="2225175"/>
            <a:ext cx="5791242" cy="31623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9759" y="1634160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333FF"/>
                </a:solidFill>
              </a:rPr>
              <a:t>iterrows</a:t>
            </a:r>
            <a:r>
              <a:rPr lang="en-US" altLang="ko-KR" sz="2800" dirty="0" smtClean="0">
                <a:solidFill>
                  <a:srgbClr val="3333FF"/>
                </a:solidFill>
              </a:rPr>
              <a:t> </a:t>
            </a:r>
            <a:r>
              <a:rPr lang="ko-KR" altLang="en-US" sz="2800" dirty="0" smtClean="0">
                <a:solidFill>
                  <a:srgbClr val="3333FF"/>
                </a:solidFill>
              </a:rPr>
              <a:t>사용</a:t>
            </a:r>
            <a:endParaRPr lang="ko-KR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Iterrows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대신 </a:t>
            </a:r>
            <a:r>
              <a:rPr lang="en-US" altLang="ko-KR" sz="2800" dirty="0" smtClean="0">
                <a:solidFill>
                  <a:schemeClr val="bg1"/>
                </a:solidFill>
              </a:rPr>
              <a:t>apply </a:t>
            </a:r>
            <a:r>
              <a:rPr lang="ko-KR" altLang="en-US" sz="2800" dirty="0" smtClean="0">
                <a:solidFill>
                  <a:schemeClr val="bg1"/>
                </a:solidFill>
              </a:rPr>
              <a:t>사용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87" y="1436329"/>
            <a:ext cx="2381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M(</a:t>
            </a:r>
            <a:r>
              <a:rPr lang="ko-KR" altLang="en-US" sz="2000" dirty="0" smtClean="0"/>
              <a:t>남자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‘mid’ </a:t>
            </a:r>
            <a:r>
              <a:rPr lang="ko-KR" altLang="en-US" sz="2000" dirty="0" smtClean="0"/>
              <a:t>점수가 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점 이상</a:t>
            </a:r>
            <a:r>
              <a:rPr lang="en-US" altLang="ko-KR" sz="2000" dirty="0" smtClean="0"/>
              <a:t>, F(</a:t>
            </a:r>
            <a:r>
              <a:rPr lang="ko-KR" altLang="en-US" sz="2000" dirty="0" smtClean="0"/>
              <a:t>여자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‘final’ </a:t>
            </a:r>
            <a:r>
              <a:rPr lang="ko-KR" altLang="en-US" sz="2000" dirty="0" smtClean="0"/>
              <a:t>점수가 </a:t>
            </a:r>
            <a:r>
              <a:rPr lang="en-US" altLang="ko-KR" sz="2000" dirty="0" smtClean="0"/>
              <a:t>45 </a:t>
            </a:r>
            <a:r>
              <a:rPr lang="ko-KR" altLang="en-US" sz="2000" dirty="0" smtClean="0"/>
              <a:t>점 이상이면 합격이라고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합격자 이름을 </a:t>
            </a:r>
            <a:r>
              <a:rPr lang="ko-KR" altLang="en-US" sz="2000" dirty="0" err="1" smtClean="0"/>
              <a:t>출력하시오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9759" y="760066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333FF"/>
                </a:solidFill>
              </a:rPr>
              <a:t>apply </a:t>
            </a:r>
            <a:r>
              <a:rPr lang="ko-KR" altLang="en-US" sz="2800" dirty="0" smtClean="0">
                <a:solidFill>
                  <a:srgbClr val="3333FF"/>
                </a:solidFill>
              </a:rPr>
              <a:t>사용</a:t>
            </a:r>
            <a:endParaRPr lang="ko-KR" altLang="en-US" sz="2800" dirty="0">
              <a:solidFill>
                <a:srgbClr val="3333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123" y="926734"/>
            <a:ext cx="5155270" cy="26557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287311" y="6382169"/>
            <a:ext cx="1904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실시간 </a:t>
            </a:r>
            <a:r>
              <a:rPr lang="en-US" altLang="ko-KR" sz="2000" b="1" dirty="0">
                <a:solidFill>
                  <a:srgbClr val="FF0000"/>
                </a:solidFill>
              </a:rPr>
              <a:t>zoom)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add rows to </a:t>
            </a:r>
            <a:r>
              <a:rPr lang="en-US" altLang="ko-KR" sz="2800" dirty="0" smtClean="0"/>
              <a:t>empty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(with </a:t>
            </a:r>
            <a:r>
              <a:rPr lang="en-US" altLang="ko-KR" sz="2800" dirty="0" err="1" smtClean="0"/>
              <a:t>loc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" y="788934"/>
            <a:ext cx="5270341" cy="51979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61" y="788935"/>
            <a:ext cx="5716273" cy="5274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287311" y="6382169"/>
            <a:ext cx="1904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실시간 </a:t>
            </a:r>
            <a:r>
              <a:rPr lang="en-US" altLang="ko-KR" sz="2000" b="1" dirty="0">
                <a:solidFill>
                  <a:srgbClr val="FF0000"/>
                </a:solidFill>
              </a:rPr>
              <a:t>zoom)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merge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merge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85711" y="6382169"/>
            <a:ext cx="1904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실시간 </a:t>
            </a:r>
            <a:r>
              <a:rPr lang="en-US" altLang="ko-KR" sz="2000" b="1" dirty="0">
                <a:solidFill>
                  <a:srgbClr val="FF0000"/>
                </a:solidFill>
              </a:rPr>
              <a:t>zoom)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1" y="895344"/>
            <a:ext cx="8472692" cy="15430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2" y="2438399"/>
            <a:ext cx="8472692" cy="21357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24" y="4648606"/>
            <a:ext cx="8453499" cy="17335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6397558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결과는 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3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merge 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85711" y="6382169"/>
            <a:ext cx="1904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실시간 </a:t>
            </a:r>
            <a:r>
              <a:rPr lang="en-US" altLang="ko-KR" sz="2000" b="1" dirty="0">
                <a:solidFill>
                  <a:srgbClr val="FF0000"/>
                </a:solidFill>
              </a:rPr>
              <a:t>zoom)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2" y="932654"/>
            <a:ext cx="8482075" cy="1733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" y="2834474"/>
            <a:ext cx="10287075" cy="19002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4200" y="484903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결과는 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8385" y="99761"/>
            <a:ext cx="120620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value_counts</a:t>
            </a:r>
            <a:r>
              <a:rPr lang="en-US" altLang="ko-KR" sz="2800" dirty="0" smtClean="0"/>
              <a:t>() for </a:t>
            </a:r>
            <a:r>
              <a:rPr lang="en-US" altLang="ko-KR" sz="2800" dirty="0" smtClean="0"/>
              <a:t>Series (</a:t>
            </a:r>
            <a:r>
              <a:rPr lang="ko-KR" altLang="en-US" sz="2800" dirty="0" smtClean="0"/>
              <a:t>보충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10287311" y="6382169"/>
            <a:ext cx="1904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실시간 </a:t>
            </a:r>
            <a:r>
              <a:rPr lang="en-US" altLang="ko-KR" sz="2000" b="1" dirty="0">
                <a:solidFill>
                  <a:srgbClr val="FF0000"/>
                </a:solidFill>
              </a:rPr>
              <a:t>zoom)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1" y="904871"/>
            <a:ext cx="7810557" cy="10858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0" y="2318693"/>
            <a:ext cx="1876439" cy="26574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803" y="2381640"/>
            <a:ext cx="3143273" cy="4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5400" dirty="0" smtClean="0">
                <a:solidFill>
                  <a:schemeClr val="bg1"/>
                </a:solidFill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</a:rPr>
            </a:br>
            <a:r>
              <a:rPr lang="en-US" altLang="ko-KR" sz="5400" dirty="0" err="1" smtClean="0">
                <a:solidFill>
                  <a:schemeClr val="bg1"/>
                </a:solidFill>
              </a:rPr>
              <a:t>groupby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5" y="794062"/>
            <a:ext cx="5757905" cy="1952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85" y="3124407"/>
            <a:ext cx="6609926" cy="329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20214" y="13484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595" y="162147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39" y="31059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9507" y="17085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273" y="1020123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3333FF"/>
                </a:solidFill>
              </a:rPr>
              <a:t>gp</a:t>
            </a:r>
            <a:r>
              <a:rPr lang="ko-KR" altLang="en-US" sz="2400" dirty="0" smtClean="0">
                <a:solidFill>
                  <a:srgbClr val="3333FF"/>
                </a:solidFill>
              </a:rPr>
              <a:t>의</a:t>
            </a:r>
            <a:r>
              <a:rPr lang="en-US" altLang="ko-KR" sz="2400" dirty="0" smtClean="0">
                <a:solidFill>
                  <a:srgbClr val="3333FF"/>
                </a:solidFill>
              </a:rPr>
              <a:t> type</a:t>
            </a:r>
            <a:r>
              <a:rPr lang="ko-KR" altLang="en-US" sz="2400" dirty="0" smtClean="0">
                <a:solidFill>
                  <a:srgbClr val="3333FF"/>
                </a:solidFill>
              </a:rPr>
              <a:t>은 </a:t>
            </a:r>
            <a:r>
              <a:rPr lang="en-US" altLang="ko-KR" sz="2400" dirty="0" err="1" smtClean="0">
                <a:solidFill>
                  <a:srgbClr val="3333FF"/>
                </a:solidFill>
              </a:rPr>
              <a:t>dataframe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739" y="349373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635" y="223276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385" y="99761"/>
            <a:ext cx="121128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groupby</a:t>
            </a:r>
            <a:r>
              <a:rPr lang="en-US" altLang="ko-KR" sz="2800" dirty="0" smtClean="0">
                <a:solidFill>
                  <a:schemeClr val="bg1"/>
                </a:solidFill>
              </a:rPr>
              <a:t> of a single column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781" y="1708594"/>
            <a:ext cx="3570441" cy="486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989429" y="1385553"/>
            <a:ext cx="2076450" cy="272992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9" y="1090606"/>
            <a:ext cx="5676942" cy="1628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85" y="235293"/>
            <a:ext cx="3055533" cy="6420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28385" y="99761"/>
            <a:ext cx="80996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groupby</a:t>
            </a:r>
            <a:r>
              <a:rPr lang="en-US" altLang="ko-KR" sz="2800" dirty="0" smtClean="0">
                <a:solidFill>
                  <a:schemeClr val="bg1"/>
                </a:solidFill>
              </a:rPr>
              <a:t> of two columns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5278" y="1854200"/>
            <a:ext cx="3658771" cy="337744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3552" y="6194214"/>
            <a:ext cx="426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solidFill>
                  <a:srgbClr val="3333FF"/>
                </a:solidFill>
              </a:rPr>
              <a:t>gp</a:t>
            </a:r>
            <a:r>
              <a:rPr lang="ko-KR" altLang="en-US" sz="2400" dirty="0" smtClean="0">
                <a:solidFill>
                  <a:srgbClr val="3333FF"/>
                </a:solidFill>
              </a:rPr>
              <a:t>에 </a:t>
            </a:r>
            <a:r>
              <a:rPr lang="en-US" altLang="ko-KR" sz="2400" dirty="0" smtClean="0">
                <a:solidFill>
                  <a:srgbClr val="3333FF"/>
                </a:solidFill>
              </a:rPr>
              <a:t>key </a:t>
            </a:r>
            <a:r>
              <a:rPr lang="ko-KR" altLang="en-US" sz="2400" dirty="0" smtClean="0">
                <a:solidFill>
                  <a:srgbClr val="3333FF"/>
                </a:solidFill>
              </a:rPr>
              <a:t>정보는 따로 없음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8" y="990742"/>
            <a:ext cx="6299625" cy="1796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3" y="3414572"/>
            <a:ext cx="6335260" cy="1068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129" y="4563417"/>
            <a:ext cx="4300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3333FF"/>
                </a:solidFill>
              </a:rPr>
              <a:t>col</a:t>
            </a:r>
            <a:r>
              <a:rPr lang="ko-KR" altLang="en-US" sz="2400" dirty="0" smtClean="0">
                <a:solidFill>
                  <a:srgbClr val="3333FF"/>
                </a:solidFill>
              </a:rPr>
              <a:t>의</a:t>
            </a:r>
            <a:r>
              <a:rPr lang="en-US" altLang="ko-KR" sz="2400" dirty="0" smtClean="0">
                <a:solidFill>
                  <a:srgbClr val="3333FF"/>
                </a:solidFill>
              </a:rPr>
              <a:t> type</a:t>
            </a:r>
            <a:r>
              <a:rPr lang="ko-KR" altLang="en-US" sz="2400" dirty="0" smtClean="0">
                <a:solidFill>
                  <a:srgbClr val="3333FF"/>
                </a:solidFill>
              </a:rPr>
              <a:t>은 </a:t>
            </a:r>
            <a:r>
              <a:rPr lang="en-US" altLang="ko-KR" sz="2400" dirty="0" smtClean="0">
                <a:solidFill>
                  <a:srgbClr val="3333FF"/>
                </a:solidFill>
              </a:rPr>
              <a:t>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FF"/>
                </a:solidFill>
              </a:rPr>
              <a:t>col</a:t>
            </a:r>
            <a:r>
              <a:rPr lang="ko-KR" altLang="en-US" sz="2400" dirty="0">
                <a:solidFill>
                  <a:srgbClr val="3333FF"/>
                </a:solidFill>
              </a:rPr>
              <a:t>에 </a:t>
            </a:r>
            <a:r>
              <a:rPr lang="en-US" altLang="ko-KR" sz="2400" dirty="0">
                <a:solidFill>
                  <a:srgbClr val="3333FF"/>
                </a:solidFill>
              </a:rPr>
              <a:t>key </a:t>
            </a:r>
            <a:r>
              <a:rPr lang="ko-KR" altLang="en-US" sz="2400" dirty="0">
                <a:solidFill>
                  <a:srgbClr val="3333FF"/>
                </a:solidFill>
              </a:rPr>
              <a:t>정보는 따로 </a:t>
            </a:r>
            <a:r>
              <a:rPr lang="ko-KR" altLang="en-US" sz="2400" dirty="0" smtClean="0">
                <a:solidFill>
                  <a:srgbClr val="3333FF"/>
                </a:solidFill>
              </a:rPr>
              <a:t>없음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85" y="99761"/>
            <a:ext cx="121191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groupby</a:t>
            </a:r>
            <a:r>
              <a:rPr lang="en-US" altLang="ko-KR" sz="2800" dirty="0" smtClean="0">
                <a:solidFill>
                  <a:schemeClr val="bg1"/>
                </a:solidFill>
              </a:rPr>
              <a:t> and select a column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9132" y="2508250"/>
            <a:ext cx="1353068" cy="2794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21347" y="3486150"/>
            <a:ext cx="3778768" cy="37465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15442" y="2842567"/>
            <a:ext cx="677108" cy="436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124" y="1292207"/>
            <a:ext cx="3486175" cy="4762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오른쪽 화살표 8"/>
          <p:cNvSpPr/>
          <p:nvPr/>
        </p:nvSpPr>
        <p:spPr>
          <a:xfrm rot="1286335">
            <a:off x="6934200" y="2232024"/>
            <a:ext cx="857250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932854">
            <a:off x="6916023" y="3841437"/>
            <a:ext cx="857250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385" y="99761"/>
            <a:ext cx="121191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groupby</a:t>
            </a:r>
            <a:r>
              <a:rPr lang="en-US" altLang="ko-KR" sz="2800" dirty="0" smtClean="0">
                <a:solidFill>
                  <a:schemeClr val="bg1"/>
                </a:solidFill>
              </a:rPr>
              <a:t> and select a column 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886" y="854712"/>
            <a:ext cx="2979319" cy="6003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96" y="1098544"/>
            <a:ext cx="7283830" cy="18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5" y="948882"/>
            <a:ext cx="6067469" cy="2390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201" y="268501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262" y="30022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1658" y="579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6774" y="4506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785" y="20831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8070" y="55480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63755" y="1711889"/>
            <a:ext cx="3197295" cy="3455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385" y="99761"/>
            <a:ext cx="75090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groupby</a:t>
            </a:r>
            <a:r>
              <a:rPr lang="en-US" altLang="ko-KR" sz="2800" dirty="0" smtClean="0">
                <a:solidFill>
                  <a:schemeClr val="bg1"/>
                </a:solidFill>
              </a:rPr>
              <a:t> and apply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38" y="178092"/>
            <a:ext cx="3594451" cy="65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825479" y="2769669"/>
            <a:ext cx="3232171" cy="2846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51658" y="23156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7088" y="4506600"/>
            <a:ext cx="61560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solidFill>
                  <a:srgbClr val="3333FF"/>
                </a:solidFill>
              </a:rPr>
              <a:t>index_name</a:t>
            </a:r>
            <a:r>
              <a:rPr lang="en-US" altLang="ko-KR" sz="2400" dirty="0">
                <a:solidFill>
                  <a:srgbClr val="3333FF"/>
                </a:solidFill>
              </a:rPr>
              <a:t>: </a:t>
            </a:r>
            <a:r>
              <a:rPr lang="en-US" altLang="ko-KR" sz="2400" dirty="0" err="1">
                <a:solidFill>
                  <a:srgbClr val="3333FF"/>
                </a:solidFill>
              </a:rPr>
              <a:t>groupby</a:t>
            </a:r>
            <a:r>
              <a:rPr lang="en-US" altLang="ko-KR" sz="2400" dirty="0">
                <a:solidFill>
                  <a:srgbClr val="3333FF"/>
                </a:solidFill>
              </a:rPr>
              <a:t> keyword ‘gender’ 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FF"/>
                </a:solidFill>
              </a:rPr>
              <a:t>index: group</a:t>
            </a:r>
            <a:r>
              <a:rPr lang="ko-KR" altLang="en-US" sz="2400" dirty="0">
                <a:solidFill>
                  <a:srgbClr val="3333FF"/>
                </a:solidFill>
              </a:rPr>
              <a:t>의 각</a:t>
            </a:r>
            <a:r>
              <a:rPr lang="en-US" altLang="ko-KR" sz="2400" dirty="0">
                <a:solidFill>
                  <a:srgbClr val="3333FF"/>
                </a:solidFill>
              </a:rPr>
              <a:t>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3333FF"/>
                </a:solidFill>
              </a:rPr>
              <a:t>name: </a:t>
            </a:r>
            <a:r>
              <a:rPr lang="ko-KR" altLang="en-US" sz="2400" dirty="0" smtClean="0">
                <a:solidFill>
                  <a:srgbClr val="3333FF"/>
                </a:solidFill>
              </a:rPr>
              <a:t>선택한 </a:t>
            </a:r>
            <a:r>
              <a:rPr lang="en-US" altLang="ko-KR" sz="2400" dirty="0" smtClean="0">
                <a:solidFill>
                  <a:srgbClr val="3333FF"/>
                </a:solidFill>
              </a:rPr>
              <a:t>column ‘mid’</a:t>
            </a:r>
          </a:p>
        </p:txBody>
      </p:sp>
      <p:sp>
        <p:nvSpPr>
          <p:cNvPr id="7" name="오른쪽 화살표 6"/>
          <p:cNvSpPr/>
          <p:nvPr/>
        </p:nvSpPr>
        <p:spPr>
          <a:xfrm rot="10800000">
            <a:off x="7255812" y="4473937"/>
            <a:ext cx="652414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10470" y="1751263"/>
            <a:ext cx="568171" cy="3927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/>
          <p:cNvSpPr/>
          <p:nvPr/>
        </p:nvSpPr>
        <p:spPr>
          <a:xfrm>
            <a:off x="10008907" y="5261580"/>
            <a:ext cx="455894" cy="2375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/>
          <p:cNvSpPr/>
          <p:nvPr/>
        </p:nvSpPr>
        <p:spPr>
          <a:xfrm>
            <a:off x="3940757" y="1740835"/>
            <a:ext cx="1094793" cy="392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/>
          <p:cNvSpPr/>
          <p:nvPr/>
        </p:nvSpPr>
        <p:spPr>
          <a:xfrm>
            <a:off x="9315510" y="4506600"/>
            <a:ext cx="896211" cy="31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9063607" y="178092"/>
            <a:ext cx="683579" cy="39275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9206309" y="1844376"/>
            <a:ext cx="651010" cy="39275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/>
          <p:cNvSpPr/>
          <p:nvPr/>
        </p:nvSpPr>
        <p:spPr>
          <a:xfrm>
            <a:off x="9304826" y="4796592"/>
            <a:ext cx="442360" cy="46498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74298" y="3326476"/>
            <a:ext cx="3766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to_frame</a:t>
            </a:r>
            <a:r>
              <a:rPr lang="en-US" altLang="ko-KR" sz="2000" dirty="0" smtClean="0">
                <a:solidFill>
                  <a:srgbClr val="3333FF"/>
                </a:solidFill>
              </a:rPr>
              <a:t>(): series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olidFill>
                  <a:srgbClr val="3333FF"/>
                </a:solidFill>
                <a:sym typeface="Wingdings" panose="05000000000000000000" pitchFamily="2" charset="2"/>
              </a:rPr>
              <a:t>dataframe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6593"/>
          <a:stretch/>
        </p:blipFill>
        <p:spPr>
          <a:xfrm>
            <a:off x="9410561" y="881686"/>
            <a:ext cx="2711588" cy="3801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9" y="821427"/>
            <a:ext cx="6232891" cy="302443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28385" y="99761"/>
            <a:ext cx="12093764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groupby</a:t>
            </a:r>
            <a:r>
              <a:rPr lang="en-US" altLang="ko-KR" sz="2800" dirty="0" smtClean="0">
                <a:solidFill>
                  <a:schemeClr val="bg1"/>
                </a:solidFill>
              </a:rPr>
              <a:t> and apply (multi-index)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7003"/>
          <a:stretch/>
        </p:blipFill>
        <p:spPr>
          <a:xfrm>
            <a:off x="6423024" y="881686"/>
            <a:ext cx="2647950" cy="5336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299118" y="8214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1807" y="16939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4260" y="253276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1423" y="821427"/>
            <a:ext cx="4956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1423" y="2212213"/>
            <a:ext cx="4956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91423" y="2639835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1423" y="4158827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4260" y="341937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7306" y="1708642"/>
            <a:ext cx="1096954" cy="3927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/>
          <p:cNvSpPr/>
          <p:nvPr/>
        </p:nvSpPr>
        <p:spPr>
          <a:xfrm>
            <a:off x="142508" y="2592584"/>
            <a:ext cx="1508491" cy="3927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/>
          <p:cNvSpPr/>
          <p:nvPr/>
        </p:nvSpPr>
        <p:spPr>
          <a:xfrm>
            <a:off x="114646" y="3409663"/>
            <a:ext cx="1508491" cy="4579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50999" y="276639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3333FF"/>
                </a:solidFill>
              </a:rPr>
              <a:t>indexing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0999" y="3692211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3333FF"/>
                </a:solidFill>
              </a:rPr>
              <a:t>indexing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10811</TotalTime>
  <Words>482</Words>
  <Application>Microsoft Office PowerPoint</Application>
  <PresentationFormat>와이드스크린</PresentationFormat>
  <Paragraphs>111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2022년 1학기 파이썬데이터분석</vt:lpstr>
      <vt:lpstr>14 주차</vt:lpstr>
      <vt:lpstr>dataframe groupby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sort_values &amp; nan 처리</vt:lpstr>
      <vt:lpstr>PowerPoint 프레젠테이션</vt:lpstr>
      <vt:lpstr>PowerPoint 프레젠테이션</vt:lpstr>
      <vt:lpstr>PowerPoint 프레젠테이션</vt:lpstr>
      <vt:lpstr>PowerPoint 프레젠테이션</vt:lpstr>
      <vt:lpstr>iterate over rows</vt:lpstr>
      <vt:lpstr>PowerPoint 프레젠테이션</vt:lpstr>
      <vt:lpstr>PowerPoint 프레젠테이션</vt:lpstr>
      <vt:lpstr>PowerPoint 프레젠테이션</vt:lpstr>
      <vt:lpstr>PowerPoint 프레젠테이션</vt:lpstr>
      <vt:lpstr>merge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1293</cp:revision>
  <dcterms:created xsi:type="dcterms:W3CDTF">2017-09-01T05:40:26Z</dcterms:created>
  <dcterms:modified xsi:type="dcterms:W3CDTF">2022-06-03T01:25:22Z</dcterms:modified>
</cp:coreProperties>
</file>