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23" r:id="rId3"/>
    <p:sldId id="343" r:id="rId4"/>
    <p:sldId id="344" r:id="rId5"/>
    <p:sldId id="338" r:id="rId6"/>
    <p:sldId id="345" r:id="rId7"/>
    <p:sldId id="336" r:id="rId8"/>
    <p:sldId id="340" r:id="rId9"/>
    <p:sldId id="426" r:id="rId10"/>
    <p:sldId id="341" r:id="rId11"/>
    <p:sldId id="427" r:id="rId12"/>
    <p:sldId id="428" r:id="rId13"/>
    <p:sldId id="429" r:id="rId14"/>
    <p:sldId id="432" r:id="rId15"/>
    <p:sldId id="433" r:id="rId16"/>
    <p:sldId id="434" r:id="rId17"/>
    <p:sldId id="42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1" autoAdjust="0"/>
    <p:restoredTop sz="86161" autoAdjust="0"/>
  </p:normalViewPr>
  <p:slideViewPr>
    <p:cSldViewPr snapToGrid="0">
      <p:cViewPr varScale="1">
        <p:scale>
          <a:sx n="100" d="100"/>
          <a:sy n="100" d="100"/>
        </p:scale>
        <p:origin x="723" y="42"/>
      </p:cViewPr>
      <p:guideLst>
        <p:guide orient="horz" pos="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en-US" altLang="ko-KR" baseline="0" dirty="0" smtClean="0"/>
              <a:t> interpreter</a:t>
            </a:r>
            <a:r>
              <a:rPr lang="ko-KR" altLang="en-US" baseline="0" dirty="0" smtClean="0"/>
              <a:t>는 개발자가 정해놓은 규칙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우리는 그 규칙을 따라야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</a:t>
            </a:r>
            <a:r>
              <a:rPr lang="en-US" altLang="ko-KR" baseline="0" dirty="0" smtClean="0"/>
              <a:t>) 3 </a:t>
            </a:r>
            <a:r>
              <a:rPr lang="ko-KR" altLang="en-US" baseline="0" dirty="0" smtClean="0"/>
              <a:t>곱하기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?, 3 multiply 2=?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python library</a:t>
            </a:r>
            <a:r>
              <a:rPr lang="ko-KR" altLang="en-US" baseline="0" dirty="0" smtClean="0"/>
              <a:t>는 많이 사용되는 함수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들을 모아놓은 곳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그 목적에 따라 구분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학생들의 키의 평균 구하기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 평균 구하기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학점 평균 구하기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평균구하는</a:t>
            </a:r>
            <a:r>
              <a:rPr lang="ko-KR" altLang="en-US" baseline="0" dirty="0" smtClean="0">
                <a:sym typeface="Wingdings" panose="05000000000000000000" pitchFamily="2" charset="2"/>
              </a:rPr>
              <a:t> 함수를 많이 사용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일일이 구현하지 않고 전문가가 구현해 놓은 함수를 가져다 쓰면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시간 절약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실수 절약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7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pyyexg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learn.com/course/&#54028;&#51060;&#50028;-&#47672;&#49888;&#47084;&#45789;-&#51077;&#47928;-&#44053;&#51340;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898450"/>
            <a:ext cx="10058400" cy="3451736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err="1" smtClean="0">
                <a:solidFill>
                  <a:schemeClr val="bg1"/>
                </a:solidFill>
              </a:rPr>
              <a:t>파이썬데이터분석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오리엔테이션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041" y="826701"/>
            <a:ext cx="9622731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pandas (pan</a:t>
            </a:r>
            <a:r>
              <a:rPr lang="en-US" altLang="ko-KR" sz="2400" dirty="0" smtClean="0"/>
              <a:t>el </a:t>
            </a:r>
            <a:r>
              <a:rPr lang="en-US" altLang="ko-KR" sz="2400" b="1" dirty="0" smtClean="0"/>
              <a:t>da</a:t>
            </a:r>
            <a:r>
              <a:rPr lang="en-US" altLang="ko-KR" sz="2400" dirty="0" smtClean="0"/>
              <a:t>ta)</a:t>
            </a:r>
            <a:endParaRPr lang="en-US" altLang="ko-KR" sz="2400" dirty="0" smtClean="0"/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처리를 위해 나온 </a:t>
            </a:r>
            <a:r>
              <a:rPr lang="en-US" altLang="ko-KR" dirty="0" smtClean="0"/>
              <a:t>package</a:t>
            </a:r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dataSeries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자료구조 지원</a:t>
            </a:r>
            <a:endParaRPr lang="en-US" altLang="ko-KR" dirty="0" smtClean="0"/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85" y="3086274"/>
            <a:ext cx="5778500" cy="315095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강의 내용 소개 </a:t>
            </a:r>
            <a:r>
              <a:rPr lang="en-US" altLang="ko-KR" sz="3200" dirty="0" smtClean="0">
                <a:solidFill>
                  <a:schemeClr val="bg1"/>
                </a:solidFill>
              </a:rPr>
              <a:t>(pandas)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강의 내용 소개 </a:t>
            </a:r>
            <a:r>
              <a:rPr lang="en-US" altLang="ko-KR" sz="3200" dirty="0" smtClean="0">
                <a:solidFill>
                  <a:schemeClr val="bg1"/>
                </a:solidFill>
              </a:rPr>
              <a:t>(pandas)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59" y="1227950"/>
            <a:ext cx="3774305" cy="13869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/>
          <p:cNvGrpSpPr/>
          <p:nvPr/>
        </p:nvGrpSpPr>
        <p:grpSpPr>
          <a:xfrm>
            <a:off x="791783" y="3448049"/>
            <a:ext cx="4562475" cy="2681287"/>
            <a:chOff x="247649" y="3948113"/>
            <a:chExt cx="4562475" cy="268128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7" y="4860127"/>
              <a:ext cx="1490673" cy="58102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0738" y="4041247"/>
              <a:ext cx="2393166" cy="249025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47649" y="3948113"/>
              <a:ext cx="4562475" cy="2681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69326" y="258904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series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795961" y="1104660"/>
            <a:ext cx="6072189" cy="1976677"/>
            <a:chOff x="5367336" y="1047511"/>
            <a:chExt cx="6072189" cy="1976677"/>
          </a:xfrm>
        </p:grpSpPr>
        <p:sp>
          <p:nvSpPr>
            <p:cNvPr id="16" name="직사각형 15"/>
            <p:cNvSpPr/>
            <p:nvPr/>
          </p:nvSpPr>
          <p:spPr>
            <a:xfrm>
              <a:off x="5367336" y="1047511"/>
              <a:ext cx="6072189" cy="1976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9471" y="1175110"/>
              <a:ext cx="2052653" cy="33337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6385" y="1570538"/>
              <a:ext cx="2414605" cy="12906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36823" y="1570538"/>
              <a:ext cx="2366980" cy="13525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오른쪽 화살표 14"/>
            <p:cNvSpPr/>
            <p:nvPr/>
          </p:nvSpPr>
          <p:spPr>
            <a:xfrm>
              <a:off x="8029575" y="2028825"/>
              <a:ext cx="842963" cy="1647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8"/>
          <a:srcRect b="51365"/>
          <a:stretch/>
        </p:blipFill>
        <p:spPr>
          <a:xfrm>
            <a:off x="6598451" y="3960015"/>
            <a:ext cx="5057777" cy="2405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b="13203"/>
          <a:stretch/>
        </p:blipFill>
        <p:spPr>
          <a:xfrm>
            <a:off x="6816646" y="4200523"/>
            <a:ext cx="1532797" cy="1547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2161" y="4258351"/>
            <a:ext cx="1285888" cy="1579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오른쪽 화살표 22"/>
          <p:cNvSpPr/>
          <p:nvPr/>
        </p:nvSpPr>
        <p:spPr>
          <a:xfrm>
            <a:off x="8414320" y="4880579"/>
            <a:ext cx="842963" cy="16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57937" y="3892240"/>
            <a:ext cx="5434014" cy="201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강의 내용 소개 </a:t>
            </a:r>
            <a:r>
              <a:rPr lang="en-US" altLang="ko-KR" sz="3200" dirty="0" smtClean="0">
                <a:solidFill>
                  <a:schemeClr val="bg1"/>
                </a:solidFill>
              </a:rPr>
              <a:t>(pandas)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828665"/>
            <a:ext cx="4176713" cy="18598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07377" y="264143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108" y="991087"/>
            <a:ext cx="4083868" cy="1792844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82189" y="3538537"/>
            <a:ext cx="5661710" cy="2066926"/>
            <a:chOff x="2872690" y="4024313"/>
            <a:chExt cx="6734714" cy="26050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6750" y="4088604"/>
              <a:ext cx="2900384" cy="64294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9572" y="4899837"/>
              <a:ext cx="2194356" cy="140732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9325" y="4769635"/>
              <a:ext cx="3578079" cy="1859763"/>
            </a:xfrm>
            <a:prstGeom prst="rect">
              <a:avLst/>
            </a:prstGeom>
          </p:spPr>
        </p:pic>
        <p:sp>
          <p:nvSpPr>
            <p:cNvPr id="27" name="오른쪽 화살표 26"/>
            <p:cNvSpPr/>
            <p:nvPr/>
          </p:nvSpPr>
          <p:spPr>
            <a:xfrm>
              <a:off x="5153928" y="5534791"/>
              <a:ext cx="842963" cy="1647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72690" y="4024313"/>
              <a:ext cx="6561823" cy="26050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024" y="3707598"/>
            <a:ext cx="2250802" cy="12477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0720" y="3564724"/>
            <a:ext cx="1581162" cy="2014552"/>
          </a:xfrm>
          <a:prstGeom prst="rect">
            <a:avLst/>
          </a:prstGeom>
        </p:spPr>
      </p:pic>
      <p:sp>
        <p:nvSpPr>
          <p:cNvPr id="32" name="오른쪽 화살표 31"/>
          <p:cNvSpPr/>
          <p:nvPr/>
        </p:nvSpPr>
        <p:spPr>
          <a:xfrm>
            <a:off x="9035337" y="4400849"/>
            <a:ext cx="575383" cy="21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277154" y="3538537"/>
            <a:ext cx="5516365" cy="2066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강의 내용 소개 </a:t>
            </a:r>
            <a:r>
              <a:rPr lang="en-US" altLang="ko-KR" sz="3200" dirty="0" smtClean="0">
                <a:solidFill>
                  <a:schemeClr val="bg1"/>
                </a:solidFill>
              </a:rPr>
              <a:t>(pandas)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87" y="1117383"/>
            <a:ext cx="3476650" cy="2952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54" y="1474573"/>
            <a:ext cx="2305067" cy="12334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38" y="1412660"/>
            <a:ext cx="1538299" cy="1433523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5982575" y="2053521"/>
            <a:ext cx="575383" cy="21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81579" y="1020058"/>
            <a:ext cx="4528959" cy="182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83" y="4472623"/>
            <a:ext cx="2833710" cy="125989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029" y="4376940"/>
            <a:ext cx="2200291" cy="1319222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3339911" y="3877859"/>
            <a:ext cx="5512178" cy="376240"/>
            <a:chOff x="3193691" y="3240880"/>
            <a:chExt cx="5512178" cy="37624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6131" y="3240880"/>
              <a:ext cx="5219738" cy="37624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93691" y="3273029"/>
              <a:ext cx="2209816" cy="266702"/>
            </a:xfrm>
            <a:prstGeom prst="rect">
              <a:avLst/>
            </a:prstGeom>
          </p:spPr>
        </p:pic>
      </p:grpSp>
      <p:sp>
        <p:nvSpPr>
          <p:cNvPr id="32" name="오른쪽 화살표 31"/>
          <p:cNvSpPr/>
          <p:nvPr/>
        </p:nvSpPr>
        <p:spPr>
          <a:xfrm>
            <a:off x="5572999" y="4993184"/>
            <a:ext cx="1394533" cy="21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80339" y="3796595"/>
            <a:ext cx="7177981" cy="1980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8290" y="1232032"/>
            <a:ext cx="975136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출석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랜덤 </a:t>
            </a:r>
            <a:r>
              <a:rPr lang="en-US" altLang="ko-KR" sz="2400" dirty="0" smtClean="0"/>
              <a:t>n </a:t>
            </a:r>
            <a:r>
              <a:rPr lang="ko-KR" altLang="en-US" sz="2400" dirty="0" smtClean="0"/>
              <a:t>명</a:t>
            </a:r>
            <a:r>
              <a:rPr lang="en-US" altLang="ko-KR" sz="2400" dirty="0" smtClean="0"/>
              <a:t>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지난 </a:t>
            </a:r>
            <a:r>
              <a:rPr lang="ko-KR" altLang="en-US" sz="2400" dirty="0"/>
              <a:t>과제 </a:t>
            </a:r>
            <a:r>
              <a:rPr lang="ko-KR" altLang="en-US" sz="2400" dirty="0" smtClean="0"/>
              <a:t>풀이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지난주 과제가 있었던 경우</a:t>
            </a:r>
            <a:r>
              <a:rPr lang="en-US" altLang="ko-KR" sz="2400" dirty="0" smtClean="0"/>
              <a:t>): </a:t>
            </a:r>
            <a:r>
              <a:rPr lang="ko-KR" altLang="en-US" sz="2400" dirty="0" smtClean="0"/>
              <a:t>호명하여 설명 부탁</a:t>
            </a:r>
            <a:endParaRPr lang="en-US" altLang="ko-KR" sz="2400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비대면 강의 방식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62277" y="855314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동영상 시청 전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zoom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277" y="2661346"/>
            <a:ext cx="9754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C00000"/>
                </a:solidFill>
              </a:rPr>
              <a:t>동영상 강의 시청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dropbox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또는 캔버스에 업로드 된 동영상 강의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277" y="3518056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동영상 시청 후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zoom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1564" y="3979721"/>
            <a:ext cx="1022587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강의 정리 및 질의 응답 </a:t>
            </a:r>
            <a:r>
              <a:rPr lang="en-US" altLang="ko-KR" sz="2400" dirty="0"/>
              <a:t>+ </a:t>
            </a:r>
            <a:r>
              <a:rPr lang="ko-KR" altLang="en-US" sz="2400" dirty="0"/>
              <a:t>이번주 과제 </a:t>
            </a:r>
            <a:r>
              <a:rPr lang="ko-KR" altLang="en-US" sz="2400" dirty="0" smtClean="0"/>
              <a:t>설명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이번주 과제 있는 경우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출석 </a:t>
            </a:r>
            <a:r>
              <a:rPr lang="en-US" altLang="ko-KR" sz="2400" dirty="0"/>
              <a:t>(</a:t>
            </a:r>
            <a:r>
              <a:rPr lang="ko-KR" altLang="en-US" sz="2400" dirty="0"/>
              <a:t>랜덤 </a:t>
            </a:r>
            <a:r>
              <a:rPr lang="en-US" altLang="ko-KR" sz="2400" dirty="0"/>
              <a:t>n </a:t>
            </a:r>
            <a:r>
              <a:rPr lang="ko-KR" altLang="en-US" sz="2400" dirty="0"/>
              <a:t>명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34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0619" y="813566"/>
            <a:ext cx="10870262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녹화된 동영상 강의 </a:t>
            </a:r>
            <a:r>
              <a:rPr lang="en-US" altLang="ko-KR" sz="2400" b="1" dirty="0" err="1" smtClean="0"/>
              <a:t>dropbox</a:t>
            </a:r>
            <a:r>
              <a:rPr lang="ko-KR" altLang="en-US" sz="2400" b="1" dirty="0" smtClean="0"/>
              <a:t>와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캔버스에 동일하게 업로드</a:t>
            </a:r>
            <a:endParaRPr lang="en-US" altLang="ko-KR" sz="2400" b="1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업로드 강의 자료</a:t>
            </a:r>
            <a:r>
              <a:rPr lang="en-US" altLang="ko-KR" sz="2400" dirty="0" smtClean="0"/>
              <a:t>: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b="1" dirty="0" smtClean="0"/>
              <a:t>1) </a:t>
            </a:r>
            <a:r>
              <a:rPr lang="ko-KR" altLang="en-US" sz="2400" dirty="0" smtClean="0"/>
              <a:t>녹화된 동영상</a:t>
            </a:r>
            <a:r>
              <a:rPr lang="en-US" altLang="ko-KR" sz="2400" dirty="0"/>
              <a:t> </a:t>
            </a:r>
            <a:r>
              <a:rPr lang="en-US" altLang="ko-KR" sz="2400" b="1" dirty="0" smtClean="0"/>
              <a:t>2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 </a:t>
            </a:r>
            <a:r>
              <a:rPr lang="en-US" altLang="ko-KR" sz="2400" b="1" dirty="0" smtClean="0"/>
              <a:t>3) </a:t>
            </a:r>
            <a:r>
              <a:rPr lang="ko-KR" altLang="en-US" sz="2400" dirty="0" smtClean="0"/>
              <a:t>사용한 </a:t>
            </a:r>
            <a:r>
              <a:rPr lang="en-US" altLang="ko-KR" sz="2400" dirty="0" smtClean="0"/>
              <a:t>python code </a:t>
            </a:r>
            <a:r>
              <a:rPr lang="ko-KR" altLang="en-US" sz="2400" dirty="0" smtClean="0"/>
              <a:t>및 데이터</a:t>
            </a:r>
            <a:endParaRPr lang="en-US" altLang="ko-KR" sz="2400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업로드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시간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매 주 수업시간 전</a:t>
            </a:r>
            <a:endParaRPr lang="en-US" altLang="ko-KR" sz="2400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dropbox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링크</a:t>
            </a:r>
            <a:r>
              <a:rPr lang="en-US" altLang="ko-KR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bit.ly/3pyyexg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pPr lvl="1">
              <a:lnSpc>
                <a:spcPct val="130000"/>
              </a:lnSpc>
            </a:pPr>
            <a:endParaRPr lang="en-US" altLang="ko-KR" sz="2400" dirty="0" smtClean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과제 출제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격주</a:t>
            </a:r>
            <a:r>
              <a:rPr lang="en-US" altLang="ko-KR" sz="2400" b="1" dirty="0" smtClean="0"/>
              <a:t>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동영상 </a:t>
            </a:r>
            <a:r>
              <a:rPr lang="ko-KR" altLang="en-US" sz="2400" dirty="0"/>
              <a:t>강의 맨 </a:t>
            </a:r>
            <a:r>
              <a:rPr lang="ko-KR" altLang="en-US" sz="2400" dirty="0" smtClean="0"/>
              <a:t>마지막에 있는 </a:t>
            </a:r>
            <a:r>
              <a:rPr lang="en-US" altLang="ko-KR" sz="2400" dirty="0"/>
              <a:t>1~2</a:t>
            </a:r>
            <a:r>
              <a:rPr lang="ko-KR" altLang="en-US" sz="2400" dirty="0" smtClean="0"/>
              <a:t>개의 간단한 과제를 </a:t>
            </a:r>
            <a:r>
              <a:rPr lang="en-US" altLang="ko-KR" sz="2400" dirty="0" err="1" smtClean="0"/>
              <a:t>ipynb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파일에 작성하여 제출</a:t>
            </a:r>
            <a:endParaRPr lang="en-US" altLang="ko-KR" sz="2400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과제 제출 기한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다음주 수업 </a:t>
            </a:r>
            <a:r>
              <a:rPr lang="en-US" altLang="ko-KR" sz="2400" dirty="0" smtClean="0"/>
              <a:t>(zoom)</a:t>
            </a:r>
            <a:r>
              <a:rPr lang="ko-KR" altLang="en-US" sz="2400" dirty="0" smtClean="0"/>
              <a:t> 전 날 자정까지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2400" dirty="0">
                <a:solidFill>
                  <a:srgbClr val="C00000"/>
                </a:solidFill>
              </a:rPr>
              <a:t>화</a:t>
            </a:r>
            <a:r>
              <a:rPr lang="ko-KR" altLang="en-US" sz="2400" dirty="0" smtClean="0">
                <a:solidFill>
                  <a:srgbClr val="C00000"/>
                </a:solidFill>
              </a:rPr>
              <a:t>요일 반</a:t>
            </a:r>
            <a:r>
              <a:rPr lang="en-US" altLang="ko-KR" sz="2400" dirty="0" smtClean="0">
                <a:solidFill>
                  <a:srgbClr val="C00000"/>
                </a:solidFill>
              </a:rPr>
              <a:t>: </a:t>
            </a:r>
            <a:r>
              <a:rPr lang="ko-KR" altLang="en-US" sz="2400" dirty="0" smtClean="0">
                <a:solidFill>
                  <a:srgbClr val="C00000"/>
                </a:solidFill>
              </a:rPr>
              <a:t>월요일 </a:t>
            </a:r>
            <a:r>
              <a:rPr lang="en-US" altLang="ko-KR" sz="2400" dirty="0" smtClean="0">
                <a:solidFill>
                  <a:srgbClr val="C00000"/>
                </a:solidFill>
              </a:rPr>
              <a:t>11:59 pm, </a:t>
            </a:r>
            <a:r>
              <a:rPr lang="ko-KR" altLang="en-US" sz="2400" dirty="0">
                <a:solidFill>
                  <a:srgbClr val="C00000"/>
                </a:solidFill>
              </a:rPr>
              <a:t>금</a:t>
            </a:r>
            <a:r>
              <a:rPr lang="ko-KR" altLang="en-US" sz="2400" dirty="0" smtClean="0">
                <a:solidFill>
                  <a:srgbClr val="C00000"/>
                </a:solidFill>
              </a:rPr>
              <a:t>요일 </a:t>
            </a:r>
            <a:r>
              <a:rPr lang="ko-KR" altLang="en-US" sz="2400" dirty="0">
                <a:solidFill>
                  <a:srgbClr val="C00000"/>
                </a:solidFill>
              </a:rPr>
              <a:t>반</a:t>
            </a:r>
            <a:r>
              <a:rPr lang="en-US" altLang="ko-KR" sz="2400" dirty="0">
                <a:solidFill>
                  <a:srgbClr val="C00000"/>
                </a:solidFill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목</a:t>
            </a:r>
            <a:r>
              <a:rPr lang="ko-KR" altLang="en-US" sz="2400" dirty="0" smtClean="0">
                <a:solidFill>
                  <a:srgbClr val="C00000"/>
                </a:solidFill>
              </a:rPr>
              <a:t>요일 </a:t>
            </a:r>
            <a:r>
              <a:rPr lang="en-US" altLang="ko-KR" sz="2400" dirty="0">
                <a:solidFill>
                  <a:srgbClr val="C00000"/>
                </a:solidFill>
              </a:rPr>
              <a:t>11:59 pm, 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과제 제출 방법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작성한 </a:t>
            </a:r>
            <a:r>
              <a:rPr lang="en-US" altLang="ko-KR" sz="2400" dirty="0" err="1" smtClean="0"/>
              <a:t>ipynb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파일을 </a:t>
            </a:r>
            <a:r>
              <a:rPr lang="ko-KR" altLang="en-US" sz="2400" b="1" dirty="0" smtClean="0"/>
              <a:t>캔버스</a:t>
            </a:r>
            <a:r>
              <a:rPr lang="ko-KR" altLang="en-US" sz="2400" dirty="0" smtClean="0"/>
              <a:t> 해당 </a:t>
            </a:r>
            <a:r>
              <a:rPr lang="en-US" altLang="ko-KR" sz="2400" dirty="0" smtClean="0"/>
              <a:t>‘</a:t>
            </a:r>
            <a:r>
              <a:rPr lang="ko-KR" altLang="en-US" sz="2400" b="1" dirty="0" smtClean="0"/>
              <a:t>과제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란에 제출</a:t>
            </a:r>
            <a:endParaRPr lang="en-US" altLang="ko-KR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비대면 강의 방식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63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11023" y="877011"/>
          <a:ext cx="5014604" cy="293131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014604">
                  <a:extLst>
                    <a:ext uri="{9D8B030D-6E8A-4147-A177-3AD203B41FA5}">
                      <a16:colId xmlns:a16="http://schemas.microsoft.com/office/drawing/2014/main" val="2755068562"/>
                    </a:ext>
                  </a:extLst>
                </a:gridCol>
              </a:tblGrid>
              <a:tr h="638427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ko-KR" sz="2400" dirty="0" smtClean="0">
                          <a:effectLst/>
                        </a:rPr>
                        <a:t>중간시험</a:t>
                      </a:r>
                      <a:r>
                        <a:rPr lang="en-US" altLang="ko-KR" sz="2400" dirty="0" smtClean="0">
                          <a:effectLst/>
                        </a:rPr>
                        <a:t>: 35</a:t>
                      </a:r>
                      <a:r>
                        <a:rPr lang="ko-KR" altLang="en-US" sz="2400" baseline="0" dirty="0" smtClean="0">
                          <a:effectLst/>
                          <a:sym typeface="Wingdings" panose="05000000000000000000" pitchFamily="2" charset="2"/>
                        </a:rPr>
                        <a:t>점 </a:t>
                      </a:r>
                      <a:r>
                        <a:rPr lang="en-US" altLang="ko-KR" sz="2400" baseline="0" dirty="0" smtClean="0">
                          <a:effectLst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2400" baseline="0" dirty="0" smtClean="0">
                          <a:effectLst/>
                          <a:sym typeface="Wingdings" panose="05000000000000000000" pitchFamily="2" charset="2"/>
                        </a:rPr>
                        <a:t>약 </a:t>
                      </a:r>
                      <a:r>
                        <a:rPr lang="en-US" altLang="ko-KR" sz="2400" baseline="0" dirty="0" smtClean="0">
                          <a:effectLst/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ko-KR" altLang="en-US" sz="2400" baseline="0" dirty="0" smtClean="0">
                          <a:effectLst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2400" baseline="0" dirty="0" smtClean="0">
                          <a:effectLst/>
                          <a:sym typeface="Wingdings" panose="05000000000000000000" pitchFamily="2" charset="2"/>
                        </a:rPr>
                        <a:t>)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0382968"/>
                  </a:ext>
                </a:extLst>
              </a:tr>
              <a:tr h="511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ko-KR" sz="2400" b="0" dirty="0" smtClean="0">
                          <a:effectLst/>
                        </a:rPr>
                        <a:t>기말시험</a:t>
                      </a:r>
                      <a:r>
                        <a:rPr lang="en-US" altLang="ko-KR" sz="2400" dirty="0" smtClean="0">
                          <a:effectLst/>
                        </a:rPr>
                        <a:t>: </a:t>
                      </a:r>
                      <a:r>
                        <a:rPr lang="en-US" altLang="ko-KR" sz="2400" baseline="0" dirty="0" smtClean="0">
                          <a:effectLst/>
                          <a:sym typeface="Wingdings" panose="05000000000000000000" pitchFamily="2" charset="2"/>
                        </a:rPr>
                        <a:t>35</a:t>
                      </a:r>
                      <a:r>
                        <a:rPr lang="ko-KR" altLang="en-US" sz="2400" baseline="0" dirty="0" smtClean="0">
                          <a:effectLst/>
                          <a:sym typeface="Wingdings" panose="05000000000000000000" pitchFamily="2" charset="2"/>
                        </a:rPr>
                        <a:t>점</a:t>
                      </a:r>
                      <a:r>
                        <a:rPr lang="en-US" altLang="ko-KR" sz="2400" baseline="0" dirty="0" smtClean="0">
                          <a:effectLst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2400" baseline="0" dirty="0" smtClean="0">
                          <a:effectLst/>
                          <a:sym typeface="Wingdings" panose="05000000000000000000" pitchFamily="2" charset="2"/>
                        </a:rPr>
                        <a:t>약 </a:t>
                      </a:r>
                      <a:r>
                        <a:rPr lang="en-US" altLang="ko-KR" sz="2400" baseline="0" dirty="0" smtClean="0">
                          <a:effectLst/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ko-KR" altLang="en-US" sz="2400" baseline="0" dirty="0" smtClean="0">
                          <a:effectLst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2400" baseline="0" dirty="0" smtClean="0">
                          <a:effectLst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40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7178157"/>
                  </a:ext>
                </a:extLst>
              </a:tr>
              <a:tr h="638427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ko-KR" sz="2400" dirty="0" smtClean="0">
                          <a:effectLst/>
                        </a:rPr>
                        <a:t>과제</a:t>
                      </a:r>
                      <a:r>
                        <a:rPr lang="en-US" altLang="ko-KR" sz="2400" dirty="0" smtClean="0">
                          <a:effectLst/>
                        </a:rPr>
                        <a:t>: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15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점</a:t>
                      </a:r>
                      <a:endParaRPr lang="en-US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22654"/>
                  </a:ext>
                </a:extLst>
              </a:tr>
              <a:tr h="638427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ko-KR" sz="2400" dirty="0" smtClean="0">
                          <a:effectLst/>
                        </a:rPr>
                        <a:t>출석</a:t>
                      </a:r>
                      <a:r>
                        <a:rPr lang="en-US" altLang="ko-KR" sz="2400" dirty="0" smtClean="0">
                          <a:effectLst/>
                        </a:rPr>
                        <a:t> (zoom </a:t>
                      </a:r>
                      <a:r>
                        <a:rPr lang="ko-KR" altLang="en-US" sz="2400" dirty="0" smtClean="0">
                          <a:effectLst/>
                        </a:rPr>
                        <a:t>수업</a:t>
                      </a:r>
                      <a:r>
                        <a:rPr lang="en-US" altLang="ko-KR" sz="2400" dirty="0" smtClean="0">
                          <a:effectLst/>
                        </a:rPr>
                        <a:t>):</a:t>
                      </a:r>
                      <a:r>
                        <a:rPr lang="en-US" sz="2400" dirty="0" smtClean="0">
                          <a:effectLst/>
                        </a:rPr>
                        <a:t> 15</a:t>
                      </a:r>
                      <a:r>
                        <a:rPr lang="ko-KR" altLang="en-US" sz="2400" dirty="0" smtClean="0">
                          <a:effectLst/>
                        </a:rPr>
                        <a:t>점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859260"/>
                  </a:ext>
                </a:extLst>
              </a:tr>
              <a:tr h="50453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</a:t>
                      </a:r>
                      <a:r>
                        <a:rPr lang="en-US" altLang="ko-KR" sz="2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점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66757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1023" y="4036723"/>
            <a:ext cx="9312165" cy="1673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중간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기말고사</a:t>
            </a:r>
            <a:r>
              <a:rPr lang="en-US" altLang="ko-KR" sz="2400" dirty="0" smtClean="0"/>
              <a:t>:</a:t>
            </a:r>
            <a:br>
              <a:rPr lang="en-US" altLang="ko-KR" sz="2400" dirty="0" smtClean="0"/>
            </a:br>
            <a:r>
              <a:rPr lang="en-US" altLang="ko-KR" sz="2400" dirty="0" smtClean="0"/>
              <a:t>1) </a:t>
            </a:r>
            <a:r>
              <a:rPr lang="ko-KR" altLang="en-US" sz="2400" dirty="0" smtClean="0"/>
              <a:t>과제와 유사한 형태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2) </a:t>
            </a:r>
            <a:r>
              <a:rPr lang="ko-KR" altLang="en-US" sz="2400" dirty="0" err="1" smtClean="0"/>
              <a:t>오픈북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ppt</a:t>
            </a:r>
            <a:r>
              <a:rPr lang="ko-KR" altLang="en-US" sz="2400" dirty="0" smtClean="0"/>
              <a:t>파일과 </a:t>
            </a:r>
            <a:r>
              <a:rPr lang="en-US" altLang="ko-KR" sz="2400" dirty="0" err="1" smtClean="0"/>
              <a:t>ipynb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파일을 포함한 모든 자료 사용 가능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3)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인터넷 사용금지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평가 방법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311023" y="6102108"/>
            <a:ext cx="7151317" cy="45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성적 산정 후에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개인적인 이유로 학점 변경 불가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361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924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</a:rPr>
              <a:t>강의 개요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강의 목표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79931" y="1397570"/>
            <a:ext cx="10281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주어진 데이터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주로 행과 열이 있는 정형화된 데이터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를 </a:t>
            </a:r>
            <a:r>
              <a:rPr lang="ko-KR" altLang="en-US" sz="2400" b="1" dirty="0" smtClean="0"/>
              <a:t>원하는 방식으로 자유롭게 처리</a:t>
            </a:r>
            <a:r>
              <a:rPr lang="ko-KR" altLang="en-US" sz="2400" dirty="0" smtClean="0"/>
              <a:t>할 수 있는 능력 개발</a:t>
            </a:r>
            <a:endParaRPr lang="en-US" altLang="ko-KR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0660" y="935905"/>
            <a:ext cx="7115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4500" indent="-444500">
              <a:buFont typeface="Wingdings" panose="05000000000000000000" pitchFamily="2" charset="2"/>
              <a:buChar char="v"/>
            </a:pPr>
            <a:r>
              <a:rPr lang="ko-KR" altLang="en-US" sz="2400" dirty="0" err="1" smtClean="0"/>
              <a:t>파이썬의</a:t>
            </a:r>
            <a:r>
              <a:rPr lang="en-US" altLang="ko-KR" sz="2400" dirty="0" smtClean="0"/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pandas</a:t>
            </a:r>
            <a:r>
              <a:rPr lang="en-US" altLang="ko-KR" sz="2400" dirty="0" smtClean="0"/>
              <a:t> package</a:t>
            </a:r>
            <a:r>
              <a:rPr lang="ko-KR" altLang="en-US" sz="2400" dirty="0" smtClean="0"/>
              <a:t>를 활용하여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61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Numpy</a:t>
            </a:r>
            <a:r>
              <a:rPr lang="en-US" altLang="ko-KR" sz="3200" dirty="0" smtClean="0"/>
              <a:t> pandas package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643211" y="896934"/>
            <a:ext cx="2147207" cy="951140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Numpy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4865" y="2544759"/>
            <a:ext cx="1581511" cy="1265242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Pandas</a:t>
            </a:r>
          </a:p>
          <a:p>
            <a:pPr algn="ctr"/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데이터처리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07372" y="2544759"/>
            <a:ext cx="1613228" cy="1265241"/>
          </a:xfrm>
          <a:prstGeom prst="round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scipy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통계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00846" y="2544759"/>
            <a:ext cx="1952006" cy="1062296"/>
          </a:xfrm>
          <a:prstGeom prst="round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머신러닝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989668" y="2544759"/>
            <a:ext cx="1952006" cy="1097178"/>
          </a:xfrm>
          <a:prstGeom prst="round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TensorFlow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딥러닝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3099" y="2567211"/>
            <a:ext cx="1888531" cy="1062296"/>
          </a:xfrm>
          <a:prstGeom prst="round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matplotlib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시각화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  <a:endCxn id="8" idx="0"/>
          </p:cNvCxnSpPr>
          <p:nvPr/>
        </p:nvCxnSpPr>
        <p:spPr>
          <a:xfrm flipH="1">
            <a:off x="1765621" y="1848074"/>
            <a:ext cx="3951194" cy="696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2"/>
            <a:endCxn id="9" idx="0"/>
          </p:cNvCxnSpPr>
          <p:nvPr/>
        </p:nvCxnSpPr>
        <p:spPr>
          <a:xfrm flipH="1">
            <a:off x="3513986" y="1848074"/>
            <a:ext cx="2202829" cy="696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2"/>
            <a:endCxn id="12" idx="0"/>
          </p:cNvCxnSpPr>
          <p:nvPr/>
        </p:nvCxnSpPr>
        <p:spPr>
          <a:xfrm flipH="1">
            <a:off x="5477365" y="1848074"/>
            <a:ext cx="239450" cy="71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2"/>
            <a:endCxn id="10" idx="0"/>
          </p:cNvCxnSpPr>
          <p:nvPr/>
        </p:nvCxnSpPr>
        <p:spPr>
          <a:xfrm>
            <a:off x="5716815" y="1848074"/>
            <a:ext cx="2160034" cy="696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11" idx="0"/>
          </p:cNvCxnSpPr>
          <p:nvPr/>
        </p:nvCxnSpPr>
        <p:spPr>
          <a:xfrm>
            <a:off x="5716815" y="1848074"/>
            <a:ext cx="5248856" cy="696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221" y="4314540"/>
            <a:ext cx="8809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numpy</a:t>
            </a:r>
            <a:r>
              <a:rPr lang="ko-KR" altLang="en-US" sz="2000" dirty="0" smtClean="0"/>
              <a:t>는 다른 여러 </a:t>
            </a:r>
            <a:r>
              <a:rPr lang="en-US" altLang="ko-KR" sz="2000" dirty="0" smtClean="0"/>
              <a:t>package(e.g. </a:t>
            </a:r>
            <a:r>
              <a:rPr lang="en-US" altLang="ko-KR" sz="2000" dirty="0" err="1" smtClean="0"/>
              <a:t>scipy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matplotlib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들의 모체가 되어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다른 </a:t>
            </a:r>
            <a:r>
              <a:rPr lang="en-US" altLang="ko-KR" sz="2000" dirty="0" smtClean="0"/>
              <a:t>package </a:t>
            </a:r>
            <a:r>
              <a:rPr lang="ko-KR" altLang="en-US" sz="2000" dirty="0" smtClean="0"/>
              <a:t>들이 </a:t>
            </a:r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 에서 정의한 함수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많이 사용한다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221" y="5286544"/>
            <a:ext cx="783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데이터 처리에 특화된 </a:t>
            </a:r>
            <a:r>
              <a:rPr lang="en-US" altLang="ko-KR" sz="2000" b="1" dirty="0"/>
              <a:t>p</a:t>
            </a:r>
            <a:r>
              <a:rPr lang="en-US" altLang="ko-KR" sz="2000" b="1" dirty="0" smtClean="0"/>
              <a:t>andas </a:t>
            </a:r>
            <a:r>
              <a:rPr lang="ko-KR" altLang="en-US" sz="2000" dirty="0" smtClean="0"/>
              <a:t>역시 </a:t>
            </a:r>
            <a:r>
              <a:rPr lang="en-US" altLang="ko-KR" sz="2000" b="1" dirty="0" err="1" smtClean="0"/>
              <a:t>numpy</a:t>
            </a:r>
            <a:r>
              <a:rPr lang="ko-KR" altLang="en-US" sz="2000" dirty="0" smtClean="0"/>
              <a:t>를 모체로 하고 있다</a:t>
            </a:r>
            <a:endParaRPr lang="en-US" altLang="ko-KR" sz="2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45221" y="6005960"/>
            <a:ext cx="5536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이번 수업에서는 </a:t>
            </a:r>
            <a:r>
              <a:rPr lang="en-US" altLang="ko-KR" sz="2000" b="1" dirty="0" err="1" smtClean="0"/>
              <a:t>numpy</a:t>
            </a:r>
            <a:r>
              <a:rPr lang="en-US" altLang="ko-KR" sz="2000" b="1" dirty="0" smtClean="0"/>
              <a:t>, pandas</a:t>
            </a:r>
            <a:r>
              <a:rPr lang="ko-KR" altLang="en-US" sz="2000" dirty="0" smtClean="0"/>
              <a:t>를 다룬다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94275" y="2667469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35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790" y="1023462"/>
            <a:ext cx="10764067" cy="244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Anaconda,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notebook </a:t>
            </a:r>
            <a:r>
              <a:rPr lang="ko-KR" altLang="en-US" sz="2400" dirty="0" smtClean="0"/>
              <a:t>소개 및 기본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복습 </a:t>
            </a:r>
            <a:r>
              <a:rPr lang="en-US" altLang="ko-KR" sz="2400" dirty="0" smtClean="0"/>
              <a:t>(2w)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numpy</a:t>
            </a:r>
            <a:r>
              <a:rPr lang="en-US" altLang="ko-KR" sz="2400" dirty="0" smtClean="0"/>
              <a:t> library (3w~7w)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중간고사 </a:t>
            </a:r>
            <a:r>
              <a:rPr lang="en-US" altLang="ko-KR" sz="2400" dirty="0" smtClean="0"/>
              <a:t>(8w)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pandas library (9~14w)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기말고사 </a:t>
            </a:r>
            <a:r>
              <a:rPr lang="en-US" altLang="ko-KR" sz="2400" dirty="0" smtClean="0"/>
              <a:t>(15w)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강의 계획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62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911" y="4596135"/>
            <a:ext cx="8011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err="1" smtClean="0"/>
              <a:t>참고교재</a:t>
            </a:r>
            <a:r>
              <a:rPr lang="en-US" altLang="ko-KR" sz="2000" dirty="0" smtClean="0"/>
              <a:t>: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라이브러리를 </a:t>
            </a:r>
            <a:r>
              <a:rPr lang="ko-KR" altLang="en-US" sz="2000" dirty="0" smtClean="0"/>
              <a:t>활용한 데이터 </a:t>
            </a:r>
            <a:r>
              <a:rPr lang="ko-KR" altLang="en-US" sz="2000" dirty="0"/>
              <a:t>분석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웨스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맥키니</a:t>
            </a:r>
            <a:r>
              <a:rPr lang="ko-KR" altLang="en-US" sz="2000" dirty="0"/>
              <a:t> 지음</a:t>
            </a:r>
            <a:r>
              <a:rPr lang="en-US" altLang="ko-KR" sz="2000" dirty="0"/>
              <a:t>, </a:t>
            </a:r>
            <a:r>
              <a:rPr lang="ko-KR" altLang="en-US" sz="2000" dirty="0"/>
              <a:t>김영근 옮김</a:t>
            </a:r>
            <a:r>
              <a:rPr lang="en-US" altLang="ko-KR" sz="2000" dirty="0" smtClean="0"/>
              <a:t>), </a:t>
            </a:r>
            <a:r>
              <a:rPr lang="ko-KR" altLang="en-US" sz="2000" dirty="0" err="1" smtClean="0"/>
              <a:t>한빛미디어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>
                <a:solidFill>
                  <a:srgbClr val="0070C0"/>
                </a:solidFill>
              </a:rPr>
              <a:t>(</a:t>
            </a:r>
            <a:r>
              <a:rPr lang="ko-KR" altLang="en-US" sz="2000" dirty="0" smtClean="0">
                <a:solidFill>
                  <a:srgbClr val="0070C0"/>
                </a:solidFill>
              </a:rPr>
              <a:t>꼭 구매할 필요는 없음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011" y="723880"/>
            <a:ext cx="11188699" cy="160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smtClean="0"/>
              <a:t>제공되는 </a:t>
            </a:r>
            <a:r>
              <a:rPr lang="en-US" altLang="ko-KR" sz="2400" b="1" dirty="0" smtClean="0"/>
              <a:t>PPT</a:t>
            </a:r>
            <a:r>
              <a:rPr lang="ko-KR" altLang="en-US" sz="2400" b="1" dirty="0" smtClean="0"/>
              <a:t>와 </a:t>
            </a:r>
            <a:r>
              <a:rPr lang="en-US" altLang="ko-KR" sz="2400" b="1" dirty="0" err="1" smtClean="0"/>
              <a:t>jupyter</a:t>
            </a:r>
            <a:r>
              <a:rPr lang="en-US" altLang="ko-KR" sz="2400" b="1" dirty="0" smtClean="0"/>
              <a:t> notebook </a:t>
            </a:r>
            <a:r>
              <a:rPr lang="ko-KR" altLang="en-US" sz="2400" b="1" dirty="0" smtClean="0"/>
              <a:t>파일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가천대</a:t>
            </a:r>
            <a:r>
              <a:rPr lang="ko-KR" altLang="en-US" sz="2000" dirty="0" smtClean="0"/>
              <a:t> 최성철교수님 </a:t>
            </a:r>
            <a:r>
              <a:rPr lang="en-US" altLang="ko-KR" sz="2000" dirty="0" err="1" smtClean="0"/>
              <a:t>inflearn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강의 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hlinkClick r:id="rId2"/>
              </a:rPr>
              <a:t>https</a:t>
            </a:r>
            <a:r>
              <a:rPr lang="ko-KR" altLang="en-US" sz="2000" dirty="0">
                <a:hlinkClick r:id="rId2"/>
              </a:rPr>
              <a:t>://www.inflearn.com/course/파이썬</a:t>
            </a:r>
            <a:r>
              <a:rPr lang="en-US" altLang="ko-KR" sz="2000" dirty="0">
                <a:hlinkClick r:id="rId2"/>
              </a:rPr>
              <a:t>-</a:t>
            </a:r>
            <a:r>
              <a:rPr lang="ko-KR" altLang="en-US" sz="2000" dirty="0" err="1">
                <a:hlinkClick r:id="rId2"/>
              </a:rPr>
              <a:t>머신러닝</a:t>
            </a:r>
            <a:r>
              <a:rPr lang="en-US" altLang="ko-KR" sz="2000" dirty="0">
                <a:hlinkClick r:id="rId2"/>
              </a:rPr>
              <a:t>-</a:t>
            </a:r>
            <a:r>
              <a:rPr lang="ko-KR" altLang="en-US" sz="2000" dirty="0">
                <a:hlinkClick r:id="rId2"/>
              </a:rPr>
              <a:t>입문</a:t>
            </a:r>
            <a:r>
              <a:rPr lang="en-US" altLang="ko-KR" sz="2000" dirty="0">
                <a:hlinkClick r:id="rId2"/>
              </a:rPr>
              <a:t>-</a:t>
            </a:r>
            <a:r>
              <a:rPr lang="ko-KR" altLang="en-US" sz="2000" dirty="0">
                <a:hlinkClick r:id="rId2"/>
              </a:rPr>
              <a:t>강좌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pandas</a:t>
            </a:r>
            <a:r>
              <a:rPr lang="ko-KR" altLang="en-US" sz="2000" dirty="0" smtClean="0"/>
              <a:t>파트를 참고하여 작성함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7" y="2381026"/>
            <a:ext cx="5222122" cy="1747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777" y="4128603"/>
            <a:ext cx="1993450" cy="2618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강의 교재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58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861" y="777167"/>
            <a:ext cx="7382040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개발환경 설치</a:t>
            </a:r>
            <a:endParaRPr lang="en-US" altLang="ko-KR" sz="24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Anaconda &amp; </a:t>
            </a:r>
            <a:r>
              <a:rPr lang="en-US" altLang="ko-KR" sz="2000" dirty="0" err="1" smtClean="0"/>
              <a:t>Jupyter</a:t>
            </a:r>
            <a:r>
              <a:rPr lang="en-US" altLang="ko-KR" sz="2000" dirty="0" smtClean="0"/>
              <a:t> Notebook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3111"/>
          <a:stretch/>
        </p:blipFill>
        <p:spPr>
          <a:xfrm>
            <a:off x="437042" y="2048640"/>
            <a:ext cx="5279554" cy="2258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80" y="2807336"/>
            <a:ext cx="3997412" cy="352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86" y="3177674"/>
            <a:ext cx="6039214" cy="3532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강의 내용 소개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290" y="706523"/>
            <a:ext cx="7382040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err="1" smtClean="0"/>
              <a:t>numpy</a:t>
            </a:r>
            <a:r>
              <a:rPr lang="en-US" altLang="ko-KR" sz="2400" b="1" dirty="0" smtClean="0"/>
              <a:t> (num</a:t>
            </a:r>
            <a:r>
              <a:rPr lang="en-US" altLang="ko-KR" sz="2400" dirty="0" smtClean="0"/>
              <a:t>eric </a:t>
            </a:r>
            <a:r>
              <a:rPr lang="en-US" altLang="ko-KR" sz="2400" b="1" dirty="0" smtClean="0"/>
              <a:t>Py</a:t>
            </a:r>
            <a:r>
              <a:rPr lang="en-US" altLang="ko-KR" sz="2400" dirty="0" smtClean="0"/>
              <a:t>thon)</a:t>
            </a:r>
            <a:endParaRPr lang="en-US" altLang="ko-KR" sz="2400" dirty="0" smtClean="0"/>
          </a:p>
          <a:p>
            <a:pPr marL="44767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고수준의 수학 기능 지원</a:t>
            </a:r>
            <a:endParaRPr lang="en-US" altLang="ko-KR" dirty="0" smtClean="0"/>
          </a:p>
          <a:p>
            <a:pPr marL="44767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효율적인 다차원 데이터 계산</a:t>
            </a:r>
            <a:endParaRPr lang="en-US" altLang="ko-KR" dirty="0" smtClean="0"/>
          </a:p>
          <a:p>
            <a:pPr marL="44767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사용을 최소화</a:t>
            </a:r>
            <a:endParaRPr lang="en-US" altLang="ko-KR" dirty="0" smtClean="0"/>
          </a:p>
          <a:p>
            <a:pPr marL="44767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기존 </a:t>
            </a:r>
            <a:r>
              <a:rPr lang="en-US" altLang="ko-KR" dirty="0" err="1" smtClean="0"/>
              <a:t>matlab</a:t>
            </a:r>
            <a:r>
              <a:rPr lang="ko-KR" altLang="en-US" dirty="0" smtClean="0"/>
              <a:t>이랑 유사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강의 내용 소개 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numpy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02" y="3364184"/>
            <a:ext cx="3064793" cy="1457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5" y="5506906"/>
            <a:ext cx="6972609" cy="982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577" y="1218772"/>
            <a:ext cx="5410096" cy="2183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568" y="3823873"/>
            <a:ext cx="3394162" cy="2893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9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32" y="3543300"/>
            <a:ext cx="5901938" cy="3033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8945"/>
            <a:ext cx="5547094" cy="2088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3" y="922204"/>
            <a:ext cx="4186133" cy="1276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강의 내용 소개 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numpy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3" y="4608146"/>
            <a:ext cx="4306736" cy="18457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그룹 15"/>
          <p:cNvGrpSpPr/>
          <p:nvPr/>
        </p:nvGrpSpPr>
        <p:grpSpPr>
          <a:xfrm>
            <a:off x="500063" y="2465136"/>
            <a:ext cx="5062537" cy="1876585"/>
            <a:chOff x="500063" y="2385853"/>
            <a:chExt cx="5062537" cy="187658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5322" y="2957355"/>
              <a:ext cx="1348263" cy="116682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2424" y="2485865"/>
              <a:ext cx="4725017" cy="37147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500063" y="2385853"/>
              <a:ext cx="5062537" cy="1876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623</Words>
  <Application>Microsoft Office PowerPoint</Application>
  <PresentationFormat>와이드스크린</PresentationFormat>
  <Paragraphs>86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Times New Roman</vt:lpstr>
      <vt:lpstr>Wingdings</vt:lpstr>
      <vt:lpstr>Office 테마</vt:lpstr>
      <vt:lpstr>2022년 1학기 파이썬데이터분석 오리엔테이션</vt:lpstr>
      <vt:lpstr>강의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582</cp:revision>
  <dcterms:created xsi:type="dcterms:W3CDTF">2017-09-01T05:40:26Z</dcterms:created>
  <dcterms:modified xsi:type="dcterms:W3CDTF">2022-03-03T04:48:31Z</dcterms:modified>
</cp:coreProperties>
</file>