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890" r:id="rId3"/>
    <p:sldId id="891" r:id="rId4"/>
    <p:sldId id="892" r:id="rId5"/>
    <p:sldId id="893" r:id="rId6"/>
    <p:sldId id="894" r:id="rId7"/>
    <p:sldId id="895" r:id="rId8"/>
    <p:sldId id="896" r:id="rId9"/>
    <p:sldId id="897" r:id="rId10"/>
    <p:sldId id="898" r:id="rId11"/>
    <p:sldId id="948" r:id="rId12"/>
    <p:sldId id="899" r:id="rId13"/>
    <p:sldId id="900" r:id="rId14"/>
    <p:sldId id="935" r:id="rId15"/>
    <p:sldId id="902" r:id="rId16"/>
    <p:sldId id="939" r:id="rId17"/>
    <p:sldId id="949" r:id="rId18"/>
    <p:sldId id="950" r:id="rId19"/>
    <p:sldId id="951" r:id="rId20"/>
    <p:sldId id="952" r:id="rId21"/>
    <p:sldId id="953" r:id="rId22"/>
    <p:sldId id="909" r:id="rId23"/>
    <p:sldId id="910" r:id="rId24"/>
    <p:sldId id="911" r:id="rId25"/>
    <p:sldId id="954" r:id="rId26"/>
    <p:sldId id="913" r:id="rId27"/>
    <p:sldId id="914" r:id="rId28"/>
    <p:sldId id="915" r:id="rId29"/>
    <p:sldId id="916" r:id="rId30"/>
    <p:sldId id="955" r:id="rId31"/>
    <p:sldId id="917" r:id="rId32"/>
    <p:sldId id="944" r:id="rId33"/>
    <p:sldId id="945" r:id="rId34"/>
    <p:sldId id="946" r:id="rId35"/>
    <p:sldId id="921" r:id="rId36"/>
    <p:sldId id="922" r:id="rId37"/>
    <p:sldId id="923" r:id="rId38"/>
    <p:sldId id="924" r:id="rId39"/>
    <p:sldId id="925" r:id="rId40"/>
    <p:sldId id="926" r:id="rId41"/>
    <p:sldId id="927" r:id="rId42"/>
    <p:sldId id="928" r:id="rId43"/>
    <p:sldId id="929" r:id="rId44"/>
    <p:sldId id="930" r:id="rId45"/>
    <p:sldId id="957" r:id="rId46"/>
    <p:sldId id="956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2" autoAdjust="0"/>
    <p:restoredTop sz="86024" autoAdjust="0"/>
  </p:normalViewPr>
  <p:slideViewPr>
    <p:cSldViewPr snapToGrid="0">
      <p:cViewPr varScale="1">
        <p:scale>
          <a:sx n="100" d="100"/>
          <a:sy n="100" d="100"/>
        </p:scale>
        <p:origin x="270" y="39"/>
      </p:cViewPr>
      <p:guideLst>
        <p:guide orient="horz" pos="7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5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24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22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2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9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5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3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1175400"/>
            <a:ext cx="10058400" cy="2897836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</a:rPr>
              <a:t>2022</a:t>
            </a:r>
            <a:r>
              <a:rPr lang="ko-KR" altLang="en-US" b="1" dirty="0" smtClean="0">
                <a:solidFill>
                  <a:schemeClr val="bg1"/>
                </a:solidFill>
              </a:rPr>
              <a:t>년</a:t>
            </a:r>
            <a:r>
              <a:rPr lang="en-US" altLang="ko-KR" b="1" dirty="0" smtClean="0">
                <a:solidFill>
                  <a:schemeClr val="bg1"/>
                </a:solidFill>
              </a:rPr>
              <a:t> 1</a:t>
            </a:r>
            <a:r>
              <a:rPr lang="ko-KR" altLang="en-US" b="1" dirty="0" smtClean="0">
                <a:solidFill>
                  <a:schemeClr val="bg1"/>
                </a:solidFill>
              </a:rPr>
              <a:t>학기</a:t>
            </a:r>
            <a:r>
              <a:rPr lang="en-US" altLang="ko-KR" b="1" dirty="0" smtClean="0">
                <a:solidFill>
                  <a:schemeClr val="bg1"/>
                </a:solidFill>
              </a:rPr>
              <a:t/>
            </a:r>
            <a:br>
              <a:rPr lang="en-US" altLang="ko-KR" b="1" dirty="0" smtClean="0">
                <a:solidFill>
                  <a:schemeClr val="bg1"/>
                </a:solidFill>
              </a:rPr>
            </a:br>
            <a:r>
              <a:rPr lang="ko-KR" altLang="en-US" b="1" dirty="0" err="1" smtClean="0">
                <a:solidFill>
                  <a:schemeClr val="bg1"/>
                </a:solidFill>
              </a:rPr>
              <a:t>파이썬데이터분석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6125" y="1043826"/>
            <a:ext cx="2010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9263" indent="-449263">
              <a:buFont typeface="Wingdings" panose="05000000000000000000" pitchFamily="2" charset="2"/>
              <a:buChar char="v"/>
            </a:pPr>
            <a:r>
              <a:rPr lang="ko-KR" altLang="en-US" sz="2400" dirty="0" err="1" smtClean="0"/>
              <a:t>패키지란</a:t>
            </a:r>
            <a:r>
              <a:rPr lang="en-US" altLang="ko-KR" sz="2400" dirty="0" smtClean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7560" y="3509900"/>
            <a:ext cx="8428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전문가들이 </a:t>
            </a:r>
            <a:r>
              <a:rPr lang="ko-KR" altLang="en-US" sz="2000" dirty="0" smtClean="0"/>
              <a:t>코딩하여 올리기 때문에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이를 사용시 에러가 적고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패키지 내의 함수들을 사용하여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복잡한 작업을 손쉽게 할 수 있음</a:t>
            </a:r>
            <a:endParaRPr lang="en-US" altLang="ko-K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97560" y="4820305"/>
            <a:ext cx="74469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각 함수의 내부 코드를 다 이해할 필요 없이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dirty="0" smtClean="0"/>
              <a:t>함수의 </a:t>
            </a:r>
            <a:r>
              <a:rPr lang="ko-KR" altLang="en-US" sz="2000" dirty="0" err="1"/>
              <a:t>파라미터와</a:t>
            </a:r>
            <a:r>
              <a:rPr lang="ko-KR" altLang="en-US" sz="2000" dirty="0"/>
              <a:t> </a:t>
            </a:r>
            <a:r>
              <a:rPr lang="en-US" altLang="ko-KR" sz="2000" dirty="0"/>
              <a:t>return</a:t>
            </a:r>
            <a:r>
              <a:rPr lang="ko-KR" altLang="en-US" sz="2000" dirty="0"/>
              <a:t>되는 값의 의미만 알아도 사용 가능</a:t>
            </a:r>
            <a:endParaRPr lang="en-US" altLang="ko-KR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패키지 </a:t>
            </a:r>
            <a:r>
              <a:rPr lang="en-US" altLang="ko-KR" sz="3200" dirty="0" smtClean="0"/>
              <a:t>(package)</a:t>
            </a:r>
            <a:endParaRPr lang="ko-KR" altLang="en-US" sz="3200" dirty="0"/>
          </a:p>
        </p:txBody>
      </p:sp>
      <p:sp>
        <p:nvSpPr>
          <p:cNvPr id="4" name="직사각형 3"/>
          <p:cNvSpPr/>
          <p:nvPr/>
        </p:nvSpPr>
        <p:spPr>
          <a:xfrm>
            <a:off x="797559" y="1660816"/>
            <a:ext cx="71714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특정 기능을 수행하는 모듈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)</a:t>
            </a:r>
            <a:r>
              <a:rPr lang="ko-KR" altLang="en-US" sz="2000" dirty="0"/>
              <a:t>들의 </a:t>
            </a:r>
            <a:r>
              <a:rPr lang="ko-KR" altLang="en-US" sz="2000" dirty="0" smtClean="0"/>
              <a:t>묶음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분야 별로 나누어져 있음 </a:t>
            </a:r>
            <a:r>
              <a:rPr lang="en-US" altLang="ko-KR" sz="2000" dirty="0"/>
              <a:t>(</a:t>
            </a:r>
            <a:r>
              <a:rPr lang="ko-KR" altLang="en-US" sz="2000" dirty="0"/>
              <a:t>통계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머신러닝</a:t>
            </a:r>
            <a:r>
              <a:rPr lang="en-US" altLang="ko-KR" sz="2000" dirty="0"/>
              <a:t>, </a:t>
            </a:r>
            <a:r>
              <a:rPr lang="ko-KR" altLang="en-US" sz="2000" dirty="0"/>
              <a:t>시각화</a:t>
            </a:r>
            <a:r>
              <a:rPr lang="en-US" altLang="ko-KR" sz="20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75343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kylepurdon.com/blog/images/anaconda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88" y="1174980"/>
            <a:ext cx="2657092" cy="125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5748" y="2873463"/>
            <a:ext cx="99867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800" dirty="0" smtClean="0"/>
              <a:t>440 </a:t>
            </a:r>
            <a:r>
              <a:rPr lang="ko-KR" altLang="en-US" sz="2800" dirty="0" smtClean="0"/>
              <a:t>여개의 </a:t>
            </a:r>
            <a:r>
              <a:rPr lang="en-US" altLang="ko-KR" sz="2800" dirty="0" smtClean="0"/>
              <a:t>package </a:t>
            </a:r>
            <a:r>
              <a:rPr lang="ko-KR" altLang="en-US" sz="2800" dirty="0" smtClean="0"/>
              <a:t>보유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</a:t>
            </a:r>
            <a:r>
              <a:rPr lang="ko-KR" altLang="en-US" sz="2800" dirty="0" smtClean="0"/>
              <a:t>데이터과학에서 주로 사용하는 아래의 </a:t>
            </a:r>
            <a:r>
              <a:rPr lang="en-US" altLang="ko-KR" sz="2800" dirty="0" smtClean="0"/>
              <a:t>6</a:t>
            </a:r>
            <a:r>
              <a:rPr lang="ko-KR" altLang="en-US" sz="2800" dirty="0" smtClean="0"/>
              <a:t>개 </a:t>
            </a:r>
            <a:r>
              <a:rPr lang="en-US" altLang="ko-KR" sz="2800" dirty="0" smtClean="0"/>
              <a:t>package </a:t>
            </a:r>
            <a:r>
              <a:rPr lang="ko-KR" altLang="en-US" sz="2800" dirty="0" smtClean="0"/>
              <a:t>포함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Anaconda</a:t>
            </a:r>
            <a:endParaRPr lang="ko-KR" altLang="en-US" sz="3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088312" y="4035191"/>
            <a:ext cx="9369229" cy="2358352"/>
            <a:chOff x="914142" y="4020677"/>
            <a:chExt cx="8470422" cy="204649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r="86011"/>
            <a:stretch/>
          </p:blipFill>
          <p:spPr>
            <a:xfrm>
              <a:off x="914142" y="4020677"/>
              <a:ext cx="1364601" cy="204649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27156"/>
            <a:stretch/>
          </p:blipFill>
          <p:spPr>
            <a:xfrm>
              <a:off x="2278743" y="4020677"/>
              <a:ext cx="7105821" cy="2046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85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714841" y="1168399"/>
            <a:ext cx="3003719" cy="2441743"/>
            <a:chOff x="1212681" y="1305559"/>
            <a:chExt cx="3003719" cy="24417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681" y="2387599"/>
              <a:ext cx="1470699" cy="1359703"/>
            </a:xfrm>
            <a:prstGeom prst="rect">
              <a:avLst/>
            </a:prstGeom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1666240" y="1305559"/>
              <a:ext cx="2550160" cy="868680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주어진 값들의 분산을 구해보자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74788" y="1185681"/>
            <a:ext cx="68659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분산 구하는 법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평균을 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편차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변량</a:t>
            </a:r>
            <a:r>
              <a:rPr lang="en-US" altLang="ko-KR" dirty="0" smtClean="0"/>
              <a:t>-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편차 제곱들의 평균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580" y="1913421"/>
            <a:ext cx="3755419" cy="2678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34271" y="4992294"/>
            <a:ext cx="119234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분산은 데이터 분석에서 널리 사용되기 때문에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많은 사람들이 위처럼 분산 구하는 코드를 </a:t>
            </a:r>
            <a:r>
              <a:rPr lang="ko-KR" altLang="en-US" sz="2000" dirty="0" err="1" smtClean="0"/>
              <a:t>직접구현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문제점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코드 작성 시</a:t>
            </a:r>
            <a:r>
              <a:rPr lang="en-US" altLang="ko-KR" sz="2000" dirty="0" smtClean="0"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sym typeface="Wingdings" panose="05000000000000000000" pitchFamily="2" charset="2"/>
              </a:rPr>
              <a:t>실수 가능성이 있고</a:t>
            </a:r>
            <a:r>
              <a:rPr lang="en-US" altLang="ko-KR" sz="2000" dirty="0" smtClean="0"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sym typeface="Wingdings" panose="05000000000000000000" pitchFamily="2" charset="2"/>
              </a:rPr>
              <a:t>직접 구현하기가 귀찮다</a:t>
            </a:r>
            <a:r>
              <a:rPr lang="en-US" altLang="ko-KR" sz="2000" dirty="0">
                <a:sym typeface="Wingdings" panose="05000000000000000000" pitchFamily="2" charset="2"/>
              </a:rPr>
              <a:t/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전문가가 작성한 분산 구하는 함수를 사용하고 싶다</a:t>
            </a:r>
            <a:r>
              <a:rPr lang="en-US" altLang="ko-KR" sz="2000" dirty="0" smtClean="0">
                <a:sym typeface="Wingdings" panose="05000000000000000000" pitchFamily="2" charset="2"/>
              </a:rPr>
              <a:t>.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560529" y="19304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코드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패키지 함수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예제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305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9977"/>
          <a:stretch/>
        </p:blipFill>
        <p:spPr>
          <a:xfrm>
            <a:off x="1003645" y="1009994"/>
            <a:ext cx="3943205" cy="2761152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355982" y="1886339"/>
            <a:ext cx="4826000" cy="1341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55982" y="3284849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numpy</a:t>
            </a:r>
            <a:r>
              <a:rPr lang="en-US" altLang="ko-KR" b="1" dirty="0" smtClean="0">
                <a:solidFill>
                  <a:srgbClr val="FF0000"/>
                </a:solidFill>
              </a:rPr>
              <a:t> Package</a:t>
            </a:r>
            <a:r>
              <a:rPr lang="ko-KR" altLang="en-US" b="1" dirty="0" smtClean="0">
                <a:solidFill>
                  <a:srgbClr val="FF0000"/>
                </a:solidFill>
              </a:rPr>
              <a:t>에 정의된 함수 사용하는 경우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7028" y="1009992"/>
            <a:ext cx="4826000" cy="2850807"/>
          </a:xfrm>
          <a:prstGeom prst="roundRect">
            <a:avLst>
              <a:gd name="adj" fmla="val 9483"/>
            </a:avLst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33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8896" y="394905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0033CC"/>
                </a:solidFill>
              </a:rPr>
              <a:t>직접 코딩하는 경우</a:t>
            </a:r>
            <a:endParaRPr lang="ko-KR" altLang="en-US" b="1" dirty="0">
              <a:solidFill>
                <a:srgbClr val="00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809" y="4590014"/>
            <a:ext cx="5852884" cy="1879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같은 결과 도출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package </a:t>
            </a:r>
            <a:r>
              <a:rPr lang="ko-KR" altLang="en-US" sz="2000" b="1" dirty="0" smtClean="0"/>
              <a:t>함수 사용이 훨씬 간단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패키지에 존재하는 함수들을 알고 잘 사용하는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2000" b="1" dirty="0" smtClean="0"/>
              <a:t>것도 중요한 프로그래밍 능력</a:t>
            </a:r>
            <a:endParaRPr lang="ko-KR" altLang="en-US" sz="20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패키지 함수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예제 </a:t>
            </a:r>
            <a:r>
              <a:rPr lang="en-US" altLang="ko-KR" sz="3200" dirty="0" smtClean="0"/>
              <a:t>(cont’d)</a:t>
            </a:r>
            <a:endParaRPr lang="ko-KR" altLang="en-US" sz="32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71495"/>
          <a:stretch/>
        </p:blipFill>
        <p:spPr>
          <a:xfrm>
            <a:off x="6797380" y="2023596"/>
            <a:ext cx="3943205" cy="11239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55982" y="3645044"/>
            <a:ext cx="5653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numpy</a:t>
            </a:r>
            <a:r>
              <a:rPr lang="en-US" altLang="ko-KR" sz="1600" dirty="0" smtClean="0"/>
              <a:t> package</a:t>
            </a:r>
            <a:r>
              <a:rPr lang="ko-KR" altLang="en-US" sz="1600" dirty="0" smtClean="0"/>
              <a:t>를 사용하기 전에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b="1" dirty="0" smtClean="0"/>
              <a:t>import</a:t>
            </a:r>
            <a:r>
              <a:rPr lang="ko-KR" altLang="en-US" sz="1600" dirty="0" smtClean="0"/>
              <a:t>하여 </a:t>
            </a:r>
            <a:r>
              <a:rPr lang="en-US" altLang="ko-KR" sz="1600" dirty="0" err="1" smtClean="0"/>
              <a:t>numpy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구현되어있는</a:t>
            </a:r>
            <a:r>
              <a:rPr lang="ko-KR" altLang="en-US" sz="1600" dirty="0" smtClean="0"/>
              <a:t> 모듈들을 가지고 온다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73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패키지 </a:t>
            </a:r>
            <a:r>
              <a:rPr lang="en-US" altLang="ko-KR" sz="3200" dirty="0" smtClean="0"/>
              <a:t>(package) </a:t>
            </a:r>
            <a:r>
              <a:rPr lang="ko-KR" altLang="en-US" sz="3200" dirty="0" smtClean="0"/>
              <a:t>예제</a:t>
            </a:r>
            <a:r>
              <a:rPr lang="en-US" altLang="ko-KR" sz="3200" dirty="0" smtClean="0"/>
              <a:t>: </a:t>
            </a:r>
            <a:r>
              <a:rPr lang="en-US" altLang="ko-KR" sz="3200" dirty="0" err="1" smtClean="0"/>
              <a:t>scipy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ttest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2712" y="992962"/>
            <a:ext cx="4145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 err="1" smtClean="0">
                <a:solidFill>
                  <a:srgbClr val="3333FF"/>
                </a:solidFill>
              </a:rPr>
              <a:t>scipy.stats</a:t>
            </a:r>
            <a:r>
              <a:rPr lang="en-US" altLang="ko-KR" sz="2400" dirty="0" smtClean="0"/>
              <a:t> package</a:t>
            </a:r>
            <a:r>
              <a:rPr lang="ko-KR" altLang="en-US" sz="2400" dirty="0" smtClean="0"/>
              <a:t>에 구현되어 있는 </a:t>
            </a:r>
            <a:r>
              <a:rPr lang="en-US" altLang="ko-KR" sz="2400" dirty="0" err="1" smtClean="0">
                <a:solidFill>
                  <a:srgbClr val="3333FF"/>
                </a:solidFill>
              </a:rPr>
              <a:t>ttest_ind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함수</a:t>
            </a:r>
            <a:endParaRPr lang="en-US" altLang="ko-KR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61" y="992962"/>
            <a:ext cx="7753407" cy="5224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150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Anaconda </a:t>
            </a:r>
            <a:r>
              <a:rPr lang="ko-KR" altLang="en-US" sz="5400" dirty="0" smtClean="0">
                <a:solidFill>
                  <a:schemeClr val="bg1"/>
                </a:solidFill>
              </a:rPr>
              <a:t>설치 방법 </a:t>
            </a:r>
            <a:r>
              <a:rPr lang="en-US" altLang="ko-KR" sz="5400" dirty="0" smtClean="0">
                <a:solidFill>
                  <a:schemeClr val="bg1"/>
                </a:solidFill>
              </a:rPr>
              <a:t>&amp; </a:t>
            </a:r>
            <a:r>
              <a:rPr lang="ko-KR" altLang="en-US" sz="5400" dirty="0" smtClean="0">
                <a:solidFill>
                  <a:schemeClr val="bg1"/>
                </a:solidFill>
              </a:rPr>
              <a:t>버전 체크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Anaconda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140" y="882286"/>
            <a:ext cx="108214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 smtClean="0"/>
              <a:t>Anaconda </a:t>
            </a:r>
            <a:r>
              <a:rPr lang="ko-KR" altLang="en-US" sz="2800" dirty="0" smtClean="0"/>
              <a:t>를 설치</a:t>
            </a:r>
            <a:endParaRPr lang="en-US" altLang="ko-KR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python interpreter</a:t>
            </a:r>
            <a:r>
              <a:rPr lang="ko-KR" altLang="en-US" sz="2800" dirty="0" smtClean="0"/>
              <a:t>와 수업에 사용할 </a:t>
            </a:r>
            <a:r>
              <a:rPr lang="en-US" altLang="ko-KR" sz="2800" dirty="0" smtClean="0"/>
              <a:t>package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numpy</a:t>
            </a:r>
            <a:r>
              <a:rPr lang="en-US" altLang="ko-KR" sz="2800" dirty="0" smtClean="0"/>
              <a:t>, pandas, </a:t>
            </a:r>
            <a:r>
              <a:rPr lang="en-US" altLang="ko-KR" sz="2800" dirty="0" err="1" smtClean="0"/>
              <a:t>matplotlib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등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포함</a:t>
            </a:r>
            <a:endParaRPr lang="en-US" altLang="ko-KR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개발환경 </a:t>
            </a:r>
            <a:r>
              <a:rPr lang="en-US" altLang="ko-KR" sz="2800" dirty="0" err="1" smtClean="0"/>
              <a:t>jupyter</a:t>
            </a:r>
            <a:r>
              <a:rPr lang="en-US" altLang="ko-KR" sz="2800" dirty="0" smtClean="0"/>
              <a:t> notebook</a:t>
            </a:r>
            <a:r>
              <a:rPr lang="ko-KR" altLang="en-US" sz="2800" dirty="0"/>
              <a:t>이</a:t>
            </a:r>
            <a:r>
              <a:rPr lang="ko-KR" altLang="en-US" sz="2800" dirty="0" smtClean="0"/>
              <a:t> 포함</a:t>
            </a:r>
            <a:endParaRPr lang="en-US" altLang="ko-KR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1733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5" y="2445762"/>
            <a:ext cx="3009393" cy="288133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Anaconda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811" y="805582"/>
            <a:ext cx="10821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Anaconda </a:t>
            </a:r>
            <a:r>
              <a:rPr lang="ko-KR" altLang="en-US" sz="2400" dirty="0" smtClean="0"/>
              <a:t>설치 방법</a:t>
            </a:r>
            <a:endParaRPr lang="en-US" altLang="ko-KR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아래의 </a:t>
            </a:r>
            <a:r>
              <a:rPr lang="en-US" altLang="ko-KR" sz="2400" dirty="0"/>
              <a:t>site</a:t>
            </a:r>
            <a:r>
              <a:rPr lang="ko-KR" altLang="en-US" sz="2400" dirty="0"/>
              <a:t>에 가서 본인 컴퓨터 </a:t>
            </a:r>
            <a:r>
              <a:rPr lang="en-US" altLang="ko-KR" sz="2400" dirty="0"/>
              <a:t>OS bit </a:t>
            </a:r>
            <a:r>
              <a:rPr lang="ko-KR" altLang="en-US" sz="2400" dirty="0"/>
              <a:t>에 맞는 </a:t>
            </a:r>
            <a:r>
              <a:rPr lang="en-US" altLang="ko-KR" sz="2400" dirty="0"/>
              <a:t>(</a:t>
            </a:r>
            <a:r>
              <a:rPr lang="ko-KR" altLang="en-US" sz="2400" dirty="0"/>
              <a:t>보통 </a:t>
            </a:r>
            <a:r>
              <a:rPr lang="en-US" altLang="ko-KR" sz="2400" dirty="0"/>
              <a:t>64bit)</a:t>
            </a:r>
            <a:br>
              <a:rPr lang="en-US" altLang="ko-KR" sz="2400" dirty="0"/>
            </a:br>
            <a:r>
              <a:rPr lang="en-US" altLang="ko-KR" sz="2400" dirty="0" smtClean="0"/>
              <a:t>anaconda</a:t>
            </a:r>
            <a:r>
              <a:rPr lang="ko-KR" altLang="en-US" sz="2400" dirty="0"/>
              <a:t>를 다운 받은 후 설치 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en-US" altLang="ko-KR" sz="2400" dirty="0">
                <a:hlinkClick r:id="rId3"/>
              </a:rPr>
              <a:t>https://</a:t>
            </a:r>
            <a:r>
              <a:rPr lang="en-US" altLang="ko-KR" sz="2400" dirty="0" smtClean="0">
                <a:hlinkClick r:id="rId3"/>
              </a:rPr>
              <a:t>www.anaconda.com/products/individual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472867" y="489583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다른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olidFill>
                  <a:srgbClr val="0070C0"/>
                </a:solidFill>
              </a:rPr>
              <a:t>클릭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640" y="5932906"/>
            <a:ext cx="108214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다운받은 후 실행하고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변경사항 없이 </a:t>
            </a:r>
            <a:r>
              <a:rPr lang="ko-KR" altLang="en-US" sz="2400" dirty="0"/>
              <a:t>다음 </a:t>
            </a:r>
            <a:r>
              <a:rPr lang="en-US" altLang="ko-KR" sz="2400" dirty="0"/>
              <a:t>(next)</a:t>
            </a:r>
            <a:r>
              <a:rPr lang="ko-KR" altLang="en-US" sz="2400" dirty="0"/>
              <a:t>를 여러 번 누르면</a:t>
            </a:r>
            <a:r>
              <a:rPr lang="en-US" altLang="ko-KR" sz="2400" dirty="0"/>
              <a:t> </a:t>
            </a:r>
            <a:r>
              <a:rPr lang="ko-KR" altLang="en-US" sz="2400" dirty="0"/>
              <a:t>설치 </a:t>
            </a:r>
            <a:r>
              <a:rPr lang="ko-KR" altLang="en-US" sz="2400" dirty="0" smtClean="0"/>
              <a:t>됨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소요시간 약 </a:t>
            </a:r>
            <a:r>
              <a:rPr lang="en-US" altLang="ko-KR" sz="2000" dirty="0" smtClean="0"/>
              <a:t>15</a:t>
            </a:r>
            <a:r>
              <a:rPr lang="ko-KR" altLang="en-US" sz="2000" dirty="0" smtClean="0"/>
              <a:t>분 이내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컴퓨터 사양에 따라 다를 수 있음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638" y="3646903"/>
            <a:ext cx="6334124" cy="221242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1763" y="3962772"/>
            <a:ext cx="2656457" cy="2819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35172" y="3355119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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경우 클릭</a:t>
            </a:r>
            <a:endParaRPr lang="ko-KR" altLang="en-US" dirty="0"/>
          </a:p>
        </p:txBody>
      </p:sp>
      <p:cxnSp>
        <p:nvCxnSpPr>
          <p:cNvPr id="15" name="꺾인 연결선 14"/>
          <p:cNvCxnSpPr>
            <a:stCxn id="4" idx="2"/>
          </p:cNvCxnSpPr>
          <p:nvPr/>
        </p:nvCxnSpPr>
        <p:spPr>
          <a:xfrm rot="16200000" flipH="1">
            <a:off x="3493849" y="3542818"/>
            <a:ext cx="238125" cy="380667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08610" y="4845273"/>
            <a:ext cx="3356649" cy="4508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5" y="910164"/>
            <a:ext cx="4733925" cy="3705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97" y="910164"/>
            <a:ext cx="4752975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713" y="4698456"/>
            <a:ext cx="502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8. </a:t>
            </a:r>
            <a:r>
              <a:rPr lang="ko-KR" altLang="en-US" b="1" dirty="0" smtClean="0"/>
              <a:t>디폴트 </a:t>
            </a:r>
            <a:r>
              <a:rPr lang="en-US" altLang="ko-KR" b="1" dirty="0" smtClean="0"/>
              <a:t>Destination Folder 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Next</a:t>
            </a:r>
            <a:r>
              <a:rPr lang="ko-KR" altLang="en-US" b="1" dirty="0" smtClean="0"/>
              <a:t>해서 넘어가면 </a:t>
            </a:r>
            <a:r>
              <a:rPr lang="en-US" altLang="ko-KR" b="1" dirty="0" smtClean="0"/>
              <a:t>OK</a:t>
            </a:r>
            <a:endParaRPr 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6010897" y="4698456"/>
            <a:ext cx="58763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8-1. </a:t>
            </a:r>
            <a:r>
              <a:rPr lang="ko-KR" altLang="en-US" b="1" dirty="0" smtClean="0"/>
              <a:t>혹시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디폴트 </a:t>
            </a:r>
            <a:r>
              <a:rPr lang="en-US" altLang="ko-KR" b="1" dirty="0"/>
              <a:t>Destination Folder 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anaconda</a:t>
            </a:r>
            <a:r>
              <a:rPr lang="ko-KR" altLang="en-US" b="1" dirty="0" smtClean="0"/>
              <a:t>가 설치가 안되고 에러가 나면</a:t>
            </a:r>
            <a:r>
              <a:rPr lang="en-US" altLang="ko-KR" b="1" dirty="0" smtClean="0"/>
              <a:t>, C</a:t>
            </a:r>
            <a:r>
              <a:rPr lang="ko-KR" altLang="en-US" b="1" dirty="0" smtClean="0"/>
              <a:t>아래에 </a:t>
            </a:r>
            <a:r>
              <a:rPr lang="en-US" altLang="ko-KR" b="1" dirty="0" smtClean="0"/>
              <a:t>anaconda3</a:t>
            </a:r>
            <a:r>
              <a:rPr lang="ko-KR" altLang="en-US" b="1" dirty="0" smtClean="0"/>
              <a:t>이라는 폴더를 하나 만들고 그곳에 </a:t>
            </a:r>
            <a:r>
              <a:rPr lang="en-US" altLang="ko-KR" b="1" dirty="0" smtClean="0"/>
              <a:t>anaconda </a:t>
            </a:r>
            <a:r>
              <a:rPr lang="ko-KR" altLang="en-US" b="1" dirty="0" smtClean="0"/>
              <a:t>설치하자</a:t>
            </a:r>
            <a:endParaRPr lang="en-US" altLang="ko-KR" b="1" dirty="0" smtClean="0"/>
          </a:p>
          <a:p>
            <a:r>
              <a:rPr lang="en-US" b="1" dirty="0" smtClean="0"/>
              <a:t>(- </a:t>
            </a:r>
            <a:r>
              <a:rPr lang="en-US" altLang="ko-KR" b="1" dirty="0"/>
              <a:t>Destination </a:t>
            </a:r>
            <a:r>
              <a:rPr lang="en-US" altLang="ko-KR" b="1" dirty="0" smtClean="0"/>
              <a:t>Folder</a:t>
            </a:r>
            <a:r>
              <a:rPr lang="ko-KR" altLang="en-US" b="1" dirty="0" smtClean="0"/>
              <a:t>에 한글이 포함 되어있으면 에러 발생</a:t>
            </a:r>
            <a:r>
              <a:rPr lang="en-US" altLang="ko-KR" b="1" dirty="0" smtClean="0"/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Anaconda install </a:t>
            </a:r>
            <a:r>
              <a:rPr lang="ko-KR" altLang="en-US" sz="3200" dirty="0" smtClean="0"/>
              <a:t>시 자주 발생하는 에러 처리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36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7" y="2597504"/>
            <a:ext cx="6397171" cy="6289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83642" y="914551"/>
            <a:ext cx="403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uninstall </a:t>
            </a:r>
            <a:r>
              <a:rPr lang="ko-KR" altLang="en-US" sz="2400" dirty="0" smtClean="0"/>
              <a:t>방법</a:t>
            </a:r>
            <a:endParaRPr lang="en-US" altLang="ko-KR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49854" y="1702391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아래 경로의</a:t>
            </a:r>
            <a:r>
              <a:rPr lang="en-US" altLang="ko-KR" b="1" dirty="0" smtClean="0"/>
              <a:t> Anaconda3 </a:t>
            </a:r>
            <a:r>
              <a:rPr lang="ko-KR" altLang="en-US" b="1" dirty="0" smtClean="0"/>
              <a:t>폴더</a:t>
            </a:r>
            <a:r>
              <a:rPr lang="ko-KR" altLang="en-US" dirty="0" smtClean="0"/>
              <a:t>에 가서 </a:t>
            </a:r>
            <a:r>
              <a:rPr lang="en-US" altLang="ko-KR" b="1" dirty="0" smtClean="0"/>
              <a:t>Uninstall-Anaconda3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9405" y="1702391"/>
            <a:ext cx="3148028" cy="3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0296" y="1702391"/>
            <a:ext cx="236875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56794" y="2703242"/>
            <a:ext cx="78381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73807" y="3310754"/>
            <a:ext cx="485821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jmjung &lt;user </a:t>
            </a:r>
            <a:r>
              <a:rPr lang="en-US" altLang="ko-KR" dirty="0">
                <a:solidFill>
                  <a:schemeClr val="tx1"/>
                </a:solidFill>
              </a:rPr>
              <a:t>name&gt;</a:t>
            </a:r>
            <a:r>
              <a:rPr lang="ko-KR" altLang="en-US" dirty="0">
                <a:solidFill>
                  <a:schemeClr val="tx1"/>
                </a:solidFill>
              </a:rPr>
              <a:t>은 컴퓨터 마다 다름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컴퓨터 로그인 화면에 나오는 이름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7044557" y="2629674"/>
            <a:ext cx="4568231" cy="1294349"/>
            <a:chOff x="4736436" y="1884680"/>
            <a:chExt cx="3616015" cy="927923"/>
          </a:xfrm>
        </p:grpSpPr>
        <p:grpSp>
          <p:nvGrpSpPr>
            <p:cNvPr id="20" name="그룹 19"/>
            <p:cNvGrpSpPr/>
            <p:nvPr/>
          </p:nvGrpSpPr>
          <p:grpSpPr>
            <a:xfrm>
              <a:off x="4736438" y="1889597"/>
              <a:ext cx="3616013" cy="834665"/>
              <a:chOff x="2091866" y="4386264"/>
              <a:chExt cx="3616013" cy="834665"/>
            </a:xfrm>
          </p:grpSpPr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3"/>
              <a:srcRect l="65536" b="-129"/>
              <a:stretch/>
            </p:blipFill>
            <p:spPr>
              <a:xfrm>
                <a:off x="3529780" y="4386264"/>
                <a:ext cx="2178099" cy="82974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3"/>
              <a:srcRect r="77248" b="-723"/>
              <a:stretch/>
            </p:blipFill>
            <p:spPr>
              <a:xfrm>
                <a:off x="2091866" y="4386264"/>
                <a:ext cx="1437914" cy="834665"/>
              </a:xfrm>
              <a:prstGeom prst="rect">
                <a:avLst/>
              </a:prstGeom>
            </p:spPr>
          </p:pic>
        </p:grpSp>
        <p:sp>
          <p:nvSpPr>
            <p:cNvPr id="21" name="직사각형 20"/>
            <p:cNvSpPr/>
            <p:nvPr/>
          </p:nvSpPr>
          <p:spPr>
            <a:xfrm>
              <a:off x="4736437" y="1884680"/>
              <a:ext cx="3616013" cy="9279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736436" y="2278000"/>
              <a:ext cx="1437916" cy="2397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</a:rPr>
              <a:t>Anaconda uninstall </a:t>
            </a:r>
            <a:r>
              <a:rPr lang="ko-KR" altLang="en-US" sz="3200" dirty="0" smtClean="0">
                <a:solidFill>
                  <a:schemeClr val="bg1"/>
                </a:solidFill>
              </a:rPr>
              <a:t>방법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706789" y="2170860"/>
            <a:ext cx="500743" cy="323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 rot="19572580">
            <a:off x="6629320" y="2170808"/>
            <a:ext cx="500743" cy="32320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33288" y="2926857"/>
            <a:ext cx="1203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또는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Users)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1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3" grpId="0" animBg="1"/>
      <p:bldP spid="2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python interpreter &amp; </a:t>
            </a:r>
            <a:r>
              <a:rPr lang="ko-KR" altLang="en-US" sz="5400" dirty="0" err="1" smtClean="0">
                <a:solidFill>
                  <a:schemeClr val="bg1"/>
                </a:solidFill>
              </a:rPr>
              <a:t>실행원리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Anaconda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 후 </a:t>
            </a:r>
            <a:r>
              <a:rPr lang="en-US" altLang="ko-KR" sz="3200" dirty="0" smtClean="0">
                <a:solidFill>
                  <a:schemeClr val="bg1"/>
                </a:solidFill>
              </a:rPr>
              <a:t>python interpreter </a:t>
            </a:r>
            <a:r>
              <a:rPr lang="ko-KR" altLang="en-US" sz="3200" dirty="0" smtClean="0">
                <a:solidFill>
                  <a:schemeClr val="bg1"/>
                </a:solidFill>
              </a:rPr>
              <a:t>버전 확인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23884" y="1353068"/>
            <a:ext cx="3514173" cy="2586277"/>
            <a:chOff x="7706277" y="957023"/>
            <a:chExt cx="4167218" cy="308612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277" y="957023"/>
              <a:ext cx="4167218" cy="308612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388443" y="2390229"/>
              <a:ext cx="2301328" cy="4690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884" y="859399"/>
            <a:ext cx="458149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설치 후</a:t>
            </a:r>
            <a:r>
              <a:rPr lang="en-US" altLang="ko-KR" dirty="0" smtClean="0"/>
              <a:t>, anaconda Prompt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 rot="5400000">
            <a:off x="1394953" y="1683364"/>
            <a:ext cx="1136337" cy="399142"/>
          </a:xfrm>
          <a:prstGeom prst="rightArrow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17073" y="2451104"/>
            <a:ext cx="72431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현재 최신버전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Anaconda3-2021.11-Windows-x86_64</a:t>
            </a:r>
            <a:r>
              <a:rPr lang="en-US" altLang="ko-KR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그 이전에 설치한 경우 그 이전 버전일 수 있음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: 3.8.1)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본 수업에서는 </a:t>
            </a:r>
            <a:r>
              <a:rPr lang="en-US" altLang="ko-KR" sz="2000" b="1" dirty="0" smtClean="0"/>
              <a:t>python 3.9.7 </a:t>
            </a:r>
            <a:r>
              <a:rPr lang="ko-KR" altLang="en-US" sz="2000" b="1" dirty="0" smtClean="0"/>
              <a:t>버전을 사용할 예정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그러나 </a:t>
            </a:r>
            <a:r>
              <a:rPr lang="en-US" altLang="ko-KR" sz="2000" dirty="0"/>
              <a:t>python </a:t>
            </a:r>
            <a:r>
              <a:rPr lang="en-US" altLang="ko-KR" sz="2000" dirty="0" smtClean="0"/>
              <a:t>3.7 </a:t>
            </a:r>
            <a:r>
              <a:rPr lang="ko-KR" altLang="en-US" sz="2000" dirty="0" smtClean="0"/>
              <a:t>이상이면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문제는 없을 것으로 예상됨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/>
              <a:t>혹시 다른 버전의 </a:t>
            </a:r>
            <a:r>
              <a:rPr lang="en-US" altLang="ko-KR" sz="2000" dirty="0"/>
              <a:t>python </a:t>
            </a:r>
            <a:r>
              <a:rPr lang="ko-KR" altLang="en-US" sz="2000" dirty="0"/>
              <a:t>사용하는 학생 중</a:t>
            </a:r>
            <a:r>
              <a:rPr lang="en-US" altLang="ko-KR" sz="2000" dirty="0"/>
              <a:t>, </a:t>
            </a:r>
            <a:r>
              <a:rPr lang="ko-KR" altLang="en-US" sz="2000" dirty="0"/>
              <a:t>수업에서 제공하는 </a:t>
            </a:r>
            <a:r>
              <a:rPr lang="ko-KR" altLang="en-US" sz="2000" dirty="0" smtClean="0"/>
              <a:t>결과와 다르게 </a:t>
            </a:r>
            <a:r>
              <a:rPr lang="ko-KR" altLang="en-US" sz="2000" dirty="0"/>
              <a:t>나오는 경우는 알려주기 </a:t>
            </a:r>
            <a:r>
              <a:rPr lang="ko-KR" altLang="en-US" sz="2000" dirty="0" smtClean="0"/>
              <a:t>바람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혹시 </a:t>
            </a:r>
            <a:r>
              <a:rPr lang="en-US" altLang="ko-KR" sz="2000" dirty="0" smtClean="0"/>
              <a:t>python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3.6 </a:t>
            </a:r>
            <a:r>
              <a:rPr lang="ko-KR" altLang="en-US" sz="2000" dirty="0" smtClean="0"/>
              <a:t>이하 버전이면</a:t>
            </a:r>
            <a:r>
              <a:rPr lang="en-US" altLang="ko-KR" sz="2000" dirty="0" smtClean="0"/>
              <a:t>, anaconda </a:t>
            </a:r>
            <a:r>
              <a:rPr lang="ko-KR" altLang="en-US" sz="2000" dirty="0" smtClean="0"/>
              <a:t>삭제 후 다시 설치하기를 권장 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sym typeface="Wingdings" panose="05000000000000000000" pitchFamily="2" charset="2"/>
              </a:rPr>
              <a:t>이전 슬라이드 참고</a:t>
            </a:r>
            <a:r>
              <a:rPr lang="en-US" altLang="ko-KR" sz="2000" dirty="0" smtClean="0"/>
              <a:t>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379" y="1314766"/>
            <a:ext cx="3867690" cy="619211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6103760" y="1841644"/>
            <a:ext cx="1" cy="385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87379" y="859399"/>
            <a:ext cx="356732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457200" indent="-457200">
              <a:buFont typeface="Wingdings" panose="05000000000000000000" pitchFamily="2" charset="2"/>
              <a:buChar char="l"/>
              <a:defRPr sz="2400"/>
            </a:lvl1pPr>
          </a:lstStyle>
          <a:p>
            <a:pPr marL="0" indent="0">
              <a:buNone/>
            </a:pPr>
            <a:r>
              <a:rPr lang="en-US" altLang="ko-KR" sz="1800" dirty="0" smtClean="0"/>
              <a:t>2) python interpreter</a:t>
            </a:r>
            <a:r>
              <a:rPr lang="ko-KR" altLang="en-US" sz="1800" dirty="0" smtClean="0"/>
              <a:t> 버전 확인</a:t>
            </a:r>
            <a:endParaRPr lang="ko-KR" altLang="en-US" sz="1800" dirty="0"/>
          </a:p>
        </p:txBody>
      </p:sp>
      <p:sp>
        <p:nvSpPr>
          <p:cNvPr id="32" name="직사각형 31"/>
          <p:cNvSpPr/>
          <p:nvPr/>
        </p:nvSpPr>
        <p:spPr>
          <a:xfrm>
            <a:off x="5187379" y="1568057"/>
            <a:ext cx="1504950" cy="314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8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설치된 </a:t>
            </a:r>
            <a:r>
              <a:rPr lang="en-US" altLang="ko-KR" sz="3200" dirty="0" smtClean="0">
                <a:solidFill>
                  <a:schemeClr val="bg1"/>
                </a:solidFill>
              </a:rPr>
              <a:t>package </a:t>
            </a:r>
            <a:r>
              <a:rPr lang="ko-KR" altLang="en-US" sz="3200" dirty="0" smtClean="0">
                <a:solidFill>
                  <a:schemeClr val="bg1"/>
                </a:solidFill>
              </a:rPr>
              <a:t>버전 조정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smtClean="0">
                <a:solidFill>
                  <a:schemeClr val="bg1"/>
                </a:solidFill>
              </a:rPr>
              <a:t>필요시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4" y="2737743"/>
            <a:ext cx="9917897" cy="40186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4" y="830161"/>
            <a:ext cx="7924118" cy="18124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768600" y="2737743"/>
            <a:ext cx="3443600" cy="369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95385" y="2737743"/>
            <a:ext cx="34772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 </a:t>
            </a:r>
            <a:r>
              <a:rPr lang="ko-KR" altLang="en-US" dirty="0" smtClean="0"/>
              <a:t>원하는 버전으로 </a:t>
            </a:r>
            <a:r>
              <a:rPr lang="en-US" altLang="ko-KR" dirty="0" smtClean="0"/>
              <a:t>downgrade</a:t>
            </a:r>
            <a:br>
              <a:rPr lang="en-US" altLang="ko-KR" dirty="0" smtClean="0"/>
            </a:br>
            <a:r>
              <a:rPr lang="en-US" altLang="ko-KR" dirty="0" smtClean="0"/>
              <a:t>    or upgrade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003776" y="6350286"/>
            <a:ext cx="337332" cy="406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124449" y="830161"/>
            <a:ext cx="547687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conda</a:t>
            </a:r>
            <a:r>
              <a:rPr lang="en-US" altLang="ko-KR" b="1" dirty="0"/>
              <a:t> list &lt;name&gt; 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현재 설치된 </a:t>
            </a:r>
            <a:r>
              <a:rPr lang="en-US" altLang="ko-KR" dirty="0"/>
              <a:t>package </a:t>
            </a:r>
            <a:r>
              <a:rPr lang="ko-KR" altLang="en-US" dirty="0"/>
              <a:t>중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 smtClean="0"/>
              <a:t>name</a:t>
            </a:r>
            <a:r>
              <a:rPr lang="ko-KR" altLang="en-US" dirty="0" smtClean="0"/>
              <a:t>이 </a:t>
            </a:r>
            <a:r>
              <a:rPr lang="ko-KR" altLang="en-US" dirty="0"/>
              <a:t>들어간 </a:t>
            </a:r>
            <a:r>
              <a:rPr lang="en-US" altLang="ko-KR" dirty="0"/>
              <a:t>package</a:t>
            </a:r>
            <a:r>
              <a:rPr lang="ko-KR" altLang="en-US" dirty="0"/>
              <a:t>의 </a:t>
            </a:r>
            <a:r>
              <a:rPr lang="en-US" altLang="ko-KR" dirty="0"/>
              <a:t>version</a:t>
            </a:r>
            <a:r>
              <a:rPr lang="ko-KR" altLang="en-US" dirty="0"/>
              <a:t>을 보여줌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896796" y="830161"/>
            <a:ext cx="1970820" cy="355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2658" y="830161"/>
            <a:ext cx="896768" cy="355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(base)</a:t>
            </a:r>
            <a:endParaRPr lang="ko-KR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658" y="2737743"/>
            <a:ext cx="896768" cy="2975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(base)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err="1" smtClean="0">
                <a:solidFill>
                  <a:schemeClr val="bg1"/>
                </a:solidFill>
              </a:rPr>
              <a:t>Jupyter</a:t>
            </a:r>
            <a:r>
              <a:rPr lang="en-US" altLang="ko-KR" sz="5400" dirty="0" smtClean="0">
                <a:solidFill>
                  <a:schemeClr val="bg1"/>
                </a:solidFill>
              </a:rPr>
              <a:t> notebook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47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9689"/>
          <a:stretch/>
        </p:blipFill>
        <p:spPr>
          <a:xfrm>
            <a:off x="778604" y="2731455"/>
            <a:ext cx="8901242" cy="2853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8161" y="1843124"/>
            <a:ext cx="861203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python    </a:t>
            </a:r>
            <a:r>
              <a:rPr lang="en-US" altLang="ko-KR" sz="28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2800" dirty="0" smtClean="0">
                <a:sym typeface="Wingdings" panose="05000000000000000000" pitchFamily="2" charset="2"/>
              </a:rPr>
              <a:t>      </a:t>
            </a:r>
            <a:r>
              <a:rPr lang="en-US" altLang="ko-KR" sz="2800" dirty="0" err="1" smtClean="0">
                <a:sym typeface="Wingdings" panose="05000000000000000000" pitchFamily="2" charset="2"/>
              </a:rPr>
              <a:t>Ipython</a:t>
            </a:r>
            <a:r>
              <a:rPr lang="en-US" altLang="ko-KR" sz="2800" dirty="0" smtClean="0">
                <a:sym typeface="Wingdings" panose="05000000000000000000" pitchFamily="2" charset="2"/>
              </a:rPr>
              <a:t>     </a:t>
            </a:r>
            <a:r>
              <a:rPr lang="en-US" altLang="ko-KR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2800" dirty="0" smtClean="0">
                <a:sym typeface="Wingdings" panose="05000000000000000000" pitchFamily="2" charset="2"/>
              </a:rPr>
              <a:t>   </a:t>
            </a:r>
            <a:r>
              <a:rPr lang="en-US" altLang="ko-KR" sz="2800" b="1" dirty="0" err="1" smtClean="0">
                <a:sym typeface="Wingdings" panose="05000000000000000000" pitchFamily="2" charset="2"/>
              </a:rPr>
              <a:t>Jupyter</a:t>
            </a:r>
            <a:r>
              <a:rPr lang="en-US" altLang="ko-KR" sz="2800" b="1" dirty="0" smtClean="0">
                <a:sym typeface="Wingdings" panose="05000000000000000000" pitchFamily="2" charset="2"/>
              </a:rPr>
              <a:t> notebook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48331" y="904147"/>
            <a:ext cx="19113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070C0"/>
                </a:solidFill>
              </a:rPr>
              <a:t>interaction</a:t>
            </a:r>
            <a:br>
              <a:rPr lang="en-US" altLang="ko-KR" sz="2800" dirty="0" smtClean="0">
                <a:solidFill>
                  <a:srgbClr val="0070C0"/>
                </a:solidFill>
              </a:rPr>
            </a:br>
            <a:r>
              <a:rPr lang="en-US" altLang="ko-KR" sz="2800" dirty="0" smtClean="0">
                <a:solidFill>
                  <a:srgbClr val="0070C0"/>
                </a:solidFill>
              </a:rPr>
              <a:t>mode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1229" y="838371"/>
            <a:ext cx="1124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0000"/>
                </a:solidFill>
              </a:rPr>
              <a:t>web</a:t>
            </a:r>
          </a:p>
          <a:p>
            <a:pPr algn="ctr"/>
            <a:r>
              <a:rPr lang="en-US" altLang="ko-KR" sz="2800" dirty="0" smtClean="0">
                <a:solidFill>
                  <a:srgbClr val="FF0000"/>
                </a:solidFill>
              </a:rPr>
              <a:t>mode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Jupyter</a:t>
            </a:r>
            <a:r>
              <a:rPr lang="en-US" altLang="ko-KR" sz="3200" dirty="0" smtClean="0"/>
              <a:t> notebook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44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1357" y="863606"/>
            <a:ext cx="875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/>
              <a:t>Anaconda Prompt</a:t>
            </a:r>
            <a:r>
              <a:rPr lang="ko-KR" altLang="en-US" sz="2400" dirty="0" smtClean="0"/>
              <a:t>를 클릭</a:t>
            </a:r>
            <a:endParaRPr lang="en-US" altLang="ko-KR" sz="24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4941962" y="884520"/>
            <a:ext cx="3527805" cy="1736524"/>
            <a:chOff x="4491607" y="3148939"/>
            <a:chExt cx="3786573" cy="18609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27706" b="41854"/>
            <a:stretch/>
          </p:blipFill>
          <p:spPr>
            <a:xfrm>
              <a:off x="5179466" y="3148939"/>
              <a:ext cx="3098714" cy="1860903"/>
            </a:xfrm>
            <a:prstGeom prst="rect">
              <a:avLst/>
            </a:prstGeom>
          </p:spPr>
        </p:pic>
        <p:sp>
          <p:nvSpPr>
            <p:cNvPr id="12" name="오른쪽 화살표 11"/>
            <p:cNvSpPr/>
            <p:nvPr/>
          </p:nvSpPr>
          <p:spPr>
            <a:xfrm>
              <a:off x="4491607" y="4253462"/>
              <a:ext cx="1375718" cy="275419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24695" y="2674108"/>
            <a:ext cx="11558448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 smtClean="0"/>
              <a:t>2. cd (change directory) </a:t>
            </a:r>
            <a:r>
              <a:rPr lang="ko-KR" altLang="en-US" sz="2400" dirty="0" smtClean="0"/>
              <a:t>명령을 이용하여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작업을 수행할 폴더</a:t>
            </a:r>
            <a:r>
              <a:rPr lang="ko-KR" altLang="en-US" sz="2400" dirty="0" smtClean="0"/>
              <a:t>로 이동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</a:t>
            </a:r>
            <a:r>
              <a:rPr lang="en-US" altLang="ko-KR" sz="2400" dirty="0" smtClean="0">
                <a:sym typeface="Wingdings" panose="05000000000000000000" pitchFamily="2" charset="2"/>
              </a:rPr>
              <a:t> </a:t>
            </a:r>
            <a:r>
              <a:rPr lang="en-US" altLang="ko-KR" sz="2400" dirty="0" smtClean="0"/>
              <a:t>window</a:t>
            </a:r>
            <a:r>
              <a:rPr lang="ko-KR" altLang="en-US" sz="2400" dirty="0" smtClean="0"/>
              <a:t>에서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해당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폴더</a:t>
            </a:r>
            <a:r>
              <a:rPr lang="ko-KR" altLang="en-US" sz="2400" dirty="0" smtClean="0"/>
              <a:t>로 이동 후 주소복사하면 편하다</a:t>
            </a:r>
            <a:r>
              <a:rPr lang="en-US" altLang="ko-KR" sz="2400" dirty="0" smtClean="0"/>
              <a:t>.</a:t>
            </a:r>
          </a:p>
          <a:p>
            <a:pPr marL="987425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작성한 코드가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이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폴더</a:t>
            </a:r>
            <a:r>
              <a:rPr lang="ko-KR" altLang="en-US" sz="2000" dirty="0" smtClean="0"/>
              <a:t>에 저장된다</a:t>
            </a:r>
            <a:r>
              <a:rPr lang="en-US" altLang="ko-KR" sz="2000" dirty="0" smtClean="0"/>
              <a:t>.</a:t>
            </a:r>
          </a:p>
          <a:p>
            <a:pPr marL="987425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결과 파일이 </a:t>
            </a:r>
            <a:r>
              <a:rPr lang="ko-KR" altLang="en-US" sz="2000" b="1" dirty="0">
                <a:solidFill>
                  <a:srgbClr val="FF0000"/>
                </a:solidFill>
              </a:rPr>
              <a:t>이 폴더</a:t>
            </a:r>
            <a:r>
              <a:rPr lang="ko-KR" altLang="en-US" sz="2000" dirty="0" smtClean="0"/>
              <a:t>에 저장된다</a:t>
            </a:r>
            <a:r>
              <a:rPr lang="en-US" altLang="ko-KR" sz="2000" dirty="0" smtClean="0"/>
              <a:t>.</a:t>
            </a:r>
          </a:p>
          <a:p>
            <a:pPr marL="987425" indent="-5143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코드 작성시 </a:t>
            </a:r>
            <a:r>
              <a:rPr lang="ko-KR" altLang="en-US" sz="2000" b="1" dirty="0">
                <a:solidFill>
                  <a:srgbClr val="FF0000"/>
                </a:solidFill>
              </a:rPr>
              <a:t>이 폴더</a:t>
            </a:r>
            <a:r>
              <a:rPr lang="ko-KR" altLang="en-US" sz="2000" dirty="0" smtClean="0"/>
              <a:t>에 있는 파일들을 불러올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4695" y="6126813"/>
            <a:ext cx="535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이동 후 </a:t>
            </a:r>
            <a:r>
              <a:rPr lang="en-US" altLang="ko-KR" sz="2400" dirty="0"/>
              <a:t>“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notebook”</a:t>
            </a:r>
            <a:r>
              <a:rPr lang="ko-KR" altLang="en-US" sz="2400" dirty="0"/>
              <a:t>을 입력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" y="5069908"/>
            <a:ext cx="9729859" cy="9382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71938" y="5081588"/>
            <a:ext cx="6210300" cy="4476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24000" y="5672139"/>
            <a:ext cx="6134100" cy="378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2372866">
            <a:off x="3812716" y="5458360"/>
            <a:ext cx="215336" cy="1885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Jupyter</a:t>
            </a:r>
            <a:r>
              <a:rPr lang="en-US" altLang="ko-KR" sz="3200" dirty="0" smtClean="0"/>
              <a:t> notebook </a:t>
            </a:r>
            <a:r>
              <a:rPr lang="ko-KR" altLang="en-US" sz="3200" dirty="0" smtClean="0"/>
              <a:t>실행방법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34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6" grpId="0" animBg="1"/>
      <p:bldP spid="1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39" y="904370"/>
            <a:ext cx="8772555" cy="4133421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Jupyter</a:t>
            </a:r>
            <a:r>
              <a:rPr lang="en-US" altLang="ko-KR" sz="3200" dirty="0" smtClean="0"/>
              <a:t> notebook </a:t>
            </a:r>
            <a:r>
              <a:rPr lang="ko-KR" altLang="en-US" sz="3200" dirty="0" smtClean="0"/>
              <a:t>실행 화면</a:t>
            </a:r>
            <a:endParaRPr lang="ko-KR" altLang="en-US" sz="3200" dirty="0"/>
          </a:p>
        </p:txBody>
      </p:sp>
      <p:sp>
        <p:nvSpPr>
          <p:cNvPr id="2" name="직사각형 1"/>
          <p:cNvSpPr/>
          <p:nvPr/>
        </p:nvSpPr>
        <p:spPr>
          <a:xfrm>
            <a:off x="8577109" y="2277230"/>
            <a:ext cx="1009650" cy="381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86759" y="2288898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46342" y="1857352"/>
            <a:ext cx="528638" cy="2333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387495" y="148802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7422" y="5178744"/>
            <a:ext cx="40959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.</a:t>
            </a:r>
            <a:r>
              <a:rPr lang="en-US" altLang="ko-KR" b="1" dirty="0" err="1" smtClean="0"/>
              <a:t>ipynb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실행 방법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FF0000"/>
                </a:solidFill>
              </a:rPr>
              <a:t>새로운 빈 파일 생성 후 코드 작성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rgbClr val="3333FF"/>
                </a:solidFill>
              </a:rPr>
              <a:t>기존 </a:t>
            </a:r>
            <a:r>
              <a:rPr lang="en-US" altLang="ko-KR" b="1" dirty="0" err="1" smtClean="0">
                <a:solidFill>
                  <a:srgbClr val="3333FF"/>
                </a:solidFill>
              </a:rPr>
              <a:t>ipynb</a:t>
            </a:r>
            <a:r>
              <a:rPr lang="en-US" altLang="ko-KR" b="1" dirty="0" smtClean="0">
                <a:solidFill>
                  <a:srgbClr val="3333FF"/>
                </a:solidFill>
              </a:rPr>
              <a:t> </a:t>
            </a:r>
            <a:r>
              <a:rPr lang="ko-KR" altLang="en-US" b="1" dirty="0" smtClean="0">
                <a:solidFill>
                  <a:srgbClr val="3333FF"/>
                </a:solidFill>
              </a:rPr>
              <a:t>파일 클릭하여 사용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6812" y="3206378"/>
            <a:ext cx="2420272" cy="303737"/>
          </a:xfrm>
          <a:prstGeom prst="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67084" y="3173580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3333FF"/>
                </a:solidFill>
              </a:rPr>
              <a:t>클릭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11" grpId="0"/>
      <p:bldP spid="12" grpId="0" animBg="1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922" y="995588"/>
            <a:ext cx="11044465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342900">
              <a:lnSpc>
                <a:spcPct val="130000"/>
              </a:lnSpc>
              <a:buAutoNum type="arabicPeriod"/>
            </a:pPr>
            <a:r>
              <a:rPr lang="en-US" altLang="ko-KR" sz="2400" b="1" dirty="0" smtClean="0"/>
              <a:t>edit </a:t>
            </a:r>
            <a:r>
              <a:rPr lang="en-US" altLang="ko-KR" sz="2400" b="1" dirty="0"/>
              <a:t>mode – cell </a:t>
            </a:r>
            <a:r>
              <a:rPr lang="ko-KR" altLang="en-US" sz="2400" b="1" dirty="0"/>
              <a:t>안 </a:t>
            </a:r>
            <a:r>
              <a:rPr lang="ko-KR" altLang="en-US" sz="2400" b="1" dirty="0" smtClean="0"/>
              <a:t>상태</a:t>
            </a:r>
            <a:endParaRPr lang="en-US" altLang="ko-KR" sz="2400" b="1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enter</a:t>
            </a:r>
            <a:r>
              <a:rPr lang="ko-KR" altLang="en-US" sz="2400" dirty="0" smtClean="0"/>
              <a:t>를 치거나 </a:t>
            </a:r>
            <a:r>
              <a:rPr lang="en-US" altLang="ko-KR" sz="2400" dirty="0" smtClean="0"/>
              <a:t>cell </a:t>
            </a:r>
            <a:r>
              <a:rPr lang="ko-KR" altLang="en-US" sz="2400" dirty="0" smtClean="0"/>
              <a:t>안을 클릭하면 </a:t>
            </a:r>
            <a:r>
              <a:rPr lang="en-US" altLang="ko-KR" sz="2400" dirty="0" smtClean="0"/>
              <a:t>edit mode</a:t>
            </a:r>
            <a:r>
              <a:rPr lang="ko-KR" altLang="en-US" sz="2400" dirty="0" smtClean="0"/>
              <a:t>로 바뀜</a:t>
            </a:r>
            <a:endParaRPr lang="en-US" altLang="ko-KR" sz="2400" dirty="0" smtClean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왼쪽 바의 색깔이 </a:t>
            </a:r>
            <a:r>
              <a:rPr lang="ko-KR" altLang="en-US" sz="2400" dirty="0" smtClean="0">
                <a:solidFill>
                  <a:srgbClr val="00B050"/>
                </a:solidFill>
              </a:rPr>
              <a:t>초록색</a:t>
            </a:r>
            <a:endParaRPr lang="en-US" altLang="ko-KR" sz="2400" dirty="0" smtClean="0">
              <a:solidFill>
                <a:srgbClr val="00B05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코드 </a:t>
            </a:r>
            <a:r>
              <a:rPr lang="ko-KR" altLang="en-US" sz="2400" dirty="0"/>
              <a:t>작성시에 </a:t>
            </a:r>
            <a:r>
              <a:rPr lang="ko-KR" altLang="en-US" sz="2400" dirty="0" smtClean="0"/>
              <a:t>사용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437922" y="3451093"/>
            <a:ext cx="9939565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457200">
              <a:lnSpc>
                <a:spcPct val="130000"/>
              </a:lnSpc>
              <a:buFont typeface="+mj-lt"/>
              <a:buAutoNum type="arabicPeriod" startAt="2"/>
            </a:pPr>
            <a:r>
              <a:rPr lang="en-US" altLang="ko-KR" sz="2400" b="1" dirty="0"/>
              <a:t>commend mode – cell </a:t>
            </a:r>
            <a:r>
              <a:rPr lang="ko-KR" altLang="en-US" sz="2400" b="1" dirty="0"/>
              <a:t>밖 상태</a:t>
            </a:r>
            <a:endParaRPr lang="en-US" altLang="ko-KR" sz="2400" b="1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ESC</a:t>
            </a:r>
            <a:r>
              <a:rPr lang="ko-KR" altLang="en-US" sz="2400" dirty="0"/>
              <a:t>를 치거나 </a:t>
            </a:r>
            <a:r>
              <a:rPr lang="en-US" altLang="ko-KR" sz="2400" dirty="0"/>
              <a:t>cell </a:t>
            </a:r>
            <a:r>
              <a:rPr lang="ko-KR" altLang="en-US" sz="2400" dirty="0"/>
              <a:t>밖을 클릭하면 </a:t>
            </a:r>
            <a:r>
              <a:rPr lang="en-US" altLang="ko-KR" sz="2400" dirty="0"/>
              <a:t>commend mode</a:t>
            </a:r>
            <a:r>
              <a:rPr lang="ko-KR" altLang="en-US" sz="2400" dirty="0"/>
              <a:t>로 바뀜</a:t>
            </a:r>
            <a:endParaRPr lang="en-US" altLang="ko-KR" sz="24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왼쪽 바의 색깔이 </a:t>
            </a:r>
            <a:r>
              <a:rPr lang="ko-KR" altLang="en-US" sz="2400" dirty="0">
                <a:solidFill>
                  <a:srgbClr val="0033CC"/>
                </a:solidFill>
              </a:rPr>
              <a:t>파란색</a:t>
            </a:r>
            <a:endParaRPr lang="en-US" altLang="ko-KR" sz="2400" dirty="0">
              <a:solidFill>
                <a:srgbClr val="0033CC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commend mode</a:t>
            </a:r>
            <a:r>
              <a:rPr lang="ko-KR" altLang="en-US" sz="2400" dirty="0"/>
              <a:t>에서는 타이핑을 해도 코드 작성이 되지않고</a:t>
            </a:r>
            <a:r>
              <a:rPr lang="en-US" altLang="ko-KR" sz="2400" dirty="0"/>
              <a:t>, </a:t>
            </a:r>
            <a:r>
              <a:rPr lang="ko-KR" altLang="en-US" sz="2400" dirty="0"/>
              <a:t>미리 예약된 단축키가 작동함 </a:t>
            </a: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: f (</a:t>
            </a:r>
            <a:r>
              <a:rPr lang="ko-KR" altLang="en-US" sz="2400" dirty="0"/>
              <a:t>찾기</a:t>
            </a:r>
            <a:r>
              <a:rPr lang="en-US" altLang="ko-KR" sz="2400" dirty="0"/>
              <a:t>))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코드 작성 외에 코드 관리에 편리한 작업을 수행</a:t>
            </a:r>
            <a:endParaRPr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Jupyter</a:t>
            </a:r>
            <a:r>
              <a:rPr lang="en-US" altLang="ko-KR" sz="3200" dirty="0" smtClean="0"/>
              <a:t> notebook </a:t>
            </a:r>
            <a:r>
              <a:rPr lang="ko-KR" altLang="en-US" sz="3200" dirty="0" smtClean="0"/>
              <a:t>두 가지 모드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802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12" y="1617819"/>
            <a:ext cx="9790014" cy="4296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38213" y="110013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코드 실행 명령어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28726" y="5913989"/>
            <a:ext cx="604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cell </a:t>
            </a:r>
            <a:r>
              <a:rPr lang="ko-KR" altLang="en-US" sz="2400" dirty="0" smtClean="0"/>
              <a:t>밖이든지 안이든지 상관없이 적용됨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3241697" y="5395913"/>
            <a:ext cx="1701777" cy="376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46697" y="5395913"/>
            <a:ext cx="1884262" cy="376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03330" y="5395913"/>
            <a:ext cx="1654908" cy="3762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코드 실행 방법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51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29410" y="1223963"/>
            <a:ext cx="9293091" cy="4302111"/>
            <a:chOff x="529410" y="1223963"/>
            <a:chExt cx="9293091" cy="43021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410" y="1223963"/>
              <a:ext cx="9293091" cy="3521032"/>
            </a:xfrm>
            <a:prstGeom prst="rect">
              <a:avLst/>
            </a:prstGeom>
          </p:spPr>
        </p:pic>
        <p:sp>
          <p:nvSpPr>
            <p:cNvPr id="4" name="모서리가 둥근 직사각형 3"/>
            <p:cNvSpPr/>
            <p:nvPr/>
          </p:nvSpPr>
          <p:spPr>
            <a:xfrm>
              <a:off x="4275437" y="4744995"/>
              <a:ext cx="518984" cy="486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603474" y="4797026"/>
              <a:ext cx="809202" cy="729048"/>
              <a:chOff x="8603474" y="4797026"/>
              <a:chExt cx="809202" cy="729048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8603474" y="5040042"/>
                <a:ext cx="627970" cy="486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8784706" y="4797026"/>
                <a:ext cx="627970" cy="486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7389341" y="4160108"/>
              <a:ext cx="790832" cy="790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257537" y="4440194"/>
              <a:ext cx="790832" cy="790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57599" y="4044778"/>
              <a:ext cx="790832" cy="663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주요 단축키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61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52268"/>
          <a:stretch/>
        </p:blipFill>
        <p:spPr>
          <a:xfrm>
            <a:off x="643523" y="1109276"/>
            <a:ext cx="8269174" cy="14877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7707" y="5455163"/>
            <a:ext cx="10354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http://intellegibilisverum.tistory.com/entry/IPython-notebook-%EB%8B%A8%EC%B6%95%ED%82%A4-%EB%AA%A8%EC%9D%8C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629" y="4931943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smtClean="0"/>
              <a:t>단축키 모음</a:t>
            </a:r>
            <a:endParaRPr lang="ko-KR" altLang="en-US" sz="2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74980"/>
          <a:stretch/>
        </p:blipFill>
        <p:spPr>
          <a:xfrm>
            <a:off x="643523" y="2602566"/>
            <a:ext cx="8231441" cy="7762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790" y="3384368"/>
            <a:ext cx="7419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b="1" dirty="0" smtClean="0"/>
              <a:t>들여쓰기</a:t>
            </a:r>
            <a:r>
              <a:rPr lang="en-US" altLang="ko-KR" sz="2800" b="1" dirty="0" smtClean="0"/>
              <a:t>: tab, </a:t>
            </a:r>
            <a:r>
              <a:rPr lang="en-US" altLang="ko-KR" sz="2800" b="1" dirty="0" err="1" smtClean="0"/>
              <a:t>shift+tab</a:t>
            </a:r>
            <a:endParaRPr lang="en-US" altLang="ko-KR" sz="2800" b="1" dirty="0" smtClean="0"/>
          </a:p>
          <a:p>
            <a:pPr marL="457200" indent="-457200">
              <a:buFontTx/>
              <a:buChar char="-"/>
            </a:pPr>
            <a:r>
              <a:rPr lang="ko-KR" altLang="en-US" sz="2800" b="1" dirty="0" smtClean="0"/>
              <a:t>변수나 함수 작성시 </a:t>
            </a:r>
            <a:r>
              <a:rPr lang="en-US" altLang="ko-KR" sz="2800" b="1" dirty="0" smtClean="0"/>
              <a:t>tab: </a:t>
            </a:r>
            <a:r>
              <a:rPr lang="ko-KR" altLang="en-US" sz="2800" b="1" dirty="0" smtClean="0"/>
              <a:t>자동완성기능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61461" y="2062579"/>
            <a:ext cx="2579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사용 함수 설명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주요 단축키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533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0463" y="1036909"/>
            <a:ext cx="9537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/>
              <a:t>python interpreter:</a:t>
            </a:r>
          </a:p>
          <a:p>
            <a:pPr marL="808038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python </a:t>
            </a:r>
            <a:r>
              <a:rPr lang="ko-KR" altLang="en-US" sz="2400" dirty="0"/>
              <a:t>코드를 번역해서 실행시켜주는 </a:t>
            </a:r>
            <a:r>
              <a:rPr lang="en-US" altLang="ko-KR" sz="2400" dirty="0"/>
              <a:t>python</a:t>
            </a:r>
            <a:r>
              <a:rPr lang="ko-KR" altLang="en-US" sz="2400" dirty="0"/>
              <a:t> 실행 </a:t>
            </a:r>
            <a:r>
              <a:rPr lang="ko-KR" altLang="en-US" sz="2400" dirty="0" smtClean="0"/>
              <a:t>프로그램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463" y="2357833"/>
            <a:ext cx="9079345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8038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또는 </a:t>
            </a:r>
            <a:r>
              <a:rPr lang="en-US" altLang="ko-KR" sz="2400" dirty="0" smtClean="0"/>
              <a:t>python </a:t>
            </a:r>
            <a:r>
              <a:rPr lang="ko-KR" altLang="en-US" sz="2400" dirty="0" smtClean="0"/>
              <a:t>각 </a:t>
            </a:r>
            <a:r>
              <a:rPr lang="ko-KR" altLang="en-US" sz="2400" dirty="0"/>
              <a:t>명령어에 대한 실행 방침이 적혀있는 </a:t>
            </a:r>
            <a:r>
              <a:rPr lang="ko-KR" altLang="en-US" sz="2400" dirty="0" smtClean="0"/>
              <a:t>문서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0463" y="3122884"/>
            <a:ext cx="8662564" cy="574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8038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smtClean="0"/>
              <a:t>python </a:t>
            </a:r>
            <a:r>
              <a:rPr lang="ko-KR" altLang="en-US" sz="2400" dirty="0"/>
              <a:t>코드의 문법이 업데이트</a:t>
            </a:r>
            <a:r>
              <a:rPr lang="en-US" altLang="ko-KR" sz="2400" dirty="0"/>
              <a:t> </a:t>
            </a:r>
            <a:r>
              <a:rPr lang="ko-KR" altLang="en-US" sz="2400" dirty="0"/>
              <a:t>됨에 따라</a:t>
            </a:r>
            <a:r>
              <a:rPr lang="en-US" altLang="ko-KR" sz="2400" dirty="0"/>
              <a:t>, </a:t>
            </a:r>
            <a:r>
              <a:rPr lang="ko-KR" altLang="en-US" sz="2400" b="1" dirty="0"/>
              <a:t>버전이 증가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python interpreter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007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사용할 </a:t>
            </a:r>
            <a:r>
              <a:rPr lang="en-US" altLang="ko-KR" sz="3200" dirty="0" smtClean="0">
                <a:solidFill>
                  <a:schemeClr val="bg1"/>
                </a:solidFill>
              </a:rPr>
              <a:t>package</a:t>
            </a:r>
            <a:r>
              <a:rPr lang="ko-KR" altLang="en-US" sz="3200" dirty="0" smtClean="0">
                <a:solidFill>
                  <a:schemeClr val="bg1"/>
                </a:solidFill>
              </a:rPr>
              <a:t>의 </a:t>
            </a:r>
            <a:r>
              <a:rPr lang="en-US" altLang="ko-KR" sz="3200" dirty="0" smtClean="0">
                <a:solidFill>
                  <a:schemeClr val="bg1"/>
                </a:solidFill>
              </a:rPr>
              <a:t>version </a:t>
            </a:r>
            <a:r>
              <a:rPr lang="ko-KR" altLang="en-US" sz="3200" dirty="0" smtClean="0">
                <a:solidFill>
                  <a:schemeClr val="bg1"/>
                </a:solidFill>
              </a:rPr>
              <a:t>확인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179" y="735062"/>
            <a:ext cx="53046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제공하는 </a:t>
            </a:r>
            <a:r>
              <a:rPr lang="en-US" altLang="ko-KR" sz="2000" dirty="0" smtClean="0"/>
              <a:t>.</a:t>
            </a:r>
            <a:r>
              <a:rPr lang="en-US" altLang="ko-KR" sz="2000" dirty="0" err="1" smtClean="0"/>
              <a:t>ipynb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파일의 맨 처음 셀을 실행</a:t>
            </a:r>
            <a:endParaRPr lang="ko-KR" altLang="en-US" sz="20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0" y="1225550"/>
            <a:ext cx="7850270" cy="545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1995919"/>
            <a:ext cx="10058400" cy="20948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Useful Tips for</a:t>
            </a:r>
            <a:br>
              <a:rPr lang="en-US" altLang="ko-KR" sz="5400" dirty="0" smtClean="0">
                <a:solidFill>
                  <a:schemeClr val="bg1"/>
                </a:solidFill>
              </a:rPr>
            </a:br>
            <a:r>
              <a:rPr lang="en-US" altLang="ko-KR" sz="5400" dirty="0" err="1" smtClean="0">
                <a:solidFill>
                  <a:schemeClr val="bg1"/>
                </a:solidFill>
              </a:rPr>
              <a:t>Jupyter</a:t>
            </a:r>
            <a:r>
              <a:rPr lang="en-US" altLang="ko-KR" sz="5400" dirty="0" smtClean="0">
                <a:solidFill>
                  <a:schemeClr val="bg1"/>
                </a:solidFill>
              </a:rPr>
              <a:t> notebook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46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Print</a:t>
            </a:r>
            <a:r>
              <a:rPr lang="ko-KR" altLang="en-US" sz="3200" dirty="0" smtClean="0"/>
              <a:t>문 없이 변수 값 확인 방법</a:t>
            </a:r>
            <a:endParaRPr lang="ko-KR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35" y="983454"/>
            <a:ext cx="6936309" cy="973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035" y="2076451"/>
            <a:ext cx="397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 코드를 실행하면 가능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제공되는 실습 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6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/>
              <a:t>코딩용</a:t>
            </a:r>
            <a:r>
              <a:rPr lang="ko-KR" altLang="en-US" sz="3200" dirty="0" smtClean="0"/>
              <a:t> 폰트로 변경</a:t>
            </a:r>
            <a:endParaRPr lang="ko-KR" altLang="en-US" sz="32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3" y="1027905"/>
            <a:ext cx="7140428" cy="645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5260" y="1792289"/>
            <a:ext cx="54758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위의 폴더 경로에 </a:t>
            </a:r>
            <a:r>
              <a:rPr lang="ko-KR" altLang="en-US" b="1" dirty="0" smtClean="0"/>
              <a:t>제공되는 </a:t>
            </a:r>
            <a:r>
              <a:rPr lang="en-US" altLang="ko-KR" b="1" dirty="0" smtClean="0"/>
              <a:t>custom </a:t>
            </a:r>
            <a:r>
              <a:rPr lang="ko-KR" altLang="en-US" b="1" dirty="0" smtClean="0"/>
              <a:t>파일을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.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폴더는 앞에 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ko-KR" altLang="en-US" dirty="0" smtClean="0"/>
              <a:t>이 있음에 주의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custom </a:t>
            </a:r>
            <a:r>
              <a:rPr lang="ko-KR" altLang="en-US" dirty="0" smtClean="0"/>
              <a:t>폴더가 없는 경우는 새로 만듦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6708" y="1455758"/>
            <a:ext cx="1203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또는 </a:t>
            </a:r>
            <a:r>
              <a:rPr lang="en-US" altLang="ko-KR" sz="1400" b="1" dirty="0" smtClean="0"/>
              <a:t>Users)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521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2061" y="1805694"/>
            <a:ext cx="7395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>
                <a:solidFill>
                  <a:schemeClr val="bg1"/>
                </a:solidFill>
              </a:rPr>
              <a:t>nbextenstion</a:t>
            </a:r>
            <a:r>
              <a:rPr lang="en-US" altLang="ko-KR" sz="3200" dirty="0" smtClean="0">
                <a:solidFill>
                  <a:schemeClr val="bg1"/>
                </a:solidFill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</a:rPr>
              <a:t>설치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179" y="735062"/>
            <a:ext cx="11505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jupyter</a:t>
            </a:r>
            <a:r>
              <a:rPr lang="en-US" altLang="ko-KR" sz="2000" dirty="0" smtClean="0"/>
              <a:t> notebook</a:t>
            </a:r>
            <a:r>
              <a:rPr lang="ko-KR" altLang="en-US" sz="2000" dirty="0" smtClean="0"/>
              <a:t>을 편리하게 사용할 수 있는 기능 제공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변수 </a:t>
            </a:r>
            <a:r>
              <a:rPr lang="en-US" altLang="ko-KR" sz="2000" dirty="0"/>
              <a:t>highlighting, table of contents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설치</a:t>
            </a:r>
            <a:r>
              <a:rPr lang="en-US" altLang="ko-KR" sz="2000" dirty="0"/>
              <a:t>: Anaconda prompt</a:t>
            </a:r>
            <a:r>
              <a:rPr lang="ko-KR" altLang="en-US" sz="2000" dirty="0"/>
              <a:t>에서 다음 명령어 </a:t>
            </a:r>
            <a:r>
              <a:rPr lang="ko-KR" altLang="en-US" sz="2000" dirty="0" smtClean="0"/>
              <a:t>실행</a:t>
            </a:r>
            <a:endParaRPr lang="ko-KR" alt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5327" y="1745068"/>
            <a:ext cx="7251364" cy="830997"/>
          </a:xfrm>
          <a:prstGeom prst="rect">
            <a:avLst/>
          </a:prstGeom>
          <a:solidFill>
            <a:srgbClr val="F6F8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95263"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/>
              <a:t>conda</a:t>
            </a:r>
            <a:r>
              <a:rPr lang="en-US" altLang="ko-KR" dirty="0"/>
              <a:t> install -c </a:t>
            </a:r>
            <a:r>
              <a:rPr lang="en-US" altLang="ko-KR" dirty="0" err="1"/>
              <a:t>conda</a:t>
            </a:r>
            <a:r>
              <a:rPr lang="en-US" altLang="ko-KR" dirty="0"/>
              <a:t>-forge </a:t>
            </a:r>
            <a:r>
              <a:rPr lang="en-US" altLang="ko-KR" dirty="0" err="1"/>
              <a:t>jupyter_contrib_nbextensions</a:t>
            </a:r>
            <a:endParaRPr lang="en-US" altLang="ko-KR" dirty="0"/>
          </a:p>
          <a:p>
            <a:pPr marL="195263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/>
              <a:t>jupyter</a:t>
            </a:r>
            <a:r>
              <a:rPr lang="ko-KR" altLang="ko-KR" dirty="0"/>
              <a:t> </a:t>
            </a:r>
            <a:r>
              <a:rPr lang="ko-KR" altLang="ko-KR" dirty="0" err="1"/>
              <a:t>contrib</a:t>
            </a:r>
            <a:r>
              <a:rPr lang="ko-KR" altLang="ko-KR" dirty="0"/>
              <a:t> </a:t>
            </a:r>
            <a:r>
              <a:rPr lang="ko-KR" altLang="ko-KR" dirty="0" err="1"/>
              <a:t>nbextension</a:t>
            </a:r>
            <a:r>
              <a:rPr lang="ko-KR" altLang="ko-KR" dirty="0"/>
              <a:t> </a:t>
            </a:r>
            <a:r>
              <a:rPr lang="ko-KR" altLang="ko-KR" dirty="0" err="1"/>
              <a:t>install</a:t>
            </a:r>
            <a:r>
              <a:rPr lang="ko-KR" altLang="ko-KR" dirty="0"/>
              <a:t> --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1433" y="2576140"/>
            <a:ext cx="7119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https</a:t>
            </a:r>
            <a:r>
              <a:rPr lang="ko-KR" altLang="en-US" dirty="0"/>
              <a:t>://</a:t>
            </a:r>
            <a:r>
              <a:rPr lang="ko-KR" altLang="en-US" dirty="0" smtClean="0"/>
              <a:t>github.com/ipython-contrib/jupyter_contrib_nbextensions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8" y="2945472"/>
            <a:ext cx="10933719" cy="3556928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485777" y="4891088"/>
            <a:ext cx="95250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5777" y="6190610"/>
            <a:ext cx="95250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52827" y="6190609"/>
            <a:ext cx="95250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552829" y="3778223"/>
            <a:ext cx="95250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85777" y="6346505"/>
            <a:ext cx="95250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</a:rPr>
              <a:t>기초 </a:t>
            </a:r>
            <a:r>
              <a:rPr lang="ko-KR" altLang="en-US" sz="5400" dirty="0" err="1" smtClean="0">
                <a:solidFill>
                  <a:schemeClr val="bg1"/>
                </a:solidFill>
              </a:rPr>
              <a:t>파이썬</a:t>
            </a:r>
            <a:r>
              <a:rPr lang="ko-KR" altLang="en-US" sz="5400" dirty="0" smtClean="0">
                <a:solidFill>
                  <a:schemeClr val="bg1"/>
                </a:solidFill>
              </a:rPr>
              <a:t> 복습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4376" y="388834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1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06630" y="496555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실수 두 개를 입력 받아 평균을 구하시오</a:t>
            </a:r>
            <a:endParaRPr lang="ko-KR" altLang="en-US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11" y="1092991"/>
            <a:ext cx="2307789" cy="1193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96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4376" y="388834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2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29" y="388834"/>
            <a:ext cx="8839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/>
              <a:t>주어진 </a:t>
            </a:r>
            <a:r>
              <a:rPr lang="en-US" altLang="ko-KR" sz="2400" b="1" dirty="0" smtClean="0"/>
              <a:t>n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k</a:t>
            </a:r>
            <a:r>
              <a:rPr lang="ko-KR" altLang="en-US" sz="2400" b="1" dirty="0" smtClean="0"/>
              <a:t>에 대하여</a:t>
            </a:r>
            <a:endParaRPr lang="en-US" altLang="ko-KR" sz="24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[0,1,2,…,n-1]</a:t>
            </a:r>
            <a:r>
              <a:rPr lang="ko-KR" altLang="en-US" sz="2400" b="1" dirty="0" smtClean="0"/>
              <a:t> 리스트를 만든다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(range)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dirty="0" smtClean="0"/>
              <a:t>k</a:t>
            </a:r>
            <a:r>
              <a:rPr lang="ko-KR" altLang="en-US" sz="2400" b="1" dirty="0" smtClean="0"/>
              <a:t>의 배수의 합을 출력한다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(slicing, sum)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22" y="3184836"/>
            <a:ext cx="9451339" cy="21620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11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4376" y="388834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3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29" y="388834"/>
            <a:ext cx="883988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str1=‘</a:t>
            </a:r>
            <a:r>
              <a:rPr lang="en-US" altLang="ko-KR" sz="2400" b="1" dirty="0" err="1" smtClean="0"/>
              <a:t>suwon_data</a:t>
            </a:r>
            <a:r>
              <a:rPr lang="en-US" altLang="ko-KR" sz="2400" b="1" dirty="0" smtClean="0"/>
              <a:t>’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1. str1</a:t>
            </a:r>
            <a:r>
              <a:rPr lang="ko-KR" altLang="en-US" sz="2400" b="1" dirty="0" smtClean="0"/>
              <a:t>을 알파벳 순으로 나열했을 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뒤에서 </a:t>
            </a:r>
            <a:r>
              <a:rPr lang="en-US" altLang="ko-KR" sz="2400" b="1" dirty="0" smtClean="0"/>
              <a:t>3</a:t>
            </a:r>
            <a:r>
              <a:rPr lang="ko-KR" altLang="en-US" sz="2400" b="1" dirty="0" smtClean="0"/>
              <a:t>번째 문자를 </a:t>
            </a:r>
            <a:r>
              <a:rPr lang="ko-KR" altLang="en-US" sz="2400" b="1" dirty="0" err="1" smtClean="0"/>
              <a:t>출력하시오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(sort, indexing)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99" y="2921720"/>
            <a:ext cx="9330517" cy="22008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2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371" y="403632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4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9756" y="532479"/>
            <a:ext cx="8661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 smtClean="0"/>
              <a:t>1~50 </a:t>
            </a:r>
            <a:r>
              <a:rPr lang="ko-KR" altLang="en-US" sz="2400" b="1" dirty="0" smtClean="0"/>
              <a:t>사이의 정수 중에 </a:t>
            </a:r>
            <a:r>
              <a:rPr lang="en-US" altLang="ko-KR" sz="2400" b="1" dirty="0" smtClean="0"/>
              <a:t>7</a:t>
            </a:r>
            <a:r>
              <a:rPr lang="ko-KR" altLang="en-US" sz="2400" b="1" dirty="0" smtClean="0"/>
              <a:t>의 배수만 출력하기</a:t>
            </a:r>
            <a:r>
              <a:rPr lang="en-US" altLang="ko-KR" sz="2400" b="1" dirty="0" smtClean="0"/>
              <a:t>: (7,14,…,49)</a:t>
            </a:r>
            <a:br>
              <a:rPr lang="en-US" altLang="ko-KR" sz="2400" b="1" dirty="0" smtClean="0"/>
            </a:br>
            <a:r>
              <a:rPr lang="en-US" altLang="ko-KR" sz="2400" b="1" dirty="0" smtClean="0">
                <a:solidFill>
                  <a:srgbClr val="FF0000"/>
                </a:solidFill>
              </a:rPr>
              <a:t>(for, if)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32" y="2014691"/>
            <a:ext cx="949610" cy="3519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84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>
            <a:off x="2476273" y="2715858"/>
            <a:ext cx="6799040" cy="901049"/>
          </a:xfrm>
          <a:prstGeom prst="rightArrow">
            <a:avLst>
              <a:gd name="adj1" fmla="val 50000"/>
              <a:gd name="adj2" fmla="val 27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094135" y="805523"/>
            <a:ext cx="5515396" cy="4826020"/>
            <a:chOff x="3115907" y="1074037"/>
            <a:chExt cx="5515396" cy="482602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115907" y="1944414"/>
              <a:ext cx="5515396" cy="3955643"/>
            </a:xfrm>
            <a:prstGeom prst="roundRect">
              <a:avLst>
                <a:gd name="adj" fmla="val 439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2000" b="1" dirty="0" smtClean="0">
                  <a:solidFill>
                    <a:schemeClr val="tx1"/>
                  </a:solidFill>
                </a:rPr>
                <a:t>A=3: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b="1" dirty="0" smtClean="0">
                  <a:solidFill>
                    <a:schemeClr val="accent2"/>
                  </a:solidFill>
                </a:rPr>
                <a:t>메모리</a:t>
              </a:r>
              <a:r>
                <a:rPr lang="ko-KR" altLang="en-US" sz="2000" dirty="0" smtClean="0"/>
                <a:t>에 </a:t>
              </a:r>
              <a:r>
                <a:rPr lang="en-US" altLang="ko-KR" sz="2000" dirty="0" smtClean="0"/>
                <a:t>A </a:t>
              </a:r>
              <a:r>
                <a:rPr lang="ko-KR" altLang="en-US" sz="2000" dirty="0" smtClean="0"/>
                <a:t>변수를 만들고 </a:t>
              </a:r>
              <a:r>
                <a:rPr lang="en-US" altLang="ko-KR" sz="2000" dirty="0" smtClean="0"/>
                <a:t>3</a:t>
              </a:r>
              <a:r>
                <a:rPr lang="ko-KR" altLang="en-US" sz="2000" dirty="0" smtClean="0"/>
                <a:t>을 넣어라</a:t>
              </a:r>
              <a:endParaRPr lang="en-US" altLang="ko-KR" sz="2000" dirty="0" smtClean="0"/>
            </a:p>
            <a:p>
              <a:endParaRPr lang="en-US" altLang="ko-KR" sz="2000" dirty="0" smtClean="0"/>
            </a:p>
            <a:p>
              <a:r>
                <a:rPr lang="en-US" altLang="ko-KR" sz="2000" b="1" dirty="0" smtClean="0">
                  <a:solidFill>
                    <a:schemeClr val="tx1"/>
                  </a:solidFill>
                </a:rPr>
                <a:t>for pp in list1:</a:t>
              </a:r>
            </a:p>
            <a:p>
              <a:r>
                <a:rPr lang="en-US" altLang="ko-KR" sz="2000" b="1" dirty="0" smtClean="0">
                  <a:solidFill>
                    <a:schemeClr val="tx1"/>
                  </a:solidFill>
                </a:rPr>
                <a:t>    print(pp)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b="1" dirty="0" smtClean="0">
                  <a:solidFill>
                    <a:schemeClr val="accent2"/>
                  </a:solidFill>
                </a:rPr>
                <a:t>메모리</a:t>
              </a:r>
              <a:r>
                <a:rPr lang="ko-KR" altLang="en-US" sz="2000" dirty="0" smtClean="0">
                  <a:solidFill>
                    <a:schemeClr val="tx1"/>
                  </a:solidFill>
                </a:rPr>
                <a:t>의 </a:t>
              </a:r>
              <a:r>
                <a:rPr lang="en-US" altLang="ko-KR" sz="2000" dirty="0" smtClean="0"/>
                <a:t>list1</a:t>
              </a:r>
              <a:r>
                <a:rPr lang="ko-KR" altLang="en-US" sz="2000" dirty="0" smtClean="0"/>
                <a:t>의 각 </a:t>
              </a:r>
              <a:r>
                <a:rPr lang="en-US" altLang="ko-KR" sz="2000" dirty="0" smtClean="0"/>
                <a:t>element</a:t>
              </a:r>
              <a:r>
                <a:rPr lang="ko-KR" altLang="en-US" sz="2000" dirty="0" smtClean="0"/>
                <a:t>를 순서대로 </a:t>
              </a:r>
              <a:r>
                <a:rPr lang="en-US" altLang="ko-KR" sz="2000" dirty="0" smtClean="0"/>
                <a:t>pp</a:t>
              </a:r>
              <a:r>
                <a:rPr lang="ko-KR" altLang="en-US" sz="2000" dirty="0" smtClean="0"/>
                <a:t>변수에 넣고 </a:t>
              </a:r>
              <a:r>
                <a:rPr lang="en-US" altLang="ko-KR" sz="2000" dirty="0" smtClean="0"/>
                <a:t>pp</a:t>
              </a:r>
              <a:r>
                <a:rPr lang="ko-KR" altLang="en-US" sz="2000" dirty="0" smtClean="0"/>
                <a:t>변수를 출력하라</a:t>
              </a:r>
              <a:endParaRPr lang="en-US" altLang="ko-KR" sz="2000" dirty="0" smtClean="0"/>
            </a:p>
            <a:p>
              <a:pPr marL="342900" indent="-342900">
                <a:buFontTx/>
                <a:buChar char="-"/>
              </a:pPr>
              <a:endParaRPr lang="en-US" altLang="ko-KR" sz="2000" dirty="0" smtClean="0"/>
            </a:p>
            <a:p>
              <a:r>
                <a:rPr lang="en-US" altLang="ko-KR" sz="2000" b="1" dirty="0" smtClean="0">
                  <a:solidFill>
                    <a:schemeClr val="tx1"/>
                  </a:solidFill>
                </a:rPr>
                <a:t>C=A+B</a:t>
              </a:r>
            </a:p>
            <a:p>
              <a:pPr marL="342900" indent="-342900">
                <a:buFontTx/>
                <a:buChar char="-"/>
              </a:pPr>
              <a:r>
                <a:rPr lang="ko-KR" altLang="en-US" sz="2000" b="1" dirty="0" smtClean="0">
                  <a:solidFill>
                    <a:schemeClr val="accent2"/>
                  </a:solidFill>
                </a:rPr>
                <a:t>메모리</a:t>
              </a:r>
              <a:r>
                <a:rPr lang="ko-KR" altLang="en-US" sz="2000" dirty="0" smtClean="0"/>
                <a:t>에서 </a:t>
              </a:r>
              <a:r>
                <a:rPr lang="en-US" altLang="ko-KR" sz="2000" dirty="0" smtClean="0"/>
                <a:t>A</a:t>
              </a:r>
              <a:r>
                <a:rPr lang="ko-KR" altLang="en-US" sz="2000" dirty="0" smtClean="0"/>
                <a:t>변수 값과 </a:t>
              </a:r>
              <a:r>
                <a:rPr lang="en-US" altLang="ko-KR" sz="2000" dirty="0" smtClean="0"/>
                <a:t>B</a:t>
              </a:r>
              <a:r>
                <a:rPr lang="ko-KR" altLang="en-US" sz="2000" dirty="0" smtClean="0"/>
                <a:t>변수 값을 더하여 </a:t>
              </a:r>
              <a:r>
                <a:rPr lang="en-US" altLang="ko-KR" sz="2000" dirty="0" smtClean="0"/>
                <a:t>C</a:t>
              </a:r>
              <a:r>
                <a:rPr lang="ko-KR" altLang="en-US" sz="2000" dirty="0" smtClean="0"/>
                <a:t>라는 변수</a:t>
              </a:r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없으면 만든 후</a:t>
              </a:r>
              <a:r>
                <a:rPr lang="en-US" altLang="ko-KR" sz="2000" dirty="0" smtClean="0"/>
                <a:t>)</a:t>
              </a:r>
              <a:r>
                <a:rPr lang="ko-KR" altLang="en-US" sz="2000" dirty="0" smtClean="0"/>
                <a:t>에 넣어라</a:t>
              </a:r>
              <a:endParaRPr lang="en-US" altLang="ko-KR" sz="2000" dirty="0" smtClean="0"/>
            </a:p>
            <a:p>
              <a:r>
                <a:rPr lang="en-US" altLang="ko-KR" sz="2800" dirty="0" smtClean="0"/>
                <a:t>….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149090" y="1074037"/>
              <a:ext cx="5449031" cy="97467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/>
                <a:t>Python Interpreter: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/>
                <a:t>각 명령어에 대한 실행 방침이 적혀있는 문서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9133995" y="805523"/>
            <a:ext cx="2655121" cy="4826020"/>
            <a:chOff x="9155767" y="1074037"/>
            <a:chExt cx="2655121" cy="482602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9297086" y="1843805"/>
              <a:ext cx="2372483" cy="4056252"/>
            </a:xfrm>
            <a:prstGeom prst="roundRect">
              <a:avLst>
                <a:gd name="adj" fmla="val 812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155767" y="1074037"/>
              <a:ext cx="2655121" cy="86007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 smtClean="0"/>
                <a:t>컴퓨터</a:t>
              </a:r>
              <a:endParaRPr lang="ko-KR" altLang="en-US" sz="2000" b="1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9714070" y="2761036"/>
              <a:ext cx="1538515" cy="9506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/>
                <a:t>메모리</a:t>
              </a:r>
              <a:endParaRPr lang="en-US" altLang="ko-KR" sz="2400" dirty="0" smtClean="0"/>
            </a:p>
            <a:p>
              <a:pPr algn="ctr"/>
              <a:r>
                <a:rPr lang="en-US" altLang="ko-KR" sz="2400" dirty="0" smtClean="0"/>
                <a:t>(Ram)</a:t>
              </a:r>
              <a:endParaRPr lang="ko-KR" altLang="en-US" sz="2400" dirty="0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9532819" y="3885421"/>
              <a:ext cx="1901016" cy="9506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Disk</a:t>
              </a:r>
            </a:p>
            <a:p>
              <a:pPr algn="ctr"/>
              <a:r>
                <a:rPr lang="en-US" altLang="ko-KR" sz="2400" dirty="0" smtClean="0"/>
                <a:t>(HDD,SSD)</a:t>
              </a:r>
              <a:endParaRPr lang="ko-KR" altLang="en-US" sz="2400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9532819" y="4928026"/>
              <a:ext cx="1901016" cy="64933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smtClean="0"/>
                <a:t>모니터</a:t>
              </a:r>
              <a:endParaRPr lang="ko-KR" altLang="en-US" sz="24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9846448" y="1984594"/>
              <a:ext cx="1273758" cy="577249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CPU</a:t>
              </a:r>
              <a:endParaRPr lang="ko-KR" alt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1736" y="1665602"/>
            <a:ext cx="224612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A=3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for pp in [1,2,3,4]: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print(pp)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B=5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C=A+B</a:t>
            </a:r>
            <a:endParaRPr lang="ko-KR" altLang="en-US" sz="2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1490" y="805523"/>
            <a:ext cx="1926621" cy="86007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/>
              <a:t>작성한 코드</a:t>
            </a:r>
            <a:endParaRPr lang="ko-KR" altLang="en-US" sz="20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코드 실행 원리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690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4376" y="388834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>
                <a:solidFill>
                  <a:srgbClr val="00B0F0"/>
                </a:solidFill>
              </a:rPr>
              <a:t>5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29" y="388834"/>
            <a:ext cx="883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-1000</a:t>
            </a:r>
            <a:r>
              <a:rPr lang="ko-KR" altLang="en-US" sz="2400" b="1" dirty="0" smtClean="0"/>
              <a:t>이 입력될때까지 </a:t>
            </a:r>
            <a:r>
              <a:rPr lang="ko-KR" altLang="en-US" sz="2400" b="1" dirty="0" err="1" smtClean="0"/>
              <a:t>양의실수를</a:t>
            </a:r>
            <a:r>
              <a:rPr lang="ko-KR" altLang="en-US" sz="2400" b="1" dirty="0" smtClean="0"/>
              <a:t> 입력 받아 그 합을 구한다</a:t>
            </a:r>
            <a:r>
              <a:rPr lang="en-US" altLang="ko-KR" sz="2400" b="1" dirty="0" smtClean="0"/>
              <a:t>.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(while, break)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46" y="2333620"/>
            <a:ext cx="3123854" cy="183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4376" y="388834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6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8529" y="388834"/>
            <a:ext cx="9694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주어진 문자열에서 각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문자가 등장한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횟수를 </a:t>
            </a:r>
            <a:r>
              <a:rPr lang="ko-KR" altLang="en-US" sz="2400" b="1" dirty="0" err="1" smtClean="0"/>
              <a:t>출력하시오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(dictionary)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97" y="2118148"/>
            <a:ext cx="5112494" cy="2994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452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4376" y="388834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7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7350" y="388834"/>
            <a:ext cx="82382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 smtClean="0"/>
              <a:t>주어진 점수에 대하여 학점을 출력하는 프로그램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elif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</a:p>
          <a:p>
            <a:pPr marL="6302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점수가 </a:t>
            </a:r>
            <a:r>
              <a:rPr lang="en-US" altLang="ko-KR" sz="2000" b="1" dirty="0" smtClean="0"/>
              <a:t>90</a:t>
            </a:r>
            <a:r>
              <a:rPr lang="ko-KR" altLang="en-US" sz="2000" b="1" dirty="0" smtClean="0"/>
              <a:t>점 이상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 A</a:t>
            </a:r>
          </a:p>
          <a:p>
            <a:pPr marL="6302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점수가 </a:t>
            </a:r>
            <a:r>
              <a:rPr lang="en-US" altLang="ko-KR" sz="2000" b="1" dirty="0" smtClean="0"/>
              <a:t>80</a:t>
            </a:r>
            <a:r>
              <a:rPr lang="ko-KR" altLang="en-US" sz="2000" b="1" dirty="0"/>
              <a:t>점 </a:t>
            </a:r>
            <a:r>
              <a:rPr lang="ko-KR" altLang="en-US" sz="2000" b="1" dirty="0" smtClean="0"/>
              <a:t>이상</a:t>
            </a:r>
            <a:r>
              <a:rPr lang="en-US" altLang="ko-KR" sz="2000" b="1" dirty="0" smtClean="0"/>
              <a:t>, 90</a:t>
            </a:r>
            <a:r>
              <a:rPr lang="ko-KR" altLang="en-US" sz="2000" b="1" dirty="0" smtClean="0"/>
              <a:t>점 미만 </a:t>
            </a:r>
            <a:r>
              <a:rPr lang="en-US" altLang="ko-KR" sz="2000" b="1" dirty="0">
                <a:sym typeface="Wingdings" panose="05000000000000000000" pitchFamily="2" charset="2"/>
              </a:rPr>
              <a:t> B</a:t>
            </a:r>
            <a:endParaRPr lang="en-US" altLang="ko-KR" sz="2000" b="1" dirty="0" smtClean="0">
              <a:sym typeface="Wingdings" panose="05000000000000000000" pitchFamily="2" charset="2"/>
            </a:endParaRPr>
          </a:p>
          <a:p>
            <a:pPr marL="6302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/>
              <a:t>점수가 </a:t>
            </a:r>
            <a:r>
              <a:rPr lang="en-US" altLang="ko-KR" sz="2000" b="1" dirty="0" smtClean="0"/>
              <a:t>70</a:t>
            </a:r>
            <a:r>
              <a:rPr lang="ko-KR" altLang="en-US" sz="2000" b="1" dirty="0"/>
              <a:t>점 이상</a:t>
            </a:r>
            <a:r>
              <a:rPr lang="en-US" altLang="ko-KR" sz="2000" b="1" dirty="0"/>
              <a:t>, </a:t>
            </a:r>
            <a:r>
              <a:rPr lang="en-US" altLang="ko-KR" sz="2000" b="1" dirty="0" smtClean="0"/>
              <a:t>80</a:t>
            </a:r>
            <a:r>
              <a:rPr lang="ko-KR" altLang="en-US" sz="2000" b="1" dirty="0"/>
              <a:t>점 </a:t>
            </a:r>
            <a:r>
              <a:rPr lang="ko-KR" altLang="en-US" sz="2000" b="1" dirty="0" smtClean="0"/>
              <a:t>미만 </a:t>
            </a:r>
            <a:r>
              <a:rPr lang="en-US" altLang="ko-KR" sz="2000" b="1" dirty="0">
                <a:sym typeface="Wingdings" panose="05000000000000000000" pitchFamily="2" charset="2"/>
              </a:rPr>
              <a:t>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C</a:t>
            </a:r>
            <a:endParaRPr lang="ko-KR" altLang="en-US" sz="2000" b="1" dirty="0"/>
          </a:p>
          <a:p>
            <a:pPr marL="63023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 smtClean="0"/>
              <a:t>점수가 </a:t>
            </a:r>
            <a:r>
              <a:rPr lang="en-US" altLang="ko-KR" sz="2000" b="1" dirty="0" smtClean="0"/>
              <a:t>70</a:t>
            </a:r>
            <a:r>
              <a:rPr lang="ko-KR" altLang="en-US" sz="2000" b="1" dirty="0" smtClean="0"/>
              <a:t>점 미만</a:t>
            </a:r>
            <a:r>
              <a:rPr lang="en-US" altLang="ko-KR" sz="2000" b="1" dirty="0"/>
              <a:t> </a:t>
            </a:r>
            <a:r>
              <a:rPr lang="en-US" altLang="ko-KR" sz="2000" b="1" dirty="0" smtClean="0">
                <a:sym typeface="Wingdings" panose="05000000000000000000" pitchFamily="2" charset="2"/>
              </a:rPr>
              <a:t> D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2" y="4520269"/>
            <a:ext cx="3146318" cy="1077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30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998" y="300921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8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6414" y="428962"/>
            <a:ext cx="9019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“2w_data1.txt“</a:t>
            </a:r>
            <a:r>
              <a:rPr lang="ko-KR" altLang="en-US" sz="2400" b="1" dirty="0" smtClean="0"/>
              <a:t>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두번째 </a:t>
            </a:r>
            <a:r>
              <a:rPr lang="ko-KR" altLang="en-US" sz="2400" b="1" dirty="0"/>
              <a:t>열</a:t>
            </a:r>
            <a:r>
              <a:rPr lang="ko-KR" altLang="en-US" sz="2400" b="1" dirty="0" smtClean="0"/>
              <a:t>과 세번째 열의 합이 짝수인 행의</a:t>
            </a:r>
            <a:r>
              <a:rPr lang="en-US" altLang="ko-KR" sz="2400" b="1" dirty="0" smtClean="0"/>
              <a:t>,</a:t>
            </a:r>
            <a:r>
              <a:rPr lang="ko-KR" altLang="en-US" sz="2400" b="1" dirty="0" smtClean="0"/>
              <a:t> 첫번째 열의 값을 </a:t>
            </a:r>
            <a:r>
              <a:rPr lang="ko-KR" altLang="en-US" sz="2400" b="1" dirty="0" err="1" smtClean="0"/>
              <a:t>출력하시오</a:t>
            </a:r>
            <a:endParaRPr lang="en-US" altLang="ko-KR" sz="24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08" y="1676395"/>
            <a:ext cx="1500191" cy="17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36" y="462040"/>
            <a:ext cx="124264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349" y="1150633"/>
            <a:ext cx="10382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/>
              <a:t>두 수를 </a:t>
            </a:r>
            <a:r>
              <a:rPr lang="en-US" altLang="ko-KR" sz="2400" b="1" dirty="0" smtClean="0"/>
              <a:t>parameter</a:t>
            </a:r>
            <a:r>
              <a:rPr lang="ko-KR" altLang="en-US" sz="2400" b="1" dirty="0" err="1" smtClean="0"/>
              <a:t>로하여</a:t>
            </a:r>
            <a:r>
              <a:rPr lang="ko-KR" altLang="en-US" sz="2400" b="1" dirty="0" smtClean="0"/>
              <a:t> 그 합을 출력하는 함수 </a:t>
            </a:r>
            <a:r>
              <a:rPr lang="en-US" altLang="ko-KR" sz="2400" b="1" dirty="0" smtClean="0"/>
              <a:t>foo1()</a:t>
            </a:r>
            <a:r>
              <a:rPr lang="ko-KR" altLang="en-US" sz="2400" b="1" dirty="0" smtClean="0"/>
              <a:t>을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만드시오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smtClean="0"/>
              <a:t>1)</a:t>
            </a:r>
            <a:r>
              <a:rPr lang="ko-KR" altLang="en-US" sz="2400" b="1" dirty="0" smtClean="0"/>
              <a:t>의 함수에서 연산자도 </a:t>
            </a:r>
            <a:r>
              <a:rPr lang="en-US" altLang="ko-KR" sz="2400" b="1" dirty="0" smtClean="0"/>
              <a:t>parameter</a:t>
            </a:r>
            <a:r>
              <a:rPr lang="ko-KR" altLang="en-US" sz="2400" b="1" dirty="0" smtClean="0"/>
              <a:t>에 추가하여 덧셈 뿐만 아니라 사칙연산도 가능하게 만드시오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551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36" y="462040"/>
            <a:ext cx="14798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2536" y="1046815"/>
            <a:ext cx="8596664" cy="15906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smtClean="0"/>
              <a:t>주어진 </a:t>
            </a:r>
            <a:r>
              <a:rPr lang="ko-KR" altLang="ko-KR" sz="2400" b="1" dirty="0"/>
              <a:t>문자열 s1이 </a:t>
            </a:r>
            <a:r>
              <a:rPr lang="ko-KR" altLang="ko-KR" sz="2400" b="1" dirty="0" err="1"/>
              <a:t>있을때</a:t>
            </a:r>
            <a:r>
              <a:rPr lang="ko-KR" altLang="ko-KR" sz="2400" b="1" dirty="0" smtClean="0"/>
              <a:t>,</a:t>
            </a:r>
            <a:endParaRPr lang="en-US" altLang="ko-KR" sz="2400" b="1" dirty="0" smtClean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smtClean="0"/>
              <a:t>s1</a:t>
            </a:r>
            <a:r>
              <a:rPr lang="ko-KR" altLang="ko-KR" sz="2400" b="1" dirty="0"/>
              <a:t>이 </a:t>
            </a:r>
            <a:r>
              <a:rPr lang="ko-KR" altLang="ko-KR" sz="2400" b="1" dirty="0" err="1"/>
              <a:t>a로</a:t>
            </a:r>
            <a:r>
              <a:rPr lang="ko-KR" altLang="ko-KR" sz="2400" b="1" dirty="0"/>
              <a:t> 시작하면서 길이가 홀수 이면 '</a:t>
            </a:r>
            <a:r>
              <a:rPr lang="ko-KR" altLang="ko-KR" sz="2400" b="1" dirty="0" err="1"/>
              <a:t>welcome'을</a:t>
            </a:r>
            <a:r>
              <a:rPr lang="ko-KR" altLang="ko-KR" sz="2400" b="1" dirty="0" smtClean="0"/>
              <a:t>, </a:t>
            </a:r>
            <a:r>
              <a:rPr lang="ko-KR" altLang="ko-KR" sz="2400" b="1" dirty="0"/>
              <a:t>그렇지않으면 '</a:t>
            </a:r>
            <a:r>
              <a:rPr lang="ko-KR" altLang="ko-KR" sz="2400" b="1" dirty="0" err="1"/>
              <a:t>goodbye'를</a:t>
            </a:r>
            <a:r>
              <a:rPr lang="ko-KR" altLang="ko-KR" sz="2400" b="1" dirty="0"/>
              <a:t> </a:t>
            </a:r>
            <a:r>
              <a:rPr lang="ko-KR" altLang="ko-KR" sz="2400" b="1" dirty="0" err="1"/>
              <a:t>출력하시오</a:t>
            </a:r>
            <a:r>
              <a:rPr lang="ko-KR" altLang="ko-K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933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836" y="462040"/>
            <a:ext cx="147989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B0F0"/>
                </a:solidFill>
              </a:rPr>
              <a:t>실습</a:t>
            </a:r>
            <a:r>
              <a:rPr lang="en-US" altLang="ko-KR" sz="3200" b="1" dirty="0" smtClean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56836" y="1350986"/>
            <a:ext cx="10731500" cy="159062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/>
              <a:t># 단어가 들어있는 </a:t>
            </a:r>
            <a:r>
              <a:rPr lang="ko-KR" altLang="ko-KR" sz="2400" b="1" dirty="0" err="1"/>
              <a:t>list에서</a:t>
            </a:r>
            <a:r>
              <a:rPr lang="ko-KR" altLang="ko-KR" sz="2400" b="1" dirty="0"/>
              <a:t> 숫자가 2개이상 포함되어있는 단어 출력하는 </a:t>
            </a:r>
            <a:r>
              <a:rPr lang="ko-KR" altLang="ko-KR" sz="2400" b="1" dirty="0" smtClean="0"/>
              <a:t>프로그램</a:t>
            </a:r>
            <a:r>
              <a:rPr lang="ko-KR" altLang="en-US" sz="2400" b="1" dirty="0" smtClean="0"/>
              <a:t>을 만드시오</a:t>
            </a:r>
            <a:endParaRPr lang="en-US" altLang="ko-KR" sz="2400" b="1" dirty="0" smtClean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400" b="1" dirty="0" smtClean="0"/>
              <a:t>lst1</a:t>
            </a:r>
            <a:r>
              <a:rPr lang="ko-KR" altLang="ko-KR" sz="2400" b="1" dirty="0"/>
              <a:t>=['12ab','abc1','abc123','abc12','aaaaacc','11'] </a:t>
            </a:r>
          </a:p>
        </p:txBody>
      </p:sp>
    </p:spTree>
    <p:extLst>
      <p:ext uri="{BB962C8B-B14F-4D97-AF65-F5344CB8AC3E}">
        <p14:creationId xmlns:p14="http://schemas.microsoft.com/office/powerpoint/2010/main" val="87726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1276" y="1106640"/>
            <a:ext cx="8834085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smtClean="0"/>
              <a:t>작성한 코드는 </a:t>
            </a:r>
            <a:r>
              <a:rPr lang="en-US" altLang="ko-KR" sz="2400" b="1" dirty="0" smtClean="0"/>
              <a:t>python interpreter</a:t>
            </a:r>
            <a:r>
              <a:rPr lang="ko-KR" altLang="en-US" sz="2400" b="1" dirty="0" smtClean="0"/>
              <a:t>에 있는 실행 방침</a:t>
            </a:r>
            <a:r>
              <a:rPr lang="ko-KR" altLang="en-US" sz="2400" dirty="0" smtClean="0"/>
              <a:t>에 따라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컴퓨터의 </a:t>
            </a:r>
            <a:r>
              <a:rPr lang="ko-KR" altLang="en-US" sz="2400" b="1" dirty="0" smtClean="0"/>
              <a:t>메모리</a:t>
            </a:r>
            <a:r>
              <a:rPr lang="en-US" altLang="ko-KR" sz="2400" b="1" dirty="0" smtClean="0"/>
              <a:t>(ram)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에 여러 </a:t>
            </a:r>
            <a:r>
              <a:rPr lang="ko-KR" altLang="en-US" sz="2400" b="1" dirty="0" smtClean="0"/>
              <a:t>변수</a:t>
            </a:r>
            <a:r>
              <a:rPr lang="ko-KR" altLang="en-US" sz="2400" dirty="0" smtClean="0"/>
              <a:t>들을 만들고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그들을 업데이트함</a:t>
            </a:r>
            <a:endParaRPr lang="ko-KR" altLang="en-US" sz="2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코드 실행 원리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1276" y="3225726"/>
            <a:ext cx="8978740" cy="1128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/>
              <a:t>코드를 수행한다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또는 프로그램을 실행한다 라는 뜻은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 smtClean="0"/>
              <a:t>그 코드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프로그램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대로 </a:t>
            </a:r>
            <a:r>
              <a:rPr lang="ko-KR" altLang="en-US" sz="2400" b="1" dirty="0" smtClean="0"/>
              <a:t>변수들을 관리 및 업데이트 </a:t>
            </a:r>
            <a:r>
              <a:rPr lang="ko-KR" altLang="en-US" sz="2400" dirty="0" smtClean="0"/>
              <a:t>한다는 것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5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6312" y="5125550"/>
            <a:ext cx="567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1). Interpreter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의 각 명령어와 실행 방침을 이해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3360" y="3833212"/>
            <a:ext cx="2509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2). 1)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을 바탕으로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/>
            </a:r>
            <a:br>
              <a:rPr lang="en-US" altLang="ko-KR" sz="2000" b="1" dirty="0" smtClean="0">
                <a:solidFill>
                  <a:srgbClr val="FF0000"/>
                </a:solidFill>
              </a:rPr>
            </a:br>
            <a:r>
              <a:rPr lang="ko-KR" altLang="en-US" sz="2000" b="1" dirty="0" smtClean="0">
                <a:solidFill>
                  <a:srgbClr val="FF0000"/>
                </a:solidFill>
              </a:rPr>
              <a:t>프로그램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코드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작성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3360" y="5957911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3). 2)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를 더 효율적으로 적절하게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60" y="782382"/>
            <a:ext cx="10222983" cy="434316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프로그래밍을 공부한다는 것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93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95" y="1038817"/>
            <a:ext cx="10529463" cy="4473374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1927434" y="2149366"/>
            <a:ext cx="2114795" cy="2239954"/>
          </a:xfrm>
          <a:prstGeom prst="rightArrow">
            <a:avLst>
              <a:gd name="adj1" fmla="val 50000"/>
              <a:gd name="adj2" fmla="val 23668"/>
            </a:avLst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</a:rPr>
              <a:t>무슨 말이지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구문오류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</a:t>
            </a:r>
            <a:br>
              <a:rPr lang="en-US" altLang="ko-KR" sz="2400" b="1" dirty="0" smtClean="0">
                <a:solidFill>
                  <a:srgbClr val="FF0000"/>
                </a:solidFill>
              </a:rPr>
            </a:br>
            <a:r>
              <a:rPr lang="en-US" altLang="ko-KR" sz="2400" b="1" dirty="0" err="1" smtClean="0">
                <a:solidFill>
                  <a:srgbClr val="FF0000"/>
                </a:solidFill>
              </a:rPr>
              <a:t>SyntaxError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6834085" y="1514009"/>
            <a:ext cx="3267858" cy="3829981"/>
          </a:xfrm>
          <a:prstGeom prst="rightArrow">
            <a:avLst>
              <a:gd name="adj1" fmla="val 67432"/>
              <a:gd name="adj2" fmla="val 18438"/>
            </a:avLst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 smtClean="0">
                <a:solidFill>
                  <a:srgbClr val="7030A0"/>
                </a:solidFill>
              </a:rPr>
              <a:t>실행불가능</a:t>
            </a:r>
            <a:endParaRPr lang="en-US" altLang="ko-KR" sz="2400" b="1" dirty="0" smtClean="0">
              <a:solidFill>
                <a:srgbClr val="7030A0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실행오류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,</a:t>
            </a:r>
            <a:br>
              <a:rPr lang="en-US" altLang="ko-KR" sz="2400" b="1" dirty="0" smtClean="0">
                <a:solidFill>
                  <a:srgbClr val="7030A0"/>
                </a:solidFill>
              </a:rPr>
            </a:br>
            <a:r>
              <a:rPr lang="en-US" altLang="ko-KR" sz="2400" b="1" dirty="0" smtClean="0">
                <a:solidFill>
                  <a:srgbClr val="7030A0"/>
                </a:solidFill>
              </a:rPr>
              <a:t>runtime error)</a:t>
            </a:r>
            <a:br>
              <a:rPr lang="en-US" altLang="ko-KR" sz="2400" b="1" dirty="0" smtClean="0">
                <a:solidFill>
                  <a:srgbClr val="7030A0"/>
                </a:solidFill>
              </a:rPr>
            </a:br>
            <a:r>
              <a:rPr lang="en-US" altLang="ko-KR" sz="2400" b="1" dirty="0" smtClean="0">
                <a:solidFill>
                  <a:srgbClr val="7030A0"/>
                </a:solidFill>
              </a:rPr>
              <a:t>(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예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: divide by zero,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문자간 뺄셈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,</a:t>
            </a:r>
          </a:p>
          <a:p>
            <a:pPr algn="ctr"/>
            <a:r>
              <a:rPr lang="ko-KR" altLang="en-US" sz="2400" b="1" dirty="0" smtClean="0">
                <a:solidFill>
                  <a:srgbClr val="7030A0"/>
                </a:solidFill>
              </a:rPr>
              <a:t>없는 변수 접근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)</a:t>
            </a:r>
          </a:p>
          <a:p>
            <a:pPr algn="ctr"/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69" y="5512191"/>
            <a:ext cx="1207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FF0000"/>
                </a:solidFill>
              </a:rPr>
              <a:t>구문오류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실행하기 </a:t>
            </a:r>
            <a:r>
              <a:rPr lang="ko-KR" altLang="en-US" sz="2000" dirty="0" smtClean="0"/>
              <a:t>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interpreter </a:t>
            </a:r>
            <a:r>
              <a:rPr lang="ko-KR" altLang="en-US" sz="2000" dirty="0" smtClean="0"/>
              <a:t>문법에 </a:t>
            </a:r>
            <a:r>
              <a:rPr lang="ko-KR" altLang="en-US" sz="2000" dirty="0"/>
              <a:t>맞는지 체크해서 맞지 않으면 에러 </a:t>
            </a:r>
            <a:r>
              <a:rPr lang="ko-KR" altLang="en-US" sz="2000" dirty="0" smtClean="0"/>
              <a:t>발생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코드 전체가 실행이 되지 않음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7030A0"/>
                </a:solidFill>
              </a:rPr>
              <a:t>실행오류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실행하는 중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실행이 불가능하여 생기는 에러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실행오류</a:t>
            </a:r>
            <a:r>
              <a:rPr lang="ko-KR" altLang="en-US" sz="2000" dirty="0" smtClean="0"/>
              <a:t> 발생하기 전까지의 코드는 실행됨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두 가지 종류의 에러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49643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Anaconda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1862817" y="2510292"/>
            <a:ext cx="6628946" cy="247536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6125" y="1043826"/>
            <a:ext cx="786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9263" indent="-449263">
              <a:buFont typeface="Wingdings" panose="05000000000000000000" pitchFamily="2" charset="2"/>
              <a:buChar char="v"/>
            </a:pPr>
            <a:r>
              <a:rPr lang="en-US" altLang="ko-KR" sz="2400" b="1" dirty="0" smtClean="0"/>
              <a:t>Anaconda</a:t>
            </a:r>
            <a:r>
              <a:rPr lang="en-US" altLang="ko-KR" sz="2400" dirty="0" smtClean="0"/>
              <a:t>: python interpreter +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400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여개의 패키지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2683" y="2771902"/>
            <a:ext cx="27312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Python interpreter</a:t>
            </a:r>
            <a:endParaRPr lang="ko-KR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13258" y="1941699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Anaconda</a:t>
            </a:r>
            <a:endParaRPr lang="ko-KR" altLang="en-US" sz="28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225007" y="3756787"/>
            <a:ext cx="5781505" cy="628800"/>
            <a:chOff x="2105552" y="3846820"/>
            <a:chExt cx="5781505" cy="628800"/>
          </a:xfrm>
        </p:grpSpPr>
        <p:sp>
          <p:nvSpPr>
            <p:cNvPr id="17" name="TextBox 16"/>
            <p:cNvSpPr txBox="1"/>
            <p:nvPr/>
          </p:nvSpPr>
          <p:spPr>
            <a:xfrm>
              <a:off x="2105552" y="4013955"/>
              <a:ext cx="16165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FF0000"/>
                  </a:solidFill>
                </a:rPr>
                <a:t>package 1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7107" y="4013955"/>
              <a:ext cx="16165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package 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2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62445" y="4013955"/>
              <a:ext cx="162461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package </a:t>
              </a:r>
              <a:r>
                <a:rPr lang="en-US" altLang="ko-KR" sz="2400" dirty="0" smtClean="0">
                  <a:solidFill>
                    <a:srgbClr val="FF0000"/>
                  </a:solidFill>
                </a:rPr>
                <a:t>n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4412" y="3846820"/>
              <a:ext cx="451296" cy="52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/>
                <a:t>…</a:t>
              </a:r>
              <a:endParaRPr lang="ko-KR" altLang="en-US" sz="2800" dirty="0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112735" y="3757405"/>
            <a:ext cx="6110514" cy="763796"/>
          </a:xfrm>
          <a:prstGeom prst="roundRect">
            <a:avLst>
              <a:gd name="adj" fmla="val 6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00144" y="3233567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+</a:t>
            </a:r>
            <a:endParaRPr lang="ko-KR" altLang="en-US" sz="28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769" y="150994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Anaconda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023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7986</TotalTime>
  <Words>1442</Words>
  <Application>Microsoft Office PowerPoint</Application>
  <PresentationFormat>와이드스크린</PresentationFormat>
  <Paragraphs>219</Paragraphs>
  <Slides>46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2022년 1학기 파이썬데이터분석</vt:lpstr>
      <vt:lpstr>python interpreter &amp; 실행원리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Anaconda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Anaconda 설치 방법 &amp; 버전 체크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Jupyter notebook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Useful Tips for Jupyter notebook</vt:lpstr>
      <vt:lpstr>PowerPoint 프레젠테이션</vt:lpstr>
      <vt:lpstr>PowerPoint 프레젠테이션</vt:lpstr>
      <vt:lpstr>PowerPoint 프레젠테이션</vt:lpstr>
      <vt:lpstr>기초 파이썬 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1128</cp:revision>
  <dcterms:created xsi:type="dcterms:W3CDTF">2017-09-01T05:40:26Z</dcterms:created>
  <dcterms:modified xsi:type="dcterms:W3CDTF">2022-03-11T01:26:47Z</dcterms:modified>
</cp:coreProperties>
</file>