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52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5" autoAdjust="0"/>
    <p:restoredTop sz="86161" autoAdjust="0"/>
  </p:normalViewPr>
  <p:slideViewPr>
    <p:cSldViewPr snapToGrid="0">
      <p:cViewPr varScale="1">
        <p:scale>
          <a:sx n="100" d="100"/>
          <a:sy n="100" d="100"/>
        </p:scale>
        <p:origin x="666" y="42"/>
      </p:cViewPr>
      <p:guideLst>
        <p:guide orient="horz" pos="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0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3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32" y="962884"/>
            <a:ext cx="6852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en-US" altLang="ko-KR" sz="2400" dirty="0" err="1" smtClean="0"/>
              <a:t>arange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reshape</a:t>
            </a:r>
            <a:r>
              <a:rPr lang="ko-KR" altLang="en-US" sz="2400" dirty="0" smtClean="0"/>
              <a:t>을 사용해서 오른쪽과 같은 삼차원 </a:t>
            </a:r>
            <a:r>
              <a:rPr lang="en-US" altLang="ko-KR" sz="2400" dirty="0" smtClean="0"/>
              <a:t>tensor</a:t>
            </a:r>
            <a:r>
              <a:rPr lang="ko-KR" altLang="en-US" sz="2400" dirty="0" smtClean="0"/>
              <a:t>를 만드시오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69" y="882219"/>
            <a:ext cx="2164842" cy="5881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5432" y="2434494"/>
            <a:ext cx="6852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1)</a:t>
            </a:r>
            <a:r>
              <a:rPr lang="ko-KR" altLang="en-US" sz="2400" dirty="0"/>
              <a:t>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tensor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차원 </a:t>
            </a:r>
            <a:r>
              <a:rPr lang="en-US" altLang="ko-KR" sz="2400" dirty="0" smtClean="0"/>
              <a:t>vector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</a:t>
            </a:r>
            <a:r>
              <a:rPr lang="en-US" altLang="ko-KR" sz="2400" dirty="0" smtClean="0"/>
              <a:t>matrix (shape: (1,60))</a:t>
            </a:r>
            <a:r>
              <a:rPr lang="ko-KR" altLang="en-US" sz="2400" dirty="0" smtClean="0"/>
              <a:t>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만드시오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432" y="3906105"/>
            <a:ext cx="6852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2)</a:t>
            </a:r>
            <a:r>
              <a:rPr lang="ko-KR" altLang="en-US" sz="2400" dirty="0"/>
              <a:t>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vector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reshape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-1 index</a:t>
            </a:r>
            <a:r>
              <a:rPr lang="ko-KR" altLang="en-US" sz="2400" dirty="0" smtClean="0"/>
              <a:t>를 사용하여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열인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</a:t>
            </a:r>
            <a:r>
              <a:rPr lang="en-US" altLang="ko-KR" sz="2400" dirty="0" smtClean="0"/>
              <a:t>matrix</a:t>
            </a:r>
            <a:r>
              <a:rPr lang="ko-KR" altLang="en-US" sz="2400" dirty="0" smtClean="0"/>
              <a:t>로 만드시오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838548"/>
            <a:ext cx="11064240" cy="1552381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indexing &amp; slicing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5857586" y="1274882"/>
            <a:ext cx="4571555" cy="4582994"/>
            <a:chOff x="5857586" y="1274882"/>
            <a:chExt cx="4571555" cy="458299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7586" y="1274882"/>
              <a:ext cx="4571555" cy="4582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9744" y="1317154"/>
              <a:ext cx="3162405" cy="38035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8996" y="1299752"/>
              <a:ext cx="717346" cy="481834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62" y="3569106"/>
            <a:ext cx="1399096" cy="12930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586" y="5906816"/>
            <a:ext cx="5457808" cy="879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199472" y="3605002"/>
            <a:ext cx="325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0</a:t>
            </a:r>
          </a:p>
          <a:p>
            <a:r>
              <a:rPr lang="en-US" altLang="ko-KR" sz="2000" dirty="0" smtClean="0">
                <a:solidFill>
                  <a:srgbClr val="3333FF"/>
                </a:solidFill>
              </a:rPr>
              <a:t>1</a:t>
            </a:r>
          </a:p>
          <a:p>
            <a:r>
              <a:rPr lang="en-US" altLang="ko-KR" sz="2000" dirty="0">
                <a:solidFill>
                  <a:srgbClr val="3333FF"/>
                </a:solidFill>
              </a:rPr>
              <a:t>2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6058" y="3609516"/>
            <a:ext cx="4315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-3</a:t>
            </a:r>
          </a:p>
          <a:p>
            <a:r>
              <a:rPr lang="en-US" altLang="ko-KR" sz="2000" dirty="0" smtClean="0">
                <a:solidFill>
                  <a:srgbClr val="3333FF"/>
                </a:solidFill>
              </a:rPr>
              <a:t>-2</a:t>
            </a:r>
          </a:p>
          <a:p>
            <a:r>
              <a:rPr lang="en-US" altLang="ko-KR" sz="2000" dirty="0" smtClean="0">
                <a:solidFill>
                  <a:srgbClr val="3333FF"/>
                </a:solidFill>
              </a:rPr>
              <a:t>-1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1345" y="3995126"/>
            <a:ext cx="99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row(</a:t>
            </a:r>
            <a:r>
              <a:rPr lang="ko-KR" altLang="en-US" b="1" dirty="0" smtClean="0">
                <a:solidFill>
                  <a:srgbClr val="3333FF"/>
                </a:solidFill>
              </a:rPr>
              <a:t>행</a:t>
            </a:r>
            <a:r>
              <a:rPr lang="en-US" altLang="ko-KR" b="1" dirty="0" smtClean="0">
                <a:solidFill>
                  <a:srgbClr val="3333FF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3333FF"/>
                </a:solidFill>
              </a:rPr>
              <a:t>index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524" y="2999345"/>
            <a:ext cx="1138369" cy="707886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 0  1  2</a:t>
            </a:r>
          </a:p>
          <a:p>
            <a:r>
              <a:rPr lang="en-US" altLang="ko-KR" sz="2000" dirty="0" smtClean="0">
                <a:solidFill>
                  <a:srgbClr val="3333FF"/>
                </a:solidFill>
              </a:rPr>
              <a:t>-3 -2 -1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1893" y="3380310"/>
            <a:ext cx="191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backward index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59136" y="4555518"/>
            <a:ext cx="1619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 0   1  2   3  </a:t>
            </a:r>
          </a:p>
          <a:p>
            <a:r>
              <a:rPr lang="en-US" altLang="ko-KR" sz="2000" dirty="0" smtClean="0">
                <a:solidFill>
                  <a:srgbClr val="3333FF"/>
                </a:solidFill>
              </a:rPr>
              <a:t>-4  -3 -2  -1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78900" y="490946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column(</a:t>
            </a:r>
            <a:r>
              <a:rPr lang="ko-KR" altLang="en-US" b="1" dirty="0" smtClean="0">
                <a:solidFill>
                  <a:srgbClr val="3333FF"/>
                </a:solidFill>
              </a:rPr>
              <a:t>열</a:t>
            </a:r>
            <a:r>
              <a:rPr lang="en-US" altLang="ko-KR" b="1" dirty="0" smtClean="0">
                <a:solidFill>
                  <a:srgbClr val="3333FF"/>
                </a:solidFill>
              </a:rPr>
              <a:t>) index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96" y="751661"/>
            <a:ext cx="170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vector</a:t>
            </a:r>
            <a:endParaRPr lang="ko-KR" altLang="en-US" sz="2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indexing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5863" y="751661"/>
            <a:ext cx="1745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matrix</a:t>
            </a:r>
            <a:endParaRPr lang="ko-KR" altLang="en-US" sz="2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81388" y="1274881"/>
            <a:ext cx="3728186" cy="1625266"/>
            <a:chOff x="381388" y="1274881"/>
            <a:chExt cx="3728186" cy="16252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388" y="1274881"/>
              <a:ext cx="3728186" cy="162526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0840" y="1308621"/>
              <a:ext cx="935771" cy="45804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3524" y="1335766"/>
              <a:ext cx="2597714" cy="43090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5199472" y="3630308"/>
            <a:ext cx="619482" cy="990357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3FF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30954" y="4620665"/>
            <a:ext cx="1547946" cy="642739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1893" y="298395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forward index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" grpId="0"/>
      <p:bldP spid="22" grpId="0"/>
      <p:bldP spid="23" grpId="0"/>
      <p:bldP spid="19" grpId="0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26136" y="5910272"/>
            <a:ext cx="578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Index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해당 객체의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size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벗어나면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error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발생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indexing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96" y="751661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tensor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7473" y="751661"/>
            <a:ext cx="1487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solidFill>
                  <a:srgbClr val="FF0000"/>
                </a:solidFill>
              </a:rPr>
              <a:t>error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8" y="1350922"/>
            <a:ext cx="4335842" cy="4795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4696" y="2603500"/>
            <a:ext cx="277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0</a:t>
            </a:r>
            <a:r>
              <a:rPr lang="ko-KR" altLang="en-US" b="1" dirty="0" smtClean="0">
                <a:solidFill>
                  <a:srgbClr val="3333FF"/>
                </a:solidFill>
              </a:rPr>
              <a:t>번째 </a:t>
            </a:r>
            <a:r>
              <a:rPr lang="en-US" altLang="ko-KR" b="1" dirty="0" smtClean="0">
                <a:solidFill>
                  <a:srgbClr val="3333FF"/>
                </a:solidFill>
              </a:rPr>
              <a:t>matrix</a:t>
            </a:r>
            <a:r>
              <a:rPr lang="ko-KR" altLang="en-US" b="1" dirty="0" smtClean="0">
                <a:solidFill>
                  <a:srgbClr val="3333FF"/>
                </a:solidFill>
              </a:rPr>
              <a:t>의 </a:t>
            </a:r>
            <a:r>
              <a:rPr lang="en-US" altLang="ko-KR" b="1" dirty="0" smtClean="0">
                <a:solidFill>
                  <a:srgbClr val="3333FF"/>
                </a:solidFill>
              </a:rPr>
              <a:t>2</a:t>
            </a:r>
            <a:r>
              <a:rPr lang="ko-KR" altLang="en-US" b="1" dirty="0" smtClean="0">
                <a:solidFill>
                  <a:srgbClr val="3333FF"/>
                </a:solidFill>
              </a:rPr>
              <a:t>행 </a:t>
            </a:r>
            <a:r>
              <a:rPr lang="en-US" altLang="ko-KR" b="1" dirty="0" smtClean="0">
                <a:solidFill>
                  <a:srgbClr val="3333FF"/>
                </a:solidFill>
              </a:rPr>
              <a:t>1</a:t>
            </a:r>
            <a:r>
              <a:rPr lang="ko-KR" altLang="en-US" b="1" dirty="0" smtClean="0">
                <a:solidFill>
                  <a:srgbClr val="3333FF"/>
                </a:solidFill>
              </a:rPr>
              <a:t>열 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4972" y="3588693"/>
            <a:ext cx="198028" cy="36100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3FF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67472" y="1350922"/>
            <a:ext cx="7092729" cy="4491078"/>
            <a:chOff x="4867472" y="1350922"/>
            <a:chExt cx="7092729" cy="44910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7472" y="1350922"/>
              <a:ext cx="7092729" cy="4491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l="864" r="-1"/>
            <a:stretch/>
          </p:blipFill>
          <p:spPr>
            <a:xfrm>
              <a:off x="5441950" y="1352087"/>
              <a:ext cx="3054350" cy="36803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300" y="1350922"/>
              <a:ext cx="824803" cy="481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5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index</a:t>
            </a:r>
            <a:r>
              <a:rPr lang="ko-KR" altLang="en-US" sz="3200" dirty="0" smtClean="0">
                <a:solidFill>
                  <a:schemeClr val="bg1"/>
                </a:solidFill>
              </a:rPr>
              <a:t>를 통한 </a:t>
            </a:r>
            <a:r>
              <a:rPr lang="en-US" altLang="ko-KR" sz="3200" dirty="0" smtClean="0">
                <a:solidFill>
                  <a:schemeClr val="bg1"/>
                </a:solidFill>
              </a:rPr>
              <a:t>assign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2474" y="999025"/>
            <a:ext cx="5363326" cy="4500075"/>
            <a:chOff x="885074" y="1164125"/>
            <a:chExt cx="5058526" cy="4115627"/>
          </a:xfrm>
        </p:grpSpPr>
        <p:grpSp>
          <p:nvGrpSpPr>
            <p:cNvPr id="2" name="그룹 1"/>
            <p:cNvGrpSpPr/>
            <p:nvPr/>
          </p:nvGrpSpPr>
          <p:grpSpPr>
            <a:xfrm>
              <a:off x="885074" y="1164125"/>
              <a:ext cx="5058526" cy="4115627"/>
              <a:chOff x="478674" y="1291125"/>
              <a:chExt cx="5058526" cy="411562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674" y="1291125"/>
                <a:ext cx="5058526" cy="411562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/>
              <a:srcRect l="864" r="-1"/>
              <a:stretch/>
            </p:blipFill>
            <p:spPr>
              <a:xfrm>
                <a:off x="1136649" y="1329225"/>
                <a:ext cx="3429295" cy="413213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6572" y="1329225"/>
                <a:ext cx="1030627" cy="692262"/>
              </a:xfrm>
              <a:prstGeom prst="rect">
                <a:avLst/>
              </a:prstGeom>
            </p:spPr>
          </p:pic>
        </p:grpSp>
        <p:sp>
          <p:nvSpPr>
            <p:cNvPr id="9" name="직사각형 8"/>
            <p:cNvSpPr/>
            <p:nvPr/>
          </p:nvSpPr>
          <p:spPr>
            <a:xfrm>
              <a:off x="1694272" y="4172893"/>
              <a:ext cx="566328" cy="3356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3FF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44" y="4558518"/>
              <a:ext cx="566328" cy="3356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3FF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43049" y="3124712"/>
              <a:ext cx="527051" cy="380487"/>
            </a:xfrm>
            <a:prstGeom prst="rect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3FF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8893" y="3503438"/>
              <a:ext cx="566328" cy="335608"/>
            </a:xfrm>
            <a:prstGeom prst="rect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9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88" y="850591"/>
            <a:ext cx="1075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1) </a:t>
            </a:r>
            <a:r>
              <a:rPr lang="ko-KR" altLang="en-US" sz="2000" dirty="0" smtClean="0"/>
              <a:t>왼쪽과 같은 </a:t>
            </a:r>
            <a:r>
              <a:rPr lang="en-US" altLang="ko-KR" sz="2000" dirty="0" smtClean="0"/>
              <a:t>matrix</a:t>
            </a:r>
            <a:r>
              <a:rPr lang="ko-KR" altLang="en-US" sz="2000" dirty="0" smtClean="0"/>
              <a:t>를 만들고</a:t>
            </a:r>
            <a:r>
              <a:rPr lang="en-US" altLang="ko-KR" sz="2000" dirty="0" smtClean="0"/>
              <a:t>, index</a:t>
            </a:r>
            <a:r>
              <a:rPr lang="ko-KR" altLang="en-US" sz="2000" dirty="0" smtClean="0"/>
              <a:t>를 사용하여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바꾸시오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>
            <a:off x="4751838" y="1596703"/>
            <a:ext cx="677636" cy="698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4" y="1469871"/>
            <a:ext cx="3184212" cy="824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201" y="1489882"/>
            <a:ext cx="4586321" cy="804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043" y="3067049"/>
            <a:ext cx="3069719" cy="3694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2788" y="2469841"/>
            <a:ext cx="1075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2) </a:t>
            </a:r>
            <a:r>
              <a:rPr lang="ko-KR" altLang="en-US" sz="2000" dirty="0" smtClean="0"/>
              <a:t>왼쪽과 같은 </a:t>
            </a:r>
            <a:r>
              <a:rPr lang="en-US" altLang="ko-KR" sz="2000" dirty="0" smtClean="0"/>
              <a:t>tensor</a:t>
            </a:r>
            <a:r>
              <a:rPr lang="ko-KR" altLang="en-US" sz="2000" dirty="0" smtClean="0"/>
              <a:t>를 만들고</a:t>
            </a:r>
            <a:r>
              <a:rPr lang="en-US" altLang="ko-KR" sz="2000" dirty="0" smtClean="0"/>
              <a:t>, index</a:t>
            </a:r>
            <a:r>
              <a:rPr lang="ko-KR" altLang="en-US" sz="2000" dirty="0" smtClean="0"/>
              <a:t>를 사용하여 </a:t>
            </a:r>
            <a:r>
              <a:rPr lang="en-US" altLang="ko-KR" sz="2000" dirty="0" smtClean="0"/>
              <a:t>34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바꾸시오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813" y="3049570"/>
            <a:ext cx="4128099" cy="3751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4751838" y="4744716"/>
            <a:ext cx="677636" cy="698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83382" y="2831014"/>
            <a:ext cx="11019871" cy="3512681"/>
            <a:chOff x="183382" y="2573839"/>
            <a:chExt cx="11019871" cy="3512681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382" y="2573839"/>
              <a:ext cx="11019871" cy="3512681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217338" y="2615067"/>
              <a:ext cx="3883175" cy="483419"/>
              <a:chOff x="217338" y="2615067"/>
              <a:chExt cx="3883175" cy="48341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38" y="2615067"/>
                <a:ext cx="2879639" cy="44402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9269" y="2640440"/>
                <a:ext cx="1061244" cy="458046"/>
              </a:xfrm>
              <a:prstGeom prst="rect">
                <a:avLst/>
              </a:prstGeom>
            </p:spPr>
          </p:pic>
        </p:grpSp>
      </p:grpSp>
      <p:sp>
        <p:nvSpPr>
          <p:cNvPr id="35" name="직사각형 34"/>
          <p:cNvSpPr/>
          <p:nvPr/>
        </p:nvSpPr>
        <p:spPr>
          <a:xfrm>
            <a:off x="4533224" y="3744853"/>
            <a:ext cx="18822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3333FF"/>
                </a:solidFill>
                <a:sym typeface="Wingdings" panose="05000000000000000000" pitchFamily="2" charset="2"/>
              </a:rPr>
              <a:t>처음부터 끝까지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57320" y="4175072"/>
            <a:ext cx="2425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Index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처음부터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까지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72736" y="4624999"/>
            <a:ext cx="21948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Index 2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부터 끝까지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24834" y="5082261"/>
            <a:ext cx="20906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Index 3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까지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70195" y="5534840"/>
            <a:ext cx="3199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Index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처음부터 끝까지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칸씩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89806" y="5985712"/>
            <a:ext cx="27606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Index 2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까지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칸씩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slicing (vector)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6" y="830998"/>
            <a:ext cx="3182565" cy="6405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58528" y="1400801"/>
            <a:ext cx="229742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시작 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: 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끝 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: 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스텝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1926" y="893070"/>
            <a:ext cx="3711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시작은 포함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끝은 포함하지 않음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끝 전까지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스텝 생략 시</a:t>
            </a:r>
            <a:r>
              <a:rPr lang="en-US" altLang="ko-KR" dirty="0" smtClean="0">
                <a:sym typeface="Wingdings" panose="05000000000000000000" pitchFamily="2" charset="2"/>
              </a:rPr>
              <a:t>: 1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82" y="3819176"/>
            <a:ext cx="2836043" cy="11434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48" y="5422278"/>
            <a:ext cx="2885212" cy="428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382" y="13772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</a:rPr>
              <a:t>index </a:t>
            </a:r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45282" y="2508732"/>
            <a:ext cx="11019871" cy="2188651"/>
            <a:chOff x="145282" y="2508732"/>
            <a:chExt cx="11019871" cy="2188651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/>
            <a:srcRect b="37693"/>
            <a:stretch/>
          </p:blipFill>
          <p:spPr>
            <a:xfrm>
              <a:off x="145282" y="2508732"/>
              <a:ext cx="11019871" cy="218865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238" y="2549960"/>
              <a:ext cx="2879639" cy="44402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1169" y="2575333"/>
              <a:ext cx="1042194" cy="458046"/>
            </a:xfrm>
            <a:prstGeom prst="rect">
              <a:avLst/>
            </a:prstGeom>
          </p:spPr>
        </p:pic>
      </p:grpSp>
      <p:sp>
        <p:nvSpPr>
          <p:cNvPr id="35" name="직사각형 34"/>
          <p:cNvSpPr/>
          <p:nvPr/>
        </p:nvSpPr>
        <p:spPr>
          <a:xfrm>
            <a:off x="5008887" y="3422571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FF"/>
                </a:solidFill>
                <a:sym typeface="Wingdings" panose="05000000000000000000" pitchFamily="2" charset="2"/>
              </a:rPr>
              <a:t>전체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19220" y="3852790"/>
            <a:ext cx="2425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Index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처음부터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까지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34636" y="4302717"/>
            <a:ext cx="21948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Index 2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부터 끝까지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slicing (vector)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8727" y="1609411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ko-KR" altLang="en-US" dirty="0" smtClean="0">
                <a:solidFill>
                  <a:srgbClr val="C00000"/>
                </a:solidFill>
              </a:rPr>
              <a:t>시작</a:t>
            </a:r>
            <a:r>
              <a:rPr lang="en-US" altLang="ko-KR" dirty="0" smtClean="0">
                <a:solidFill>
                  <a:srgbClr val="C00000"/>
                </a:solidFill>
              </a:rPr>
              <a:t>’ </a:t>
            </a:r>
            <a:r>
              <a:rPr lang="ko-KR" altLang="en-US" dirty="0" smtClean="0">
                <a:solidFill>
                  <a:srgbClr val="C00000"/>
                </a:solidFill>
              </a:rPr>
              <a:t>생략 시</a:t>
            </a:r>
            <a:r>
              <a:rPr lang="en-US" altLang="ko-KR" dirty="0" smtClean="0">
                <a:solidFill>
                  <a:srgbClr val="C00000"/>
                </a:solidFill>
              </a:rPr>
              <a:t>: 0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   ‘</a:t>
            </a:r>
            <a:r>
              <a:rPr lang="ko-KR" altLang="en-US" dirty="0" smtClean="0">
                <a:solidFill>
                  <a:srgbClr val="C00000"/>
                </a:solidFill>
              </a:rPr>
              <a:t>끝</a:t>
            </a:r>
            <a:r>
              <a:rPr lang="en-US" altLang="ko-KR" dirty="0" smtClean="0">
                <a:solidFill>
                  <a:srgbClr val="C00000"/>
                </a:solidFill>
              </a:rPr>
              <a:t>’ </a:t>
            </a:r>
            <a:r>
              <a:rPr lang="ko-KR" altLang="en-US" dirty="0" smtClean="0">
                <a:solidFill>
                  <a:srgbClr val="C00000"/>
                </a:solidFill>
              </a:rPr>
              <a:t>생략 시</a:t>
            </a:r>
            <a:r>
              <a:rPr lang="en-US" altLang="ko-KR" dirty="0" smtClean="0">
                <a:solidFill>
                  <a:srgbClr val="C00000"/>
                </a:solidFill>
              </a:rPr>
              <a:t>: ar1.size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442" y="1202583"/>
            <a:ext cx="2262881" cy="64232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07261" y="11607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C00000"/>
                </a:solidFill>
              </a:rPr>
              <a:t>동일코드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04" y="1331848"/>
            <a:ext cx="931072" cy="3964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5" y="869028"/>
            <a:ext cx="2879639" cy="4440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3"/>
            <a:endCxn id="16" idx="1"/>
          </p:cNvCxnSpPr>
          <p:nvPr/>
        </p:nvCxnSpPr>
        <p:spPr>
          <a:xfrm flipV="1">
            <a:off x="1362076" y="1523747"/>
            <a:ext cx="4188366" cy="63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6124" y="5192568"/>
            <a:ext cx="3915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3333FF"/>
                </a:solidFill>
              </a:rPr>
              <a:t>backward index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도 사용 가능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24" y="5631660"/>
            <a:ext cx="2816403" cy="11358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795" y="5631660"/>
            <a:ext cx="2977617" cy="11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535855" y="1763045"/>
            <a:ext cx="5643604" cy="4376770"/>
            <a:chOff x="535855" y="1763045"/>
            <a:chExt cx="5643604" cy="43767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855" y="1763045"/>
              <a:ext cx="5643604" cy="437677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361" y="1814747"/>
              <a:ext cx="4174610" cy="40775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1879" y="1813834"/>
              <a:ext cx="764121" cy="45804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999750" y="49254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(a)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742" y="573174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(b)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073" y="1794363"/>
            <a:ext cx="2085685" cy="4345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slicing (matrix)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05" y="968589"/>
            <a:ext cx="3797479" cy="4913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40842" y="860297"/>
            <a:ext cx="5142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,(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콤마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 </a:t>
            </a:r>
            <a:r>
              <a:rPr lang="ko-KR" altLang="en-US" sz="2000" b="1" dirty="0" smtClean="0"/>
              <a:t>를 기준으로 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열 </a:t>
            </a:r>
            <a:r>
              <a:rPr lang="en-US" altLang="ko-KR" sz="2000" b="1" dirty="0" smtClean="0"/>
              <a:t>slicing</a:t>
            </a:r>
            <a:r>
              <a:rPr lang="ko-KR" altLang="en-US" sz="2000" b="1" dirty="0" smtClean="0"/>
              <a:t>을 나눔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행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열 </a:t>
            </a:r>
            <a:r>
              <a:rPr lang="en-US" altLang="ko-KR" sz="2000" b="1" dirty="0" smtClean="0"/>
              <a:t>slicing</a:t>
            </a:r>
            <a:r>
              <a:rPr lang="ko-KR" altLang="en-US" sz="2000" b="1" dirty="0" smtClean="0"/>
              <a:t>은 각각 </a:t>
            </a:r>
            <a:r>
              <a:rPr lang="en-US" altLang="ko-KR" sz="2000" b="1" dirty="0" smtClean="0"/>
              <a:t>vector slicing</a:t>
            </a:r>
            <a:r>
              <a:rPr lang="ko-KR" altLang="en-US" sz="2000" b="1" dirty="0" smtClean="0"/>
              <a:t>과 동일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>
            <a:stCxn id="14" idx="3"/>
            <a:endCxn id="15" idx="1"/>
          </p:cNvCxnSpPr>
          <p:nvPr/>
        </p:nvCxnSpPr>
        <p:spPr>
          <a:xfrm>
            <a:off x="4288884" y="1214240"/>
            <a:ext cx="135195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1405" y="6242914"/>
            <a:ext cx="7318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(a), (b) </a:t>
            </a:r>
            <a:r>
              <a:rPr lang="ko-KR" altLang="en-US" sz="2000" dirty="0" smtClean="0"/>
              <a:t>동일 코드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단 전체 행 선택 시에는 생략 불가능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08828" y="342739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전체 행의 </a:t>
            </a:r>
            <a:r>
              <a:rPr lang="en-US" altLang="ko-KR" dirty="0" smtClean="0">
                <a:solidFill>
                  <a:srgbClr val="3333FF"/>
                </a:solidFill>
              </a:rPr>
              <a:t>2 </a:t>
            </a:r>
            <a:r>
              <a:rPr lang="ko-KR" altLang="en-US" dirty="0" smtClean="0">
                <a:solidFill>
                  <a:srgbClr val="3333FF"/>
                </a:solidFill>
              </a:rPr>
              <a:t>열 이상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9250" y="423045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1</a:t>
            </a:r>
            <a:r>
              <a:rPr lang="ko-KR" altLang="en-US" dirty="0" smtClean="0">
                <a:solidFill>
                  <a:srgbClr val="3333FF"/>
                </a:solidFill>
              </a:rPr>
              <a:t>행의 </a:t>
            </a:r>
            <a:r>
              <a:rPr lang="en-US" altLang="ko-KR" dirty="0" smtClean="0">
                <a:solidFill>
                  <a:srgbClr val="3333FF"/>
                </a:solidFill>
              </a:rPr>
              <a:t>1~2</a:t>
            </a:r>
            <a:r>
              <a:rPr lang="ko-KR" altLang="en-US" dirty="0" smtClean="0">
                <a:solidFill>
                  <a:srgbClr val="3333FF"/>
                </a:solidFill>
              </a:rPr>
              <a:t>열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9250" y="494829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1,2 </a:t>
            </a:r>
            <a:r>
              <a:rPr lang="ko-KR" altLang="en-US" dirty="0" smtClean="0">
                <a:solidFill>
                  <a:srgbClr val="3333FF"/>
                </a:solidFill>
              </a:rPr>
              <a:t>행의 전체 열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6126" y="575134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1,2 </a:t>
            </a:r>
            <a:r>
              <a:rPr lang="ko-KR" altLang="en-US" dirty="0" smtClean="0">
                <a:solidFill>
                  <a:srgbClr val="3333FF"/>
                </a:solidFill>
              </a:rPr>
              <a:t>행의 전체 열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0964" t="15852"/>
          <a:stretch/>
        </p:blipFill>
        <p:spPr>
          <a:xfrm>
            <a:off x="2457449" y="1089024"/>
            <a:ext cx="7124701" cy="493802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slicing (matrix) (Cont‘d)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9" y="1108045"/>
            <a:ext cx="5550147" cy="486794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slicing</a:t>
            </a:r>
            <a:r>
              <a:rPr lang="ko-KR" altLang="en-US" sz="3200" dirty="0" smtClean="0">
                <a:solidFill>
                  <a:schemeClr val="bg1"/>
                </a:solidFill>
              </a:rPr>
              <a:t>를 통한 </a:t>
            </a:r>
            <a:r>
              <a:rPr lang="en-US" altLang="ko-KR" sz="3200" dirty="0" smtClean="0">
                <a:solidFill>
                  <a:schemeClr val="bg1"/>
                </a:solidFill>
              </a:rPr>
              <a:t>assign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0179" y="3093720"/>
            <a:ext cx="1247486" cy="563880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35598" y="5079076"/>
            <a:ext cx="1192067" cy="564199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985"/>
          <a:stretch/>
        </p:blipFill>
        <p:spPr>
          <a:xfrm>
            <a:off x="1298073" y="959559"/>
            <a:ext cx="3025009" cy="146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614" y="254516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위와 같은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slicing</a:t>
            </a:r>
            <a:r>
              <a:rPr lang="ko-KR" altLang="en-US" dirty="0" smtClean="0"/>
              <a:t>을 이용하여 아래의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만드시오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064" y="3110340"/>
            <a:ext cx="1823027" cy="8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432" y="4388029"/>
            <a:ext cx="879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원래의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slicing</a:t>
            </a:r>
            <a:r>
              <a:rPr lang="ko-KR" altLang="en-US" dirty="0" smtClean="0"/>
              <a:t>을 활용한 </a:t>
            </a:r>
            <a:r>
              <a:rPr lang="en-US" altLang="ko-KR" dirty="0" smtClean="0"/>
              <a:t>assign</a:t>
            </a:r>
            <a:r>
              <a:rPr lang="ko-KR" altLang="en-US" dirty="0" smtClean="0"/>
              <a:t>을 이용하여 아래의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처럼 만드시오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05" y="4906116"/>
            <a:ext cx="2980744" cy="145270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538" y="1061296"/>
            <a:ext cx="11339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 err="1" smtClean="0"/>
              <a:t>arange</a:t>
            </a:r>
            <a:r>
              <a:rPr lang="ko-KR" altLang="en-US" sz="2400" dirty="0" smtClean="0"/>
              <a:t>를 활용하여 </a:t>
            </a:r>
            <a:r>
              <a:rPr lang="en-US" altLang="ko-KR" sz="2400" b="1" dirty="0" smtClean="0"/>
              <a:t>a)</a:t>
            </a:r>
            <a:r>
              <a:rPr lang="ko-KR" altLang="en-US" sz="2400" dirty="0" smtClean="0"/>
              <a:t>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같은 </a:t>
            </a:r>
            <a:r>
              <a:rPr lang="en-US" altLang="ko-KR" sz="2400" dirty="0" smtClean="0"/>
              <a:t>array</a:t>
            </a:r>
            <a:r>
              <a:rPr lang="ko-KR" altLang="en-US" sz="2400" dirty="0" smtClean="0"/>
              <a:t>를 만들고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후 </a:t>
            </a:r>
            <a:r>
              <a:rPr lang="en-US" altLang="ko-KR" sz="2400" dirty="0" smtClean="0"/>
              <a:t>slicing</a:t>
            </a:r>
            <a:r>
              <a:rPr lang="ko-KR" altLang="en-US" sz="2400" dirty="0" smtClean="0"/>
              <a:t>을 사용하여 </a:t>
            </a:r>
            <a:r>
              <a:rPr lang="en-US" altLang="ko-KR" sz="2400" b="1" dirty="0" smtClean="0"/>
              <a:t>b)</a:t>
            </a:r>
            <a:r>
              <a:rPr lang="ko-KR" altLang="en-US" sz="2400" dirty="0" smtClean="0"/>
              <a:t>와 같은 </a:t>
            </a:r>
            <a:r>
              <a:rPr lang="en-US" altLang="ko-KR" sz="2400" dirty="0" smtClean="0"/>
              <a:t>array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만드시오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 err="1" smtClean="0"/>
              <a:t>arange</a:t>
            </a:r>
            <a:r>
              <a:rPr lang="ko-KR" altLang="en-US" sz="2400" dirty="0"/>
              <a:t>의 </a:t>
            </a:r>
            <a:r>
              <a:rPr lang="en-US" altLang="ko-KR" sz="2400" dirty="0"/>
              <a:t>step </a:t>
            </a:r>
            <a:r>
              <a:rPr lang="ko-KR" altLang="en-US" sz="2400" dirty="0" err="1"/>
              <a:t>파라미터를</a:t>
            </a:r>
            <a:r>
              <a:rPr lang="ko-KR" altLang="en-US" sz="2400" dirty="0"/>
              <a:t> 사용하여 </a:t>
            </a:r>
            <a:r>
              <a:rPr lang="en-US" altLang="ko-KR" sz="2400" b="1" dirty="0"/>
              <a:t>b)</a:t>
            </a:r>
            <a:r>
              <a:rPr lang="ko-KR" altLang="en-US" sz="2400" dirty="0"/>
              <a:t>를 바로 만드시오 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94" y="3218952"/>
            <a:ext cx="7024739" cy="8286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94" y="4772704"/>
            <a:ext cx="2043127" cy="785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109" y="3141856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1109" y="470969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b)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특정 행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열 </a:t>
            </a:r>
            <a:r>
              <a:rPr lang="en-US" altLang="ko-KR" sz="3200" dirty="0" smtClean="0">
                <a:solidFill>
                  <a:schemeClr val="bg1"/>
                </a:solidFill>
              </a:rPr>
              <a:t>slicing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" y="826741"/>
            <a:ext cx="11339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fancy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다양한 기능이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3333FF"/>
                </a:solidFill>
              </a:rPr>
              <a:t>여기서는 특정 행</a:t>
            </a:r>
            <a:r>
              <a:rPr lang="en-US" altLang="ko-KR" sz="2000" dirty="0" smtClean="0">
                <a:solidFill>
                  <a:srgbClr val="3333FF"/>
                </a:solidFill>
              </a:rPr>
              <a:t>, </a:t>
            </a:r>
            <a:r>
              <a:rPr lang="ko-KR" altLang="en-US" sz="2000" dirty="0" smtClean="0">
                <a:solidFill>
                  <a:srgbClr val="3333FF"/>
                </a:solidFill>
              </a:rPr>
              <a:t>열을 </a:t>
            </a:r>
            <a:r>
              <a:rPr lang="en-US" altLang="ko-KR" sz="2000" dirty="0" smtClean="0">
                <a:solidFill>
                  <a:srgbClr val="3333FF"/>
                </a:solidFill>
              </a:rPr>
              <a:t>index</a:t>
            </a:r>
            <a:r>
              <a:rPr lang="ko-KR" altLang="en-US" sz="2000" dirty="0" smtClean="0">
                <a:solidFill>
                  <a:srgbClr val="3333FF"/>
                </a:solidFill>
              </a:rPr>
              <a:t>로 선택하는 것</a:t>
            </a:r>
            <a:r>
              <a:rPr lang="ko-KR" altLang="en-US" sz="2000" dirty="0" smtClean="0"/>
              <a:t>에 대한 것만 다룸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자세한 </a:t>
            </a:r>
            <a:r>
              <a:rPr lang="ko-KR" altLang="en-US" sz="2000" dirty="0"/>
              <a:t>내용은 나중에 </a:t>
            </a:r>
            <a:r>
              <a:rPr lang="ko-KR" altLang="en-US" sz="2000" dirty="0" smtClean="0"/>
              <a:t>다시 배우도록 함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1" y="1934083"/>
            <a:ext cx="4284943" cy="4819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5211" y="2305895"/>
            <a:ext cx="4153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이와 같은 형식으로 </a:t>
            </a:r>
            <a:r>
              <a:rPr lang="ko-KR" altLang="en-US" dirty="0">
                <a:solidFill>
                  <a:srgbClr val="3333FF"/>
                </a:solidFill>
              </a:rPr>
              <a:t>열</a:t>
            </a:r>
            <a:r>
              <a:rPr lang="ko-KR" altLang="en-US" dirty="0" smtClean="0">
                <a:solidFill>
                  <a:srgbClr val="3333FF"/>
                </a:solidFill>
              </a:rPr>
              <a:t>의 </a:t>
            </a:r>
            <a:r>
              <a:rPr lang="en-US" altLang="ko-KR" dirty="0" smtClean="0">
                <a:solidFill>
                  <a:srgbClr val="3333FF"/>
                </a:solidFill>
              </a:rPr>
              <a:t>index</a:t>
            </a:r>
            <a:r>
              <a:rPr lang="ko-KR" altLang="en-US" dirty="0" smtClean="0">
                <a:solidFill>
                  <a:srgbClr val="3333FF"/>
                </a:solidFill>
              </a:rPr>
              <a:t>를 입력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5211" y="2807956"/>
            <a:ext cx="4153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이와 같은 형식으로 행의 </a:t>
            </a:r>
            <a:r>
              <a:rPr lang="en-US" altLang="ko-KR" dirty="0" smtClean="0">
                <a:solidFill>
                  <a:srgbClr val="C00000"/>
                </a:solidFill>
              </a:rPr>
              <a:t>index</a:t>
            </a:r>
            <a:r>
              <a:rPr lang="ko-KR" altLang="en-US" dirty="0" smtClean="0">
                <a:solidFill>
                  <a:srgbClr val="C00000"/>
                </a:solidFill>
              </a:rPr>
              <a:t>를 입력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 flipV="1">
            <a:off x="1990725" y="2943226"/>
            <a:ext cx="1474486" cy="493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</p:cNvCxnSpPr>
          <p:nvPr/>
        </p:nvCxnSpPr>
        <p:spPr>
          <a:xfrm flipH="1">
            <a:off x="2343151" y="2490561"/>
            <a:ext cx="1122060" cy="130249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191658"/>
            <a:ext cx="11064240" cy="2199272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np.array</a:t>
            </a:r>
            <a:r>
              <a:rPr lang="en-US" altLang="ko-KR" sz="5400" dirty="0" smtClean="0">
                <a:solidFill>
                  <a:schemeClr val="bg1"/>
                </a:solidFill>
              </a:rPr>
              <a:t>, </a:t>
            </a:r>
            <a:r>
              <a:rPr lang="en-US" altLang="ko-KR" sz="5400" dirty="0" err="1" smtClean="0">
                <a:solidFill>
                  <a:schemeClr val="bg1"/>
                </a:solidFill>
              </a:rPr>
              <a:t>np.arange</a:t>
            </a:r>
            <a:r>
              <a:rPr lang="en-US" altLang="ko-KR" sz="5400" dirty="0" smtClean="0">
                <a:solidFill>
                  <a:schemeClr val="bg1"/>
                </a:solidFill>
              </a:rPr>
              <a:t> </a:t>
            </a:r>
            <a:r>
              <a:rPr lang="ko-KR" altLang="en-US" sz="5400" dirty="0" smtClean="0">
                <a:solidFill>
                  <a:schemeClr val="bg1"/>
                </a:solidFill>
              </a:rPr>
              <a:t>외</a:t>
            </a:r>
            <a:r>
              <a:rPr lang="en-US" altLang="ko-KR" sz="5400" dirty="0" smtClean="0">
                <a:solidFill>
                  <a:schemeClr val="bg1"/>
                </a:solidFill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</a:rPr>
            </a:br>
            <a:r>
              <a:rPr lang="ko-KR" altLang="en-US" sz="5400" dirty="0" smtClean="0">
                <a:solidFill>
                  <a:schemeClr val="bg1"/>
                </a:solidFill>
              </a:rPr>
              <a:t>다양한 </a:t>
            </a:r>
            <a:r>
              <a:rPr lang="en-US" altLang="ko-KR" sz="5400" dirty="0" smtClean="0">
                <a:solidFill>
                  <a:schemeClr val="bg1"/>
                </a:solidFill>
              </a:rPr>
              <a:t>creation function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14223"/>
          <a:stretch/>
        </p:blipFill>
        <p:spPr>
          <a:xfrm>
            <a:off x="0" y="953053"/>
            <a:ext cx="11711431" cy="481627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zeros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90223" y="1896177"/>
            <a:ext cx="4697129" cy="664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60813" y="1633326"/>
            <a:ext cx="407342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np.zeros</a:t>
            </a:r>
            <a:r>
              <a:rPr lang="en-US" altLang="ko-KR" sz="2800" b="1" dirty="0" smtClean="0"/>
              <a:t>(shape, </a:t>
            </a:r>
            <a:r>
              <a:rPr lang="en-US" altLang="ko-KR" sz="2800" b="1" dirty="0" err="1" smtClean="0"/>
              <a:t>dtype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754367" y="1764730"/>
            <a:ext cx="510290" cy="348343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162"/>
          <a:stretch/>
        </p:blipFill>
        <p:spPr>
          <a:xfrm>
            <a:off x="201912" y="1006299"/>
            <a:ext cx="11791866" cy="50659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139412" y="1674863"/>
            <a:ext cx="142875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88612" y="1897113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3142963" y="188394"/>
            <a:ext cx="3156748" cy="817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ones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90223" y="1896177"/>
            <a:ext cx="4697129" cy="664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60813" y="1633326"/>
            <a:ext cx="39789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np.ones</a:t>
            </a:r>
            <a:r>
              <a:rPr lang="en-US" altLang="ko-KR" sz="2800" b="1" dirty="0" smtClean="0"/>
              <a:t>(shape, </a:t>
            </a:r>
            <a:r>
              <a:rPr lang="en-US" altLang="ko-KR" sz="2800" b="1" dirty="0" err="1" smtClean="0"/>
              <a:t>dtype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754367" y="1764730"/>
            <a:ext cx="510290" cy="348343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3820" b="77455"/>
          <a:stretch/>
        </p:blipFill>
        <p:spPr>
          <a:xfrm>
            <a:off x="0" y="986971"/>
            <a:ext cx="11936641" cy="55307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diag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821" y="1088571"/>
            <a:ext cx="110498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주어진 </a:t>
            </a:r>
            <a:r>
              <a:rPr lang="en-US" altLang="ko-KR" sz="3200" b="1" dirty="0" smtClean="0"/>
              <a:t>matrix</a:t>
            </a:r>
            <a:r>
              <a:rPr lang="ko-KR" altLang="en-US" sz="3200" b="1" dirty="0" smtClean="0"/>
              <a:t>의 대각 원소 값을 추출하여 </a:t>
            </a:r>
            <a:r>
              <a:rPr lang="en-US" altLang="ko-KR" sz="3200" b="1" dirty="0" smtClean="0"/>
              <a:t>vector</a:t>
            </a:r>
            <a:r>
              <a:rPr lang="ko-KR" altLang="en-US" sz="3200" b="1" dirty="0" smtClean="0"/>
              <a:t>를 반환함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4039" b="39720"/>
          <a:stretch/>
        </p:blipFill>
        <p:spPr>
          <a:xfrm>
            <a:off x="0" y="2399766"/>
            <a:ext cx="11936641" cy="2297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662" y="1774946"/>
            <a:ext cx="281961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np.diag</a:t>
            </a:r>
            <a:r>
              <a:rPr lang="en-US" altLang="ko-KR" sz="2800" b="1" dirty="0" smtClean="0"/>
              <a:t>(matrix)</a:t>
            </a:r>
            <a:endParaRPr lang="ko-KR" altLang="en-US" sz="28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754367" y="1906281"/>
            <a:ext cx="510290" cy="348343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random.randint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45" y="794035"/>
            <a:ext cx="8228984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주어진 범위에서 </a:t>
            </a:r>
            <a:r>
              <a:rPr lang="ko-KR" altLang="en-US" sz="2800" dirty="0" err="1" smtClean="0"/>
              <a:t>랜덤하게</a:t>
            </a:r>
            <a:r>
              <a:rPr lang="ko-KR" altLang="en-US" sz="2800" dirty="0" smtClean="0"/>
              <a:t> 정수를 생성함</a:t>
            </a:r>
            <a:endParaRPr lang="en-US" altLang="ko-KR" sz="2800" dirty="0" smtClean="0"/>
          </a:p>
          <a:p>
            <a:pPr lvl="1">
              <a:lnSpc>
                <a:spcPct val="130000"/>
              </a:lnSpc>
            </a:pPr>
            <a:r>
              <a:rPr lang="en-US" altLang="ko-KR" sz="2800" dirty="0" smtClean="0"/>
              <a:t>    </a:t>
            </a:r>
            <a:r>
              <a:rPr lang="en-US" altLang="ko-KR" sz="2800" b="1" dirty="0" err="1" smtClean="0"/>
              <a:t>np.random.randint</a:t>
            </a:r>
            <a:r>
              <a:rPr lang="en-US" altLang="ko-KR" sz="2800" b="1" dirty="0" smtClean="0"/>
              <a:t>(low, high, size, </a:t>
            </a:r>
            <a:r>
              <a:rPr lang="en-US" altLang="ko-KR" sz="2800" b="1" dirty="0" err="1" smtClean="0"/>
              <a:t>dtype</a:t>
            </a:r>
            <a:r>
              <a:rPr lang="en-US" altLang="ko-KR" sz="2800" b="1" dirty="0" smtClean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low: </a:t>
            </a:r>
            <a:r>
              <a:rPr lang="ko-KR" altLang="en-US" sz="2800" dirty="0" smtClean="0"/>
              <a:t>시작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포함 </a:t>
            </a:r>
            <a:r>
              <a:rPr lang="en-US" altLang="ko-KR" sz="2800" dirty="0" smtClean="0"/>
              <a:t>O)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high: </a:t>
            </a:r>
            <a:r>
              <a:rPr lang="ko-KR" altLang="en-US" sz="2800" dirty="0" smtClean="0"/>
              <a:t>끝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포함 </a:t>
            </a:r>
            <a:r>
              <a:rPr lang="en-US" altLang="ko-KR" sz="2800" dirty="0" smtClean="0"/>
              <a:t>X)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size: shape (default: single value)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dtype</a:t>
            </a:r>
            <a:r>
              <a:rPr lang="en-US" altLang="ko-KR" sz="2800" dirty="0" smtClean="0"/>
              <a:t> (default=np.int)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619614" y="1546387"/>
            <a:ext cx="510290" cy="348343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" y="3789196"/>
            <a:ext cx="4822052" cy="2939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05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random.uniform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670" y="735062"/>
            <a:ext cx="9266576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주어진 범위의 </a:t>
            </a:r>
            <a:r>
              <a:rPr lang="en-US" altLang="ko-KR" sz="2800" dirty="0" smtClean="0"/>
              <a:t>uniform distribution</a:t>
            </a:r>
            <a:r>
              <a:rPr lang="ko-KR" altLang="en-US" sz="2800" dirty="0" smtClean="0"/>
              <a:t>에서 실수를 생성함</a:t>
            </a:r>
            <a:endParaRPr lang="en-US" altLang="ko-KR" sz="2800" dirty="0" smtClean="0"/>
          </a:p>
          <a:p>
            <a:pPr lvl="1">
              <a:lnSpc>
                <a:spcPct val="130000"/>
              </a:lnSpc>
            </a:pPr>
            <a:r>
              <a:rPr lang="en-US" altLang="ko-KR" sz="2800" dirty="0" smtClean="0"/>
              <a:t>    </a:t>
            </a:r>
            <a:r>
              <a:rPr lang="en-US" altLang="ko-KR" sz="2800" b="1" dirty="0" err="1" smtClean="0"/>
              <a:t>np.random.uniform</a:t>
            </a:r>
            <a:r>
              <a:rPr lang="en-US" altLang="ko-KR" sz="2800" b="1" dirty="0" smtClean="0"/>
              <a:t>(low, high, size)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low: </a:t>
            </a:r>
            <a:r>
              <a:rPr lang="ko-KR" altLang="en-US" sz="2800" dirty="0" smtClean="0"/>
              <a:t>시작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포함 </a:t>
            </a:r>
            <a:r>
              <a:rPr lang="en-US" altLang="ko-KR" sz="2800" dirty="0" smtClean="0"/>
              <a:t>O) (default: 0.0)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high: </a:t>
            </a:r>
            <a:r>
              <a:rPr lang="ko-KR" altLang="en-US" sz="2800" dirty="0" smtClean="0"/>
              <a:t>끝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포함 </a:t>
            </a:r>
            <a:r>
              <a:rPr lang="en-US" altLang="ko-KR" sz="2800" dirty="0" smtClean="0"/>
              <a:t>X</a:t>
            </a:r>
            <a:r>
              <a:rPr lang="en-US" altLang="ko-KR" sz="2800" dirty="0"/>
              <a:t>) (default: </a:t>
            </a:r>
            <a:r>
              <a:rPr lang="en-US" altLang="ko-KR" sz="2800" dirty="0" smtClean="0"/>
              <a:t>1.0</a:t>
            </a:r>
            <a:r>
              <a:rPr lang="en-US" altLang="ko-KR" sz="2800" dirty="0"/>
              <a:t>)</a:t>
            </a:r>
            <a:endParaRPr lang="en-US" altLang="ko-KR" sz="28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size: shape (default: single value)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19614" y="1506464"/>
            <a:ext cx="510290" cy="348343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93" y="3444033"/>
            <a:ext cx="7893684" cy="3169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79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838548"/>
            <a:ext cx="11064240" cy="1552381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reshape </a:t>
            </a:r>
            <a:r>
              <a:rPr lang="ko-KR" altLang="en-US" sz="5400" dirty="0" err="1" smtClean="0">
                <a:solidFill>
                  <a:schemeClr val="bg1"/>
                </a:solidFill>
              </a:rPr>
              <a:t>사용예제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random.normal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670" y="735062"/>
            <a:ext cx="7926465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주어진 </a:t>
            </a:r>
            <a:r>
              <a:rPr lang="en-US" altLang="ko-KR" sz="2800" dirty="0" smtClean="0"/>
              <a:t>normal distribution</a:t>
            </a:r>
            <a:r>
              <a:rPr lang="ko-KR" altLang="en-US" sz="2800" dirty="0" smtClean="0"/>
              <a:t>에서 실수를 생성함</a:t>
            </a:r>
            <a:endParaRPr lang="en-US" altLang="ko-KR" sz="2800" dirty="0" smtClean="0"/>
          </a:p>
          <a:p>
            <a:pPr lvl="1">
              <a:lnSpc>
                <a:spcPct val="130000"/>
              </a:lnSpc>
            </a:pPr>
            <a:r>
              <a:rPr lang="en-US" altLang="ko-KR" sz="2800" dirty="0" smtClean="0"/>
              <a:t>    </a:t>
            </a:r>
            <a:r>
              <a:rPr lang="en-US" altLang="ko-KR" sz="2800" b="1" dirty="0" err="1" smtClean="0"/>
              <a:t>np.random.normal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loc</a:t>
            </a:r>
            <a:r>
              <a:rPr lang="en-US" altLang="ko-KR" sz="2800" b="1" dirty="0" smtClean="0"/>
              <a:t>, scale, size)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loc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평균 </a:t>
            </a:r>
            <a:r>
              <a:rPr lang="en-US" altLang="ko-KR" sz="2800" dirty="0" smtClean="0"/>
              <a:t>(default: 0.0)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scale: </a:t>
            </a:r>
            <a:r>
              <a:rPr lang="ko-KR" altLang="en-US" sz="2800" dirty="0" smtClean="0"/>
              <a:t>표준편차 </a:t>
            </a:r>
            <a:r>
              <a:rPr lang="en-US" altLang="ko-KR" sz="2800" dirty="0" smtClean="0"/>
              <a:t>(default: 1.0)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size: shape (default: single value)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19614" y="1506464"/>
            <a:ext cx="510290" cy="348343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" y="3240363"/>
            <a:ext cx="9498855" cy="3463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73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random.choice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670" y="874997"/>
            <a:ext cx="8798947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주어진 </a:t>
            </a:r>
            <a:r>
              <a:rPr lang="en-US" altLang="ko-KR" sz="2800" dirty="0" smtClean="0"/>
              <a:t>array</a:t>
            </a:r>
            <a:r>
              <a:rPr lang="ko-KR" altLang="en-US" sz="2800" dirty="0" smtClean="0"/>
              <a:t>에서 </a:t>
            </a:r>
            <a:r>
              <a:rPr lang="ko-KR" altLang="en-US" sz="2800" dirty="0" err="1" smtClean="0"/>
              <a:t>랜덤하게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element</a:t>
            </a:r>
            <a:r>
              <a:rPr lang="ko-KR" altLang="en-US" sz="2800" dirty="0" smtClean="0"/>
              <a:t>를 선택함</a:t>
            </a:r>
            <a:endParaRPr lang="en-US" altLang="ko-KR" sz="2800" dirty="0" smtClean="0"/>
          </a:p>
          <a:p>
            <a:pPr lvl="1">
              <a:lnSpc>
                <a:spcPct val="130000"/>
              </a:lnSpc>
            </a:pPr>
            <a:r>
              <a:rPr lang="en-US" altLang="ko-KR" sz="2800" dirty="0" smtClean="0"/>
              <a:t>    </a:t>
            </a:r>
            <a:r>
              <a:rPr lang="en-US" altLang="ko-KR" sz="2800" b="1" dirty="0" err="1" smtClean="0"/>
              <a:t>np.random.choice</a:t>
            </a:r>
            <a:r>
              <a:rPr lang="en-US" altLang="ko-KR" sz="2800" b="1" dirty="0" smtClean="0"/>
              <a:t>(a, size, replace)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a: </a:t>
            </a:r>
            <a:r>
              <a:rPr lang="ko-KR" altLang="en-US" sz="2800" dirty="0" err="1" smtClean="0"/>
              <a:t>랜덤하게</a:t>
            </a:r>
            <a:r>
              <a:rPr lang="ko-KR" altLang="en-US" sz="2800" dirty="0" smtClean="0"/>
              <a:t> 추출할 </a:t>
            </a:r>
            <a:r>
              <a:rPr lang="en-US" altLang="ko-KR" sz="2800" dirty="0" smtClean="0"/>
              <a:t>array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size: shape (default: single value</a:t>
            </a:r>
            <a:r>
              <a:rPr lang="en-US" altLang="ko-KR" sz="2800" dirty="0" smtClean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replace: </a:t>
            </a:r>
            <a:r>
              <a:rPr lang="ko-KR" altLang="en-US" sz="2800" dirty="0" smtClean="0"/>
              <a:t>복원 여부</a:t>
            </a:r>
            <a:r>
              <a:rPr lang="en-US" altLang="ko-KR" sz="2800" dirty="0" smtClean="0"/>
              <a:t> (default: True, </a:t>
            </a:r>
            <a:r>
              <a:rPr lang="ko-KR" altLang="en-US" sz="2800" dirty="0" err="1" smtClean="0"/>
              <a:t>복원추출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19614" y="1646399"/>
            <a:ext cx="510290" cy="348343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59" y="3583733"/>
            <a:ext cx="9057654" cy="2804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9287" y="809055"/>
            <a:ext cx="10250432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4x4 matrix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초기화 한 후에 아래와 같이 만드시오</a:t>
            </a:r>
            <a:endParaRPr lang="en-US" altLang="ko-KR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07" y="1853948"/>
            <a:ext cx="5970862" cy="211787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387" y="897955"/>
            <a:ext cx="1025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정규분포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평균</a:t>
            </a:r>
            <a:r>
              <a:rPr lang="en-US" altLang="ko-KR" sz="2800" dirty="0" smtClean="0"/>
              <a:t>:0, </a:t>
            </a:r>
            <a:r>
              <a:rPr lang="ko-KR" altLang="en-US" sz="2800" dirty="0" smtClean="0"/>
              <a:t>표준편차</a:t>
            </a:r>
            <a:r>
              <a:rPr lang="en-US" altLang="ko-KR" sz="2800" dirty="0" smtClean="0"/>
              <a:t>:2) 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sampling</a:t>
            </a:r>
            <a:r>
              <a:rPr lang="ko-KR" altLang="en-US" sz="2800" dirty="0" smtClean="0"/>
              <a:t>하여 </a:t>
            </a:r>
            <a:r>
              <a:rPr lang="en-US" altLang="ko-KR" sz="2800" dirty="0" smtClean="0"/>
              <a:t>3,5 matrix</a:t>
            </a:r>
            <a:r>
              <a:rPr lang="ko-KR" altLang="en-US" sz="2800" dirty="0" smtClean="0"/>
              <a:t>를 만든 후</a:t>
            </a:r>
            <a:r>
              <a:rPr lang="en-US" altLang="ko-KR" sz="2800" dirty="0" smtClean="0"/>
              <a:t>, 0,2,3</a:t>
            </a:r>
            <a:r>
              <a:rPr lang="ko-KR" altLang="en-US" sz="2800" dirty="0" smtClean="0"/>
              <a:t>열을 </a:t>
            </a:r>
            <a:r>
              <a:rPr lang="ko-KR" altLang="en-US" sz="2800" dirty="0" err="1" smtClean="0"/>
              <a:t>슬라이싱</a:t>
            </a:r>
            <a:r>
              <a:rPr lang="ko-KR" altLang="en-US" sz="2800" dirty="0" smtClean="0"/>
              <a:t> 하시오</a:t>
            </a:r>
            <a:endParaRPr lang="en-US" altLang="ko-KR" sz="28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7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87" y="897955"/>
            <a:ext cx="1025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10~15 </a:t>
            </a:r>
            <a:r>
              <a:rPr lang="ko-KR" altLang="en-US" sz="2800" dirty="0" smtClean="0"/>
              <a:t>까지의 정수에서 </a:t>
            </a:r>
            <a:r>
              <a:rPr lang="ko-KR" altLang="en-US" sz="2800" dirty="0" err="1" smtClean="0"/>
              <a:t>랜덤하게</a:t>
            </a:r>
            <a:r>
              <a:rPr lang="ko-KR" altLang="en-US" sz="2800" dirty="0" smtClean="0"/>
              <a:t> 뽑아서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 </a:t>
            </a:r>
            <a:r>
              <a:rPr lang="en-US" altLang="ko-KR" sz="2800" dirty="0" smtClean="0"/>
              <a:t>tensor </a:t>
            </a:r>
            <a:r>
              <a:rPr lang="en-US" altLang="ko-KR" sz="2800" dirty="0"/>
              <a:t>(4,2,3) </a:t>
            </a:r>
            <a:r>
              <a:rPr lang="ko-KR" altLang="en-US" sz="2800" dirty="0" smtClean="0"/>
              <a:t>를 만든 후에</a:t>
            </a:r>
            <a:r>
              <a:rPr lang="en-US" altLang="ko-KR" sz="2800" dirty="0" smtClean="0"/>
              <a:t>, 2</a:t>
            </a:r>
            <a:r>
              <a:rPr lang="ko-KR" altLang="en-US" sz="2800" dirty="0" smtClean="0"/>
              <a:t>번째 장만 </a:t>
            </a:r>
            <a:r>
              <a:rPr lang="ko-KR" altLang="en-US" sz="2800" dirty="0" err="1" smtClean="0"/>
              <a:t>슬라이싱</a:t>
            </a:r>
            <a:r>
              <a:rPr lang="ko-KR" altLang="en-US" sz="2800" dirty="0" smtClean="0"/>
              <a:t> 하시오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1533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185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3" y="1157277"/>
            <a:ext cx="4354527" cy="408979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mnist</a:t>
            </a:r>
            <a:r>
              <a:rPr lang="en-US" altLang="ko-KR" sz="3200" dirty="0" smtClean="0">
                <a:solidFill>
                  <a:schemeClr val="bg1"/>
                </a:solidFill>
              </a:rPr>
              <a:t> data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39" y="995352"/>
            <a:ext cx="2676545" cy="27051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44916" y="12334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파일 불러오기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나중에 배움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0472" y="2603460"/>
            <a:ext cx="380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matplotlib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 import (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나중에 배움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9305" y="2898454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 m1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화면에 이미지로 보여주기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나중에 배움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8258" y="3604111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같은 코드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(-1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안쓰고 알 수는 있지만 귀찮다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;)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오른쪽 대괄호 22"/>
          <p:cNvSpPr/>
          <p:nvPr/>
        </p:nvSpPr>
        <p:spPr>
          <a:xfrm>
            <a:off x="3585450" y="3581672"/>
            <a:ext cx="152400" cy="420638"/>
          </a:xfrm>
          <a:prstGeom prst="rightBracket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838548"/>
            <a:ext cx="11064240" cy="1552381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arange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27" y="778395"/>
            <a:ext cx="1150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np.array</a:t>
            </a:r>
            <a:r>
              <a:rPr lang="en-US" altLang="ko-KR" sz="2800" dirty="0" smtClean="0"/>
              <a:t> + range</a:t>
            </a:r>
            <a:r>
              <a:rPr lang="ko-KR" altLang="en-US" sz="2800" dirty="0" smtClean="0"/>
              <a:t>를 활용하여 </a:t>
            </a:r>
            <a:r>
              <a:rPr lang="en-US" altLang="ko-KR" sz="2800" dirty="0" err="1" smtClean="0"/>
              <a:t>ndarray</a:t>
            </a:r>
            <a:r>
              <a:rPr lang="ko-KR" altLang="en-US" sz="2800" dirty="0" smtClean="0"/>
              <a:t>객체 만들기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8" y="1467421"/>
            <a:ext cx="4267132" cy="4643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353" y="1687327"/>
            <a:ext cx="4305300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411812" y="1833974"/>
            <a:ext cx="1769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3333FF"/>
                </a:solidFill>
              </a:rPr>
              <a:t>끝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(default </a:t>
            </a:r>
            <a:r>
              <a:rPr lang="ko-KR" altLang="en-US" sz="1600" b="1" dirty="0" smtClean="0"/>
              <a:t>시작</a:t>
            </a:r>
            <a:r>
              <a:rPr lang="en-US" altLang="ko-KR" sz="1600" b="1" dirty="0" smtClean="0"/>
              <a:t>: 0)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(default step: 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6308" y="3363722"/>
            <a:ext cx="176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3333FF"/>
                </a:solidFill>
              </a:rPr>
              <a:t>시작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, 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끝</a:t>
            </a:r>
            <a:endParaRPr lang="en-US" altLang="ko-KR" sz="1600" b="1" dirty="0" smtClean="0">
              <a:solidFill>
                <a:srgbClr val="3333FF"/>
              </a:solidFill>
            </a:endParaRPr>
          </a:p>
          <a:p>
            <a:r>
              <a:rPr lang="en-US" altLang="ko-KR" sz="1600" b="1" dirty="0"/>
              <a:t>(default step: 1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4251" y="4846961"/>
            <a:ext cx="187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3333FF"/>
                </a:solidFill>
              </a:rPr>
              <a:t>시작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, 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끝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, step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range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13062" y="1502661"/>
            <a:ext cx="183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(parameter 1</a:t>
            </a:r>
            <a:r>
              <a:rPr lang="ko-KR" altLang="en-US" dirty="0">
                <a:solidFill>
                  <a:srgbClr val="3333FF"/>
                </a:solidFill>
              </a:rPr>
              <a:t>개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94526" y="3009005"/>
            <a:ext cx="183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(parameter </a:t>
            </a:r>
            <a:r>
              <a:rPr lang="en-US" altLang="ko-KR" dirty="0" smtClean="0">
                <a:solidFill>
                  <a:srgbClr val="3333FF"/>
                </a:solidFill>
              </a:rPr>
              <a:t>2</a:t>
            </a:r>
            <a:r>
              <a:rPr lang="ko-KR" altLang="en-US" dirty="0" smtClean="0">
                <a:solidFill>
                  <a:srgbClr val="3333FF"/>
                </a:solidFill>
              </a:rPr>
              <a:t>개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871" y="4515349"/>
            <a:ext cx="183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(parameter </a:t>
            </a:r>
            <a:r>
              <a:rPr lang="en-US" altLang="ko-KR" dirty="0" smtClean="0">
                <a:solidFill>
                  <a:srgbClr val="3333FF"/>
                </a:solidFill>
              </a:rPr>
              <a:t>3</a:t>
            </a:r>
            <a:r>
              <a:rPr lang="ko-KR" altLang="en-US" dirty="0" smtClean="0">
                <a:solidFill>
                  <a:srgbClr val="3333FF"/>
                </a:solidFill>
              </a:rPr>
              <a:t>개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4486" y="5761733"/>
            <a:ext cx="38567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시작 </a:t>
            </a:r>
            <a:r>
              <a:rPr lang="en-US" altLang="ko-KR" dirty="0" smtClean="0">
                <a:solidFill>
                  <a:srgbClr val="FF0000"/>
                </a:solidFill>
              </a:rPr>
              <a:t>parameter</a:t>
            </a:r>
            <a:r>
              <a:rPr lang="ko-KR" altLang="en-US" dirty="0" smtClean="0">
                <a:solidFill>
                  <a:srgbClr val="FF0000"/>
                </a:solidFill>
              </a:rPr>
              <a:t>는 범위에 포함되고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끝 </a:t>
            </a:r>
            <a:r>
              <a:rPr lang="en-US" altLang="ko-KR" dirty="0" smtClean="0">
                <a:solidFill>
                  <a:srgbClr val="FF0000"/>
                </a:solidFill>
              </a:rPr>
              <a:t>parameter</a:t>
            </a:r>
            <a:r>
              <a:rPr lang="ko-KR" altLang="en-US" dirty="0" smtClean="0">
                <a:solidFill>
                  <a:srgbClr val="FF0000"/>
                </a:solidFill>
              </a:rPr>
              <a:t>은 포함되지 않음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" y="1598676"/>
            <a:ext cx="5266545" cy="2783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96" y="1528952"/>
            <a:ext cx="2641473" cy="2879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range 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327" y="778395"/>
            <a:ext cx="1150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np.array</a:t>
            </a:r>
            <a:r>
              <a:rPr lang="en-US" altLang="ko-KR" sz="2800" dirty="0" smtClean="0"/>
              <a:t> + range + reshape</a:t>
            </a:r>
            <a:r>
              <a:rPr lang="ko-KR" altLang="en-US" sz="2800" dirty="0" smtClean="0"/>
              <a:t>를 활용하여 </a:t>
            </a:r>
            <a:r>
              <a:rPr lang="en-US" altLang="ko-KR" sz="2800" dirty="0" err="1" smtClean="0"/>
              <a:t>ndarray</a:t>
            </a:r>
            <a:r>
              <a:rPr lang="ko-KR" altLang="en-US" sz="2800" dirty="0" smtClean="0"/>
              <a:t>객체 만들기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57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14" y="1068264"/>
            <a:ext cx="4658068" cy="37388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5133" y="1111120"/>
            <a:ext cx="3244052" cy="6938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5132" y="2099040"/>
            <a:ext cx="4709849" cy="3262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20966" y="1308704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1)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34981" y="2062107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8612" y="2852443"/>
            <a:ext cx="28873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1)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2)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같은 코드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Tips: </a:t>
            </a:r>
            <a:r>
              <a:rPr lang="ko-KR" altLang="en-US" sz="3200" dirty="0" smtClean="0">
                <a:solidFill>
                  <a:schemeClr val="bg1"/>
                </a:solidFill>
              </a:rPr>
              <a:t>함수의 </a:t>
            </a:r>
            <a:r>
              <a:rPr lang="en-US" altLang="ko-KR" sz="3200" dirty="0" smtClean="0">
                <a:solidFill>
                  <a:schemeClr val="bg1"/>
                </a:solidFill>
              </a:rPr>
              <a:t>return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객체에 바로 함수 적용 가능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8751" y="2099040"/>
            <a:ext cx="2419350" cy="363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55444" y="4443953"/>
            <a:ext cx="34906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return</a:t>
            </a:r>
            <a:r>
              <a:rPr lang="ko-KR" altLang="en-US" sz="2000" b="1" dirty="0" smtClean="0"/>
              <a:t>형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ndarray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객체</a:t>
            </a:r>
            <a:endParaRPr lang="ko-KR" altLang="en-US" sz="2000" b="1" dirty="0"/>
          </a:p>
        </p:txBody>
      </p:sp>
      <p:cxnSp>
        <p:nvCxnSpPr>
          <p:cNvPr id="14" name="직선 화살표 연결선 13"/>
          <p:cNvCxnSpPr>
            <a:stCxn id="13" idx="0"/>
            <a:endCxn id="10" idx="2"/>
          </p:cNvCxnSpPr>
          <p:nvPr/>
        </p:nvCxnSpPr>
        <p:spPr>
          <a:xfrm flipH="1" flipV="1">
            <a:off x="2638426" y="2462217"/>
            <a:ext cx="2162339" cy="1981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" y="1301615"/>
            <a:ext cx="7568113" cy="5447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127431" y="2699067"/>
            <a:ext cx="59371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3333FF"/>
                </a:solidFill>
              </a:rPr>
              <a:t>range</a:t>
            </a:r>
            <a:r>
              <a:rPr lang="ko-KR" altLang="en-US" dirty="0" smtClean="0">
                <a:solidFill>
                  <a:srgbClr val="3333FF"/>
                </a:solidFill>
              </a:rPr>
              <a:t>와 같이 </a:t>
            </a:r>
            <a:r>
              <a:rPr lang="en-US" altLang="ko-KR" dirty="0" smtClean="0">
                <a:solidFill>
                  <a:srgbClr val="3333FF"/>
                </a:solidFill>
              </a:rPr>
              <a:t>3</a:t>
            </a:r>
            <a:r>
              <a:rPr lang="ko-KR" altLang="en-US" dirty="0" smtClean="0">
                <a:solidFill>
                  <a:srgbClr val="3333FF"/>
                </a:solidFill>
              </a:rPr>
              <a:t>개의 </a:t>
            </a:r>
            <a:r>
              <a:rPr lang="en-US" altLang="ko-KR" dirty="0" smtClean="0">
                <a:solidFill>
                  <a:srgbClr val="3333FF"/>
                </a:solidFill>
              </a:rPr>
              <a:t>parameter </a:t>
            </a:r>
            <a:r>
              <a:rPr lang="ko-KR" altLang="en-US" dirty="0" smtClean="0">
                <a:solidFill>
                  <a:srgbClr val="3333FF"/>
                </a:solidFill>
              </a:rPr>
              <a:t>가능</a:t>
            </a:r>
            <a:r>
              <a:rPr lang="en-US" altLang="ko-KR" dirty="0" smtClean="0">
                <a:solidFill>
                  <a:srgbClr val="3333FF"/>
                </a:solidFill>
              </a:rPr>
              <a:t>: (</a:t>
            </a:r>
            <a:r>
              <a:rPr lang="ko-KR" altLang="en-US" dirty="0" smtClean="0">
                <a:solidFill>
                  <a:srgbClr val="3333FF"/>
                </a:solidFill>
              </a:rPr>
              <a:t>시작</a:t>
            </a:r>
            <a:r>
              <a:rPr lang="en-US" altLang="ko-KR" dirty="0" smtClean="0">
                <a:solidFill>
                  <a:srgbClr val="3333FF"/>
                </a:solidFill>
              </a:rPr>
              <a:t>, </a:t>
            </a:r>
            <a:r>
              <a:rPr lang="ko-KR" altLang="en-US" dirty="0" smtClean="0">
                <a:solidFill>
                  <a:srgbClr val="3333FF"/>
                </a:solidFill>
              </a:rPr>
              <a:t>끝</a:t>
            </a:r>
            <a:r>
              <a:rPr lang="en-US" altLang="ko-KR" dirty="0" smtClean="0">
                <a:solidFill>
                  <a:srgbClr val="3333FF"/>
                </a:solidFill>
              </a:rPr>
              <a:t>, step)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3333FF"/>
                </a:solidFill>
              </a:rPr>
              <a:t>parameter </a:t>
            </a:r>
            <a:r>
              <a:rPr lang="ko-KR" altLang="en-US" dirty="0" smtClean="0">
                <a:solidFill>
                  <a:srgbClr val="3333FF"/>
                </a:solidFill>
              </a:rPr>
              <a:t>에 </a:t>
            </a:r>
            <a:r>
              <a:rPr lang="en-US" altLang="ko-KR" dirty="0" smtClean="0">
                <a:solidFill>
                  <a:srgbClr val="3333FF"/>
                </a:solidFill>
              </a:rPr>
              <a:t>float</a:t>
            </a:r>
            <a:r>
              <a:rPr lang="ko-KR" altLang="en-US" dirty="0" smtClean="0">
                <a:solidFill>
                  <a:srgbClr val="3333FF"/>
                </a:solidFill>
              </a:rPr>
              <a:t>도 가능</a:t>
            </a:r>
            <a:r>
              <a:rPr lang="en-US" altLang="ko-KR" dirty="0" smtClean="0">
                <a:solidFill>
                  <a:srgbClr val="3333FF"/>
                </a:solidFill>
              </a:rPr>
              <a:t> (range</a:t>
            </a:r>
            <a:r>
              <a:rPr lang="ko-KR" altLang="en-US" dirty="0" smtClean="0">
                <a:solidFill>
                  <a:srgbClr val="3333FF"/>
                </a:solidFill>
              </a:rPr>
              <a:t>는 불가능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arange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327" y="778395"/>
            <a:ext cx="1150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np.array</a:t>
            </a:r>
            <a:r>
              <a:rPr lang="en-US" altLang="ko-KR" sz="2800" dirty="0" smtClean="0"/>
              <a:t> + range</a:t>
            </a:r>
            <a:r>
              <a:rPr lang="ko-KR" altLang="en-US" sz="2800" dirty="0" smtClean="0"/>
              <a:t>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기능을 함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053263" y="3627425"/>
            <a:ext cx="19367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4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포함 안됨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914</Words>
  <Application>Microsoft Office PowerPoint</Application>
  <PresentationFormat>와이드스크린</PresentationFormat>
  <Paragraphs>155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2022년 1학기 파이썬데이터분석</vt:lpstr>
      <vt:lpstr>4 주차</vt:lpstr>
      <vt:lpstr>reshape 사용예제</vt:lpstr>
      <vt:lpstr>PowerPoint 프레젠테이션</vt:lpstr>
      <vt:lpstr>arange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indexing &amp; slicing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np.array, np.arange 외 다양한 creation function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742</cp:revision>
  <dcterms:created xsi:type="dcterms:W3CDTF">2017-09-01T05:40:26Z</dcterms:created>
  <dcterms:modified xsi:type="dcterms:W3CDTF">2022-03-24T07:28:08Z</dcterms:modified>
</cp:coreProperties>
</file>