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9" r:id="rId28"/>
    <p:sldId id="616" r:id="rId29"/>
    <p:sldId id="617" r:id="rId30"/>
    <p:sldId id="59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5" autoAdjust="0"/>
    <p:restoredTop sz="86161" autoAdjust="0"/>
  </p:normalViewPr>
  <p:slideViewPr>
    <p:cSldViewPr snapToGrid="0">
      <p:cViewPr varScale="1">
        <p:scale>
          <a:sx n="95" d="100"/>
          <a:sy n="95" d="100"/>
        </p:scale>
        <p:origin x="1020" y="51"/>
      </p:cViewPr>
      <p:guideLst>
        <p:guide orient="horz" pos="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8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0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mean, median,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std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var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0" y="757106"/>
            <a:ext cx="8185530" cy="5778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58" y="757106"/>
            <a:ext cx="6786647" cy="4414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646294" y="2234822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</a:rPr>
              <a:t>ndarray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객체는</a:t>
            </a:r>
            <a:r>
              <a:rPr lang="en-US" altLang="ko-KR" sz="1600" dirty="0" smtClean="0">
                <a:solidFill>
                  <a:srgbClr val="FF0000"/>
                </a:solidFill>
              </a:rPr>
              <a:t> median</a:t>
            </a:r>
            <a:br>
              <a:rPr lang="en-US" altLang="ko-KR" sz="1600" dirty="0" smtClean="0">
                <a:solidFill>
                  <a:srgbClr val="FF0000"/>
                </a:solidFill>
              </a:rPr>
            </a:br>
            <a:r>
              <a:rPr lang="ko-KR" altLang="en-US" sz="1600" dirty="0" err="1" smtClean="0">
                <a:solidFill>
                  <a:srgbClr val="FF0000"/>
                </a:solidFill>
              </a:rPr>
              <a:t>맴버함수가</a:t>
            </a:r>
            <a:r>
              <a:rPr lang="ko-KR" altLang="en-US" sz="1600" dirty="0" smtClean="0">
                <a:solidFill>
                  <a:srgbClr val="FF0000"/>
                </a:solidFill>
              </a:rPr>
              <a:t> 없다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max, min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4" y="918503"/>
            <a:ext cx="5115735" cy="5209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39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argmax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argmin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16" y="826274"/>
            <a:ext cx="54088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/>
              <a:t>argmax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최대값이 있는 곳의 </a:t>
            </a:r>
            <a:r>
              <a:rPr lang="en-US" altLang="ko-KR" sz="2400" dirty="0" smtClean="0"/>
              <a:t>index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/>
              <a:t>argmin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</a:t>
            </a:r>
            <a:r>
              <a:rPr lang="ko-KR" altLang="en-US" sz="2400" dirty="0"/>
              <a:t>소</a:t>
            </a:r>
            <a:r>
              <a:rPr lang="ko-KR" altLang="en-US" sz="2400" dirty="0" smtClean="0"/>
              <a:t>값이 </a:t>
            </a:r>
            <a:r>
              <a:rPr lang="ko-KR" altLang="en-US" sz="2400" dirty="0"/>
              <a:t>있는 곳의 </a:t>
            </a:r>
            <a:r>
              <a:rPr lang="en-US" altLang="ko-KR" sz="2400" dirty="0"/>
              <a:t>index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axis</a:t>
            </a:r>
            <a:r>
              <a:rPr lang="ko-KR" altLang="en-US" sz="2400" dirty="0" smtClean="0"/>
              <a:t>를 지정하지 않을 경우는</a:t>
            </a:r>
            <a:r>
              <a:rPr lang="en-US" altLang="ko-KR" sz="2400" dirty="0" smtClean="0"/>
              <a:t>, 1</a:t>
            </a:r>
            <a:r>
              <a:rPr lang="ko-KR" altLang="en-US" sz="2400" dirty="0" smtClean="0"/>
              <a:t>차원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vector</a:t>
            </a:r>
            <a:r>
              <a:rPr lang="ko-KR" altLang="en-US" sz="2400" dirty="0" smtClean="0"/>
              <a:t>로 변환한 후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return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같은 값으로 최대 최소인 경우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처음 나오는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더 작은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index return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40" y="826274"/>
            <a:ext cx="4801410" cy="57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</a:rPr>
              <a:t>차원 </a:t>
            </a:r>
            <a:r>
              <a:rPr lang="en-US" altLang="ko-KR" sz="3200" smtClean="0">
                <a:solidFill>
                  <a:schemeClr val="bg1"/>
                </a:solidFill>
              </a:rPr>
              <a:t>tensor operation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2" y="772300"/>
            <a:ext cx="4798508" cy="5825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367" y="772300"/>
            <a:ext cx="6945266" cy="4637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4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4452" y="893319"/>
            <a:ext cx="7096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아래와 같은 </a:t>
            </a:r>
            <a:r>
              <a:rPr lang="en-US" altLang="ko-KR" sz="2400" dirty="0" smtClean="0"/>
              <a:t>matrix</a:t>
            </a:r>
            <a:r>
              <a:rPr lang="ko-KR" altLang="en-US" sz="2400" dirty="0" smtClean="0"/>
              <a:t>를 만들고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전체 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행 별 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열 별 평균을 구하시오 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5" y="2362195"/>
            <a:ext cx="4359187" cy="13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355" y="911896"/>
            <a:ext cx="10166566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randint</a:t>
            </a:r>
            <a:r>
              <a:rPr lang="en-US" altLang="ko-KR" sz="2400" dirty="0" smtClean="0"/>
              <a:t>(100) </a:t>
            </a:r>
            <a:r>
              <a:rPr lang="ko-KR" altLang="en-US" sz="2400" dirty="0" smtClean="0"/>
              <a:t>함수를 사용하여 아래와 같은 </a:t>
            </a:r>
            <a:r>
              <a:rPr lang="en-US" altLang="ko-KR" sz="2400" dirty="0" smtClean="0"/>
              <a:t>random matrix (</a:t>
            </a:r>
            <a:r>
              <a:rPr lang="ko-KR" altLang="en-US" sz="2400" dirty="0" smtClean="0"/>
              <a:t>녹색부분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ko-KR" altLang="en-US" sz="2400" dirty="0" smtClean="0"/>
              <a:t>를 만들고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과목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등의 학생 번호를 구하시오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505764" y="2431441"/>
          <a:ext cx="5700024" cy="274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414">
                  <a:extLst>
                    <a:ext uri="{9D8B030D-6E8A-4147-A177-3AD203B41FA5}">
                      <a16:colId xmlns:a16="http://schemas.microsoft.com/office/drawing/2014/main" val="1134261002"/>
                    </a:ext>
                  </a:extLst>
                </a:gridCol>
                <a:gridCol w="814932">
                  <a:extLst>
                    <a:ext uri="{9D8B030D-6E8A-4147-A177-3AD203B41FA5}">
                      <a16:colId xmlns:a16="http://schemas.microsoft.com/office/drawing/2014/main" val="1754036455"/>
                    </a:ext>
                  </a:extLst>
                </a:gridCol>
                <a:gridCol w="898277">
                  <a:extLst>
                    <a:ext uri="{9D8B030D-6E8A-4147-A177-3AD203B41FA5}">
                      <a16:colId xmlns:a16="http://schemas.microsoft.com/office/drawing/2014/main" val="3609776863"/>
                    </a:ext>
                  </a:extLst>
                </a:gridCol>
                <a:gridCol w="890653">
                  <a:extLst>
                    <a:ext uri="{9D8B030D-6E8A-4147-A177-3AD203B41FA5}">
                      <a16:colId xmlns:a16="http://schemas.microsoft.com/office/drawing/2014/main" val="3537435907"/>
                    </a:ext>
                  </a:extLst>
                </a:gridCol>
                <a:gridCol w="785514">
                  <a:extLst>
                    <a:ext uri="{9D8B030D-6E8A-4147-A177-3AD203B41FA5}">
                      <a16:colId xmlns:a16="http://schemas.microsoft.com/office/drawing/2014/main" val="1986162234"/>
                    </a:ext>
                  </a:extLst>
                </a:gridCol>
                <a:gridCol w="861234">
                  <a:extLst>
                    <a:ext uri="{9D8B030D-6E8A-4147-A177-3AD203B41FA5}">
                      <a16:colId xmlns:a16="http://schemas.microsoft.com/office/drawing/2014/main" val="1589424947"/>
                    </a:ext>
                  </a:extLst>
                </a:gridCol>
              </a:tblGrid>
              <a:tr h="64376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17378"/>
                  </a:ext>
                </a:extLst>
              </a:tr>
              <a:tr h="5254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/>
                        <a:t>영어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73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77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67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21202"/>
                  </a:ext>
                </a:extLst>
              </a:tr>
              <a:tr h="5254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/>
                        <a:t>수학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74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4211"/>
                  </a:ext>
                </a:extLst>
              </a:tr>
              <a:tr h="5254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/>
                        <a:t>과학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52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54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21576"/>
                  </a:ext>
                </a:extLst>
              </a:tr>
              <a:tr h="5254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/>
                        <a:t>국어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64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44009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2505763" y="2431440"/>
            <a:ext cx="1461299" cy="619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87393" y="238527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en-US" altLang="ko-KR" dirty="0" smtClean="0"/>
          </a:p>
          <a:p>
            <a:r>
              <a:rPr lang="ko-KR" altLang="en-US" dirty="0" smtClean="0"/>
              <a:t>번호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05762" y="2727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과목</a:t>
            </a:r>
            <a:endParaRPr 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7504" y="4077469"/>
            <a:ext cx="1025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위와 같은 </a:t>
            </a:r>
            <a:r>
              <a:rPr lang="en-US" altLang="ko-KR" sz="2400" dirty="0" smtClean="0"/>
              <a:t>matrix</a:t>
            </a:r>
            <a:r>
              <a:rPr lang="ko-KR" altLang="en-US" sz="2400" dirty="0" smtClean="0"/>
              <a:t>를 만들고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박스 친 열의 평균과 표준편차를 구하시오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4" y="1327150"/>
            <a:ext cx="7693686" cy="2065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10857" y="1352550"/>
            <a:ext cx="609600" cy="1981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95113" y="1352550"/>
            <a:ext cx="609600" cy="1981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24305" y="1352550"/>
            <a:ext cx="609600" cy="1981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5400000">
            <a:off x="6634512" y="2141828"/>
            <a:ext cx="2589016" cy="316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14539" y="2452108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평균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표준편차</a:t>
            </a:r>
            <a:endParaRPr lang="ko-KR" altLang="en-US" sz="2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21" y="801503"/>
            <a:ext cx="9733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0~99</a:t>
            </a:r>
            <a:r>
              <a:rPr lang="ko-KR" altLang="en-US" sz="2400" dirty="0" smtClean="0"/>
              <a:t>까지의 정수로 이루어진 </a:t>
            </a:r>
            <a:r>
              <a:rPr lang="en-US" altLang="ko-KR" sz="2400" dirty="0" smtClean="0"/>
              <a:t>random array (3,4,5)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주어져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smtClean="0"/>
              <a:t>각 행 별 중앙값을 구하여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아래와 같이 </a:t>
            </a:r>
            <a:r>
              <a:rPr lang="en-US" altLang="ko-KR" sz="2400" dirty="0" smtClean="0"/>
              <a:t>(3,4) matrix</a:t>
            </a:r>
            <a:r>
              <a:rPr lang="ko-KR" altLang="en-US" sz="2400" dirty="0" smtClean="0"/>
              <a:t>를 만드시오</a:t>
            </a:r>
            <a:endParaRPr lang="en-US" altLang="ko-KR" sz="2400" dirty="0" smtClean="0"/>
          </a:p>
          <a:p>
            <a:pPr marL="457200" indent="-457200">
              <a:buAutoNum type="arabicParenR"/>
            </a:pPr>
            <a:r>
              <a:rPr lang="en-US" altLang="ko-KR" sz="2400" dirty="0" smtClean="0"/>
              <a:t>1)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random array</a:t>
            </a:r>
            <a:r>
              <a:rPr lang="ko-KR" altLang="en-US" sz="2400" dirty="0" smtClean="0"/>
              <a:t>에서 각 장의 최대값을 구하시오</a:t>
            </a:r>
            <a:endParaRPr lang="en-US" altLang="ko-KR" sz="24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68" y="2685322"/>
            <a:ext cx="3885362" cy="3876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12" y="2685322"/>
            <a:ext cx="4082738" cy="108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892" y="5549675"/>
            <a:ext cx="3144804" cy="419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 rot="20928587">
            <a:off x="5019151" y="3446584"/>
            <a:ext cx="1627833" cy="20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64055">
            <a:off x="4943805" y="5111233"/>
            <a:ext cx="2432700" cy="220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34792" y="224954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주어진 </a:t>
            </a:r>
            <a:r>
              <a:rPr lang="en-US" altLang="ko-KR" b="1" dirty="0" smtClean="0">
                <a:solidFill>
                  <a:srgbClr val="3333FF"/>
                </a:solidFill>
              </a:rPr>
              <a:t>array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05715" y="224954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1) </a:t>
            </a:r>
            <a:r>
              <a:rPr lang="ko-KR" altLang="en-US" b="1" dirty="0" smtClean="0">
                <a:solidFill>
                  <a:srgbClr val="3333FF"/>
                </a:solidFill>
              </a:rPr>
              <a:t>의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r>
              <a:rPr lang="ko-KR" altLang="en-US" b="1" dirty="0" smtClean="0">
                <a:solidFill>
                  <a:srgbClr val="3333FF"/>
                </a:solidFill>
              </a:rPr>
              <a:t>결과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05714" y="5180343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2) </a:t>
            </a:r>
            <a:r>
              <a:rPr lang="ko-KR" altLang="en-US" b="1" dirty="0" smtClean="0">
                <a:solidFill>
                  <a:srgbClr val="3333FF"/>
                </a:solidFill>
              </a:rPr>
              <a:t>의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r>
              <a:rPr lang="ko-KR" altLang="en-US" b="1" dirty="0" smtClean="0">
                <a:solidFill>
                  <a:srgbClr val="3333FF"/>
                </a:solidFill>
              </a:rPr>
              <a:t>결과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bg1"/>
                </a:solidFill>
              </a:rPr>
              <a:t>중심극한정리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41" y="880097"/>
            <a:ext cx="9920317" cy="285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자유형 1"/>
          <p:cNvSpPr/>
          <p:nvPr/>
        </p:nvSpPr>
        <p:spPr>
          <a:xfrm>
            <a:off x="1386605" y="1507253"/>
            <a:ext cx="9525905" cy="944545"/>
          </a:xfrm>
          <a:custGeom>
            <a:avLst/>
            <a:gdLst>
              <a:gd name="connsiteX0" fmla="*/ 105575 w 9525905"/>
              <a:gd name="connsiteY0" fmla="*/ 35169 h 944545"/>
              <a:gd name="connsiteX1" fmla="*/ 105575 w 9525905"/>
              <a:gd name="connsiteY1" fmla="*/ 35169 h 944545"/>
              <a:gd name="connsiteX2" fmla="*/ 150793 w 9525905"/>
              <a:gd name="connsiteY2" fmla="*/ 30145 h 944545"/>
              <a:gd name="connsiteX3" fmla="*/ 170890 w 9525905"/>
              <a:gd name="connsiteY3" fmla="*/ 25121 h 944545"/>
              <a:gd name="connsiteX4" fmla="*/ 271373 w 9525905"/>
              <a:gd name="connsiteY4" fmla="*/ 15072 h 944545"/>
              <a:gd name="connsiteX5" fmla="*/ 442195 w 9525905"/>
              <a:gd name="connsiteY5" fmla="*/ 10048 h 944545"/>
              <a:gd name="connsiteX6" fmla="*/ 753694 w 9525905"/>
              <a:gd name="connsiteY6" fmla="*/ 15072 h 944545"/>
              <a:gd name="connsiteX7" fmla="*/ 914468 w 9525905"/>
              <a:gd name="connsiteY7" fmla="*/ 20096 h 944545"/>
              <a:gd name="connsiteX8" fmla="*/ 1637949 w 9525905"/>
              <a:gd name="connsiteY8" fmla="*/ 30145 h 944545"/>
              <a:gd name="connsiteX9" fmla="*/ 1874085 w 9525905"/>
              <a:gd name="connsiteY9" fmla="*/ 35169 h 944545"/>
              <a:gd name="connsiteX10" fmla="*/ 2085100 w 9525905"/>
              <a:gd name="connsiteY10" fmla="*/ 50242 h 944545"/>
              <a:gd name="connsiteX11" fmla="*/ 3079887 w 9525905"/>
              <a:gd name="connsiteY11" fmla="*/ 45217 h 944545"/>
              <a:gd name="connsiteX12" fmla="*/ 3230613 w 9525905"/>
              <a:gd name="connsiteY12" fmla="*/ 35169 h 944545"/>
              <a:gd name="connsiteX13" fmla="*/ 3818441 w 9525905"/>
              <a:gd name="connsiteY13" fmla="*/ 30145 h 944545"/>
              <a:gd name="connsiteX14" fmla="*/ 4129940 w 9525905"/>
              <a:gd name="connsiteY14" fmla="*/ 25121 h 944545"/>
              <a:gd name="connsiteX15" fmla="*/ 5275452 w 9525905"/>
              <a:gd name="connsiteY15" fmla="*/ 20096 h 944545"/>
              <a:gd name="connsiteX16" fmla="*/ 5697483 w 9525905"/>
              <a:gd name="connsiteY16" fmla="*/ 5024 h 944545"/>
              <a:gd name="connsiteX17" fmla="*/ 6420964 w 9525905"/>
              <a:gd name="connsiteY17" fmla="*/ 10048 h 944545"/>
              <a:gd name="connsiteX18" fmla="*/ 7209760 w 9525905"/>
              <a:gd name="connsiteY18" fmla="*/ 15072 h 944545"/>
              <a:gd name="connsiteX19" fmla="*/ 7420775 w 9525905"/>
              <a:gd name="connsiteY19" fmla="*/ 10048 h 944545"/>
              <a:gd name="connsiteX20" fmla="*/ 7501162 w 9525905"/>
              <a:gd name="connsiteY20" fmla="*/ 0 h 944545"/>
              <a:gd name="connsiteX21" fmla="*/ 8335175 w 9525905"/>
              <a:gd name="connsiteY21" fmla="*/ 5024 h 944545"/>
              <a:gd name="connsiteX22" fmla="*/ 8541166 w 9525905"/>
              <a:gd name="connsiteY22" fmla="*/ 10048 h 944545"/>
              <a:gd name="connsiteX23" fmla="*/ 8666771 w 9525905"/>
              <a:gd name="connsiteY23" fmla="*/ 20096 h 944545"/>
              <a:gd name="connsiteX24" fmla="*/ 8681843 w 9525905"/>
              <a:gd name="connsiteY24" fmla="*/ 25121 h 944545"/>
              <a:gd name="connsiteX25" fmla="*/ 8802424 w 9525905"/>
              <a:gd name="connsiteY25" fmla="*/ 35169 h 944545"/>
              <a:gd name="connsiteX26" fmla="*/ 8917980 w 9525905"/>
              <a:gd name="connsiteY26" fmla="*/ 50242 h 944545"/>
              <a:gd name="connsiteX27" fmla="*/ 9234503 w 9525905"/>
              <a:gd name="connsiteY27" fmla="*/ 55266 h 944545"/>
              <a:gd name="connsiteX28" fmla="*/ 9400300 w 9525905"/>
              <a:gd name="connsiteY28" fmla="*/ 65314 h 944545"/>
              <a:gd name="connsiteX29" fmla="*/ 9430446 w 9525905"/>
              <a:gd name="connsiteY29" fmla="*/ 70338 h 944545"/>
              <a:gd name="connsiteX30" fmla="*/ 9455566 w 9525905"/>
              <a:gd name="connsiteY30" fmla="*/ 95459 h 944545"/>
              <a:gd name="connsiteX31" fmla="*/ 9470639 w 9525905"/>
              <a:gd name="connsiteY31" fmla="*/ 110532 h 944545"/>
              <a:gd name="connsiteX32" fmla="*/ 9490736 w 9525905"/>
              <a:gd name="connsiteY32" fmla="*/ 140677 h 944545"/>
              <a:gd name="connsiteX33" fmla="*/ 9510832 w 9525905"/>
              <a:gd name="connsiteY33" fmla="*/ 185894 h 944545"/>
              <a:gd name="connsiteX34" fmla="*/ 9525905 w 9525905"/>
              <a:gd name="connsiteY34" fmla="*/ 231112 h 944545"/>
              <a:gd name="connsiteX35" fmla="*/ 9520881 w 9525905"/>
              <a:gd name="connsiteY35" fmla="*/ 306474 h 944545"/>
              <a:gd name="connsiteX36" fmla="*/ 9500784 w 9525905"/>
              <a:gd name="connsiteY36" fmla="*/ 336620 h 944545"/>
              <a:gd name="connsiteX37" fmla="*/ 9470639 w 9525905"/>
              <a:gd name="connsiteY37" fmla="*/ 356716 h 944545"/>
              <a:gd name="connsiteX38" fmla="*/ 9440494 w 9525905"/>
              <a:gd name="connsiteY38" fmla="*/ 366765 h 944545"/>
              <a:gd name="connsiteX39" fmla="*/ 9405325 w 9525905"/>
              <a:gd name="connsiteY39" fmla="*/ 386861 h 944545"/>
              <a:gd name="connsiteX40" fmla="*/ 9365131 w 9525905"/>
              <a:gd name="connsiteY40" fmla="*/ 391885 h 944545"/>
              <a:gd name="connsiteX41" fmla="*/ 9309865 w 9525905"/>
              <a:gd name="connsiteY41" fmla="*/ 401934 h 944545"/>
              <a:gd name="connsiteX42" fmla="*/ 9144068 w 9525905"/>
              <a:gd name="connsiteY42" fmla="*/ 406958 h 944545"/>
              <a:gd name="connsiteX43" fmla="*/ 8782327 w 9525905"/>
              <a:gd name="connsiteY43" fmla="*/ 401934 h 944545"/>
              <a:gd name="connsiteX44" fmla="*/ 8661747 w 9525905"/>
              <a:gd name="connsiteY44" fmla="*/ 391885 h 944545"/>
              <a:gd name="connsiteX45" fmla="*/ 8531118 w 9525905"/>
              <a:gd name="connsiteY45" fmla="*/ 386861 h 944545"/>
              <a:gd name="connsiteX46" fmla="*/ 8013628 w 9525905"/>
              <a:gd name="connsiteY46" fmla="*/ 391885 h 944545"/>
              <a:gd name="connsiteX47" fmla="*/ 7857879 w 9525905"/>
              <a:gd name="connsiteY47" fmla="*/ 401934 h 944545"/>
              <a:gd name="connsiteX48" fmla="*/ 7822709 w 9525905"/>
              <a:gd name="connsiteY48" fmla="*/ 406958 h 944545"/>
              <a:gd name="connsiteX49" fmla="*/ 7737298 w 9525905"/>
              <a:gd name="connsiteY49" fmla="*/ 411982 h 944545"/>
              <a:gd name="connsiteX50" fmla="*/ 7566476 w 9525905"/>
              <a:gd name="connsiteY50" fmla="*/ 427055 h 944545"/>
              <a:gd name="connsiteX51" fmla="*/ 7536331 w 9525905"/>
              <a:gd name="connsiteY51" fmla="*/ 432079 h 944545"/>
              <a:gd name="connsiteX52" fmla="*/ 7074107 w 9525905"/>
              <a:gd name="connsiteY52" fmla="*/ 442127 h 944545"/>
              <a:gd name="connsiteX53" fmla="*/ 5305597 w 9525905"/>
              <a:gd name="connsiteY53" fmla="*/ 452176 h 944545"/>
              <a:gd name="connsiteX54" fmla="*/ 5134775 w 9525905"/>
              <a:gd name="connsiteY54" fmla="*/ 462224 h 944545"/>
              <a:gd name="connsiteX55" fmla="*/ 4737865 w 9525905"/>
              <a:gd name="connsiteY55" fmla="*/ 457200 h 944545"/>
              <a:gd name="connsiteX56" fmla="*/ 4667527 w 9525905"/>
              <a:gd name="connsiteY56" fmla="*/ 452176 h 944545"/>
              <a:gd name="connsiteX57" fmla="*/ 4587140 w 9525905"/>
              <a:gd name="connsiteY57" fmla="*/ 447151 h 944545"/>
              <a:gd name="connsiteX58" fmla="*/ 4044529 w 9525905"/>
              <a:gd name="connsiteY58" fmla="*/ 452176 h 944545"/>
              <a:gd name="connsiteX59" fmla="*/ 3607426 w 9525905"/>
              <a:gd name="connsiteY59" fmla="*/ 462224 h 944545"/>
              <a:gd name="connsiteX60" fmla="*/ 2592542 w 9525905"/>
              <a:gd name="connsiteY60" fmla="*/ 457200 h 944545"/>
              <a:gd name="connsiteX61" fmla="*/ 2341333 w 9525905"/>
              <a:gd name="connsiteY61" fmla="*/ 452176 h 944545"/>
              <a:gd name="connsiteX62" fmla="*/ 1507320 w 9525905"/>
              <a:gd name="connsiteY62" fmla="*/ 467248 h 944545"/>
              <a:gd name="connsiteX63" fmla="*/ 1416885 w 9525905"/>
              <a:gd name="connsiteY63" fmla="*/ 472272 h 944545"/>
              <a:gd name="connsiteX64" fmla="*/ 1301329 w 9525905"/>
              <a:gd name="connsiteY64" fmla="*/ 477296 h 944545"/>
              <a:gd name="connsiteX65" fmla="*/ 1241039 w 9525905"/>
              <a:gd name="connsiteY65" fmla="*/ 482321 h 944545"/>
              <a:gd name="connsiteX66" fmla="*/ 1120459 w 9525905"/>
              <a:gd name="connsiteY66" fmla="*/ 487345 h 944545"/>
              <a:gd name="connsiteX67" fmla="*/ 974758 w 9525905"/>
              <a:gd name="connsiteY67" fmla="*/ 502417 h 944545"/>
              <a:gd name="connsiteX68" fmla="*/ 879298 w 9525905"/>
              <a:gd name="connsiteY68" fmla="*/ 512466 h 944545"/>
              <a:gd name="connsiteX69" fmla="*/ 788863 w 9525905"/>
              <a:gd name="connsiteY69" fmla="*/ 517490 h 944545"/>
              <a:gd name="connsiteX70" fmla="*/ 733597 w 9525905"/>
              <a:gd name="connsiteY70" fmla="*/ 522514 h 944545"/>
              <a:gd name="connsiteX71" fmla="*/ 663259 w 9525905"/>
              <a:gd name="connsiteY71" fmla="*/ 527538 h 944545"/>
              <a:gd name="connsiteX72" fmla="*/ 623065 w 9525905"/>
              <a:gd name="connsiteY72" fmla="*/ 542611 h 944545"/>
              <a:gd name="connsiteX73" fmla="*/ 613017 w 9525905"/>
              <a:gd name="connsiteY73" fmla="*/ 557683 h 944545"/>
              <a:gd name="connsiteX74" fmla="*/ 602969 w 9525905"/>
              <a:gd name="connsiteY74" fmla="*/ 587828 h 944545"/>
              <a:gd name="connsiteX75" fmla="*/ 597944 w 9525905"/>
              <a:gd name="connsiteY75" fmla="*/ 602901 h 944545"/>
              <a:gd name="connsiteX76" fmla="*/ 587896 w 9525905"/>
              <a:gd name="connsiteY76" fmla="*/ 617973 h 944545"/>
              <a:gd name="connsiteX77" fmla="*/ 577848 w 9525905"/>
              <a:gd name="connsiteY77" fmla="*/ 648118 h 944545"/>
              <a:gd name="connsiteX78" fmla="*/ 592920 w 9525905"/>
              <a:gd name="connsiteY78" fmla="*/ 808892 h 944545"/>
              <a:gd name="connsiteX79" fmla="*/ 582872 w 9525905"/>
              <a:gd name="connsiteY79" fmla="*/ 854110 h 944545"/>
              <a:gd name="connsiteX80" fmla="*/ 577848 w 9525905"/>
              <a:gd name="connsiteY80" fmla="*/ 874206 h 944545"/>
              <a:gd name="connsiteX81" fmla="*/ 547703 w 9525905"/>
              <a:gd name="connsiteY81" fmla="*/ 889279 h 944545"/>
              <a:gd name="connsiteX82" fmla="*/ 532630 w 9525905"/>
              <a:gd name="connsiteY82" fmla="*/ 899327 h 944545"/>
              <a:gd name="connsiteX83" fmla="*/ 512533 w 9525905"/>
              <a:gd name="connsiteY83" fmla="*/ 904351 h 944545"/>
              <a:gd name="connsiteX84" fmla="*/ 497461 w 9525905"/>
              <a:gd name="connsiteY84" fmla="*/ 909376 h 944545"/>
              <a:gd name="connsiteX85" fmla="*/ 482388 w 9525905"/>
              <a:gd name="connsiteY85" fmla="*/ 924448 h 944545"/>
              <a:gd name="connsiteX86" fmla="*/ 457268 w 9525905"/>
              <a:gd name="connsiteY86" fmla="*/ 929472 h 944545"/>
              <a:gd name="connsiteX87" fmla="*/ 442195 w 9525905"/>
              <a:gd name="connsiteY87" fmla="*/ 934496 h 944545"/>
              <a:gd name="connsiteX88" fmla="*/ 351760 w 9525905"/>
              <a:gd name="connsiteY88" fmla="*/ 944545 h 944545"/>
              <a:gd name="connsiteX89" fmla="*/ 211083 w 9525905"/>
              <a:gd name="connsiteY89" fmla="*/ 939521 h 944545"/>
              <a:gd name="connsiteX90" fmla="*/ 185962 w 9525905"/>
              <a:gd name="connsiteY90" fmla="*/ 914400 h 944545"/>
              <a:gd name="connsiteX91" fmla="*/ 170890 w 9525905"/>
              <a:gd name="connsiteY91" fmla="*/ 899327 h 944545"/>
              <a:gd name="connsiteX92" fmla="*/ 160841 w 9525905"/>
              <a:gd name="connsiteY92" fmla="*/ 884255 h 944545"/>
              <a:gd name="connsiteX93" fmla="*/ 145769 w 9525905"/>
              <a:gd name="connsiteY93" fmla="*/ 859134 h 944545"/>
              <a:gd name="connsiteX94" fmla="*/ 130696 w 9525905"/>
              <a:gd name="connsiteY94" fmla="*/ 849085 h 944545"/>
              <a:gd name="connsiteX95" fmla="*/ 120648 w 9525905"/>
              <a:gd name="connsiteY95" fmla="*/ 823965 h 944545"/>
              <a:gd name="connsiteX96" fmla="*/ 110599 w 9525905"/>
              <a:gd name="connsiteY96" fmla="*/ 813916 h 944545"/>
              <a:gd name="connsiteX97" fmla="*/ 105575 w 9525905"/>
              <a:gd name="connsiteY97" fmla="*/ 788795 h 944545"/>
              <a:gd name="connsiteX98" fmla="*/ 90503 w 9525905"/>
              <a:gd name="connsiteY98" fmla="*/ 758650 h 944545"/>
              <a:gd name="connsiteX99" fmla="*/ 75430 w 9525905"/>
              <a:gd name="connsiteY99" fmla="*/ 703384 h 944545"/>
              <a:gd name="connsiteX100" fmla="*/ 65382 w 9525905"/>
              <a:gd name="connsiteY100" fmla="*/ 683288 h 944545"/>
              <a:gd name="connsiteX101" fmla="*/ 40261 w 9525905"/>
              <a:gd name="connsiteY101" fmla="*/ 602901 h 944545"/>
              <a:gd name="connsiteX102" fmla="*/ 30213 w 9525905"/>
              <a:gd name="connsiteY102" fmla="*/ 562707 h 944545"/>
              <a:gd name="connsiteX103" fmla="*/ 20164 w 9525905"/>
              <a:gd name="connsiteY103" fmla="*/ 527538 h 944545"/>
              <a:gd name="connsiteX104" fmla="*/ 15140 w 9525905"/>
              <a:gd name="connsiteY104" fmla="*/ 487345 h 944545"/>
              <a:gd name="connsiteX105" fmla="*/ 5092 w 9525905"/>
              <a:gd name="connsiteY105" fmla="*/ 437103 h 944545"/>
              <a:gd name="connsiteX106" fmla="*/ 68 w 9525905"/>
              <a:gd name="connsiteY106" fmla="*/ 341644 h 944545"/>
              <a:gd name="connsiteX107" fmla="*/ 15140 w 9525905"/>
              <a:gd name="connsiteY107" fmla="*/ 160773 h 944545"/>
              <a:gd name="connsiteX108" fmla="*/ 30213 w 9525905"/>
              <a:gd name="connsiteY108" fmla="*/ 105507 h 944545"/>
              <a:gd name="connsiteX109" fmla="*/ 35237 w 9525905"/>
              <a:gd name="connsiteY109" fmla="*/ 85411 h 944545"/>
              <a:gd name="connsiteX110" fmla="*/ 60358 w 9525905"/>
              <a:gd name="connsiteY110" fmla="*/ 60290 h 944545"/>
              <a:gd name="connsiteX111" fmla="*/ 80454 w 9525905"/>
              <a:gd name="connsiteY111" fmla="*/ 40193 h 944545"/>
              <a:gd name="connsiteX112" fmla="*/ 105575 w 9525905"/>
              <a:gd name="connsiteY112" fmla="*/ 35169 h 94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9525905" h="944545">
                <a:moveTo>
                  <a:pt x="105575" y="35169"/>
                </a:moveTo>
                <a:lnTo>
                  <a:pt x="105575" y="35169"/>
                </a:lnTo>
                <a:cubicBezTo>
                  <a:pt x="120648" y="33494"/>
                  <a:pt x="135804" y="32451"/>
                  <a:pt x="150793" y="30145"/>
                </a:cubicBezTo>
                <a:cubicBezTo>
                  <a:pt x="157618" y="29095"/>
                  <a:pt x="164065" y="26171"/>
                  <a:pt x="170890" y="25121"/>
                </a:cubicBezTo>
                <a:cubicBezTo>
                  <a:pt x="185157" y="22926"/>
                  <a:pt x="261181" y="15525"/>
                  <a:pt x="271373" y="15072"/>
                </a:cubicBezTo>
                <a:cubicBezTo>
                  <a:pt x="328282" y="12543"/>
                  <a:pt x="385254" y="11723"/>
                  <a:pt x="442195" y="10048"/>
                </a:cubicBezTo>
                <a:lnTo>
                  <a:pt x="753694" y="15072"/>
                </a:lnTo>
                <a:lnTo>
                  <a:pt x="914468" y="20096"/>
                </a:lnTo>
                <a:lnTo>
                  <a:pt x="1637949" y="30145"/>
                </a:lnTo>
                <a:lnTo>
                  <a:pt x="1874085" y="35169"/>
                </a:lnTo>
                <a:cubicBezTo>
                  <a:pt x="1908323" y="38022"/>
                  <a:pt x="2041549" y="50242"/>
                  <a:pt x="2085100" y="50242"/>
                </a:cubicBezTo>
                <a:lnTo>
                  <a:pt x="3079887" y="45217"/>
                </a:lnTo>
                <a:cubicBezTo>
                  <a:pt x="3142281" y="38285"/>
                  <a:pt x="3151325" y="36318"/>
                  <a:pt x="3230613" y="35169"/>
                </a:cubicBezTo>
                <a:lnTo>
                  <a:pt x="3818441" y="30145"/>
                </a:lnTo>
                <a:lnTo>
                  <a:pt x="4129940" y="25121"/>
                </a:lnTo>
                <a:lnTo>
                  <a:pt x="5275452" y="20096"/>
                </a:lnTo>
                <a:lnTo>
                  <a:pt x="5697483" y="5024"/>
                </a:lnTo>
                <a:lnTo>
                  <a:pt x="6420964" y="10048"/>
                </a:lnTo>
                <a:cubicBezTo>
                  <a:pt x="6891488" y="25226"/>
                  <a:pt x="6628582" y="21189"/>
                  <a:pt x="7209760" y="15072"/>
                </a:cubicBezTo>
                <a:cubicBezTo>
                  <a:pt x="7280098" y="13397"/>
                  <a:pt x="7350511" y="13682"/>
                  <a:pt x="7420775" y="10048"/>
                </a:cubicBezTo>
                <a:cubicBezTo>
                  <a:pt x="7447743" y="8653"/>
                  <a:pt x="7474158" y="148"/>
                  <a:pt x="7501162" y="0"/>
                </a:cubicBezTo>
                <a:lnTo>
                  <a:pt x="8335175" y="5024"/>
                </a:lnTo>
                <a:cubicBezTo>
                  <a:pt x="8403839" y="6699"/>
                  <a:pt x="8472553" y="6929"/>
                  <a:pt x="8541166" y="10048"/>
                </a:cubicBezTo>
                <a:cubicBezTo>
                  <a:pt x="8583125" y="11955"/>
                  <a:pt x="8666771" y="20096"/>
                  <a:pt x="8666771" y="20096"/>
                </a:cubicBezTo>
                <a:cubicBezTo>
                  <a:pt x="8671795" y="21771"/>
                  <a:pt x="8676650" y="24082"/>
                  <a:pt x="8681843" y="25121"/>
                </a:cubicBezTo>
                <a:cubicBezTo>
                  <a:pt x="8719576" y="32668"/>
                  <a:pt x="8767010" y="33086"/>
                  <a:pt x="8802424" y="35169"/>
                </a:cubicBezTo>
                <a:cubicBezTo>
                  <a:pt x="8855714" y="52932"/>
                  <a:pt x="8832528" y="48106"/>
                  <a:pt x="8917980" y="50242"/>
                </a:cubicBezTo>
                <a:lnTo>
                  <a:pt x="9234503" y="55266"/>
                </a:lnTo>
                <a:lnTo>
                  <a:pt x="9400300" y="65314"/>
                </a:lnTo>
                <a:cubicBezTo>
                  <a:pt x="9410441" y="66280"/>
                  <a:pt x="9420397" y="68663"/>
                  <a:pt x="9430446" y="70338"/>
                </a:cubicBezTo>
                <a:lnTo>
                  <a:pt x="9455566" y="95459"/>
                </a:lnTo>
                <a:cubicBezTo>
                  <a:pt x="9460590" y="100483"/>
                  <a:pt x="9467461" y="104177"/>
                  <a:pt x="9470639" y="110532"/>
                </a:cubicBezTo>
                <a:cubicBezTo>
                  <a:pt x="9482806" y="134865"/>
                  <a:pt x="9475391" y="125332"/>
                  <a:pt x="9490736" y="140677"/>
                </a:cubicBezTo>
                <a:cubicBezTo>
                  <a:pt x="9501367" y="172570"/>
                  <a:pt x="9489033" y="137937"/>
                  <a:pt x="9510832" y="185894"/>
                </a:cubicBezTo>
                <a:cubicBezTo>
                  <a:pt x="9521345" y="209022"/>
                  <a:pt x="9520302" y="208700"/>
                  <a:pt x="9525905" y="231112"/>
                </a:cubicBezTo>
                <a:cubicBezTo>
                  <a:pt x="9524230" y="256233"/>
                  <a:pt x="9524808" y="281606"/>
                  <a:pt x="9520881" y="306474"/>
                </a:cubicBezTo>
                <a:cubicBezTo>
                  <a:pt x="9519244" y="316842"/>
                  <a:pt x="9509468" y="330107"/>
                  <a:pt x="9500784" y="336620"/>
                </a:cubicBezTo>
                <a:cubicBezTo>
                  <a:pt x="9491123" y="343866"/>
                  <a:pt x="9482096" y="352897"/>
                  <a:pt x="9470639" y="356716"/>
                </a:cubicBezTo>
                <a:cubicBezTo>
                  <a:pt x="9460591" y="360066"/>
                  <a:pt x="9450111" y="362326"/>
                  <a:pt x="9440494" y="366765"/>
                </a:cubicBezTo>
                <a:cubicBezTo>
                  <a:pt x="9428235" y="372423"/>
                  <a:pt x="9418134" y="382591"/>
                  <a:pt x="9405325" y="386861"/>
                </a:cubicBezTo>
                <a:cubicBezTo>
                  <a:pt x="9392516" y="391131"/>
                  <a:pt x="9378529" y="390210"/>
                  <a:pt x="9365131" y="391885"/>
                </a:cubicBezTo>
                <a:cubicBezTo>
                  <a:pt x="9342023" y="399589"/>
                  <a:pt x="9343144" y="400311"/>
                  <a:pt x="9309865" y="401934"/>
                </a:cubicBezTo>
                <a:cubicBezTo>
                  <a:pt x="9254640" y="404628"/>
                  <a:pt x="9199334" y="405283"/>
                  <a:pt x="9144068" y="406958"/>
                </a:cubicBezTo>
                <a:lnTo>
                  <a:pt x="8782327" y="401934"/>
                </a:lnTo>
                <a:cubicBezTo>
                  <a:pt x="8735274" y="400827"/>
                  <a:pt x="8707665" y="394367"/>
                  <a:pt x="8661747" y="391885"/>
                </a:cubicBezTo>
                <a:cubicBezTo>
                  <a:pt x="8618235" y="389533"/>
                  <a:pt x="8574661" y="388536"/>
                  <a:pt x="8531118" y="386861"/>
                </a:cubicBezTo>
                <a:lnTo>
                  <a:pt x="8013628" y="391885"/>
                </a:lnTo>
                <a:cubicBezTo>
                  <a:pt x="7999504" y="392120"/>
                  <a:pt x="7878570" y="399964"/>
                  <a:pt x="7857879" y="401934"/>
                </a:cubicBezTo>
                <a:cubicBezTo>
                  <a:pt x="7846090" y="403057"/>
                  <a:pt x="7834510" y="405975"/>
                  <a:pt x="7822709" y="406958"/>
                </a:cubicBezTo>
                <a:cubicBezTo>
                  <a:pt x="7794288" y="409326"/>
                  <a:pt x="7765768" y="410307"/>
                  <a:pt x="7737298" y="411982"/>
                </a:cubicBezTo>
                <a:cubicBezTo>
                  <a:pt x="7643100" y="432917"/>
                  <a:pt x="7729429" y="416542"/>
                  <a:pt x="7566476" y="427055"/>
                </a:cubicBezTo>
                <a:cubicBezTo>
                  <a:pt x="7556310" y="427711"/>
                  <a:pt x="7546495" y="431401"/>
                  <a:pt x="7536331" y="432079"/>
                </a:cubicBezTo>
                <a:cubicBezTo>
                  <a:pt x="7414721" y="440186"/>
                  <a:pt x="7136715" y="441206"/>
                  <a:pt x="7074107" y="442127"/>
                </a:cubicBezTo>
                <a:cubicBezTo>
                  <a:pt x="6390521" y="471847"/>
                  <a:pt x="7248089" y="436122"/>
                  <a:pt x="5305597" y="452176"/>
                </a:cubicBezTo>
                <a:cubicBezTo>
                  <a:pt x="5248560" y="452647"/>
                  <a:pt x="5191716" y="458875"/>
                  <a:pt x="5134775" y="462224"/>
                </a:cubicBezTo>
                <a:lnTo>
                  <a:pt x="4737865" y="457200"/>
                </a:lnTo>
                <a:cubicBezTo>
                  <a:pt x="4714365" y="456695"/>
                  <a:pt x="4690981" y="453740"/>
                  <a:pt x="4667527" y="452176"/>
                </a:cubicBezTo>
                <a:lnTo>
                  <a:pt x="4587140" y="447151"/>
                </a:lnTo>
                <a:lnTo>
                  <a:pt x="4044529" y="452176"/>
                </a:lnTo>
                <a:lnTo>
                  <a:pt x="3607426" y="462224"/>
                </a:lnTo>
                <a:lnTo>
                  <a:pt x="2592542" y="457200"/>
                </a:lnTo>
                <a:cubicBezTo>
                  <a:pt x="2508806" y="455525"/>
                  <a:pt x="2425085" y="451703"/>
                  <a:pt x="2341333" y="452176"/>
                </a:cubicBezTo>
                <a:cubicBezTo>
                  <a:pt x="1993247" y="454143"/>
                  <a:pt x="1806776" y="459570"/>
                  <a:pt x="1507320" y="467248"/>
                </a:cubicBezTo>
                <a:lnTo>
                  <a:pt x="1416885" y="472272"/>
                </a:lnTo>
                <a:lnTo>
                  <a:pt x="1301329" y="477296"/>
                </a:lnTo>
                <a:cubicBezTo>
                  <a:pt x="1281195" y="478447"/>
                  <a:pt x="1261174" y="481202"/>
                  <a:pt x="1241039" y="482321"/>
                </a:cubicBezTo>
                <a:cubicBezTo>
                  <a:pt x="1200873" y="484553"/>
                  <a:pt x="1160652" y="485670"/>
                  <a:pt x="1120459" y="487345"/>
                </a:cubicBezTo>
                <a:cubicBezTo>
                  <a:pt x="1043677" y="498314"/>
                  <a:pt x="1112670" y="489070"/>
                  <a:pt x="974758" y="502417"/>
                </a:cubicBezTo>
                <a:cubicBezTo>
                  <a:pt x="944087" y="505385"/>
                  <a:pt x="909921" y="510279"/>
                  <a:pt x="879298" y="512466"/>
                </a:cubicBezTo>
                <a:cubicBezTo>
                  <a:pt x="849183" y="514617"/>
                  <a:pt x="818983" y="515413"/>
                  <a:pt x="788863" y="517490"/>
                </a:cubicBezTo>
                <a:cubicBezTo>
                  <a:pt x="770409" y="518763"/>
                  <a:pt x="752036" y="521039"/>
                  <a:pt x="733597" y="522514"/>
                </a:cubicBezTo>
                <a:lnTo>
                  <a:pt x="663259" y="527538"/>
                </a:lnTo>
                <a:cubicBezTo>
                  <a:pt x="645284" y="531133"/>
                  <a:pt x="636003" y="529673"/>
                  <a:pt x="623065" y="542611"/>
                </a:cubicBezTo>
                <a:cubicBezTo>
                  <a:pt x="618795" y="546881"/>
                  <a:pt x="616366" y="552659"/>
                  <a:pt x="613017" y="557683"/>
                </a:cubicBezTo>
                <a:lnTo>
                  <a:pt x="602969" y="587828"/>
                </a:lnTo>
                <a:cubicBezTo>
                  <a:pt x="601294" y="592852"/>
                  <a:pt x="600882" y="598494"/>
                  <a:pt x="597944" y="602901"/>
                </a:cubicBezTo>
                <a:lnTo>
                  <a:pt x="587896" y="617973"/>
                </a:lnTo>
                <a:cubicBezTo>
                  <a:pt x="584547" y="628021"/>
                  <a:pt x="577260" y="637542"/>
                  <a:pt x="577848" y="648118"/>
                </a:cubicBezTo>
                <a:cubicBezTo>
                  <a:pt x="584186" y="762202"/>
                  <a:pt x="578602" y="708666"/>
                  <a:pt x="592920" y="808892"/>
                </a:cubicBezTo>
                <a:cubicBezTo>
                  <a:pt x="583854" y="863289"/>
                  <a:pt x="592766" y="819481"/>
                  <a:pt x="582872" y="854110"/>
                </a:cubicBezTo>
                <a:cubicBezTo>
                  <a:pt x="580975" y="860749"/>
                  <a:pt x="581678" y="868461"/>
                  <a:pt x="577848" y="874206"/>
                </a:cubicBezTo>
                <a:cubicBezTo>
                  <a:pt x="570648" y="885006"/>
                  <a:pt x="557735" y="884263"/>
                  <a:pt x="547703" y="889279"/>
                </a:cubicBezTo>
                <a:cubicBezTo>
                  <a:pt x="542302" y="891979"/>
                  <a:pt x="538180" y="896948"/>
                  <a:pt x="532630" y="899327"/>
                </a:cubicBezTo>
                <a:cubicBezTo>
                  <a:pt x="526283" y="902047"/>
                  <a:pt x="519172" y="902454"/>
                  <a:pt x="512533" y="904351"/>
                </a:cubicBezTo>
                <a:cubicBezTo>
                  <a:pt x="507441" y="905806"/>
                  <a:pt x="502485" y="907701"/>
                  <a:pt x="497461" y="909376"/>
                </a:cubicBezTo>
                <a:cubicBezTo>
                  <a:pt x="492437" y="914400"/>
                  <a:pt x="488743" y="921271"/>
                  <a:pt x="482388" y="924448"/>
                </a:cubicBezTo>
                <a:cubicBezTo>
                  <a:pt x="474750" y="928267"/>
                  <a:pt x="465552" y="927401"/>
                  <a:pt x="457268" y="929472"/>
                </a:cubicBezTo>
                <a:cubicBezTo>
                  <a:pt x="452130" y="930756"/>
                  <a:pt x="447365" y="933347"/>
                  <a:pt x="442195" y="934496"/>
                </a:cubicBezTo>
                <a:cubicBezTo>
                  <a:pt x="412165" y="941170"/>
                  <a:pt x="382596" y="941975"/>
                  <a:pt x="351760" y="944545"/>
                </a:cubicBezTo>
                <a:cubicBezTo>
                  <a:pt x="304868" y="942870"/>
                  <a:pt x="257787" y="944041"/>
                  <a:pt x="211083" y="939521"/>
                </a:cubicBezTo>
                <a:cubicBezTo>
                  <a:pt x="197725" y="938228"/>
                  <a:pt x="192622" y="922392"/>
                  <a:pt x="185962" y="914400"/>
                </a:cubicBezTo>
                <a:cubicBezTo>
                  <a:pt x="181413" y="908942"/>
                  <a:pt x="175439" y="904785"/>
                  <a:pt x="170890" y="899327"/>
                </a:cubicBezTo>
                <a:cubicBezTo>
                  <a:pt x="167024" y="894688"/>
                  <a:pt x="164041" y="889375"/>
                  <a:pt x="160841" y="884255"/>
                </a:cubicBezTo>
                <a:cubicBezTo>
                  <a:pt x="155665" y="875974"/>
                  <a:pt x="152124" y="866548"/>
                  <a:pt x="145769" y="859134"/>
                </a:cubicBezTo>
                <a:cubicBezTo>
                  <a:pt x="141839" y="854549"/>
                  <a:pt x="135720" y="852435"/>
                  <a:pt x="130696" y="849085"/>
                </a:cubicBezTo>
                <a:cubicBezTo>
                  <a:pt x="127347" y="840712"/>
                  <a:pt x="125122" y="831795"/>
                  <a:pt x="120648" y="823965"/>
                </a:cubicBezTo>
                <a:cubicBezTo>
                  <a:pt x="118298" y="819852"/>
                  <a:pt x="112465" y="818270"/>
                  <a:pt x="110599" y="813916"/>
                </a:cubicBezTo>
                <a:cubicBezTo>
                  <a:pt x="107235" y="806067"/>
                  <a:pt x="107646" y="797080"/>
                  <a:pt x="105575" y="788795"/>
                </a:cubicBezTo>
                <a:cubicBezTo>
                  <a:pt x="99262" y="763541"/>
                  <a:pt x="102781" y="783207"/>
                  <a:pt x="90503" y="758650"/>
                </a:cubicBezTo>
                <a:cubicBezTo>
                  <a:pt x="81964" y="741571"/>
                  <a:pt x="83969" y="720463"/>
                  <a:pt x="75430" y="703384"/>
                </a:cubicBezTo>
                <a:lnTo>
                  <a:pt x="65382" y="683288"/>
                </a:lnTo>
                <a:cubicBezTo>
                  <a:pt x="53130" y="622030"/>
                  <a:pt x="62971" y="648322"/>
                  <a:pt x="40261" y="602901"/>
                </a:cubicBezTo>
                <a:cubicBezTo>
                  <a:pt x="36912" y="589503"/>
                  <a:pt x="34581" y="575808"/>
                  <a:pt x="30213" y="562707"/>
                </a:cubicBezTo>
                <a:cubicBezTo>
                  <a:pt x="26229" y="550756"/>
                  <a:pt x="22268" y="540162"/>
                  <a:pt x="20164" y="527538"/>
                </a:cubicBezTo>
                <a:cubicBezTo>
                  <a:pt x="17944" y="514220"/>
                  <a:pt x="17360" y="500663"/>
                  <a:pt x="15140" y="487345"/>
                </a:cubicBezTo>
                <a:cubicBezTo>
                  <a:pt x="12332" y="470498"/>
                  <a:pt x="8441" y="453850"/>
                  <a:pt x="5092" y="437103"/>
                </a:cubicBezTo>
                <a:cubicBezTo>
                  <a:pt x="3417" y="405283"/>
                  <a:pt x="-569" y="373501"/>
                  <a:pt x="68" y="341644"/>
                </a:cubicBezTo>
                <a:cubicBezTo>
                  <a:pt x="1305" y="279785"/>
                  <a:pt x="1450" y="220098"/>
                  <a:pt x="15140" y="160773"/>
                </a:cubicBezTo>
                <a:cubicBezTo>
                  <a:pt x="36634" y="67631"/>
                  <a:pt x="16924" y="152017"/>
                  <a:pt x="30213" y="105507"/>
                </a:cubicBezTo>
                <a:cubicBezTo>
                  <a:pt x="32110" y="98868"/>
                  <a:pt x="31407" y="91156"/>
                  <a:pt x="35237" y="85411"/>
                </a:cubicBezTo>
                <a:cubicBezTo>
                  <a:pt x="41806" y="75558"/>
                  <a:pt x="51984" y="68664"/>
                  <a:pt x="60358" y="60290"/>
                </a:cubicBezTo>
                <a:cubicBezTo>
                  <a:pt x="67057" y="53591"/>
                  <a:pt x="72571" y="45448"/>
                  <a:pt x="80454" y="40193"/>
                </a:cubicBezTo>
                <a:lnTo>
                  <a:pt x="105575" y="35169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3" y="3514496"/>
            <a:ext cx="3899720" cy="25431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32" y="779789"/>
            <a:ext cx="8886936" cy="13608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중심극한정리 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분포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169877" y="4524548"/>
            <a:ext cx="1552469" cy="30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057" y="3514496"/>
            <a:ext cx="4186098" cy="2769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83187" y="2309921"/>
            <a:ext cx="4625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333FF"/>
                </a:solidFill>
              </a:rPr>
              <a:t>모집단의 분포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3333FF"/>
                </a:solidFill>
              </a:rPr>
              <a:t>모분포</a:t>
            </a:r>
            <a:r>
              <a:rPr lang="en-US" altLang="ko-KR" sz="2000" b="1" dirty="0">
                <a:solidFill>
                  <a:srgbClr val="3333FF"/>
                </a:solidFill>
              </a:rPr>
              <a:t>)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: uniform (3,5)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5093" y="2903620"/>
            <a:ext cx="36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3333FF"/>
                </a:solidFill>
              </a:rPr>
              <a:t>2,000</a:t>
            </a:r>
            <a:r>
              <a:rPr lang="ko-KR" altLang="en-US" b="1" dirty="0" smtClean="0">
                <a:solidFill>
                  <a:srgbClr val="3333FF"/>
                </a:solidFill>
              </a:rPr>
              <a:t>개의 표본 평균들의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224" y="3145164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표본의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5</a:t>
            </a:r>
            <a:r>
              <a:rPr lang="en-US" altLang="ko-KR" b="1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샘플 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표본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83" y="1148555"/>
            <a:ext cx="6477018" cy="43746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558901" y="2740022"/>
            <a:ext cx="8366149" cy="2130428"/>
            <a:chOff x="1958951" y="3368672"/>
            <a:chExt cx="7668467" cy="171370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r="39699"/>
            <a:stretch/>
          </p:blipFill>
          <p:spPr>
            <a:xfrm>
              <a:off x="1958951" y="3368672"/>
              <a:ext cx="3940199" cy="74295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l="60496"/>
            <a:stretch/>
          </p:blipFill>
          <p:spPr>
            <a:xfrm>
              <a:off x="6845299" y="3368672"/>
              <a:ext cx="2581299" cy="7429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r="41733" b="3459"/>
            <a:stretch/>
          </p:blipFill>
          <p:spPr>
            <a:xfrm>
              <a:off x="2004591" y="4588667"/>
              <a:ext cx="3848918" cy="48736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l="58652" t="944"/>
            <a:stretch/>
          </p:blipFill>
          <p:spPr>
            <a:xfrm>
              <a:off x="6896100" y="4582317"/>
              <a:ext cx="2731318" cy="500064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127431" y="2806700"/>
            <a:ext cx="73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27431" y="4319772"/>
            <a:ext cx="73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3339939" y="3824473"/>
            <a:ext cx="73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8221973" y="3824474"/>
            <a:ext cx="73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0" name="오른쪽 중괄호 19"/>
          <p:cNvSpPr/>
          <p:nvPr/>
        </p:nvSpPr>
        <p:spPr>
          <a:xfrm rot="16200000">
            <a:off x="5519221" y="-1417434"/>
            <a:ext cx="298450" cy="776644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>
            <a:off x="1182446" y="2865561"/>
            <a:ext cx="345043" cy="19032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7625" y="361715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2,000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24335" y="1794751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10,000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7489" y="5475302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총 </a:t>
            </a:r>
            <a:r>
              <a:rPr lang="en-US" altLang="ko-KR" sz="2000" dirty="0" smtClean="0"/>
              <a:t>2,000</a:t>
            </a:r>
            <a:r>
              <a:rPr lang="ko-KR" altLang="en-US" sz="2000" dirty="0" smtClean="0"/>
              <a:t>개의 샘플</a:t>
            </a:r>
            <a:r>
              <a:rPr lang="en-US" altLang="ko-KR" sz="2000" dirty="0" smtClean="0"/>
              <a:t> (</a:t>
            </a:r>
            <a:r>
              <a:rPr lang="ko-KR" altLang="en-US" sz="2000" dirty="0"/>
              <a:t>표</a:t>
            </a:r>
            <a:r>
              <a:rPr lang="ko-KR" altLang="en-US" sz="2000" dirty="0" smtClean="0"/>
              <a:t>본</a:t>
            </a:r>
            <a:r>
              <a:rPr lang="en-US" altLang="ko-KR" sz="20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샘플은 </a:t>
            </a:r>
            <a:r>
              <a:rPr lang="en-US" altLang="ko-KR" sz="2000" dirty="0" smtClean="0"/>
              <a:t>10,000</a:t>
            </a:r>
            <a:r>
              <a:rPr lang="ko-KR" altLang="en-US" sz="2000" dirty="0" smtClean="0"/>
              <a:t>개의 값</a:t>
            </a:r>
            <a:endParaRPr lang="ko-KR" altLang="en-US" sz="20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08693" y="2766599"/>
            <a:ext cx="8011557" cy="3086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620250" y="276659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샘플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표본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32" y="779789"/>
            <a:ext cx="8886936" cy="13608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중심극한정리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분포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(cont’d)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169877" y="4466857"/>
            <a:ext cx="1552469" cy="30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52" y="3501499"/>
            <a:ext cx="4533933" cy="29003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44" y="3501499"/>
            <a:ext cx="4433920" cy="29718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3187" y="2313057"/>
            <a:ext cx="4513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333FF"/>
                </a:solidFill>
              </a:rPr>
              <a:t>모집단의 분포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3333FF"/>
                </a:solidFill>
              </a:rPr>
              <a:t>모분포</a:t>
            </a:r>
            <a:r>
              <a:rPr lang="en-US" altLang="ko-KR" sz="2000" b="1" dirty="0">
                <a:solidFill>
                  <a:srgbClr val="3333FF"/>
                </a:solidFill>
              </a:rPr>
              <a:t>)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: normal (3,2)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224" y="3193539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표본의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6060" y="2951995"/>
            <a:ext cx="36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3333FF"/>
                </a:solidFill>
              </a:rPr>
              <a:t>2,000</a:t>
            </a:r>
            <a:r>
              <a:rPr lang="ko-KR" altLang="en-US" b="1" dirty="0" smtClean="0">
                <a:solidFill>
                  <a:srgbClr val="3333FF"/>
                </a:solidFill>
              </a:rPr>
              <a:t>개의 표본 평균들의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중심극한정리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분포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(cont’d)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269554" y="4914388"/>
            <a:ext cx="1552469" cy="30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73748" y="11450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모집단의 분포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6" y="3748980"/>
            <a:ext cx="4400582" cy="2881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21" y="3748980"/>
            <a:ext cx="4476783" cy="29337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0726" y="3428959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표본의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6060" y="3184200"/>
            <a:ext cx="36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3333FF"/>
                </a:solidFill>
              </a:rPr>
              <a:t>2,000</a:t>
            </a:r>
            <a:r>
              <a:rPr lang="ko-KR" altLang="en-US" b="1" dirty="0" smtClean="0">
                <a:solidFill>
                  <a:srgbClr val="3333FF"/>
                </a:solidFill>
              </a:rPr>
              <a:t>개의 표본 평균들의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10726" y="746871"/>
            <a:ext cx="3710015" cy="2311400"/>
            <a:chOff x="-1254212" y="2555833"/>
            <a:chExt cx="3710015" cy="23312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254212" y="2555833"/>
              <a:ext cx="3710015" cy="233126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-644525" y="3346751"/>
              <a:ext cx="596900" cy="13268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9812" y="3346751"/>
              <a:ext cx="984638" cy="13268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14450" y="4013200"/>
              <a:ext cx="984638" cy="6604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435550" y="4013200"/>
              <a:ext cx="984638" cy="6604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463550" y="2708704"/>
              <a:ext cx="225425" cy="19394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1183133" y="2708704"/>
              <a:ext cx="371592" cy="207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4625162" y="1163253"/>
            <a:ext cx="547269" cy="332861"/>
          </a:xfrm>
          <a:prstGeom prst="rightArrow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중심극한정리 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평균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표준편차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41" y="880097"/>
            <a:ext cx="9920317" cy="285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자유형 4"/>
          <p:cNvSpPr/>
          <p:nvPr/>
        </p:nvSpPr>
        <p:spPr>
          <a:xfrm>
            <a:off x="1189599" y="1949380"/>
            <a:ext cx="9682717" cy="1065125"/>
          </a:xfrm>
          <a:custGeom>
            <a:avLst/>
            <a:gdLst>
              <a:gd name="connsiteX0" fmla="*/ 840168 w 9682717"/>
              <a:gd name="connsiteY0" fmla="*/ 25121 h 1065125"/>
              <a:gd name="connsiteX1" fmla="*/ 840168 w 9682717"/>
              <a:gd name="connsiteY1" fmla="*/ 25121 h 1065125"/>
              <a:gd name="connsiteX2" fmla="*/ 950700 w 9682717"/>
              <a:gd name="connsiteY2" fmla="*/ 20097 h 1065125"/>
              <a:gd name="connsiteX3" fmla="*/ 995917 w 9682717"/>
              <a:gd name="connsiteY3" fmla="*/ 15073 h 1065125"/>
              <a:gd name="connsiteX4" fmla="*/ 1096401 w 9682717"/>
              <a:gd name="connsiteY4" fmla="*/ 10049 h 1065125"/>
              <a:gd name="connsiteX5" fmla="*/ 1166739 w 9682717"/>
              <a:gd name="connsiteY5" fmla="*/ 5024 h 1065125"/>
              <a:gd name="connsiteX6" fmla="*/ 1196885 w 9682717"/>
              <a:gd name="connsiteY6" fmla="*/ 0 h 1065125"/>
              <a:gd name="connsiteX7" fmla="*/ 2126357 w 9682717"/>
              <a:gd name="connsiteY7" fmla="*/ 10049 h 1065125"/>
              <a:gd name="connsiteX8" fmla="*/ 2236889 w 9682717"/>
              <a:gd name="connsiteY8" fmla="*/ 15073 h 1065125"/>
              <a:gd name="connsiteX9" fmla="*/ 2322300 w 9682717"/>
              <a:gd name="connsiteY9" fmla="*/ 20097 h 1065125"/>
              <a:gd name="connsiteX10" fmla="*/ 3437667 w 9682717"/>
              <a:gd name="connsiteY10" fmla="*/ 30145 h 1065125"/>
              <a:gd name="connsiteX11" fmla="*/ 4708783 w 9682717"/>
              <a:gd name="connsiteY11" fmla="*/ 45218 h 1065125"/>
              <a:gd name="connsiteX12" fmla="*/ 4914775 w 9682717"/>
              <a:gd name="connsiteY12" fmla="*/ 50242 h 1065125"/>
              <a:gd name="connsiteX13" fmla="*/ 5407144 w 9682717"/>
              <a:gd name="connsiteY13" fmla="*/ 55266 h 1065125"/>
              <a:gd name="connsiteX14" fmla="*/ 5819126 w 9682717"/>
              <a:gd name="connsiteY14" fmla="*/ 50242 h 1065125"/>
              <a:gd name="connsiteX15" fmla="*/ 5879416 w 9682717"/>
              <a:gd name="connsiteY15" fmla="*/ 45218 h 1065125"/>
              <a:gd name="connsiteX16" fmla="*/ 8532181 w 9682717"/>
              <a:gd name="connsiteY16" fmla="*/ 30145 h 1065125"/>
              <a:gd name="connsiteX17" fmla="*/ 8853728 w 9682717"/>
              <a:gd name="connsiteY17" fmla="*/ 40194 h 1065125"/>
              <a:gd name="connsiteX18" fmla="*/ 9029575 w 9682717"/>
              <a:gd name="connsiteY18" fmla="*/ 50242 h 1065125"/>
              <a:gd name="connsiteX19" fmla="*/ 9356146 w 9682717"/>
              <a:gd name="connsiteY19" fmla="*/ 55266 h 1065125"/>
              <a:gd name="connsiteX20" fmla="*/ 9516920 w 9682717"/>
              <a:gd name="connsiteY20" fmla="*/ 70339 h 1065125"/>
              <a:gd name="connsiteX21" fmla="*/ 9531992 w 9682717"/>
              <a:gd name="connsiteY21" fmla="*/ 80387 h 1065125"/>
              <a:gd name="connsiteX22" fmla="*/ 9562137 w 9682717"/>
              <a:gd name="connsiteY22" fmla="*/ 90435 h 1065125"/>
              <a:gd name="connsiteX23" fmla="*/ 9577210 w 9682717"/>
              <a:gd name="connsiteY23" fmla="*/ 95460 h 1065125"/>
              <a:gd name="connsiteX24" fmla="*/ 9597306 w 9682717"/>
              <a:gd name="connsiteY24" fmla="*/ 105508 h 1065125"/>
              <a:gd name="connsiteX25" fmla="*/ 9602331 w 9682717"/>
              <a:gd name="connsiteY25" fmla="*/ 120580 h 1065125"/>
              <a:gd name="connsiteX26" fmla="*/ 9627452 w 9682717"/>
              <a:gd name="connsiteY26" fmla="*/ 145701 h 1065125"/>
              <a:gd name="connsiteX27" fmla="*/ 9637500 w 9682717"/>
              <a:gd name="connsiteY27" fmla="*/ 155750 h 1065125"/>
              <a:gd name="connsiteX28" fmla="*/ 9657597 w 9682717"/>
              <a:gd name="connsiteY28" fmla="*/ 185895 h 1065125"/>
              <a:gd name="connsiteX29" fmla="*/ 9662621 w 9682717"/>
              <a:gd name="connsiteY29" fmla="*/ 211016 h 1065125"/>
              <a:gd name="connsiteX30" fmla="*/ 9682717 w 9682717"/>
              <a:gd name="connsiteY30" fmla="*/ 256233 h 1065125"/>
              <a:gd name="connsiteX31" fmla="*/ 9672669 w 9682717"/>
              <a:gd name="connsiteY31" fmla="*/ 336620 h 1065125"/>
              <a:gd name="connsiteX32" fmla="*/ 9662621 w 9682717"/>
              <a:gd name="connsiteY32" fmla="*/ 356717 h 1065125"/>
              <a:gd name="connsiteX33" fmla="*/ 9642524 w 9682717"/>
              <a:gd name="connsiteY33" fmla="*/ 381838 h 1065125"/>
              <a:gd name="connsiteX34" fmla="*/ 9627452 w 9682717"/>
              <a:gd name="connsiteY34" fmla="*/ 386862 h 1065125"/>
              <a:gd name="connsiteX35" fmla="*/ 9592282 w 9682717"/>
              <a:gd name="connsiteY35" fmla="*/ 401934 h 1065125"/>
              <a:gd name="connsiteX36" fmla="*/ 9582234 w 9682717"/>
              <a:gd name="connsiteY36" fmla="*/ 411983 h 1065125"/>
              <a:gd name="connsiteX37" fmla="*/ 9547065 w 9682717"/>
              <a:gd name="connsiteY37" fmla="*/ 422031 h 1065125"/>
              <a:gd name="connsiteX38" fmla="*/ 9451605 w 9682717"/>
              <a:gd name="connsiteY38" fmla="*/ 452176 h 1065125"/>
              <a:gd name="connsiteX39" fmla="*/ 9371219 w 9682717"/>
              <a:gd name="connsiteY39" fmla="*/ 457200 h 1065125"/>
              <a:gd name="connsiteX40" fmla="*/ 8497012 w 9682717"/>
              <a:gd name="connsiteY40" fmla="*/ 447152 h 1065125"/>
              <a:gd name="connsiteX41" fmla="*/ 8341263 w 9682717"/>
              <a:gd name="connsiteY41" fmla="*/ 442128 h 1065125"/>
              <a:gd name="connsiteX42" fmla="*/ 8215658 w 9682717"/>
              <a:gd name="connsiteY42" fmla="*/ 437104 h 1065125"/>
              <a:gd name="connsiteX43" fmla="*/ 7657975 w 9682717"/>
              <a:gd name="connsiteY43" fmla="*/ 432079 h 1065125"/>
              <a:gd name="connsiteX44" fmla="*/ 7019904 w 9682717"/>
              <a:gd name="connsiteY44" fmla="*/ 442128 h 1065125"/>
              <a:gd name="connsiteX45" fmla="*/ 6783768 w 9682717"/>
              <a:gd name="connsiteY45" fmla="*/ 452176 h 1065125"/>
              <a:gd name="connsiteX46" fmla="*/ 6411979 w 9682717"/>
              <a:gd name="connsiteY46" fmla="*/ 442128 h 1065125"/>
              <a:gd name="connsiteX47" fmla="*/ 6391882 w 9682717"/>
              <a:gd name="connsiteY47" fmla="*/ 437104 h 1065125"/>
              <a:gd name="connsiteX48" fmla="*/ 6366761 w 9682717"/>
              <a:gd name="connsiteY48" fmla="*/ 432079 h 1065125"/>
              <a:gd name="connsiteX49" fmla="*/ 6351689 w 9682717"/>
              <a:gd name="connsiteY49" fmla="*/ 427055 h 1065125"/>
              <a:gd name="connsiteX50" fmla="*/ 6331592 w 9682717"/>
              <a:gd name="connsiteY50" fmla="*/ 422031 h 1065125"/>
              <a:gd name="connsiteX51" fmla="*/ 6291399 w 9682717"/>
              <a:gd name="connsiteY51" fmla="*/ 406958 h 1065125"/>
              <a:gd name="connsiteX52" fmla="*/ 6226085 w 9682717"/>
              <a:gd name="connsiteY52" fmla="*/ 396910 h 1065125"/>
              <a:gd name="connsiteX53" fmla="*/ 6200964 w 9682717"/>
              <a:gd name="connsiteY53" fmla="*/ 391886 h 1065125"/>
              <a:gd name="connsiteX54" fmla="*/ 6185891 w 9682717"/>
              <a:gd name="connsiteY54" fmla="*/ 386862 h 1065125"/>
              <a:gd name="connsiteX55" fmla="*/ 6145698 w 9682717"/>
              <a:gd name="connsiteY55" fmla="*/ 381838 h 1065125"/>
              <a:gd name="connsiteX56" fmla="*/ 6115553 w 9682717"/>
              <a:gd name="connsiteY56" fmla="*/ 376813 h 1065125"/>
              <a:gd name="connsiteX57" fmla="*/ 5854296 w 9682717"/>
              <a:gd name="connsiteY57" fmla="*/ 381838 h 1065125"/>
              <a:gd name="connsiteX58" fmla="*/ 5788981 w 9682717"/>
              <a:gd name="connsiteY58" fmla="*/ 386862 h 1065125"/>
              <a:gd name="connsiteX59" fmla="*/ 5532748 w 9682717"/>
              <a:gd name="connsiteY59" fmla="*/ 396910 h 1065125"/>
              <a:gd name="connsiteX60" fmla="*/ 5412168 w 9682717"/>
              <a:gd name="connsiteY60" fmla="*/ 401934 h 1065125"/>
              <a:gd name="connsiteX61" fmla="*/ 5291588 w 9682717"/>
              <a:gd name="connsiteY61" fmla="*/ 417007 h 1065125"/>
              <a:gd name="connsiteX62" fmla="*/ 5221249 w 9682717"/>
              <a:gd name="connsiteY62" fmla="*/ 427055 h 1065125"/>
              <a:gd name="connsiteX63" fmla="*/ 5206177 w 9682717"/>
              <a:gd name="connsiteY63" fmla="*/ 432079 h 1065125"/>
              <a:gd name="connsiteX64" fmla="*/ 5165983 w 9682717"/>
              <a:gd name="connsiteY64" fmla="*/ 442128 h 1065125"/>
              <a:gd name="connsiteX65" fmla="*/ 5150911 w 9682717"/>
              <a:gd name="connsiteY65" fmla="*/ 452176 h 1065125"/>
              <a:gd name="connsiteX66" fmla="*/ 5125790 w 9682717"/>
              <a:gd name="connsiteY66" fmla="*/ 457200 h 1065125"/>
              <a:gd name="connsiteX67" fmla="*/ 5110717 w 9682717"/>
              <a:gd name="connsiteY67" fmla="*/ 462224 h 1065125"/>
              <a:gd name="connsiteX68" fmla="*/ 5085597 w 9682717"/>
              <a:gd name="connsiteY68" fmla="*/ 467249 h 1065125"/>
              <a:gd name="connsiteX69" fmla="*/ 5050427 w 9682717"/>
              <a:gd name="connsiteY69" fmla="*/ 477297 h 1065125"/>
              <a:gd name="connsiteX70" fmla="*/ 5035355 w 9682717"/>
              <a:gd name="connsiteY70" fmla="*/ 482321 h 1065125"/>
              <a:gd name="connsiteX71" fmla="*/ 5010234 w 9682717"/>
              <a:gd name="connsiteY71" fmla="*/ 487345 h 1065125"/>
              <a:gd name="connsiteX72" fmla="*/ 4995161 w 9682717"/>
              <a:gd name="connsiteY72" fmla="*/ 497394 h 1065125"/>
              <a:gd name="connsiteX73" fmla="*/ 4980089 w 9682717"/>
              <a:gd name="connsiteY73" fmla="*/ 502418 h 1065125"/>
              <a:gd name="connsiteX74" fmla="*/ 4929847 w 9682717"/>
              <a:gd name="connsiteY74" fmla="*/ 512466 h 1065125"/>
              <a:gd name="connsiteX75" fmla="*/ 4884630 w 9682717"/>
              <a:gd name="connsiteY75" fmla="*/ 522515 h 1065125"/>
              <a:gd name="connsiteX76" fmla="*/ 4844436 w 9682717"/>
              <a:gd name="connsiteY76" fmla="*/ 537587 h 1065125"/>
              <a:gd name="connsiteX77" fmla="*/ 4814291 w 9682717"/>
              <a:gd name="connsiteY77" fmla="*/ 547635 h 1065125"/>
              <a:gd name="connsiteX78" fmla="*/ 4799219 w 9682717"/>
              <a:gd name="connsiteY78" fmla="*/ 552660 h 1065125"/>
              <a:gd name="connsiteX79" fmla="*/ 4743953 w 9682717"/>
              <a:gd name="connsiteY79" fmla="*/ 567732 h 1065125"/>
              <a:gd name="connsiteX80" fmla="*/ 4723856 w 9682717"/>
              <a:gd name="connsiteY80" fmla="*/ 577780 h 1065125"/>
              <a:gd name="connsiteX81" fmla="*/ 4693711 w 9682717"/>
              <a:gd name="connsiteY81" fmla="*/ 587829 h 1065125"/>
              <a:gd name="connsiteX82" fmla="*/ 4678638 w 9682717"/>
              <a:gd name="connsiteY82" fmla="*/ 592853 h 1065125"/>
              <a:gd name="connsiteX83" fmla="*/ 4668590 w 9682717"/>
              <a:gd name="connsiteY83" fmla="*/ 607925 h 1065125"/>
              <a:gd name="connsiteX84" fmla="*/ 4663566 w 9682717"/>
              <a:gd name="connsiteY84" fmla="*/ 622998 h 1065125"/>
              <a:gd name="connsiteX85" fmla="*/ 4653517 w 9682717"/>
              <a:gd name="connsiteY85" fmla="*/ 633046 h 1065125"/>
              <a:gd name="connsiteX86" fmla="*/ 4648493 w 9682717"/>
              <a:gd name="connsiteY86" fmla="*/ 653143 h 1065125"/>
              <a:gd name="connsiteX87" fmla="*/ 4658542 w 9682717"/>
              <a:gd name="connsiteY87" fmla="*/ 683288 h 1065125"/>
              <a:gd name="connsiteX88" fmla="*/ 4653517 w 9682717"/>
              <a:gd name="connsiteY88" fmla="*/ 979715 h 1065125"/>
              <a:gd name="connsiteX89" fmla="*/ 4633421 w 9682717"/>
              <a:gd name="connsiteY89" fmla="*/ 1004835 h 1065125"/>
              <a:gd name="connsiteX90" fmla="*/ 4608300 w 9682717"/>
              <a:gd name="connsiteY90" fmla="*/ 1019908 h 1065125"/>
              <a:gd name="connsiteX91" fmla="*/ 4578155 w 9682717"/>
              <a:gd name="connsiteY91" fmla="*/ 1034980 h 1065125"/>
              <a:gd name="connsiteX92" fmla="*/ 4537961 w 9682717"/>
              <a:gd name="connsiteY92" fmla="*/ 1045029 h 1065125"/>
              <a:gd name="connsiteX93" fmla="*/ 4522889 w 9682717"/>
              <a:gd name="connsiteY93" fmla="*/ 1050053 h 1065125"/>
              <a:gd name="connsiteX94" fmla="*/ 4417381 w 9682717"/>
              <a:gd name="connsiteY94" fmla="*/ 1060101 h 1065125"/>
              <a:gd name="connsiteX95" fmla="*/ 4196317 w 9682717"/>
              <a:gd name="connsiteY95" fmla="*/ 1065125 h 1065125"/>
              <a:gd name="connsiteX96" fmla="*/ 3196506 w 9682717"/>
              <a:gd name="connsiteY96" fmla="*/ 1060101 h 1065125"/>
              <a:gd name="connsiteX97" fmla="*/ 2518243 w 9682717"/>
              <a:gd name="connsiteY97" fmla="*/ 1055077 h 1065125"/>
              <a:gd name="connsiteX98" fmla="*/ 2166550 w 9682717"/>
              <a:gd name="connsiteY98" fmla="*/ 1045029 h 1065125"/>
              <a:gd name="connsiteX99" fmla="*/ 2020849 w 9682717"/>
              <a:gd name="connsiteY99" fmla="*/ 1029956 h 1065125"/>
              <a:gd name="connsiteX100" fmla="*/ 1855052 w 9682717"/>
              <a:gd name="connsiteY100" fmla="*/ 1019908 h 1065125"/>
              <a:gd name="connsiteX101" fmla="*/ 1362682 w 9682717"/>
              <a:gd name="connsiteY101" fmla="*/ 1014884 h 1065125"/>
              <a:gd name="connsiteX102" fmla="*/ 1186836 w 9682717"/>
              <a:gd name="connsiteY102" fmla="*/ 1004835 h 1065125"/>
              <a:gd name="connsiteX103" fmla="*/ 1111474 w 9682717"/>
              <a:gd name="connsiteY103" fmla="*/ 999811 h 1065125"/>
              <a:gd name="connsiteX104" fmla="*/ 1031087 w 9682717"/>
              <a:gd name="connsiteY104" fmla="*/ 989763 h 1065125"/>
              <a:gd name="connsiteX105" fmla="*/ 905482 w 9682717"/>
              <a:gd name="connsiteY105" fmla="*/ 979715 h 1065125"/>
              <a:gd name="connsiteX106" fmla="*/ 146832 w 9682717"/>
              <a:gd name="connsiteY106" fmla="*/ 974690 h 1065125"/>
              <a:gd name="connsiteX107" fmla="*/ 121711 w 9682717"/>
              <a:gd name="connsiteY107" fmla="*/ 969666 h 1065125"/>
              <a:gd name="connsiteX108" fmla="*/ 91566 w 9682717"/>
              <a:gd name="connsiteY108" fmla="*/ 964642 h 1065125"/>
              <a:gd name="connsiteX109" fmla="*/ 76493 w 9682717"/>
              <a:gd name="connsiteY109" fmla="*/ 954594 h 1065125"/>
              <a:gd name="connsiteX110" fmla="*/ 71469 w 9682717"/>
              <a:gd name="connsiteY110" fmla="*/ 934497 h 1065125"/>
              <a:gd name="connsiteX111" fmla="*/ 51372 w 9682717"/>
              <a:gd name="connsiteY111" fmla="*/ 919424 h 1065125"/>
              <a:gd name="connsiteX112" fmla="*/ 41324 w 9682717"/>
              <a:gd name="connsiteY112" fmla="*/ 904352 h 1065125"/>
              <a:gd name="connsiteX113" fmla="*/ 31276 w 9682717"/>
              <a:gd name="connsiteY113" fmla="*/ 874207 h 1065125"/>
              <a:gd name="connsiteX114" fmla="*/ 26252 w 9682717"/>
              <a:gd name="connsiteY114" fmla="*/ 859134 h 1065125"/>
              <a:gd name="connsiteX115" fmla="*/ 6155 w 9682717"/>
              <a:gd name="connsiteY115" fmla="*/ 798844 h 1065125"/>
              <a:gd name="connsiteX116" fmla="*/ 11179 w 9682717"/>
              <a:gd name="connsiteY116" fmla="*/ 633046 h 1065125"/>
              <a:gd name="connsiteX117" fmla="*/ 21227 w 9682717"/>
              <a:gd name="connsiteY117" fmla="*/ 612950 h 1065125"/>
              <a:gd name="connsiteX118" fmla="*/ 41324 w 9682717"/>
              <a:gd name="connsiteY118" fmla="*/ 562708 h 1065125"/>
              <a:gd name="connsiteX119" fmla="*/ 56397 w 9682717"/>
              <a:gd name="connsiteY119" fmla="*/ 557684 h 1065125"/>
              <a:gd name="connsiteX120" fmla="*/ 81517 w 9682717"/>
              <a:gd name="connsiteY120" fmla="*/ 527539 h 1065125"/>
              <a:gd name="connsiteX121" fmla="*/ 111663 w 9682717"/>
              <a:gd name="connsiteY121" fmla="*/ 517490 h 1065125"/>
              <a:gd name="connsiteX122" fmla="*/ 126735 w 9682717"/>
              <a:gd name="connsiteY122" fmla="*/ 507442 h 1065125"/>
              <a:gd name="connsiteX123" fmla="*/ 654274 w 9682717"/>
              <a:gd name="connsiteY123" fmla="*/ 502418 h 1065125"/>
              <a:gd name="connsiteX124" fmla="*/ 664322 w 9682717"/>
              <a:gd name="connsiteY124" fmla="*/ 492369 h 1065125"/>
              <a:gd name="connsiteX125" fmla="*/ 694467 w 9682717"/>
              <a:gd name="connsiteY125" fmla="*/ 482321 h 1065125"/>
              <a:gd name="connsiteX126" fmla="*/ 709539 w 9682717"/>
              <a:gd name="connsiteY126" fmla="*/ 477297 h 1065125"/>
              <a:gd name="connsiteX127" fmla="*/ 724612 w 9682717"/>
              <a:gd name="connsiteY127" fmla="*/ 472273 h 1065125"/>
              <a:gd name="connsiteX128" fmla="*/ 739685 w 9682717"/>
              <a:gd name="connsiteY128" fmla="*/ 467249 h 1065125"/>
              <a:gd name="connsiteX129" fmla="*/ 749733 w 9682717"/>
              <a:gd name="connsiteY129" fmla="*/ 457200 h 1065125"/>
              <a:gd name="connsiteX130" fmla="*/ 764805 w 9682717"/>
              <a:gd name="connsiteY130" fmla="*/ 447152 h 1065125"/>
              <a:gd name="connsiteX131" fmla="*/ 769830 w 9682717"/>
              <a:gd name="connsiteY131" fmla="*/ 432079 h 1065125"/>
              <a:gd name="connsiteX132" fmla="*/ 784902 w 9682717"/>
              <a:gd name="connsiteY132" fmla="*/ 417007 h 1065125"/>
              <a:gd name="connsiteX133" fmla="*/ 784902 w 9682717"/>
              <a:gd name="connsiteY133" fmla="*/ 296427 h 1065125"/>
              <a:gd name="connsiteX134" fmla="*/ 789926 w 9682717"/>
              <a:gd name="connsiteY134" fmla="*/ 145701 h 1065125"/>
              <a:gd name="connsiteX135" fmla="*/ 799975 w 9682717"/>
              <a:gd name="connsiteY135" fmla="*/ 130629 h 1065125"/>
              <a:gd name="connsiteX136" fmla="*/ 810023 w 9682717"/>
              <a:gd name="connsiteY136" fmla="*/ 90435 h 1065125"/>
              <a:gd name="connsiteX137" fmla="*/ 840168 w 9682717"/>
              <a:gd name="connsiteY137" fmla="*/ 55266 h 1065125"/>
              <a:gd name="connsiteX138" fmla="*/ 855241 w 9682717"/>
              <a:gd name="connsiteY138" fmla="*/ 45218 h 1065125"/>
              <a:gd name="connsiteX139" fmla="*/ 840168 w 9682717"/>
              <a:gd name="connsiteY139" fmla="*/ 25121 h 10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9682717" h="1065125">
                <a:moveTo>
                  <a:pt x="840168" y="25121"/>
                </a:moveTo>
                <a:lnTo>
                  <a:pt x="840168" y="25121"/>
                </a:lnTo>
                <a:lnTo>
                  <a:pt x="950700" y="20097"/>
                </a:lnTo>
                <a:cubicBezTo>
                  <a:pt x="965834" y="19121"/>
                  <a:pt x="980788" y="16116"/>
                  <a:pt x="995917" y="15073"/>
                </a:cubicBezTo>
                <a:cubicBezTo>
                  <a:pt x="1029374" y="12766"/>
                  <a:pt x="1062922" y="12018"/>
                  <a:pt x="1096401" y="10049"/>
                </a:cubicBezTo>
                <a:cubicBezTo>
                  <a:pt x="1119866" y="8669"/>
                  <a:pt x="1143293" y="6699"/>
                  <a:pt x="1166739" y="5024"/>
                </a:cubicBezTo>
                <a:cubicBezTo>
                  <a:pt x="1176788" y="3349"/>
                  <a:pt x="1186698" y="-53"/>
                  <a:pt x="1196885" y="0"/>
                </a:cubicBezTo>
                <a:lnTo>
                  <a:pt x="2126357" y="10049"/>
                </a:lnTo>
                <a:lnTo>
                  <a:pt x="2236889" y="15073"/>
                </a:lnTo>
                <a:cubicBezTo>
                  <a:pt x="2265371" y="16534"/>
                  <a:pt x="2293789" y="19410"/>
                  <a:pt x="2322300" y="20097"/>
                </a:cubicBezTo>
                <a:cubicBezTo>
                  <a:pt x="2615301" y="27157"/>
                  <a:pt x="3251967" y="28955"/>
                  <a:pt x="3437667" y="30145"/>
                </a:cubicBezTo>
                <a:cubicBezTo>
                  <a:pt x="4165664" y="50946"/>
                  <a:pt x="3489283" y="34330"/>
                  <a:pt x="4708783" y="45218"/>
                </a:cubicBezTo>
                <a:cubicBezTo>
                  <a:pt x="4777465" y="45831"/>
                  <a:pt x="4846098" y="49254"/>
                  <a:pt x="4914775" y="50242"/>
                </a:cubicBezTo>
                <a:lnTo>
                  <a:pt x="5407144" y="55266"/>
                </a:lnTo>
                <a:lnTo>
                  <a:pt x="5819126" y="50242"/>
                </a:lnTo>
                <a:cubicBezTo>
                  <a:pt x="5839288" y="49813"/>
                  <a:pt x="5859250" y="45367"/>
                  <a:pt x="5879416" y="45218"/>
                </a:cubicBezTo>
                <a:lnTo>
                  <a:pt x="8532181" y="30145"/>
                </a:lnTo>
                <a:lnTo>
                  <a:pt x="8853728" y="40194"/>
                </a:lnTo>
                <a:cubicBezTo>
                  <a:pt x="9122972" y="50822"/>
                  <a:pt x="8567847" y="39749"/>
                  <a:pt x="9029575" y="50242"/>
                </a:cubicBezTo>
                <a:lnTo>
                  <a:pt x="9356146" y="55266"/>
                </a:lnTo>
                <a:cubicBezTo>
                  <a:pt x="9500315" y="65946"/>
                  <a:pt x="9447338" y="56423"/>
                  <a:pt x="9516920" y="70339"/>
                </a:cubicBezTo>
                <a:cubicBezTo>
                  <a:pt x="9521944" y="73688"/>
                  <a:pt x="9526474" y="77935"/>
                  <a:pt x="9531992" y="80387"/>
                </a:cubicBezTo>
                <a:cubicBezTo>
                  <a:pt x="9541671" y="84689"/>
                  <a:pt x="9552089" y="87086"/>
                  <a:pt x="9562137" y="90435"/>
                </a:cubicBezTo>
                <a:cubicBezTo>
                  <a:pt x="9567161" y="92110"/>
                  <a:pt x="9572473" y="93091"/>
                  <a:pt x="9577210" y="95460"/>
                </a:cubicBezTo>
                <a:lnTo>
                  <a:pt x="9597306" y="105508"/>
                </a:lnTo>
                <a:cubicBezTo>
                  <a:pt x="9598981" y="110532"/>
                  <a:pt x="9599153" y="116343"/>
                  <a:pt x="9602331" y="120580"/>
                </a:cubicBezTo>
                <a:cubicBezTo>
                  <a:pt x="9609436" y="130054"/>
                  <a:pt x="9619078" y="137327"/>
                  <a:pt x="9627452" y="145701"/>
                </a:cubicBezTo>
                <a:cubicBezTo>
                  <a:pt x="9630801" y="149051"/>
                  <a:pt x="9634872" y="151809"/>
                  <a:pt x="9637500" y="155750"/>
                </a:cubicBezTo>
                <a:lnTo>
                  <a:pt x="9657597" y="185895"/>
                </a:lnTo>
                <a:cubicBezTo>
                  <a:pt x="9659272" y="194269"/>
                  <a:pt x="9659450" y="203087"/>
                  <a:pt x="9662621" y="211016"/>
                </a:cubicBezTo>
                <a:cubicBezTo>
                  <a:pt x="9691592" y="283446"/>
                  <a:pt x="9668008" y="197395"/>
                  <a:pt x="9682717" y="256233"/>
                </a:cubicBezTo>
                <a:cubicBezTo>
                  <a:pt x="9679368" y="283029"/>
                  <a:pt x="9677965" y="310140"/>
                  <a:pt x="9672669" y="336620"/>
                </a:cubicBezTo>
                <a:cubicBezTo>
                  <a:pt x="9671200" y="343964"/>
                  <a:pt x="9666337" y="350214"/>
                  <a:pt x="9662621" y="356717"/>
                </a:cubicBezTo>
                <a:cubicBezTo>
                  <a:pt x="9659051" y="362964"/>
                  <a:pt x="9649697" y="377534"/>
                  <a:pt x="9642524" y="381838"/>
                </a:cubicBezTo>
                <a:cubicBezTo>
                  <a:pt x="9637983" y="384563"/>
                  <a:pt x="9632320" y="384776"/>
                  <a:pt x="9627452" y="386862"/>
                </a:cubicBezTo>
                <a:cubicBezTo>
                  <a:pt x="9583998" y="405485"/>
                  <a:pt x="9627627" y="390153"/>
                  <a:pt x="9592282" y="401934"/>
                </a:cubicBezTo>
                <a:cubicBezTo>
                  <a:pt x="9588933" y="405284"/>
                  <a:pt x="9586296" y="409546"/>
                  <a:pt x="9582234" y="411983"/>
                </a:cubicBezTo>
                <a:cubicBezTo>
                  <a:pt x="9576519" y="415412"/>
                  <a:pt x="9551558" y="420649"/>
                  <a:pt x="9547065" y="422031"/>
                </a:cubicBezTo>
                <a:cubicBezTo>
                  <a:pt x="9531460" y="426833"/>
                  <a:pt x="9466221" y="449927"/>
                  <a:pt x="9451605" y="452176"/>
                </a:cubicBezTo>
                <a:cubicBezTo>
                  <a:pt x="9425070" y="456258"/>
                  <a:pt x="9398014" y="455525"/>
                  <a:pt x="9371219" y="457200"/>
                </a:cubicBezTo>
                <a:lnTo>
                  <a:pt x="8497012" y="447152"/>
                </a:lnTo>
                <a:cubicBezTo>
                  <a:pt x="8445074" y="446392"/>
                  <a:pt x="8393173" y="443982"/>
                  <a:pt x="8341263" y="442128"/>
                </a:cubicBezTo>
                <a:cubicBezTo>
                  <a:pt x="8299388" y="440633"/>
                  <a:pt x="8257555" y="437720"/>
                  <a:pt x="8215658" y="437104"/>
                </a:cubicBezTo>
                <a:lnTo>
                  <a:pt x="7657975" y="432079"/>
                </a:lnTo>
                <a:lnTo>
                  <a:pt x="7019904" y="442128"/>
                </a:lnTo>
                <a:lnTo>
                  <a:pt x="6783768" y="452176"/>
                </a:lnTo>
                <a:cubicBezTo>
                  <a:pt x="6760598" y="451783"/>
                  <a:pt x="6509916" y="452437"/>
                  <a:pt x="6411979" y="442128"/>
                </a:cubicBezTo>
                <a:cubicBezTo>
                  <a:pt x="6405112" y="441405"/>
                  <a:pt x="6398623" y="438602"/>
                  <a:pt x="6391882" y="437104"/>
                </a:cubicBezTo>
                <a:cubicBezTo>
                  <a:pt x="6383546" y="435251"/>
                  <a:pt x="6375046" y="434150"/>
                  <a:pt x="6366761" y="432079"/>
                </a:cubicBezTo>
                <a:cubicBezTo>
                  <a:pt x="6361623" y="430794"/>
                  <a:pt x="6356781" y="428510"/>
                  <a:pt x="6351689" y="427055"/>
                </a:cubicBezTo>
                <a:cubicBezTo>
                  <a:pt x="6345050" y="425158"/>
                  <a:pt x="6338231" y="423928"/>
                  <a:pt x="6331592" y="422031"/>
                </a:cubicBezTo>
                <a:cubicBezTo>
                  <a:pt x="6306897" y="414975"/>
                  <a:pt x="6323254" y="417577"/>
                  <a:pt x="6291399" y="406958"/>
                </a:cubicBezTo>
                <a:cubicBezTo>
                  <a:pt x="6267870" y="399115"/>
                  <a:pt x="6253392" y="400811"/>
                  <a:pt x="6226085" y="396910"/>
                </a:cubicBezTo>
                <a:cubicBezTo>
                  <a:pt x="6217631" y="395702"/>
                  <a:pt x="6209249" y="393957"/>
                  <a:pt x="6200964" y="391886"/>
                </a:cubicBezTo>
                <a:cubicBezTo>
                  <a:pt x="6195826" y="390602"/>
                  <a:pt x="6191102" y="387809"/>
                  <a:pt x="6185891" y="386862"/>
                </a:cubicBezTo>
                <a:cubicBezTo>
                  <a:pt x="6172607" y="384447"/>
                  <a:pt x="6159064" y="383748"/>
                  <a:pt x="6145698" y="381838"/>
                </a:cubicBezTo>
                <a:cubicBezTo>
                  <a:pt x="6135613" y="380397"/>
                  <a:pt x="6125601" y="378488"/>
                  <a:pt x="6115553" y="376813"/>
                </a:cubicBezTo>
                <a:lnTo>
                  <a:pt x="5854296" y="381838"/>
                </a:lnTo>
                <a:cubicBezTo>
                  <a:pt x="5832470" y="382510"/>
                  <a:pt x="5810783" y="385651"/>
                  <a:pt x="5788981" y="386862"/>
                </a:cubicBezTo>
                <a:cubicBezTo>
                  <a:pt x="5717644" y="390825"/>
                  <a:pt x="5601089" y="394282"/>
                  <a:pt x="5532748" y="396910"/>
                </a:cubicBezTo>
                <a:lnTo>
                  <a:pt x="5412168" y="401934"/>
                </a:lnTo>
                <a:cubicBezTo>
                  <a:pt x="5234938" y="421628"/>
                  <a:pt x="5377402" y="404135"/>
                  <a:pt x="5291588" y="417007"/>
                </a:cubicBezTo>
                <a:lnTo>
                  <a:pt x="5221249" y="427055"/>
                </a:lnTo>
                <a:cubicBezTo>
                  <a:pt x="5216225" y="428730"/>
                  <a:pt x="5211286" y="430686"/>
                  <a:pt x="5206177" y="432079"/>
                </a:cubicBezTo>
                <a:cubicBezTo>
                  <a:pt x="5192853" y="435713"/>
                  <a:pt x="5165983" y="442128"/>
                  <a:pt x="5165983" y="442128"/>
                </a:cubicBezTo>
                <a:cubicBezTo>
                  <a:pt x="5160959" y="445477"/>
                  <a:pt x="5156565" y="450056"/>
                  <a:pt x="5150911" y="452176"/>
                </a:cubicBezTo>
                <a:cubicBezTo>
                  <a:pt x="5142915" y="455174"/>
                  <a:pt x="5134075" y="455129"/>
                  <a:pt x="5125790" y="457200"/>
                </a:cubicBezTo>
                <a:cubicBezTo>
                  <a:pt x="5120652" y="458484"/>
                  <a:pt x="5115855" y="460939"/>
                  <a:pt x="5110717" y="462224"/>
                </a:cubicBezTo>
                <a:cubicBezTo>
                  <a:pt x="5102433" y="464295"/>
                  <a:pt x="5093881" y="465178"/>
                  <a:pt x="5085597" y="467249"/>
                </a:cubicBezTo>
                <a:cubicBezTo>
                  <a:pt x="5073769" y="470206"/>
                  <a:pt x="5062105" y="473794"/>
                  <a:pt x="5050427" y="477297"/>
                </a:cubicBezTo>
                <a:cubicBezTo>
                  <a:pt x="5045355" y="478819"/>
                  <a:pt x="5040493" y="481037"/>
                  <a:pt x="5035355" y="482321"/>
                </a:cubicBezTo>
                <a:cubicBezTo>
                  <a:pt x="5027070" y="484392"/>
                  <a:pt x="5018608" y="485670"/>
                  <a:pt x="5010234" y="487345"/>
                </a:cubicBezTo>
                <a:cubicBezTo>
                  <a:pt x="5005210" y="490695"/>
                  <a:pt x="5000562" y="494693"/>
                  <a:pt x="4995161" y="497394"/>
                </a:cubicBezTo>
                <a:cubicBezTo>
                  <a:pt x="4990424" y="499762"/>
                  <a:pt x="4985249" y="501227"/>
                  <a:pt x="4980089" y="502418"/>
                </a:cubicBezTo>
                <a:cubicBezTo>
                  <a:pt x="4963447" y="506258"/>
                  <a:pt x="4946519" y="508761"/>
                  <a:pt x="4929847" y="512466"/>
                </a:cubicBezTo>
                <a:cubicBezTo>
                  <a:pt x="4914775" y="515816"/>
                  <a:pt x="4899443" y="518158"/>
                  <a:pt x="4884630" y="522515"/>
                </a:cubicBezTo>
                <a:cubicBezTo>
                  <a:pt x="4870902" y="526553"/>
                  <a:pt x="4857911" y="532775"/>
                  <a:pt x="4844436" y="537587"/>
                </a:cubicBezTo>
                <a:cubicBezTo>
                  <a:pt x="4834461" y="541149"/>
                  <a:pt x="4824339" y="544285"/>
                  <a:pt x="4814291" y="547635"/>
                </a:cubicBezTo>
                <a:cubicBezTo>
                  <a:pt x="4809267" y="549310"/>
                  <a:pt x="4804357" y="551376"/>
                  <a:pt x="4799219" y="552660"/>
                </a:cubicBezTo>
                <a:cubicBezTo>
                  <a:pt x="4793067" y="554198"/>
                  <a:pt x="4757103" y="562097"/>
                  <a:pt x="4743953" y="567732"/>
                </a:cubicBezTo>
                <a:cubicBezTo>
                  <a:pt x="4737069" y="570682"/>
                  <a:pt x="4730810" y="574998"/>
                  <a:pt x="4723856" y="577780"/>
                </a:cubicBezTo>
                <a:cubicBezTo>
                  <a:pt x="4714022" y="581714"/>
                  <a:pt x="4703759" y="584479"/>
                  <a:pt x="4693711" y="587829"/>
                </a:cubicBezTo>
                <a:lnTo>
                  <a:pt x="4678638" y="592853"/>
                </a:lnTo>
                <a:cubicBezTo>
                  <a:pt x="4675289" y="597877"/>
                  <a:pt x="4671290" y="602524"/>
                  <a:pt x="4668590" y="607925"/>
                </a:cubicBezTo>
                <a:cubicBezTo>
                  <a:pt x="4666222" y="612662"/>
                  <a:pt x="4666291" y="618457"/>
                  <a:pt x="4663566" y="622998"/>
                </a:cubicBezTo>
                <a:cubicBezTo>
                  <a:pt x="4661129" y="627060"/>
                  <a:pt x="4656867" y="629697"/>
                  <a:pt x="4653517" y="633046"/>
                </a:cubicBezTo>
                <a:cubicBezTo>
                  <a:pt x="4651842" y="639745"/>
                  <a:pt x="4647806" y="646272"/>
                  <a:pt x="4648493" y="653143"/>
                </a:cubicBezTo>
                <a:cubicBezTo>
                  <a:pt x="4649547" y="663682"/>
                  <a:pt x="4658542" y="683288"/>
                  <a:pt x="4658542" y="683288"/>
                </a:cubicBezTo>
                <a:cubicBezTo>
                  <a:pt x="4656867" y="782097"/>
                  <a:pt x="4656703" y="880943"/>
                  <a:pt x="4653517" y="979715"/>
                </a:cubicBezTo>
                <a:cubicBezTo>
                  <a:pt x="4652936" y="997711"/>
                  <a:pt x="4645656" y="995047"/>
                  <a:pt x="4633421" y="1004835"/>
                </a:cubicBezTo>
                <a:cubicBezTo>
                  <a:pt x="4606400" y="1026452"/>
                  <a:pt x="4642653" y="1004640"/>
                  <a:pt x="4608300" y="1019908"/>
                </a:cubicBezTo>
                <a:cubicBezTo>
                  <a:pt x="4598034" y="1024471"/>
                  <a:pt x="4588735" y="1031202"/>
                  <a:pt x="4578155" y="1034980"/>
                </a:cubicBezTo>
                <a:cubicBezTo>
                  <a:pt x="4565149" y="1039625"/>
                  <a:pt x="4551063" y="1040662"/>
                  <a:pt x="4537961" y="1045029"/>
                </a:cubicBezTo>
                <a:cubicBezTo>
                  <a:pt x="4532937" y="1046704"/>
                  <a:pt x="4528082" y="1049014"/>
                  <a:pt x="4522889" y="1050053"/>
                </a:cubicBezTo>
                <a:cubicBezTo>
                  <a:pt x="4493864" y="1055858"/>
                  <a:pt x="4441147" y="1059282"/>
                  <a:pt x="4417381" y="1060101"/>
                </a:cubicBezTo>
                <a:cubicBezTo>
                  <a:pt x="4343718" y="1062641"/>
                  <a:pt x="4270005" y="1063450"/>
                  <a:pt x="4196317" y="1065125"/>
                </a:cubicBezTo>
                <a:lnTo>
                  <a:pt x="3196506" y="1060101"/>
                </a:lnTo>
                <a:lnTo>
                  <a:pt x="2518243" y="1055077"/>
                </a:lnTo>
                <a:cubicBezTo>
                  <a:pt x="2407112" y="1053814"/>
                  <a:pt x="2279405" y="1048920"/>
                  <a:pt x="2166550" y="1045029"/>
                </a:cubicBezTo>
                <a:cubicBezTo>
                  <a:pt x="2007263" y="1032777"/>
                  <a:pt x="2205821" y="1049092"/>
                  <a:pt x="2020849" y="1029956"/>
                </a:cubicBezTo>
                <a:cubicBezTo>
                  <a:pt x="1982807" y="1026021"/>
                  <a:pt x="1884103" y="1020400"/>
                  <a:pt x="1855052" y="1019908"/>
                </a:cubicBezTo>
                <a:lnTo>
                  <a:pt x="1362682" y="1014884"/>
                </a:lnTo>
                <a:lnTo>
                  <a:pt x="1186836" y="1004835"/>
                </a:lnTo>
                <a:cubicBezTo>
                  <a:pt x="1161703" y="1003356"/>
                  <a:pt x="1136533" y="1002236"/>
                  <a:pt x="1111474" y="999811"/>
                </a:cubicBezTo>
                <a:cubicBezTo>
                  <a:pt x="1084595" y="997210"/>
                  <a:pt x="1057899" y="992980"/>
                  <a:pt x="1031087" y="989763"/>
                </a:cubicBezTo>
                <a:cubicBezTo>
                  <a:pt x="990338" y="984873"/>
                  <a:pt x="945853" y="980199"/>
                  <a:pt x="905482" y="979715"/>
                </a:cubicBezTo>
                <a:lnTo>
                  <a:pt x="146832" y="974690"/>
                </a:lnTo>
                <a:lnTo>
                  <a:pt x="121711" y="969666"/>
                </a:lnTo>
                <a:cubicBezTo>
                  <a:pt x="111688" y="967844"/>
                  <a:pt x="101230" y="967863"/>
                  <a:pt x="91566" y="964642"/>
                </a:cubicBezTo>
                <a:cubicBezTo>
                  <a:pt x="85837" y="962733"/>
                  <a:pt x="81517" y="957943"/>
                  <a:pt x="76493" y="954594"/>
                </a:cubicBezTo>
                <a:cubicBezTo>
                  <a:pt x="74818" y="947895"/>
                  <a:pt x="75482" y="940116"/>
                  <a:pt x="71469" y="934497"/>
                </a:cubicBezTo>
                <a:cubicBezTo>
                  <a:pt x="66602" y="927683"/>
                  <a:pt x="57293" y="925345"/>
                  <a:pt x="51372" y="919424"/>
                </a:cubicBezTo>
                <a:cubicBezTo>
                  <a:pt x="47102" y="915154"/>
                  <a:pt x="44673" y="909376"/>
                  <a:pt x="41324" y="904352"/>
                </a:cubicBezTo>
                <a:lnTo>
                  <a:pt x="31276" y="874207"/>
                </a:lnTo>
                <a:cubicBezTo>
                  <a:pt x="29601" y="869183"/>
                  <a:pt x="27537" y="864272"/>
                  <a:pt x="26252" y="859134"/>
                </a:cubicBezTo>
                <a:cubicBezTo>
                  <a:pt x="14386" y="811675"/>
                  <a:pt x="22379" y="831293"/>
                  <a:pt x="6155" y="798844"/>
                </a:cubicBezTo>
                <a:cubicBezTo>
                  <a:pt x="-1994" y="725499"/>
                  <a:pt x="-3662" y="736936"/>
                  <a:pt x="11179" y="633046"/>
                </a:cubicBezTo>
                <a:cubicBezTo>
                  <a:pt x="12238" y="625632"/>
                  <a:pt x="18445" y="619904"/>
                  <a:pt x="21227" y="612950"/>
                </a:cubicBezTo>
                <a:cubicBezTo>
                  <a:pt x="23842" y="606413"/>
                  <a:pt x="33471" y="570561"/>
                  <a:pt x="41324" y="562708"/>
                </a:cubicBezTo>
                <a:cubicBezTo>
                  <a:pt x="45069" y="558963"/>
                  <a:pt x="51373" y="559359"/>
                  <a:pt x="56397" y="557684"/>
                </a:cubicBezTo>
                <a:cubicBezTo>
                  <a:pt x="62651" y="548302"/>
                  <a:pt x="71276" y="533228"/>
                  <a:pt x="81517" y="527539"/>
                </a:cubicBezTo>
                <a:cubicBezTo>
                  <a:pt x="90776" y="522395"/>
                  <a:pt x="102850" y="523366"/>
                  <a:pt x="111663" y="517490"/>
                </a:cubicBezTo>
                <a:cubicBezTo>
                  <a:pt x="116687" y="514141"/>
                  <a:pt x="120699" y="507610"/>
                  <a:pt x="126735" y="507442"/>
                </a:cubicBezTo>
                <a:cubicBezTo>
                  <a:pt x="302522" y="502559"/>
                  <a:pt x="478428" y="504093"/>
                  <a:pt x="654274" y="502418"/>
                </a:cubicBezTo>
                <a:cubicBezTo>
                  <a:pt x="657623" y="499068"/>
                  <a:pt x="660085" y="494487"/>
                  <a:pt x="664322" y="492369"/>
                </a:cubicBezTo>
                <a:cubicBezTo>
                  <a:pt x="673796" y="487632"/>
                  <a:pt x="684419" y="485670"/>
                  <a:pt x="694467" y="482321"/>
                </a:cubicBezTo>
                <a:lnTo>
                  <a:pt x="709539" y="477297"/>
                </a:lnTo>
                <a:lnTo>
                  <a:pt x="724612" y="472273"/>
                </a:lnTo>
                <a:lnTo>
                  <a:pt x="739685" y="467249"/>
                </a:lnTo>
                <a:cubicBezTo>
                  <a:pt x="743034" y="463899"/>
                  <a:pt x="746034" y="460159"/>
                  <a:pt x="749733" y="457200"/>
                </a:cubicBezTo>
                <a:cubicBezTo>
                  <a:pt x="754448" y="453428"/>
                  <a:pt x="761033" y="451867"/>
                  <a:pt x="764805" y="447152"/>
                </a:cubicBezTo>
                <a:cubicBezTo>
                  <a:pt x="768114" y="443016"/>
                  <a:pt x="766892" y="436486"/>
                  <a:pt x="769830" y="432079"/>
                </a:cubicBezTo>
                <a:cubicBezTo>
                  <a:pt x="773771" y="426167"/>
                  <a:pt x="779878" y="422031"/>
                  <a:pt x="784902" y="417007"/>
                </a:cubicBezTo>
                <a:cubicBezTo>
                  <a:pt x="801853" y="366151"/>
                  <a:pt x="784902" y="423053"/>
                  <a:pt x="784902" y="296427"/>
                </a:cubicBezTo>
                <a:cubicBezTo>
                  <a:pt x="784902" y="246157"/>
                  <a:pt x="785375" y="195764"/>
                  <a:pt x="789926" y="145701"/>
                </a:cubicBezTo>
                <a:cubicBezTo>
                  <a:pt x="790473" y="139688"/>
                  <a:pt x="796625" y="135653"/>
                  <a:pt x="799975" y="130629"/>
                </a:cubicBezTo>
                <a:cubicBezTo>
                  <a:pt x="801886" y="121075"/>
                  <a:pt x="804874" y="100734"/>
                  <a:pt x="810023" y="90435"/>
                </a:cubicBezTo>
                <a:cubicBezTo>
                  <a:pt x="815704" y="79072"/>
                  <a:pt x="830898" y="61446"/>
                  <a:pt x="840168" y="55266"/>
                </a:cubicBezTo>
                <a:lnTo>
                  <a:pt x="855241" y="45218"/>
                </a:lnTo>
                <a:cubicBezTo>
                  <a:pt x="861449" y="26592"/>
                  <a:pt x="857897" y="34882"/>
                  <a:pt x="840168" y="25121"/>
                </a:cubicBezTo>
                <a:close/>
              </a:path>
            </a:pathLst>
          </a:cu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중심극한정리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평균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표준편차</a:t>
            </a:r>
            <a:r>
              <a:rPr lang="en-US" altLang="ko-KR" sz="3200" dirty="0" smtClean="0">
                <a:solidFill>
                  <a:schemeClr val="bg1"/>
                </a:solidFill>
              </a:rPr>
              <a:t>) (Cont’d)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27" y="842792"/>
            <a:ext cx="9501257" cy="11287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33" y="3189492"/>
            <a:ext cx="3899720" cy="2543115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5169877" y="4199544"/>
            <a:ext cx="1552469" cy="30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057" y="3189492"/>
            <a:ext cx="4186098" cy="27699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83187" y="2138421"/>
            <a:ext cx="4625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333FF"/>
                </a:solidFill>
              </a:rPr>
              <a:t>모집단의 분포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3333FF"/>
                </a:solidFill>
              </a:rPr>
              <a:t>모분포</a:t>
            </a:r>
            <a:r>
              <a:rPr lang="en-US" altLang="ko-KR" sz="2000" b="1" dirty="0">
                <a:solidFill>
                  <a:srgbClr val="3333FF"/>
                </a:solidFill>
              </a:rPr>
              <a:t>)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: uniform (3,5)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5093" y="2578616"/>
            <a:ext cx="36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3333FF"/>
                </a:solidFill>
              </a:rPr>
              <a:t>2,000</a:t>
            </a:r>
            <a:r>
              <a:rPr lang="ko-KR" altLang="en-US" b="1" dirty="0" smtClean="0">
                <a:solidFill>
                  <a:srgbClr val="3333FF"/>
                </a:solidFill>
              </a:rPr>
              <a:t>개의 표본 평균들의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4224" y="2820160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표본의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988" y="5983739"/>
            <a:ext cx="7279133" cy="799658"/>
          </a:xfrm>
          <a:prstGeom prst="rect">
            <a:avLst/>
          </a:prstGeom>
          <a:ln w="28575">
            <a:solidFill>
              <a:srgbClr val="3333FF"/>
            </a:solidFill>
          </a:ln>
        </p:spPr>
      </p:pic>
    </p:spTree>
    <p:extLst>
      <p:ext uri="{BB962C8B-B14F-4D97-AF65-F5344CB8AC3E}">
        <p14:creationId xmlns:p14="http://schemas.microsoft.com/office/powerpoint/2010/main" val="8658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중심극한정리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평균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표준편차</a:t>
            </a:r>
            <a:r>
              <a:rPr lang="en-US" altLang="ko-KR" sz="3200" dirty="0">
                <a:solidFill>
                  <a:schemeClr val="bg1"/>
                </a:solidFill>
              </a:rPr>
              <a:t>) (Cont’d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27" y="842792"/>
            <a:ext cx="9501257" cy="1128721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5169877" y="3886485"/>
            <a:ext cx="1552469" cy="30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52" y="2921127"/>
            <a:ext cx="4533933" cy="29003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44" y="2921127"/>
            <a:ext cx="4433920" cy="29718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83187" y="1971513"/>
            <a:ext cx="4513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333FF"/>
                </a:solidFill>
              </a:rPr>
              <a:t>모집단의 분포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3333FF"/>
                </a:solidFill>
              </a:rPr>
              <a:t>모분포</a:t>
            </a:r>
            <a:r>
              <a:rPr lang="en-US" altLang="ko-KR" sz="2000" b="1" dirty="0">
                <a:solidFill>
                  <a:srgbClr val="3333FF"/>
                </a:solidFill>
              </a:rPr>
              <a:t>)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: normal (3,2)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224" y="2613167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표본의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6060" y="2371623"/>
            <a:ext cx="36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3333FF"/>
                </a:solidFill>
              </a:rPr>
              <a:t>2,000</a:t>
            </a:r>
            <a:r>
              <a:rPr lang="ko-KR" altLang="en-US" b="1" dirty="0" smtClean="0">
                <a:solidFill>
                  <a:srgbClr val="3333FF"/>
                </a:solidFill>
              </a:rPr>
              <a:t>개의 표본 평균들의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550" y="5938420"/>
            <a:ext cx="6708661" cy="865190"/>
          </a:xfrm>
          <a:prstGeom prst="rect">
            <a:avLst/>
          </a:prstGeom>
          <a:ln w="28575">
            <a:solidFill>
              <a:srgbClr val="3333FF"/>
            </a:solidFill>
          </a:ln>
        </p:spPr>
      </p:pic>
    </p:spTree>
    <p:extLst>
      <p:ext uri="{BB962C8B-B14F-4D97-AF65-F5344CB8AC3E}">
        <p14:creationId xmlns:p14="http://schemas.microsoft.com/office/powerpoint/2010/main" val="18529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15888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중심극한정리 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평균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표준편차</a:t>
            </a:r>
            <a:r>
              <a:rPr lang="en-US" altLang="ko-KR" sz="3200" dirty="0">
                <a:solidFill>
                  <a:schemeClr val="bg1"/>
                </a:solidFill>
              </a:rPr>
              <a:t>) (Cont’d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69554" y="4064390"/>
            <a:ext cx="1552469" cy="30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39057" y="1145017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모집단의 분포</a:t>
            </a:r>
            <a:r>
              <a:rPr lang="en-US" altLang="ko-KR" b="1" dirty="0" smtClean="0">
                <a:solidFill>
                  <a:srgbClr val="3333FF"/>
                </a:solidFill>
              </a:rPr>
              <a:t>:</a:t>
            </a:r>
            <a:r>
              <a:rPr lang="ko-KR" altLang="en-US" b="1" dirty="0" smtClean="0">
                <a:solidFill>
                  <a:srgbClr val="3333FF"/>
                </a:solidFill>
              </a:rPr>
              <a:t> 임의의 분포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6" y="2898982"/>
            <a:ext cx="4400582" cy="28813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21" y="2898982"/>
            <a:ext cx="4476783" cy="29337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0726" y="2578961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표본의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36060" y="2334202"/>
            <a:ext cx="36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3333FF"/>
                </a:solidFill>
              </a:rPr>
              <a:t>2,000</a:t>
            </a:r>
            <a:r>
              <a:rPr lang="ko-KR" altLang="en-US" b="1" dirty="0" smtClean="0">
                <a:solidFill>
                  <a:srgbClr val="3333FF"/>
                </a:solidFill>
              </a:rPr>
              <a:t>개의 표본 평균들의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10727" y="746871"/>
            <a:ext cx="2810873" cy="1587331"/>
            <a:chOff x="-1254212" y="2555833"/>
            <a:chExt cx="3710015" cy="233126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254212" y="2555833"/>
              <a:ext cx="3710015" cy="2331262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-644525" y="3346751"/>
              <a:ext cx="596900" cy="13268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9812" y="3346751"/>
              <a:ext cx="984638" cy="13268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14450" y="4013200"/>
              <a:ext cx="984638" cy="6604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435550" y="4013200"/>
              <a:ext cx="984638" cy="6604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463550" y="2708704"/>
              <a:ext cx="225425" cy="19394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-1183133" y="2708704"/>
              <a:ext cx="371592" cy="207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오른쪽 화살표 25"/>
          <p:cNvSpPr/>
          <p:nvPr/>
        </p:nvSpPr>
        <p:spPr>
          <a:xfrm>
            <a:off x="4625162" y="1163253"/>
            <a:ext cx="547269" cy="332861"/>
          </a:xfrm>
          <a:prstGeom prst="rightArrow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779" y="5984267"/>
            <a:ext cx="6598442" cy="826432"/>
          </a:xfrm>
          <a:prstGeom prst="rect">
            <a:avLst/>
          </a:prstGeom>
          <a:ln w="28575">
            <a:solidFill>
              <a:srgbClr val="3333FF"/>
            </a:solidFill>
          </a:ln>
        </p:spPr>
      </p:pic>
    </p:spTree>
    <p:extLst>
      <p:ext uri="{BB962C8B-B14F-4D97-AF65-F5344CB8AC3E}">
        <p14:creationId xmlns:p14="http://schemas.microsoft.com/office/powerpoint/2010/main" val="31952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0739" y="926669"/>
            <a:ext cx="11209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(0,2,4,6,8,10,12,14,16,18,20) </a:t>
            </a:r>
            <a:r>
              <a:rPr lang="ko-KR" altLang="en-US" sz="2800" dirty="0" smtClean="0"/>
              <a:t>에서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랜덤하게</a:t>
            </a:r>
            <a:r>
              <a:rPr lang="ko-KR" altLang="en-US" sz="2800" dirty="0" smtClean="0"/>
              <a:t> 값을 뽑아서 </a:t>
            </a:r>
            <a:r>
              <a:rPr lang="en-US" altLang="ko-KR" sz="2800" dirty="0" smtClean="0"/>
              <a:t>6x6</a:t>
            </a:r>
            <a:r>
              <a:rPr lang="ko-KR" altLang="en-US" sz="2800" dirty="0" smtClean="0"/>
              <a:t>을 만들고 그 </a:t>
            </a:r>
            <a:r>
              <a:rPr lang="ko-KR" altLang="en-US" sz="2800" dirty="0" err="1" smtClean="0"/>
              <a:t>대각값을</a:t>
            </a:r>
            <a:r>
              <a:rPr lang="ko-KR" altLang="en-US" sz="2800" dirty="0" smtClean="0"/>
              <a:t> 가지고 </a:t>
            </a:r>
            <a:r>
              <a:rPr lang="en-US" altLang="ko-KR" sz="2800" dirty="0" smtClean="0"/>
              <a:t>2x3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matrix</a:t>
            </a:r>
            <a:r>
              <a:rPr lang="ko-KR" altLang="en-US" sz="2800" dirty="0" smtClean="0"/>
              <a:t>를 만드시오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단 </a:t>
            </a:r>
            <a:r>
              <a:rPr lang="en-US" altLang="ko-KR" sz="2800" dirty="0" smtClean="0"/>
              <a:t>replacement </a:t>
            </a:r>
            <a:r>
              <a:rPr lang="ko-KR" altLang="en-US" sz="2800" dirty="0" smtClean="0"/>
              <a:t>허용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복원추출</a:t>
            </a:r>
            <a:r>
              <a:rPr lang="en-US" altLang="ko-KR" sz="2800" dirty="0" smtClean="0"/>
              <a:t>)</a:t>
            </a:r>
            <a:endParaRPr 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과제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66" y="2027353"/>
            <a:ext cx="3420641" cy="3863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721" y="801503"/>
            <a:ext cx="894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0~99</a:t>
            </a:r>
            <a:r>
              <a:rPr lang="ko-KR" altLang="en-US" sz="2400" dirty="0" smtClean="0"/>
              <a:t>까지의 정수로 이루어진 </a:t>
            </a:r>
            <a:r>
              <a:rPr lang="en-US" altLang="ko-KR" sz="2400" dirty="0" smtClean="0"/>
              <a:t>random array (3,4,4)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만들고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각 </a:t>
            </a:r>
            <a:r>
              <a:rPr lang="en-US" altLang="ko-KR" sz="2400" dirty="0" smtClean="0"/>
              <a:t>matrix</a:t>
            </a:r>
            <a:r>
              <a:rPr lang="ko-KR" altLang="en-US" sz="2400" dirty="0" smtClean="0"/>
              <a:t>의 모든 열에서 가장 작은 값을 구하시오</a:t>
            </a:r>
            <a:endParaRPr lang="en-US" altLang="ko-KR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712678" y="1572410"/>
            <a:ext cx="169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random</a:t>
            </a:r>
            <a:r>
              <a:rPr lang="ko-KR" altLang="en-US" b="1" dirty="0" smtClean="0">
                <a:solidFill>
                  <a:srgbClr val="3333FF"/>
                </a:solidFill>
              </a:rPr>
              <a:t> </a:t>
            </a:r>
            <a:r>
              <a:rPr lang="en-US" altLang="ko-KR" b="1" dirty="0" smtClean="0">
                <a:solidFill>
                  <a:srgbClr val="3333FF"/>
                </a:solidFill>
              </a:rPr>
              <a:t>array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2427" y="62073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ko-KR" altLang="en-US" b="1" dirty="0" smtClean="0">
                <a:solidFill>
                  <a:srgbClr val="3333FF"/>
                </a:solidFill>
              </a:rPr>
              <a:t>결과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과제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98809" y="1945136"/>
            <a:ext cx="489961" cy="406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71282" y="1945136"/>
            <a:ext cx="486161" cy="406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16766" y="1945136"/>
            <a:ext cx="486161" cy="406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68753" y="1945136"/>
            <a:ext cx="441965" cy="406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60" y="6232440"/>
            <a:ext cx="3101182" cy="31909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4723237" y="3649613"/>
            <a:ext cx="531359" cy="25902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270862" y="2856664"/>
            <a:ext cx="531359" cy="25902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798569" y="3660328"/>
            <a:ext cx="531359" cy="25902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338100" y="2314468"/>
            <a:ext cx="531359" cy="259020"/>
          </a:xfrm>
          <a:prstGeom prst="ellipse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과제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293652" y="3936050"/>
            <a:ext cx="1552469" cy="30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9" y="2851552"/>
            <a:ext cx="4476783" cy="29813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991" y="3058613"/>
            <a:ext cx="4591084" cy="29813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769" y="847961"/>
            <a:ext cx="11945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1) uniform(1,2) (</a:t>
            </a:r>
            <a:r>
              <a:rPr lang="ko-KR" altLang="en-US" sz="2400" dirty="0" err="1" smtClean="0"/>
              <a:t>모분포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에서 크기가 </a:t>
            </a:r>
            <a:r>
              <a:rPr lang="en-US" altLang="ko-KR" sz="2400" dirty="0" smtClean="0"/>
              <a:t>10,000</a:t>
            </a:r>
            <a:r>
              <a:rPr lang="ko-KR" altLang="en-US" sz="2400" dirty="0" smtClean="0"/>
              <a:t>인 샘플을 추출한 후에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   </a:t>
            </a:r>
            <a:r>
              <a:rPr lang="ko-KR" altLang="en-US" sz="2400" dirty="0" smtClean="0"/>
              <a:t>샘플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표본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분포를 그리고</a:t>
            </a:r>
            <a:r>
              <a:rPr lang="en-US" altLang="ko-KR" sz="2400" dirty="0" smtClean="0"/>
              <a:t>,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2) </a:t>
            </a:r>
            <a:r>
              <a:rPr lang="ko-KR" altLang="en-US" sz="2400" dirty="0" smtClean="0"/>
              <a:t>표본의 크기가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2,000</a:t>
            </a:r>
            <a:r>
              <a:rPr lang="ko-KR" altLang="en-US" sz="2400" dirty="0" smtClean="0"/>
              <a:t>개의 표본들에 대해서 표본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중앙값</a:t>
            </a:r>
            <a:r>
              <a:rPr lang="ko-KR" altLang="en-US" sz="2400" dirty="0" smtClean="0"/>
              <a:t>의 분포를 </a:t>
            </a:r>
            <a:r>
              <a:rPr lang="ko-KR" altLang="en-US" sz="2400" dirty="0" err="1" smtClean="0"/>
              <a:t>그리시오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3971" y="2490595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1) 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3333FF"/>
                </a:solidFill>
              </a:rPr>
              <a:t>n=10,000)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6060" y="2490595"/>
            <a:ext cx="392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3333FF"/>
                </a:solidFill>
              </a:rPr>
              <a:t>2) 2,000</a:t>
            </a:r>
            <a:r>
              <a:rPr lang="ko-KR" altLang="en-US" b="1" dirty="0" smtClean="0">
                <a:solidFill>
                  <a:srgbClr val="3333FF"/>
                </a:solidFill>
              </a:rPr>
              <a:t>개의 표본 </a:t>
            </a:r>
            <a:r>
              <a:rPr lang="ko-KR" altLang="en-US" b="1" dirty="0" smtClean="0">
                <a:solidFill>
                  <a:srgbClr val="FF0000"/>
                </a:solidFill>
              </a:rPr>
              <a:t>중앙값</a:t>
            </a:r>
            <a:r>
              <a:rPr lang="ko-KR" altLang="en-US" b="1" dirty="0" smtClean="0">
                <a:solidFill>
                  <a:srgbClr val="3333FF"/>
                </a:solidFill>
              </a:rPr>
              <a:t>들의 분포 </a:t>
            </a:r>
            <a:r>
              <a:rPr lang="en-US" altLang="ko-KR" b="1" dirty="0" smtClean="0">
                <a:solidFill>
                  <a:srgbClr val="3333FF"/>
                </a:solidFill>
              </a:rPr>
              <a:t>(</a:t>
            </a:r>
            <a:r>
              <a:rPr lang="ko-KR" altLang="en-US" b="1" dirty="0" smtClean="0">
                <a:solidFill>
                  <a:srgbClr val="3333FF"/>
                </a:solidFill>
              </a:rPr>
              <a:t>표본의 크기 </a:t>
            </a:r>
            <a:r>
              <a:rPr lang="en-US" altLang="ko-KR" b="1" dirty="0" smtClean="0">
                <a:solidFill>
                  <a:srgbClr val="FF0000"/>
                </a:solidFill>
              </a:rPr>
              <a:t>n=10)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9020"/>
          <a:stretch/>
        </p:blipFill>
        <p:spPr>
          <a:xfrm>
            <a:off x="693201" y="1861139"/>
            <a:ext cx="4936290" cy="158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828" y="802477"/>
            <a:ext cx="7882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 err="1" smtClean="0"/>
              <a:t>ndarray</a:t>
            </a:r>
            <a:r>
              <a:rPr lang="ko-KR" altLang="en-US" sz="2800" dirty="0" smtClean="0"/>
              <a:t>의 데이터</a:t>
            </a:r>
            <a:r>
              <a:rPr lang="ko-KR" altLang="en-US" sz="2800" dirty="0"/>
              <a:t>를</a:t>
            </a:r>
            <a:r>
              <a:rPr lang="ko-KR" altLang="en-US" sz="2800" dirty="0" smtClean="0"/>
              <a:t> 히스토그램으로 나타내기</a:t>
            </a:r>
            <a:endParaRPr lang="en-US" altLang="ko-KR" sz="2800" dirty="0" smtClean="0"/>
          </a:p>
          <a:p>
            <a:pPr marL="342900" indent="-342900">
              <a:buFontTx/>
              <a:buChar char="-"/>
            </a:pPr>
            <a:r>
              <a:rPr lang="en-US" altLang="ko-KR" sz="2800" dirty="0" err="1" smtClean="0"/>
              <a:t>matplotlib</a:t>
            </a:r>
            <a:r>
              <a:rPr lang="ko-KR" altLang="en-US" sz="2800" dirty="0" smtClean="0"/>
              <a:t>의 </a:t>
            </a:r>
            <a:r>
              <a:rPr lang="en-US" altLang="ko-KR" sz="2800" dirty="0" err="1" smtClean="0"/>
              <a:t>hist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 사용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373" y="4040014"/>
            <a:ext cx="4351479" cy="255651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matplotlib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hist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2781299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3333FF"/>
                </a:solidFill>
              </a:rPr>
              <a:t>액자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(fig)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와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도화지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(ax) 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생성</a:t>
            </a:r>
            <a:endParaRPr lang="en-US" altLang="ko-KR" sz="1600" b="1" dirty="0" smtClean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9491" y="3119853"/>
            <a:ext cx="3032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3333FF"/>
                </a:solidFill>
              </a:rPr>
              <a:t>도화지 위에 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histogram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을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1600" b="1" dirty="0" smtClean="0">
                <a:solidFill>
                  <a:srgbClr val="3333FF"/>
                </a:solidFill>
              </a:rPr>
              <a:t>그림</a:t>
            </a:r>
            <a:endParaRPr lang="en-US" altLang="ko-KR" sz="1600" b="1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185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7467" y="916441"/>
            <a:ext cx="8791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아래의 데이터를 가지고 히스토그램을 </a:t>
            </a:r>
            <a:r>
              <a:rPr lang="ko-KR" altLang="en-US" sz="2400" dirty="0" err="1" smtClean="0"/>
              <a:t>그리시오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1) </a:t>
            </a:r>
            <a:r>
              <a:rPr lang="ko-KR" altLang="en-US" sz="2400" dirty="0" smtClean="0"/>
              <a:t>정규분포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평균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3, </a:t>
            </a:r>
            <a:r>
              <a:rPr lang="ko-KR" altLang="en-US" sz="2400" dirty="0" smtClean="0"/>
              <a:t>표준편차 </a:t>
            </a:r>
            <a:r>
              <a:rPr lang="en-US" altLang="ko-KR" sz="2400" dirty="0" smtClean="0"/>
              <a:t>1) </a:t>
            </a:r>
            <a:r>
              <a:rPr lang="ko-KR" altLang="en-US" sz="2400" dirty="0" smtClean="0"/>
              <a:t>에서 추출한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개의 값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2) </a:t>
            </a:r>
            <a:r>
              <a:rPr lang="ko-KR" altLang="en-US" sz="2400" dirty="0" smtClean="0"/>
              <a:t>정규분포 </a:t>
            </a:r>
            <a:r>
              <a:rPr lang="en-US" altLang="ko-KR" sz="2400" dirty="0"/>
              <a:t>(</a:t>
            </a:r>
            <a:r>
              <a:rPr lang="ko-KR" altLang="en-US" sz="2400" dirty="0"/>
              <a:t>평균</a:t>
            </a:r>
            <a:r>
              <a:rPr lang="en-US" altLang="ko-KR" sz="2400" dirty="0"/>
              <a:t> 3, </a:t>
            </a:r>
            <a:r>
              <a:rPr lang="ko-KR" altLang="en-US" sz="2400" dirty="0"/>
              <a:t>표준편차 </a:t>
            </a:r>
            <a:r>
              <a:rPr lang="en-US" altLang="ko-KR" sz="2400" dirty="0"/>
              <a:t>1) </a:t>
            </a:r>
            <a:r>
              <a:rPr lang="ko-KR" altLang="en-US" sz="2400" dirty="0"/>
              <a:t>에서 </a:t>
            </a:r>
            <a:r>
              <a:rPr lang="ko-KR" altLang="en-US" sz="2400" dirty="0" smtClean="0"/>
              <a:t>추출한 </a:t>
            </a:r>
            <a:r>
              <a:rPr lang="en-US" altLang="ko-KR" sz="2400" dirty="0" smtClean="0"/>
              <a:t>10,000</a:t>
            </a:r>
            <a:r>
              <a:rPr lang="ko-KR" altLang="en-US" sz="2400" dirty="0" smtClean="0"/>
              <a:t>개의 값</a:t>
            </a:r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operation functions</a:t>
            </a:r>
            <a:br>
              <a:rPr lang="en-US" altLang="ko-KR" sz="5400" dirty="0" smtClean="0">
                <a:solidFill>
                  <a:schemeClr val="bg1"/>
                </a:solidFill>
              </a:rPr>
            </a:br>
            <a:r>
              <a:rPr lang="en-US" altLang="ko-KR" sz="5400" dirty="0" smtClean="0">
                <a:solidFill>
                  <a:schemeClr val="bg1"/>
                </a:solidFill>
              </a:rPr>
              <a:t>(sum, max, </a:t>
            </a:r>
            <a:r>
              <a:rPr lang="en-US" altLang="ko-KR" sz="5400" dirty="0" err="1" smtClean="0">
                <a:solidFill>
                  <a:schemeClr val="bg1"/>
                </a:solidFill>
              </a:rPr>
              <a:t>argmin</a:t>
            </a:r>
            <a:r>
              <a:rPr lang="en-US" altLang="ko-KR" sz="5400" dirty="0" smtClean="0">
                <a:solidFill>
                  <a:schemeClr val="bg1"/>
                </a:solidFill>
              </a:rPr>
              <a:t>, mean, …)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266" y="778264"/>
            <a:ext cx="4884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ndarray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element</a:t>
            </a:r>
            <a:r>
              <a:rPr lang="ko-KR" altLang="en-US" sz="2400" dirty="0" smtClean="0"/>
              <a:t>들의 합을 구함</a:t>
            </a:r>
            <a:endParaRPr lang="en-US" altLang="ko-KR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sum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7916" y="1239929"/>
            <a:ext cx="7984535" cy="3387077"/>
            <a:chOff x="449853" y="1351106"/>
            <a:chExt cx="7984535" cy="33870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53" y="1351106"/>
              <a:ext cx="7984535" cy="33870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오른쪽 대괄호 5"/>
            <p:cNvSpPr/>
            <p:nvPr/>
          </p:nvSpPr>
          <p:spPr>
            <a:xfrm>
              <a:off x="3319288" y="2238156"/>
              <a:ext cx="180975" cy="442912"/>
            </a:xfrm>
            <a:prstGeom prst="rightBracket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0263" y="1819056"/>
              <a:ext cx="44534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3333FF"/>
                  </a:solidFill>
                </a:rPr>
                <a:t>sum</a:t>
              </a:r>
              <a:r>
                <a:rPr lang="ko-KR" altLang="en-US" b="1" dirty="0" smtClean="0">
                  <a:solidFill>
                    <a:srgbClr val="3333FF"/>
                  </a:solidFill>
                </a:rPr>
                <a:t>을 구하는 두가지 방법 </a:t>
              </a:r>
              <a:r>
                <a:rPr lang="en-US" altLang="ko-KR" b="1" dirty="0" smtClean="0">
                  <a:solidFill>
                    <a:srgbClr val="3333FF"/>
                  </a:solidFill>
                </a:rPr>
                <a:t>(</a:t>
              </a:r>
              <a:r>
                <a:rPr lang="ko-KR" altLang="en-US" b="1" dirty="0" smtClean="0">
                  <a:solidFill>
                    <a:srgbClr val="3333FF"/>
                  </a:solidFill>
                </a:rPr>
                <a:t>결과는 동일</a:t>
              </a:r>
              <a:r>
                <a:rPr lang="en-US" altLang="ko-KR" b="1" dirty="0" smtClean="0">
                  <a:solidFill>
                    <a:srgbClr val="3333FF"/>
                  </a:solidFill>
                </a:rPr>
                <a:t>)</a:t>
              </a:r>
            </a:p>
            <a:p>
              <a:pPr marL="342900" indent="-342900">
                <a:buAutoNum type="arabicParenR"/>
              </a:pPr>
              <a:r>
                <a:rPr lang="en-US" altLang="ko-KR" dirty="0" err="1" smtClean="0">
                  <a:solidFill>
                    <a:srgbClr val="3333FF"/>
                  </a:solidFill>
                </a:rPr>
                <a:t>numpy</a:t>
              </a:r>
              <a:r>
                <a:rPr lang="ko-KR" altLang="en-US" dirty="0" smtClean="0">
                  <a:solidFill>
                    <a:srgbClr val="3333FF"/>
                  </a:solidFill>
                </a:rPr>
                <a:t>의 일반 함수 </a:t>
              </a:r>
              <a:r>
                <a:rPr lang="en-US" altLang="ko-KR" dirty="0" smtClean="0">
                  <a:solidFill>
                    <a:srgbClr val="3333FF"/>
                  </a:solidFill>
                </a:rPr>
                <a:t>sum</a:t>
              </a:r>
              <a:r>
                <a:rPr lang="ko-KR" altLang="en-US" dirty="0" smtClean="0">
                  <a:solidFill>
                    <a:srgbClr val="3333FF"/>
                  </a:solidFill>
                </a:rPr>
                <a:t>을 사용</a:t>
              </a:r>
              <a:endParaRPr lang="en-US" altLang="ko-KR" dirty="0" smtClean="0">
                <a:solidFill>
                  <a:srgbClr val="3333FF"/>
                </a:solidFill>
              </a:endParaRPr>
            </a:p>
            <a:p>
              <a:pPr marL="342900" indent="-342900">
                <a:buAutoNum type="arabicParenR"/>
              </a:pPr>
              <a:r>
                <a:rPr lang="ko-KR" altLang="en-US" dirty="0" smtClean="0">
                  <a:solidFill>
                    <a:srgbClr val="3333FF"/>
                  </a:solidFill>
                </a:rPr>
                <a:t>객체의 </a:t>
              </a:r>
              <a:r>
                <a:rPr lang="ko-KR" altLang="en-US" dirty="0" err="1" smtClean="0">
                  <a:solidFill>
                    <a:srgbClr val="3333FF"/>
                  </a:solidFill>
                </a:rPr>
                <a:t>멤버함수</a:t>
              </a:r>
              <a:r>
                <a:rPr lang="ko-KR" altLang="en-US" dirty="0" smtClean="0">
                  <a:solidFill>
                    <a:srgbClr val="3333FF"/>
                  </a:solidFill>
                </a:rPr>
                <a:t> </a:t>
              </a:r>
              <a:r>
                <a:rPr lang="en-US" altLang="ko-KR" dirty="0" smtClean="0">
                  <a:solidFill>
                    <a:srgbClr val="3333FF"/>
                  </a:solidFill>
                </a:rPr>
                <a:t>sum</a:t>
              </a:r>
              <a:r>
                <a:rPr lang="ko-KR" altLang="en-US" dirty="0" smtClean="0">
                  <a:solidFill>
                    <a:srgbClr val="3333FF"/>
                  </a:solidFill>
                </a:rPr>
                <a:t>을 사용</a:t>
              </a:r>
              <a:endParaRPr lang="ko-KR" altLang="en-US" dirty="0">
                <a:solidFill>
                  <a:srgbClr val="3333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008128" y="2933467"/>
            <a:ext cx="969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matrix</a:t>
            </a:r>
            <a:endParaRPr lang="ko-KR" altLang="en-US" sz="2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949" y="3325931"/>
            <a:ext cx="5007790" cy="3355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72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266" y="778264"/>
            <a:ext cx="781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/>
              <a:t>axis: operation function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실행할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기준이 되는 축</a:t>
            </a:r>
            <a:endParaRPr lang="en-US" altLang="ko-KR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sum with axis parameter (matrix)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6" y="1465248"/>
            <a:ext cx="3801878" cy="325756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1068" y="4865836"/>
            <a:ext cx="56380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33CC"/>
                </a:solidFill>
              </a:rPr>
              <a:t>axis 0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은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행 값들을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각 열에 대해서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더한다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/>
            </a:r>
            <a:br>
              <a:rPr lang="en-US" altLang="ko-KR" sz="2000" b="1" dirty="0" smtClean="0">
                <a:solidFill>
                  <a:srgbClr val="0033CC"/>
                </a:solidFill>
              </a:rPr>
            </a:br>
            <a:r>
              <a:rPr lang="en-US" altLang="ko-KR" sz="2000" b="1" dirty="0" smtClean="0">
                <a:solidFill>
                  <a:srgbClr val="0033CC"/>
                </a:solidFill>
              </a:rPr>
              <a:t>(3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개의 값을 더한다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0033CC"/>
                </a:solidFill>
              </a:rPr>
              <a:t>axis 1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은 열 값들을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각 행에 대해서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더한다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/>
            </a:r>
            <a:br>
              <a:rPr lang="en-US" altLang="ko-KR" sz="2000" b="1" dirty="0" smtClean="0">
                <a:solidFill>
                  <a:srgbClr val="0033CC"/>
                </a:solidFill>
              </a:rPr>
            </a:br>
            <a:r>
              <a:rPr lang="en-US" altLang="ko-KR" sz="2000" b="1" dirty="0" smtClean="0">
                <a:solidFill>
                  <a:srgbClr val="0033CC"/>
                </a:solidFill>
              </a:rPr>
              <a:t>(4</a:t>
            </a:r>
            <a:r>
              <a:rPr lang="ko-KR" altLang="en-US" sz="2000" b="1" dirty="0" smtClean="0">
                <a:solidFill>
                  <a:srgbClr val="0033CC"/>
                </a:solidFill>
              </a:rPr>
              <a:t>개의 값을 더한다</a:t>
            </a:r>
            <a:r>
              <a:rPr lang="en-US" altLang="ko-KR" sz="2000" b="1" dirty="0" smtClean="0">
                <a:solidFill>
                  <a:srgbClr val="0033CC"/>
                </a:solidFill>
              </a:rPr>
              <a:t>)</a:t>
            </a:r>
            <a:endParaRPr lang="en-US" altLang="ko-KR" sz="2000" b="1" dirty="0">
              <a:solidFill>
                <a:srgbClr val="0033CC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5248"/>
            <a:ext cx="5715000" cy="4755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6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</a:rPr>
              <a:t>차원 </a:t>
            </a:r>
            <a:r>
              <a:rPr lang="en-US" altLang="ko-KR" sz="3200" dirty="0" smtClean="0">
                <a:solidFill>
                  <a:schemeClr val="bg1"/>
                </a:solidFill>
              </a:rPr>
              <a:t>tensor</a:t>
            </a:r>
            <a:r>
              <a:rPr lang="ko-KR" altLang="en-US" sz="3200" dirty="0" smtClean="0">
                <a:solidFill>
                  <a:schemeClr val="bg1"/>
                </a:solidFill>
              </a:rPr>
              <a:t>의 </a:t>
            </a:r>
            <a:r>
              <a:rPr lang="en-US" altLang="ko-KR" sz="3200" dirty="0" smtClean="0">
                <a:solidFill>
                  <a:schemeClr val="bg1"/>
                </a:solidFill>
              </a:rPr>
              <a:t>axis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7301" y="975565"/>
            <a:ext cx="5056576" cy="2298620"/>
            <a:chOff x="5472950" y="3794891"/>
            <a:chExt cx="5440450" cy="2526318"/>
          </a:xfrm>
        </p:grpSpPr>
        <p:grpSp>
          <p:nvGrpSpPr>
            <p:cNvPr id="19" name="그룹 18"/>
            <p:cNvGrpSpPr/>
            <p:nvPr/>
          </p:nvGrpSpPr>
          <p:grpSpPr>
            <a:xfrm>
              <a:off x="5472950" y="3794891"/>
              <a:ext cx="5440450" cy="2526318"/>
              <a:chOff x="5500186" y="3076682"/>
              <a:chExt cx="5123396" cy="226311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2"/>
              <a:srcRect l="30431" t="48931"/>
              <a:stretch/>
            </p:blipFill>
            <p:spPr>
              <a:xfrm>
                <a:off x="5500186" y="3076682"/>
                <a:ext cx="5123396" cy="22631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5559920" y="3115393"/>
                <a:ext cx="386709" cy="2343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8829674" y="5483408"/>
              <a:ext cx="2009775" cy="710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dirty="0" smtClean="0">
                  <a:solidFill>
                    <a:srgbClr val="0070C0"/>
                  </a:solidFill>
                </a:rPr>
                <a:t>3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행 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4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matrix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rgbClr val="00B050"/>
                  </a:solidFill>
                </a:rPr>
                <a:t>2</a:t>
              </a:r>
              <a:r>
                <a:rPr lang="ko-KR" altLang="en-US" dirty="0" smtClean="0">
                  <a:solidFill>
                    <a:srgbClr val="00B050"/>
                  </a:solidFill>
                </a:rPr>
                <a:t>장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12018" y="4099702"/>
              <a:ext cx="1540280" cy="29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2878" y="4099702"/>
              <a:ext cx="900977" cy="29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45304" y="4310062"/>
              <a:ext cx="677140" cy="85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98566" y="4352925"/>
              <a:ext cx="226541" cy="1733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515476" y="4981576"/>
              <a:ext cx="190500" cy="296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오른쪽 대괄호 61"/>
          <p:cNvSpPr/>
          <p:nvPr/>
        </p:nvSpPr>
        <p:spPr>
          <a:xfrm rot="10800000">
            <a:off x="7278490" y="1397034"/>
            <a:ext cx="203200" cy="623778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대괄호 63"/>
          <p:cNvSpPr/>
          <p:nvPr/>
        </p:nvSpPr>
        <p:spPr>
          <a:xfrm rot="15978700">
            <a:off x="8958550" y="-255462"/>
            <a:ext cx="203200" cy="2813566"/>
          </a:xfrm>
          <a:prstGeom prst="rightBracke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481690" y="3662758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</a:t>
            </a:r>
            <a:r>
              <a:rPr lang="en-US" altLang="ko-KR" sz="2400" b="1" dirty="0" smtClean="0">
                <a:solidFill>
                  <a:srgbClr val="92D050"/>
                </a:solidFill>
              </a:rPr>
              <a:t>2</a:t>
            </a:r>
            <a:r>
              <a:rPr lang="en-US" altLang="ko-KR" sz="2400" b="1" dirty="0" smtClean="0"/>
              <a:t>,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3</a:t>
            </a:r>
            <a:r>
              <a:rPr lang="en-US" altLang="ko-KR" sz="2400" b="1" dirty="0" smtClean="0"/>
              <a:t>,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2400" b="1" dirty="0" smtClean="0"/>
              <a:t>)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2400" dirty="0" smtClean="0">
                <a:sym typeface="Wingdings" panose="05000000000000000000" pitchFamily="2" charset="2"/>
              </a:rPr>
              <a:t>행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ko-KR" altLang="en-US" sz="2400" dirty="0" smtClean="0">
                <a:sym typeface="Wingdings" panose="05000000000000000000" pitchFamily="2" charset="2"/>
              </a:rPr>
              <a:t>열 </a:t>
            </a:r>
            <a:r>
              <a:rPr lang="en-US" altLang="ko-KR" sz="2400" dirty="0" smtClean="0">
                <a:sym typeface="Wingdings" panose="05000000000000000000" pitchFamily="2" charset="2"/>
              </a:rPr>
              <a:t>matrix </a:t>
            </a:r>
            <a:r>
              <a:rPr lang="en-US" altLang="ko-KR" sz="24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2400" dirty="0" smtClean="0">
                <a:sym typeface="Wingdings" panose="05000000000000000000" pitchFamily="2" charset="2"/>
              </a:rPr>
              <a:t>장</a:t>
            </a:r>
            <a:endParaRPr lang="ko-KR" altLang="en-US" sz="2400" dirty="0"/>
          </a:p>
        </p:txBody>
      </p:sp>
      <p:sp>
        <p:nvSpPr>
          <p:cNvPr id="66" name="직사각형 65"/>
          <p:cNvSpPr/>
          <p:nvPr/>
        </p:nvSpPr>
        <p:spPr>
          <a:xfrm>
            <a:off x="6838196" y="774947"/>
            <a:ext cx="5226050" cy="3455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화살표 66"/>
          <p:cNvSpPr/>
          <p:nvPr/>
        </p:nvSpPr>
        <p:spPr>
          <a:xfrm>
            <a:off x="5460944" y="2080943"/>
            <a:ext cx="1308214" cy="487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350740" y="3963849"/>
            <a:ext cx="5791863" cy="2693079"/>
            <a:chOff x="-362061" y="4256727"/>
            <a:chExt cx="5791863" cy="3068839"/>
          </a:xfrm>
        </p:grpSpPr>
        <p:sp>
          <p:nvSpPr>
            <p:cNvPr id="108" name="자유형 107"/>
            <p:cNvSpPr/>
            <p:nvPr/>
          </p:nvSpPr>
          <p:spPr>
            <a:xfrm rot="21368701">
              <a:off x="904552" y="5363416"/>
              <a:ext cx="4400550" cy="1962150"/>
            </a:xfrm>
            <a:custGeom>
              <a:avLst/>
              <a:gdLst>
                <a:gd name="connsiteX0" fmla="*/ 0 w 4400550"/>
                <a:gd name="connsiteY0" fmla="*/ 0 h 1962150"/>
                <a:gd name="connsiteX1" fmla="*/ 1466850 w 4400550"/>
                <a:gd name="connsiteY1" fmla="*/ 1962150 h 1962150"/>
                <a:gd name="connsiteX2" fmla="*/ 4400550 w 4400550"/>
                <a:gd name="connsiteY2" fmla="*/ 1952625 h 1962150"/>
                <a:gd name="connsiteX3" fmla="*/ 2914650 w 4400550"/>
                <a:gd name="connsiteY3" fmla="*/ 9525 h 1962150"/>
                <a:gd name="connsiteX4" fmla="*/ 0 w 4400550"/>
                <a:gd name="connsiteY4" fmla="*/ 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550" h="1962150">
                  <a:moveTo>
                    <a:pt x="0" y="0"/>
                  </a:moveTo>
                  <a:lnTo>
                    <a:pt x="1466850" y="1962150"/>
                  </a:lnTo>
                  <a:lnTo>
                    <a:pt x="4400550" y="1952625"/>
                  </a:lnTo>
                  <a:lnTo>
                    <a:pt x="291465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 flipH="1">
              <a:off x="758749" y="4877657"/>
              <a:ext cx="14514" cy="674641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1065792" y="5332171"/>
              <a:ext cx="1511986" cy="18191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 flipV="1">
              <a:off x="1140952" y="4695025"/>
              <a:ext cx="2714625" cy="129688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-362061" y="4948790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92D050"/>
                  </a:solidFill>
                </a:rPr>
                <a:t>axis=0</a:t>
              </a:r>
              <a:endParaRPr lang="ko-KR" altLang="en-US" sz="2400" b="1" dirty="0">
                <a:solidFill>
                  <a:srgbClr val="92D05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81311" y="6737465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</a:rPr>
                <a:t>axis=1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21435826">
              <a:off x="1660854" y="4256727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axis=2</a:t>
              </a:r>
              <a:endParaRPr lang="ko-KR" alt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 rot="21407246">
              <a:off x="1029252" y="4857443"/>
              <a:ext cx="4400550" cy="2000525"/>
              <a:chOff x="1029261" y="4857475"/>
              <a:chExt cx="4400550" cy="2000525"/>
            </a:xfrm>
          </p:grpSpPr>
          <p:sp>
            <p:nvSpPr>
              <p:cNvPr id="128" name="자유형 127"/>
              <p:cNvSpPr/>
              <p:nvPr/>
            </p:nvSpPr>
            <p:spPr>
              <a:xfrm>
                <a:off x="1029261" y="4857475"/>
                <a:ext cx="4400550" cy="1962149"/>
              </a:xfrm>
              <a:custGeom>
                <a:avLst/>
                <a:gdLst>
                  <a:gd name="connsiteX0" fmla="*/ 0 w 4400550"/>
                  <a:gd name="connsiteY0" fmla="*/ 0 h 1962150"/>
                  <a:gd name="connsiteX1" fmla="*/ 1466850 w 4400550"/>
                  <a:gd name="connsiteY1" fmla="*/ 1962150 h 1962150"/>
                  <a:gd name="connsiteX2" fmla="*/ 4400550 w 4400550"/>
                  <a:gd name="connsiteY2" fmla="*/ 1952625 h 1962150"/>
                  <a:gd name="connsiteX3" fmla="*/ 2914650 w 4400550"/>
                  <a:gd name="connsiteY3" fmla="*/ 9525 h 1962150"/>
                  <a:gd name="connsiteX4" fmla="*/ 0 w 4400550"/>
                  <a:gd name="connsiteY4" fmla="*/ 0 h 196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0550" h="1962150">
                    <a:moveTo>
                      <a:pt x="0" y="0"/>
                    </a:moveTo>
                    <a:lnTo>
                      <a:pt x="1466850" y="1962150"/>
                    </a:lnTo>
                    <a:lnTo>
                      <a:pt x="4400550" y="1952625"/>
                    </a:lnTo>
                    <a:lnTo>
                      <a:pt x="2914650" y="95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 flipH="1" flipV="1">
                <a:off x="176847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2135123" y="6302115"/>
                <a:ext cx="29543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H="1" flipV="1">
                <a:off x="246836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 flipV="1">
                <a:off x="318294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1545963" y="5601181"/>
                <a:ext cx="29543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1549761" y="5101787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039785" y="573798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523114" y="6369598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234370" y="5101787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24394" y="573798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28583" y="632974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36383" y="5021110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18926" y="573798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951453" y="6295002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76217" y="4991708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31473" y="5707702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97731" y="6217336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7528068" y="1309989"/>
            <a:ext cx="4525250" cy="2165917"/>
            <a:chOff x="904552" y="4857443"/>
            <a:chExt cx="4525250" cy="2468123"/>
          </a:xfrm>
        </p:grpSpPr>
        <p:sp>
          <p:nvSpPr>
            <p:cNvPr id="135" name="자유형 134"/>
            <p:cNvSpPr/>
            <p:nvPr/>
          </p:nvSpPr>
          <p:spPr>
            <a:xfrm rot="21368701">
              <a:off x="904552" y="5363416"/>
              <a:ext cx="4400550" cy="1962150"/>
            </a:xfrm>
            <a:custGeom>
              <a:avLst/>
              <a:gdLst>
                <a:gd name="connsiteX0" fmla="*/ 0 w 4400550"/>
                <a:gd name="connsiteY0" fmla="*/ 0 h 1962150"/>
                <a:gd name="connsiteX1" fmla="*/ 1466850 w 4400550"/>
                <a:gd name="connsiteY1" fmla="*/ 1962150 h 1962150"/>
                <a:gd name="connsiteX2" fmla="*/ 4400550 w 4400550"/>
                <a:gd name="connsiteY2" fmla="*/ 1952625 h 1962150"/>
                <a:gd name="connsiteX3" fmla="*/ 2914650 w 4400550"/>
                <a:gd name="connsiteY3" fmla="*/ 9525 h 1962150"/>
                <a:gd name="connsiteX4" fmla="*/ 0 w 4400550"/>
                <a:gd name="connsiteY4" fmla="*/ 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550" h="1962150">
                  <a:moveTo>
                    <a:pt x="0" y="0"/>
                  </a:moveTo>
                  <a:lnTo>
                    <a:pt x="1466850" y="1962150"/>
                  </a:lnTo>
                  <a:lnTo>
                    <a:pt x="4400550" y="1952625"/>
                  </a:lnTo>
                  <a:lnTo>
                    <a:pt x="291465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/>
            <p:cNvGrpSpPr/>
            <p:nvPr/>
          </p:nvGrpSpPr>
          <p:grpSpPr>
            <a:xfrm rot="21407246">
              <a:off x="1029252" y="4857443"/>
              <a:ext cx="4400550" cy="2000525"/>
              <a:chOff x="1029261" y="4857475"/>
              <a:chExt cx="4400550" cy="2000525"/>
            </a:xfrm>
          </p:grpSpPr>
          <p:sp>
            <p:nvSpPr>
              <p:cNvPr id="155" name="자유형 154"/>
              <p:cNvSpPr/>
              <p:nvPr/>
            </p:nvSpPr>
            <p:spPr>
              <a:xfrm>
                <a:off x="1029261" y="4857475"/>
                <a:ext cx="4400550" cy="1962149"/>
              </a:xfrm>
              <a:custGeom>
                <a:avLst/>
                <a:gdLst>
                  <a:gd name="connsiteX0" fmla="*/ 0 w 4400550"/>
                  <a:gd name="connsiteY0" fmla="*/ 0 h 1962150"/>
                  <a:gd name="connsiteX1" fmla="*/ 1466850 w 4400550"/>
                  <a:gd name="connsiteY1" fmla="*/ 1962150 h 1962150"/>
                  <a:gd name="connsiteX2" fmla="*/ 4400550 w 4400550"/>
                  <a:gd name="connsiteY2" fmla="*/ 1952625 h 1962150"/>
                  <a:gd name="connsiteX3" fmla="*/ 2914650 w 4400550"/>
                  <a:gd name="connsiteY3" fmla="*/ 9525 h 1962150"/>
                  <a:gd name="connsiteX4" fmla="*/ 0 w 4400550"/>
                  <a:gd name="connsiteY4" fmla="*/ 0 h 196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0550" h="1962150">
                    <a:moveTo>
                      <a:pt x="0" y="0"/>
                    </a:moveTo>
                    <a:lnTo>
                      <a:pt x="1466850" y="1962150"/>
                    </a:lnTo>
                    <a:lnTo>
                      <a:pt x="4400550" y="1952625"/>
                    </a:lnTo>
                    <a:lnTo>
                      <a:pt x="2914650" y="95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 flipH="1" flipV="1">
                <a:off x="176847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2135123" y="6302115"/>
                <a:ext cx="29543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H="1" flipV="1">
                <a:off x="246836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 flipH="1" flipV="1">
                <a:off x="318294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1545963" y="5601181"/>
                <a:ext cx="29543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1549761" y="5101787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039785" y="573798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523114" y="6369598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34370" y="5101787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24394" y="573798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28583" y="632974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936383" y="5021110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418926" y="573798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51453" y="6295002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676217" y="4991708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31473" y="5707702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97731" y="6217336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</p:grpSp>
      <p:sp>
        <p:nvSpPr>
          <p:cNvPr id="63" name="오른쪽 대괄호 62"/>
          <p:cNvSpPr/>
          <p:nvPr/>
        </p:nvSpPr>
        <p:spPr>
          <a:xfrm rot="8186058">
            <a:off x="8217203" y="1499288"/>
            <a:ext cx="203200" cy="189920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198805" y="6362114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en-US" altLang="ko-KR" sz="2400" b="1" dirty="0">
                <a:solidFill>
                  <a:srgbClr val="92D050"/>
                </a:solidFill>
              </a:rPr>
              <a:t>2</a:t>
            </a:r>
            <a:r>
              <a:rPr lang="en-US" altLang="ko-KR" sz="2400" b="1" dirty="0"/>
              <a:t>,</a:t>
            </a:r>
            <a:r>
              <a:rPr lang="en-US" altLang="ko-KR" sz="2400" b="1" dirty="0">
                <a:solidFill>
                  <a:srgbClr val="0070C0"/>
                </a:solidFill>
              </a:rPr>
              <a:t>3</a:t>
            </a:r>
            <a:r>
              <a:rPr lang="en-US" altLang="ko-KR" sz="2400" b="1" dirty="0"/>
              <a:t>,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2400" b="1" dirty="0"/>
              <a:t>)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6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sum with axis parameter (3</a:t>
            </a:r>
            <a:r>
              <a:rPr lang="ko-KR" altLang="en-US" sz="3200" dirty="0" smtClean="0">
                <a:solidFill>
                  <a:schemeClr val="bg1"/>
                </a:solidFill>
              </a:rPr>
              <a:t>차원 </a:t>
            </a:r>
            <a:r>
              <a:rPr lang="en-US" altLang="ko-KR" sz="3200" dirty="0" smtClean="0">
                <a:solidFill>
                  <a:schemeClr val="bg1"/>
                </a:solidFill>
              </a:rPr>
              <a:t>tensor)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89" y="816253"/>
            <a:ext cx="4557890" cy="5975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9671046" y="4902654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</a:rPr>
              <a:t>(3,4)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21846" y="5617487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</a:rPr>
              <a:t>(2,4)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1354" y="6252711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333FF"/>
                </a:solidFill>
              </a:rPr>
              <a:t>(2,3)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77429" y="5063489"/>
            <a:ext cx="1709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3333FF"/>
                </a:solidFill>
              </a:rPr>
              <a:t>해당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axis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의</a:t>
            </a:r>
            <a:endParaRPr lang="en-US" altLang="ko-KR" sz="2000" b="1" dirty="0" smtClean="0">
              <a:solidFill>
                <a:srgbClr val="3333FF"/>
              </a:solidFill>
            </a:endParaRPr>
          </a:p>
          <a:p>
            <a:r>
              <a:rPr lang="en-US" altLang="ko-KR" sz="2000" b="1" dirty="0" smtClean="0">
                <a:solidFill>
                  <a:srgbClr val="3333FF"/>
                </a:solidFill>
              </a:rPr>
              <a:t>dimension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이</a:t>
            </a:r>
            <a:endParaRPr lang="en-US" altLang="ko-KR" sz="2000" b="1" dirty="0" smtClean="0">
              <a:solidFill>
                <a:srgbClr val="3333FF"/>
              </a:solidFill>
            </a:endParaRPr>
          </a:p>
          <a:p>
            <a:r>
              <a:rPr lang="ko-KR" altLang="en-US" sz="2000" b="1" dirty="0" smtClean="0">
                <a:solidFill>
                  <a:srgbClr val="3333FF"/>
                </a:solidFill>
              </a:rPr>
              <a:t>사라진다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.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0" y="1060992"/>
            <a:ext cx="5791863" cy="2693079"/>
            <a:chOff x="-362061" y="4256727"/>
            <a:chExt cx="5791863" cy="3068839"/>
          </a:xfrm>
        </p:grpSpPr>
        <p:sp>
          <p:nvSpPr>
            <p:cNvPr id="76" name="자유형 75"/>
            <p:cNvSpPr/>
            <p:nvPr/>
          </p:nvSpPr>
          <p:spPr>
            <a:xfrm rot="21368701">
              <a:off x="904552" y="5363416"/>
              <a:ext cx="4400550" cy="1962150"/>
            </a:xfrm>
            <a:custGeom>
              <a:avLst/>
              <a:gdLst>
                <a:gd name="connsiteX0" fmla="*/ 0 w 4400550"/>
                <a:gd name="connsiteY0" fmla="*/ 0 h 1962150"/>
                <a:gd name="connsiteX1" fmla="*/ 1466850 w 4400550"/>
                <a:gd name="connsiteY1" fmla="*/ 1962150 h 1962150"/>
                <a:gd name="connsiteX2" fmla="*/ 4400550 w 4400550"/>
                <a:gd name="connsiteY2" fmla="*/ 1952625 h 1962150"/>
                <a:gd name="connsiteX3" fmla="*/ 2914650 w 4400550"/>
                <a:gd name="connsiteY3" fmla="*/ 9525 h 1962150"/>
                <a:gd name="connsiteX4" fmla="*/ 0 w 4400550"/>
                <a:gd name="connsiteY4" fmla="*/ 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550" h="1962150">
                  <a:moveTo>
                    <a:pt x="0" y="0"/>
                  </a:moveTo>
                  <a:lnTo>
                    <a:pt x="1466850" y="1962150"/>
                  </a:lnTo>
                  <a:lnTo>
                    <a:pt x="4400550" y="1952625"/>
                  </a:lnTo>
                  <a:lnTo>
                    <a:pt x="291465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H="1">
              <a:off x="758749" y="4877657"/>
              <a:ext cx="14514" cy="674641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1065792" y="5332171"/>
              <a:ext cx="1511986" cy="18191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1140952" y="4695025"/>
              <a:ext cx="2714625" cy="129688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-362061" y="4948790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92D050"/>
                  </a:solidFill>
                </a:rPr>
                <a:t>axis=0</a:t>
              </a:r>
              <a:endParaRPr lang="ko-KR" altLang="en-US" sz="2400" b="1" dirty="0">
                <a:solidFill>
                  <a:srgbClr val="92D05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81311" y="6737465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70C0"/>
                  </a:solidFill>
                </a:rPr>
                <a:t>axis=1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21435826">
              <a:off x="1660854" y="4256727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axis=2</a:t>
              </a:r>
              <a:endParaRPr lang="ko-KR" alt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 rot="21407246">
              <a:off x="1029252" y="4857443"/>
              <a:ext cx="4400550" cy="2000525"/>
              <a:chOff x="1029261" y="4857475"/>
              <a:chExt cx="4400550" cy="2000525"/>
            </a:xfrm>
          </p:grpSpPr>
          <p:sp>
            <p:nvSpPr>
              <p:cNvPr id="96" name="자유형 95"/>
              <p:cNvSpPr/>
              <p:nvPr/>
            </p:nvSpPr>
            <p:spPr>
              <a:xfrm>
                <a:off x="1029261" y="4857475"/>
                <a:ext cx="4400550" cy="1962149"/>
              </a:xfrm>
              <a:custGeom>
                <a:avLst/>
                <a:gdLst>
                  <a:gd name="connsiteX0" fmla="*/ 0 w 4400550"/>
                  <a:gd name="connsiteY0" fmla="*/ 0 h 1962150"/>
                  <a:gd name="connsiteX1" fmla="*/ 1466850 w 4400550"/>
                  <a:gd name="connsiteY1" fmla="*/ 1962150 h 1962150"/>
                  <a:gd name="connsiteX2" fmla="*/ 4400550 w 4400550"/>
                  <a:gd name="connsiteY2" fmla="*/ 1952625 h 1962150"/>
                  <a:gd name="connsiteX3" fmla="*/ 2914650 w 4400550"/>
                  <a:gd name="connsiteY3" fmla="*/ 9525 h 1962150"/>
                  <a:gd name="connsiteX4" fmla="*/ 0 w 4400550"/>
                  <a:gd name="connsiteY4" fmla="*/ 0 h 196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0550" h="1962150">
                    <a:moveTo>
                      <a:pt x="0" y="0"/>
                    </a:moveTo>
                    <a:lnTo>
                      <a:pt x="1466850" y="1962150"/>
                    </a:lnTo>
                    <a:lnTo>
                      <a:pt x="4400550" y="1952625"/>
                    </a:lnTo>
                    <a:lnTo>
                      <a:pt x="2914650" y="95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H="1" flipV="1">
                <a:off x="176847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2135123" y="6302115"/>
                <a:ext cx="29543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 flipV="1">
                <a:off x="246836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3182945" y="4857751"/>
                <a:ext cx="1493574" cy="2000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1545963" y="5601181"/>
                <a:ext cx="29543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1549761" y="5101787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39785" y="5737981"/>
              <a:ext cx="361950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23114" y="6369598"/>
              <a:ext cx="361950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34370" y="5101787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724394" y="5737981"/>
              <a:ext cx="361950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90815" y="6327540"/>
              <a:ext cx="457206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36383" y="5021110"/>
              <a:ext cx="361950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18926" y="5737981"/>
              <a:ext cx="361950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51453" y="6295002"/>
              <a:ext cx="447952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76217" y="4991708"/>
              <a:ext cx="361950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31473" y="5707702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7730" y="6217336"/>
              <a:ext cx="442635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3104529" y="3983665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en-US" altLang="ko-KR" sz="2400" b="1" dirty="0">
                <a:solidFill>
                  <a:srgbClr val="92D050"/>
                </a:solidFill>
              </a:rPr>
              <a:t>2</a:t>
            </a:r>
            <a:r>
              <a:rPr lang="en-US" altLang="ko-KR" sz="2400" b="1" dirty="0"/>
              <a:t>,</a:t>
            </a:r>
            <a:r>
              <a:rPr lang="en-US" altLang="ko-KR" sz="2400" b="1" dirty="0">
                <a:solidFill>
                  <a:srgbClr val="0070C0"/>
                </a:solidFill>
              </a:rPr>
              <a:t>3</a:t>
            </a:r>
            <a:r>
              <a:rPr lang="en-US" altLang="ko-KR" sz="2400" b="1" dirty="0"/>
              <a:t>,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2400" b="1" dirty="0"/>
              <a:t>)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57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5141</TotalTime>
  <Words>836</Words>
  <Application>Microsoft Office PowerPoint</Application>
  <PresentationFormat>와이드스크린</PresentationFormat>
  <Paragraphs>184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2022년 1학기 파이썬데이터분석</vt:lpstr>
      <vt:lpstr>5 주차</vt:lpstr>
      <vt:lpstr>PowerPoint 프레젠테이션</vt:lpstr>
      <vt:lpstr>PowerPoint 프레젠테이션</vt:lpstr>
      <vt:lpstr>operation functions (sum, max, argmin, mean, …)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738</cp:revision>
  <dcterms:created xsi:type="dcterms:W3CDTF">2017-09-01T05:40:26Z</dcterms:created>
  <dcterms:modified xsi:type="dcterms:W3CDTF">2022-04-01T01:25:23Z</dcterms:modified>
</cp:coreProperties>
</file>